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7" r:id="rId3"/>
    <p:sldId id="258" r:id="rId4"/>
    <p:sldId id="259" r:id="rId5"/>
    <p:sldId id="261" r:id="rId6"/>
    <p:sldId id="260" r:id="rId7"/>
    <p:sldId id="267" r:id="rId8"/>
    <p:sldId id="268" r:id="rId9"/>
    <p:sldId id="269" r:id="rId10"/>
    <p:sldId id="270" r:id="rId11"/>
    <p:sldId id="271" r:id="rId12"/>
    <p:sldId id="275" r:id="rId13"/>
    <p:sldId id="276" r:id="rId14"/>
    <p:sldId id="277" r:id="rId15"/>
    <p:sldId id="278" r:id="rId16"/>
    <p:sldId id="279" r:id="rId17"/>
    <p:sldId id="272" r:id="rId18"/>
    <p:sldId id="262" r:id="rId19"/>
    <p:sldId id="280" r:id="rId20"/>
    <p:sldId id="281" r:id="rId21"/>
    <p:sldId id="282" r:id="rId22"/>
    <p:sldId id="283" r:id="rId23"/>
    <p:sldId id="273" r:id="rId24"/>
    <p:sldId id="263" r:id="rId25"/>
    <p:sldId id="284" r:id="rId26"/>
    <p:sldId id="286" r:id="rId27"/>
    <p:sldId id="285" r:id="rId28"/>
    <p:sldId id="287" r:id="rId29"/>
    <p:sldId id="288" r:id="rId30"/>
    <p:sldId id="274" r:id="rId31"/>
    <p:sldId id="264" r:id="rId32"/>
    <p:sldId id="289" r:id="rId33"/>
    <p:sldId id="29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6F5"/>
    <a:srgbClr val="2841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3" autoAdjust="0"/>
    <p:restoredTop sz="94660"/>
  </p:normalViewPr>
  <p:slideViewPr>
    <p:cSldViewPr snapToGrid="0" showGuides="1">
      <p:cViewPr varScale="1">
        <p:scale>
          <a:sx n="61" d="100"/>
          <a:sy n="61" d="100"/>
        </p:scale>
        <p:origin x="-78" y="-1512"/>
      </p:cViewPr>
      <p:guideLst>
        <p:guide orient="horz" pos="2228"/>
        <p:guide pos="3817"/>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077967-18F6-45D7-911F-E34407C4DF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7F8011-FD4A-4646-B006-E7F41AFE41E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
        <p:nvSpPr>
          <p:cNvPr id="11" name="矩形 10"/>
          <p:cNvSpPr/>
          <p:nvPr userDrawn="1"/>
        </p:nvSpPr>
        <p:spPr>
          <a:xfrm>
            <a:off x="7937660" y="5925493"/>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2" cstate="screen"/>
          <a:srcRect/>
          <a:stretch>
            <a:fillRect/>
          </a:stretch>
        </p:blipFill>
        <p:spPr>
          <a:xfrm>
            <a:off x="0" y="0"/>
            <a:ext cx="12192000" cy="6858000"/>
          </a:xfrm>
          <a:prstGeom prst="rect">
            <a:avLst/>
          </a:prstGeom>
        </p:spPr>
      </p:pic>
      <p:sp>
        <p:nvSpPr>
          <p:cNvPr id="8" name="矩形 7"/>
          <p:cNvSpPr/>
          <p:nvPr userDrawn="1"/>
        </p:nvSpPr>
        <p:spPr>
          <a:xfrm>
            <a:off x="283029" y="1032074"/>
            <a:ext cx="11625943" cy="5521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13" cstate="screen"/>
          <a:stretch>
            <a:fillRect/>
          </a:stretch>
        </p:blipFill>
        <p:spPr>
          <a:xfrm>
            <a:off x="11286905" y="163843"/>
            <a:ext cx="701254" cy="701254"/>
          </a:xfrm>
          <a:prstGeom prst="rect">
            <a:avLst/>
          </a:prstGeom>
        </p:spPr>
      </p:pic>
      <p:sp>
        <p:nvSpPr>
          <p:cNvPr id="12" name="文本框 11"/>
          <p:cNvSpPr txBox="1"/>
          <p:nvPr userDrawn="1"/>
        </p:nvSpPr>
        <p:spPr>
          <a:xfrm>
            <a:off x="8196939" y="326573"/>
            <a:ext cx="3307676"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万众一心 抗击疫情</a:t>
            </a:r>
            <a:endParaRPr lang="zh-CN" altLang="en-US" sz="24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507570" y="1909834"/>
            <a:ext cx="9176861" cy="1107996"/>
          </a:xfrm>
          <a:prstGeom prst="rect">
            <a:avLst/>
          </a:prstGeom>
          <a:noFill/>
        </p:spPr>
        <p:txBody>
          <a:bodyPr wrap="square" rtlCol="0">
            <a:spAutoFit/>
          </a:bodyPr>
          <a:lstStyle/>
          <a:p>
            <a:pPr algn="dist"/>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自我预防防护感染指南</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151151" y="998097"/>
            <a:ext cx="5889697" cy="93038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444721" y="1077990"/>
            <a:ext cx="5302555"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返岗上班</a:t>
            </a:r>
            <a:r>
              <a:rPr lang="en-US" altLang="zh-CN"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a:t>
            </a:r>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复工</a:t>
            </a:r>
            <a:r>
              <a:rPr lang="en-US" altLang="zh-CN"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a:t>
            </a:r>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复学</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2" name="圆角矩形 11"/>
          <p:cNvSpPr/>
          <p:nvPr/>
        </p:nvSpPr>
        <p:spPr>
          <a:xfrm>
            <a:off x="2883759"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常戴口罩</a:t>
            </a:r>
            <a:endPar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圆角矩形 12"/>
          <p:cNvSpPr/>
          <p:nvPr/>
        </p:nvSpPr>
        <p:spPr>
          <a:xfrm>
            <a:off x="4254977"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进屋洗手</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圆角矩形 13"/>
          <p:cNvSpPr/>
          <p:nvPr/>
        </p:nvSpPr>
        <p:spPr>
          <a:xfrm>
            <a:off x="5621139"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减少外出</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5" name="圆角矩形 14"/>
          <p:cNvSpPr/>
          <p:nvPr/>
        </p:nvSpPr>
        <p:spPr>
          <a:xfrm>
            <a:off x="6987301"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健康生活</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6" name="圆角矩形 15"/>
          <p:cNvSpPr/>
          <p:nvPr/>
        </p:nvSpPr>
        <p:spPr>
          <a:xfrm>
            <a:off x="8362841"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及时就医</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7" name="圆角矩形 16"/>
          <p:cNvSpPr/>
          <p:nvPr/>
        </p:nvSpPr>
        <p:spPr>
          <a:xfrm>
            <a:off x="258685" y="443518"/>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444105" y="6298565"/>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9" name="TextBox 16"/>
          <p:cNvSpPr txBox="1"/>
          <p:nvPr/>
        </p:nvSpPr>
        <p:spPr>
          <a:xfrm>
            <a:off x="2506748" y="3424420"/>
            <a:ext cx="7167348" cy="338554"/>
          </a:xfrm>
          <a:prstGeom prst="rect">
            <a:avLst/>
          </a:prstGeom>
          <a:noFill/>
        </p:spPr>
        <p:txBody>
          <a:bodyPr wrap="none" rtlCol="0">
            <a:spAutoFit/>
          </a:bodyPr>
          <a:lstStyle/>
          <a:p>
            <a:pPr algn="ct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政府</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党群</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学校</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商场</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居民预防新型冠状病毒感染肺炎健康知识讲座</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endPar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p:txBody>
      </p:sp>
      <p:sp>
        <p:nvSpPr>
          <p:cNvPr id="2" name="文本框 1"/>
          <p:cNvSpPr txBox="1"/>
          <p:nvPr/>
        </p:nvSpPr>
        <p:spPr>
          <a:xfrm>
            <a:off x="373953" y="482576"/>
            <a:ext cx="2396287" cy="461665"/>
          </a:xfrm>
          <a:prstGeom prst="rect">
            <a:avLst/>
          </a:prstGeom>
          <a:noFill/>
        </p:spPr>
        <p:txBody>
          <a:bodyPr wrap="square" rtlCol="0">
            <a:spAutoFit/>
          </a:bodyPr>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3*#ppt_w"/>
                                          </p:val>
                                        </p:tav>
                                        <p:tav tm="100000">
                                          <p:val>
                                            <p:strVal val="#ppt_w"/>
                                          </p:val>
                                        </p:tav>
                                      </p:tavLst>
                                    </p:anim>
                                    <p:anim calcmode="lin" valueType="num">
                                      <p:cBhvr>
                                        <p:cTn id="8" dur="500" fill="hold"/>
                                        <p:tgtEl>
                                          <p:spTgt spid="1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14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childTnLst>
                          </p:cTn>
                        </p:par>
                        <p:par>
                          <p:cTn id="25" fill="hold">
                            <p:stCondLst>
                              <p:cond delay="24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9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4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anim calcmode="lin" valueType="num">
                                      <p:cBhvr>
                                        <p:cTn id="41" dur="500" fill="hold"/>
                                        <p:tgtEl>
                                          <p:spTgt spid="14"/>
                                        </p:tgtEl>
                                        <p:attrNameLst>
                                          <p:attrName>ppt_x</p:attrName>
                                        </p:attrNameLst>
                                      </p:cBhvr>
                                      <p:tavLst>
                                        <p:tav tm="0">
                                          <p:val>
                                            <p:strVal val="#ppt_x"/>
                                          </p:val>
                                        </p:tav>
                                        <p:tav tm="100000">
                                          <p:val>
                                            <p:strVal val="#ppt_x"/>
                                          </p:val>
                                        </p:tav>
                                      </p:tavLst>
                                    </p:anim>
                                    <p:anim calcmode="lin" valueType="num">
                                      <p:cBhvr>
                                        <p:cTn id="42" dur="5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3900"/>
                            </p:stCondLst>
                            <p:childTnLst>
                              <p:par>
                                <p:cTn id="44" presetID="42"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49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8"/>
                                        </p:tgtEl>
                                        <p:attrNameLst>
                                          <p:attrName>ppt_y</p:attrName>
                                        </p:attrNameLst>
                                      </p:cBhvr>
                                      <p:tavLst>
                                        <p:tav tm="0">
                                          <p:val>
                                            <p:strVal val="#ppt_y"/>
                                          </p:val>
                                        </p:tav>
                                        <p:tav tm="100000">
                                          <p:val>
                                            <p:strVal val="#ppt_y"/>
                                          </p:val>
                                        </p:tav>
                                      </p:tavLst>
                                    </p:anim>
                                    <p:anim calcmode="lin" valueType="num">
                                      <p:cBhvr>
                                        <p:cTn id="6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8"/>
                                        </p:tgtEl>
                                      </p:cBhvr>
                                    </p:animEffect>
                                  </p:childTnLst>
                                </p:cTn>
                              </p:par>
                              <p:par>
                                <p:cTn id="66" presetID="41" presetClass="entr" presetSubtype="0" fill="hold" grpId="0" nodeType="withEffect">
                                  <p:stCondLst>
                                    <p:cond delay="0"/>
                                  </p:stCondLst>
                                  <p:iterate type="lt">
                                    <p:tmPct val="4857"/>
                                  </p:iterate>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9"/>
                                        </p:tgtEl>
                                        <p:attrNameLst>
                                          <p:attrName>ppt_y</p:attrName>
                                        </p:attrNameLst>
                                      </p:cBhvr>
                                      <p:tavLst>
                                        <p:tav tm="0">
                                          <p:val>
                                            <p:strVal val="#ppt_y"/>
                                          </p:val>
                                        </p:tav>
                                        <p:tav tm="100000">
                                          <p:val>
                                            <p:strVal val="#ppt_y"/>
                                          </p:val>
                                        </p:tav>
                                      </p:tavLst>
                                    </p:anim>
                                    <p:anim calcmode="lin" valueType="num">
                                      <p:cBhvr>
                                        <p:cTn id="7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9"/>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
                                        </p:tgtEl>
                                        <p:attrNameLst>
                                          <p:attrName>ppt_y</p:attrName>
                                        </p:attrNameLst>
                                      </p:cBhvr>
                                      <p:tavLst>
                                        <p:tav tm="0">
                                          <p:val>
                                            <p:strVal val="#ppt_y"/>
                                          </p:val>
                                        </p:tav>
                                        <p:tav tm="100000">
                                          <p:val>
                                            <p:strVal val="#ppt_y"/>
                                          </p:val>
                                        </p:tav>
                                      </p:tavLst>
                                    </p:anim>
                                    <p:anim calcmode="lin" valueType="num">
                                      <p:cBhvr>
                                        <p:cTn id="7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9" grpId="0"/>
      <p:bldP spid="12" grpId="0" animBg="1"/>
      <p:bldP spid="13" grpId="0" animBg="1"/>
      <p:bldP spid="14" grpId="0" animBg="1"/>
      <p:bldP spid="15" grpId="0" animBg="1"/>
      <p:bldP spid="16" grpId="0" animBg="1"/>
      <p:bldP spid="17" grpId="0" animBg="1"/>
      <p:bldP spid="18" grpId="0"/>
      <p:bldP spid="1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6</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下班路上如何做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441993"/>
            <a:ext cx="1045351" cy="1045351"/>
          </a:xfrm>
          <a:prstGeom prst="rect">
            <a:avLst/>
          </a:prstGeom>
        </p:spPr>
      </p:pic>
      <p:sp>
        <p:nvSpPr>
          <p:cNvPr id="19" name="Oval 10"/>
          <p:cNvSpPr>
            <a:spLocks noChangeArrowheads="1"/>
          </p:cNvSpPr>
          <p:nvPr/>
        </p:nvSpPr>
        <p:spPr bwMode="auto">
          <a:xfrm>
            <a:off x="1231229" y="3146173"/>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62439" y="2988911"/>
            <a:ext cx="48804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洗手后佩戴一次性医用口罩外出，回到家中摘掉口罩后首先洗手消毒。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31229" y="387987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31229" y="456914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62439" y="4593312"/>
            <a:ext cx="4597378"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居室保持通风和卫生清洁，避免多人聚会。</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1762439" y="3872956"/>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手机和钥匙使用消毒湿巾或</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75%</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酒精擦拭。</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6941207" y="3015085"/>
            <a:ext cx="4299031" cy="282876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par>
                                <p:cTn id="21" presetID="1" presetClass="entr" presetSubtype="0" fill="hold" grpId="0" nodeType="withEffect">
                                  <p:stCondLst>
                                    <p:cond delay="100"/>
                                  </p:stCondLst>
                                  <p:childTnLst>
                                    <p:set>
                                      <p:cBhvr>
                                        <p:cTn id="22" dur="1" fill="hold">
                                          <p:stCondLst>
                                            <p:cond delay="0"/>
                                          </p:stCondLst>
                                        </p:cTn>
                                        <p:tgtEl>
                                          <p:spTgt spid="22"/>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1.11111E-6 L -0.27773 0.10394 " pathEditMode="relative" rAng="0" ptsTypes="AA">
                                      <p:cBhvr>
                                        <p:cTn id="24" dur="500" spd="-100000" fill="hold"/>
                                        <p:tgtEl>
                                          <p:spTgt spid="22"/>
                                        </p:tgtEl>
                                        <p:attrNameLst>
                                          <p:attrName>ppt_x</p:attrName>
                                          <p:attrName>ppt_y</p:attrName>
                                        </p:attrNameLst>
                                      </p:cBhvr>
                                      <p:rCtr x="-13880" y="5185"/>
                                    </p:animMotion>
                                  </p:childTnLst>
                                </p:cTn>
                              </p:par>
                            </p:childTnLst>
                          </p:cTn>
                        </p:par>
                        <p:par>
                          <p:cTn id="25" fill="hold">
                            <p:stCondLst>
                              <p:cond delay="8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2" grpId="0" animBg="1"/>
      <p:bldP spid="22" grpId="1" animBg="1"/>
      <p:bldP spid="23"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7</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公务采购如何做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441993"/>
            <a:ext cx="1045351" cy="1045351"/>
          </a:xfrm>
          <a:prstGeom prst="rect">
            <a:avLst/>
          </a:prstGeom>
        </p:spPr>
      </p:pic>
      <p:sp>
        <p:nvSpPr>
          <p:cNvPr id="19" name="Oval 10"/>
          <p:cNvSpPr>
            <a:spLocks noChangeArrowheads="1"/>
          </p:cNvSpPr>
          <p:nvPr/>
        </p:nvSpPr>
        <p:spPr bwMode="auto">
          <a:xfrm>
            <a:off x="1231229" y="2709612"/>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62439" y="2689483"/>
            <a:ext cx="4880422"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须佩戴口罩出行，避开密集人群。</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31229" y="332342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31229" y="4656676"/>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62439" y="4680843"/>
            <a:ext cx="4597378"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建议适当、适度活动，保证身体状况良好。</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1762439" y="3316505"/>
            <a:ext cx="583776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与人接触保持</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米以上距离，避免在公共场所长时间停留。</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矩形 17"/>
          <p:cNvSpPr/>
          <p:nvPr/>
        </p:nvSpPr>
        <p:spPr>
          <a:xfrm>
            <a:off x="1231229" y="3876331"/>
            <a:ext cx="3863447"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31229" y="3876331"/>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8</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5" name="文本框 24"/>
          <p:cNvSpPr txBox="1"/>
          <p:nvPr/>
        </p:nvSpPr>
        <p:spPr>
          <a:xfrm>
            <a:off x="2003132" y="3943527"/>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工间运动如何做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Oval 10"/>
          <p:cNvSpPr>
            <a:spLocks noChangeArrowheads="1"/>
          </p:cNvSpPr>
          <p:nvPr/>
        </p:nvSpPr>
        <p:spPr bwMode="auto">
          <a:xfrm>
            <a:off x="1231229" y="527069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8" name="矩形 27"/>
          <p:cNvSpPr/>
          <p:nvPr/>
        </p:nvSpPr>
        <p:spPr>
          <a:xfrm>
            <a:off x="1762439" y="5294866"/>
            <a:ext cx="5042122"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避免过度、过量运动，造成身体免疫能力下降。</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7054152" y="1918279"/>
            <a:ext cx="5137848" cy="5137848"/>
          </a:xfrm>
          <a:prstGeom prst="rect">
            <a:avLst/>
          </a:prstGeom>
        </p:spPr>
      </p:pic>
      <p:sp>
        <p:nvSpPr>
          <p:cNvPr id="2" name="文本框 1"/>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par>
                                <p:cTn id="21" presetID="1" presetClass="entr" presetSubtype="0" fill="hold" grpId="0" nodeType="withEffect">
                                  <p:stCondLst>
                                    <p:cond delay="100"/>
                                  </p:stCondLst>
                                  <p:childTnLst>
                                    <p:set>
                                      <p:cBhvr>
                                        <p:cTn id="22" dur="1" fill="hold">
                                          <p:stCondLst>
                                            <p:cond delay="0"/>
                                          </p:stCondLst>
                                        </p:cTn>
                                        <p:tgtEl>
                                          <p:spTgt spid="22"/>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1.11111E-6 L -0.27773 0.10394 " pathEditMode="relative" rAng="0" ptsTypes="AA">
                                      <p:cBhvr>
                                        <p:cTn id="24" dur="500" spd="-100000" fill="hold"/>
                                        <p:tgtEl>
                                          <p:spTgt spid="22"/>
                                        </p:tgtEl>
                                        <p:attrNameLst>
                                          <p:attrName>ppt_x</p:attrName>
                                          <p:attrName>ppt_y</p:attrName>
                                        </p:attrNameLst>
                                      </p:cBhvr>
                                      <p:rCtr x="-13880" y="5185"/>
                                    </p:animMotion>
                                  </p:childTnLst>
                                </p:cTn>
                              </p:par>
                            </p:childTnLst>
                          </p:cTn>
                        </p:par>
                        <p:par>
                          <p:cTn id="25" fill="hold">
                            <p:stCondLst>
                              <p:cond delay="8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anim calcmode="lin" valueType="num">
                                      <p:cBhvr>
                                        <p:cTn id="4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
                                        </p:tgtEl>
                                      </p:cBhvr>
                                    </p:animEffect>
                                  </p:childTnLst>
                                </p:cTn>
                              </p:par>
                              <p:par>
                                <p:cTn id="43" presetID="1" presetClass="entr" presetSubtype="0" fill="hold" grpId="0" nodeType="withEffect">
                                  <p:stCondLst>
                                    <p:cond delay="100"/>
                                  </p:stCondLst>
                                  <p:childTnLst>
                                    <p:set>
                                      <p:cBhvr>
                                        <p:cTn id="44" dur="1" fill="hold">
                                          <p:stCondLst>
                                            <p:cond delay="0"/>
                                          </p:stCondLst>
                                        </p:cTn>
                                        <p:tgtEl>
                                          <p:spTgt spid="26"/>
                                        </p:tgtEl>
                                        <p:attrNameLst>
                                          <p:attrName>style.visibility</p:attrName>
                                        </p:attrNameLst>
                                      </p:cBhvr>
                                      <p:to>
                                        <p:strVal val="visible"/>
                                      </p:to>
                                    </p:set>
                                  </p:childTnLst>
                                </p:cTn>
                              </p:par>
                              <p:par>
                                <p:cTn id="45" presetID="35" presetClass="path" presetSubtype="0" accel="50000" decel="50000" fill="hold" grpId="1" nodeType="withEffect">
                                  <p:stCondLst>
                                    <p:cond delay="100"/>
                                  </p:stCondLst>
                                  <p:childTnLst>
                                    <p:animMotion origin="layout" path="M -8.33333E-7 -1.11111E-6 L -0.27773 0.10394 " pathEditMode="relative" rAng="0" ptsTypes="AA">
                                      <p:cBhvr>
                                        <p:cTn id="46" dur="500" spd="-100000" fill="hold"/>
                                        <p:tgtEl>
                                          <p:spTgt spid="26"/>
                                        </p:tgtEl>
                                        <p:attrNameLst>
                                          <p:attrName>ppt_x</p:attrName>
                                          <p:attrName>ppt_y</p:attrName>
                                        </p:attrNameLst>
                                      </p:cBhvr>
                                      <p:rCtr x="-13880" y="5185"/>
                                    </p:animMotion>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
                                        </p:tgtEl>
                                        <p:attrNameLst>
                                          <p:attrName>ppt_y</p:attrName>
                                        </p:attrNameLst>
                                      </p:cBhvr>
                                      <p:tavLst>
                                        <p:tav tm="0">
                                          <p:val>
                                            <p:strVal val="#ppt_y"/>
                                          </p:val>
                                        </p:tav>
                                        <p:tav tm="100000">
                                          <p:val>
                                            <p:strVal val="#ppt_y"/>
                                          </p:val>
                                        </p:tav>
                                      </p:tavLst>
                                    </p:anim>
                                    <p:anim calcmode="lin" valueType="num">
                                      <p:cBhvr>
                                        <p:cTn id="5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2" grpId="0" animBg="1"/>
      <p:bldP spid="22" grpId="1" animBg="1"/>
      <p:bldP spid="23" grpId="0"/>
      <p:bldP spid="27" grpId="0"/>
      <p:bldP spid="25" grpId="0"/>
      <p:bldP spid="26" grpId="0" animBg="1"/>
      <p:bldP spid="26" grpId="1" animBg="1"/>
      <p:bldP spid="28"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9</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公共区域如何做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441993"/>
            <a:ext cx="1045351" cy="1045351"/>
          </a:xfrm>
          <a:prstGeom prst="rect">
            <a:avLst/>
          </a:prstGeom>
        </p:spPr>
      </p:pic>
      <p:sp>
        <p:nvSpPr>
          <p:cNvPr id="19" name="Oval 10"/>
          <p:cNvSpPr>
            <a:spLocks noChangeArrowheads="1"/>
          </p:cNvSpPr>
          <p:nvPr/>
        </p:nvSpPr>
        <p:spPr bwMode="auto">
          <a:xfrm>
            <a:off x="1231229" y="2709612"/>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62438" y="2522468"/>
            <a:ext cx="6039649"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每日须对门厅、楼道、会议室、电梯、楼梯、卫生间等公共部位进行消毒，尽量使用喷雾消毒。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31229" y="332342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31229" y="4656676"/>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62438" y="4646349"/>
            <a:ext cx="5042121"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专车内部及门把手建议每日用</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75%</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酒精擦拭</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次。</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1762439" y="3316505"/>
            <a:ext cx="583776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每个区域使用的保洁用具要分开，避免混用。</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矩形 17"/>
          <p:cNvSpPr/>
          <p:nvPr/>
        </p:nvSpPr>
        <p:spPr>
          <a:xfrm>
            <a:off x="1231229" y="3876331"/>
            <a:ext cx="3863447"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31229" y="3876331"/>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10</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5" name="文本框 24"/>
          <p:cNvSpPr txBox="1"/>
          <p:nvPr/>
        </p:nvSpPr>
        <p:spPr>
          <a:xfrm>
            <a:off x="2003132" y="3943527"/>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公务出行如何做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Oval 10"/>
          <p:cNvSpPr>
            <a:spLocks noChangeArrowheads="1"/>
          </p:cNvSpPr>
          <p:nvPr/>
        </p:nvSpPr>
        <p:spPr bwMode="auto">
          <a:xfrm>
            <a:off x="1231229" y="527069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8" name="矩形 27"/>
          <p:cNvSpPr/>
          <p:nvPr/>
        </p:nvSpPr>
        <p:spPr>
          <a:xfrm>
            <a:off x="1762438" y="5170171"/>
            <a:ext cx="50421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乘坐班车须佩戴口罩，建议班车在使用后用</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75%</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酒精对车内及门把手擦拭消毒。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7823858" y="2421597"/>
            <a:ext cx="3540335" cy="4148388"/>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par>
                                <p:cTn id="21" presetID="1" presetClass="entr" presetSubtype="0" fill="hold" grpId="0" nodeType="withEffect">
                                  <p:stCondLst>
                                    <p:cond delay="100"/>
                                  </p:stCondLst>
                                  <p:childTnLst>
                                    <p:set>
                                      <p:cBhvr>
                                        <p:cTn id="22" dur="1" fill="hold">
                                          <p:stCondLst>
                                            <p:cond delay="0"/>
                                          </p:stCondLst>
                                        </p:cTn>
                                        <p:tgtEl>
                                          <p:spTgt spid="22"/>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1.11111E-6 L -0.27773 0.10394 " pathEditMode="relative" rAng="0" ptsTypes="AA">
                                      <p:cBhvr>
                                        <p:cTn id="24" dur="500" spd="-100000" fill="hold"/>
                                        <p:tgtEl>
                                          <p:spTgt spid="22"/>
                                        </p:tgtEl>
                                        <p:attrNameLst>
                                          <p:attrName>ppt_x</p:attrName>
                                          <p:attrName>ppt_y</p:attrName>
                                        </p:attrNameLst>
                                      </p:cBhvr>
                                      <p:rCtr x="-13880" y="5185"/>
                                    </p:animMotion>
                                  </p:childTnLst>
                                </p:cTn>
                              </p:par>
                            </p:childTnLst>
                          </p:cTn>
                        </p:par>
                        <p:par>
                          <p:cTn id="25" fill="hold">
                            <p:stCondLst>
                              <p:cond delay="8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anim calcmode="lin" valueType="num">
                                      <p:cBhvr>
                                        <p:cTn id="4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
                                        </p:tgtEl>
                                      </p:cBhvr>
                                    </p:animEffect>
                                  </p:childTnLst>
                                </p:cTn>
                              </p:par>
                              <p:par>
                                <p:cTn id="43" presetID="1" presetClass="entr" presetSubtype="0" fill="hold" grpId="0" nodeType="withEffect">
                                  <p:stCondLst>
                                    <p:cond delay="100"/>
                                  </p:stCondLst>
                                  <p:childTnLst>
                                    <p:set>
                                      <p:cBhvr>
                                        <p:cTn id="44" dur="1" fill="hold">
                                          <p:stCondLst>
                                            <p:cond delay="0"/>
                                          </p:stCondLst>
                                        </p:cTn>
                                        <p:tgtEl>
                                          <p:spTgt spid="26"/>
                                        </p:tgtEl>
                                        <p:attrNameLst>
                                          <p:attrName>style.visibility</p:attrName>
                                        </p:attrNameLst>
                                      </p:cBhvr>
                                      <p:to>
                                        <p:strVal val="visible"/>
                                      </p:to>
                                    </p:set>
                                  </p:childTnLst>
                                </p:cTn>
                              </p:par>
                              <p:par>
                                <p:cTn id="45" presetID="35" presetClass="path" presetSubtype="0" accel="50000" decel="50000" fill="hold" grpId="1" nodeType="withEffect">
                                  <p:stCondLst>
                                    <p:cond delay="100"/>
                                  </p:stCondLst>
                                  <p:childTnLst>
                                    <p:animMotion origin="layout" path="M -8.33333E-7 -1.11111E-6 L -0.27773 0.10394 " pathEditMode="relative" rAng="0" ptsTypes="AA">
                                      <p:cBhvr>
                                        <p:cTn id="46" dur="500" spd="-100000" fill="hold"/>
                                        <p:tgtEl>
                                          <p:spTgt spid="26"/>
                                        </p:tgtEl>
                                        <p:attrNameLst>
                                          <p:attrName>ppt_x</p:attrName>
                                          <p:attrName>ppt_y</p:attrName>
                                        </p:attrNameLst>
                                      </p:cBhvr>
                                      <p:rCtr x="-13880" y="5185"/>
                                    </p:animMotion>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2" grpId="0" animBg="1"/>
      <p:bldP spid="22" grpId="1" animBg="1"/>
      <p:bldP spid="23" grpId="0"/>
      <p:bldP spid="27" grpId="0"/>
      <p:bldP spid="25" grpId="0"/>
      <p:bldP spid="26" grpId="0" animBg="1"/>
      <p:bldP spid="26" grpId="1"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4544445" y="1902827"/>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75073" y="1902827"/>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11</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5377146" y="1968708"/>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后勤人员如何做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4021769" y="1468348"/>
            <a:ext cx="1045351" cy="1045351"/>
          </a:xfrm>
          <a:prstGeom prst="rect">
            <a:avLst/>
          </a:prstGeom>
        </p:spPr>
      </p:pic>
      <p:sp>
        <p:nvSpPr>
          <p:cNvPr id="19" name="Oval 10"/>
          <p:cNvSpPr>
            <a:spLocks noChangeArrowheads="1"/>
          </p:cNvSpPr>
          <p:nvPr/>
        </p:nvSpPr>
        <p:spPr bwMode="auto">
          <a:xfrm>
            <a:off x="4675073" y="273596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5206282" y="2548823"/>
            <a:ext cx="6039649"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服务人员、安保人员、清洁人员工作时须佩戴口罩，并与人保持安全距离。</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4675073" y="356680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5206283" y="3342860"/>
            <a:ext cx="6039648"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食堂采购人员或供货人员须佩戴口罩和一次性橡胶手套，避免直接手触肉禽类生鲜材料，摘手套后及时洗手消毒。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9" name="Oval 10"/>
          <p:cNvSpPr>
            <a:spLocks noChangeArrowheads="1"/>
          </p:cNvSpPr>
          <p:nvPr/>
        </p:nvSpPr>
        <p:spPr bwMode="auto">
          <a:xfrm>
            <a:off x="4675073" y="4446982"/>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0" name="矩形 29"/>
          <p:cNvSpPr/>
          <p:nvPr/>
        </p:nvSpPr>
        <p:spPr>
          <a:xfrm>
            <a:off x="5206282" y="4426853"/>
            <a:ext cx="6502787"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保洁人员工作时须佩戴一次性橡胶手套，工作结束后洗手消毒。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1" name="Oval 10"/>
          <p:cNvSpPr>
            <a:spLocks noChangeArrowheads="1"/>
          </p:cNvSpPr>
          <p:nvPr/>
        </p:nvSpPr>
        <p:spPr bwMode="auto">
          <a:xfrm>
            <a:off x="4675073" y="508472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4</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2" name="矩形 31"/>
          <p:cNvSpPr/>
          <p:nvPr/>
        </p:nvSpPr>
        <p:spPr>
          <a:xfrm>
            <a:off x="5206282" y="5064599"/>
            <a:ext cx="6502787"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安保人员须佩戴口罩工作，并认真询问和登记外来人员状况，发现异常情况及时报告。</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a:stretch>
            <a:fillRect/>
          </a:stretch>
        </p:blipFill>
        <p:spPr>
          <a:xfrm>
            <a:off x="465808" y="1879377"/>
            <a:ext cx="4479136" cy="4479136"/>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1" presetClass="entr" presetSubtype="0" fill="hold" grpId="0" nodeType="withEffect">
                                  <p:stCondLst>
                                    <p:cond delay="100"/>
                                  </p:stCondLst>
                                  <p:childTnLst>
                                    <p:set>
                                      <p:cBhvr>
                                        <p:cTn id="29" dur="1" fill="hold">
                                          <p:stCondLst>
                                            <p:cond delay="0"/>
                                          </p:stCondLst>
                                        </p:cTn>
                                        <p:tgtEl>
                                          <p:spTgt spid="29"/>
                                        </p:tgtEl>
                                        <p:attrNameLst>
                                          <p:attrName>style.visibility</p:attrName>
                                        </p:attrNameLst>
                                      </p:cBhvr>
                                      <p:to>
                                        <p:strVal val="visible"/>
                                      </p:to>
                                    </p:set>
                                  </p:childTnLst>
                                </p:cTn>
                              </p:par>
                              <p:par>
                                <p:cTn id="30" presetID="35" presetClass="path" presetSubtype="0" accel="50000" decel="50000" fill="hold" grpId="1" nodeType="withEffect">
                                  <p:stCondLst>
                                    <p:cond delay="100"/>
                                  </p:stCondLst>
                                  <p:childTnLst>
                                    <p:animMotion origin="layout" path="M -8.33333E-7 -0.00556 L -0.27773 0.09838 " pathEditMode="relative" rAng="0" ptsTypes="AA">
                                      <p:cBhvr>
                                        <p:cTn id="31" dur="500" spd="-100000" fill="hold"/>
                                        <p:tgtEl>
                                          <p:spTgt spid="29"/>
                                        </p:tgtEl>
                                        <p:attrNameLst>
                                          <p:attrName>ppt_x</p:attrName>
                                          <p:attrName>ppt_y</p:attrName>
                                        </p:attrNameLst>
                                      </p:cBhvr>
                                      <p:rCtr x="-13880" y="5185"/>
                                    </p:animMotion>
                                  </p:childTnLst>
                                </p:cTn>
                              </p:par>
                              <p:par>
                                <p:cTn id="32" presetID="22" presetClass="entr" presetSubtype="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 presetClass="entr" presetSubtype="0" fill="hold" grpId="0" nodeType="withEffect">
                                  <p:stCondLst>
                                    <p:cond delay="100"/>
                                  </p:stCondLst>
                                  <p:childTnLst>
                                    <p:set>
                                      <p:cBhvr>
                                        <p:cTn id="36" dur="1" fill="hold">
                                          <p:stCondLst>
                                            <p:cond delay="0"/>
                                          </p:stCondLst>
                                        </p:cTn>
                                        <p:tgtEl>
                                          <p:spTgt spid="31"/>
                                        </p:tgtEl>
                                        <p:attrNameLst>
                                          <p:attrName>style.visibility</p:attrName>
                                        </p:attrNameLst>
                                      </p:cBhvr>
                                      <p:to>
                                        <p:strVal val="visible"/>
                                      </p:to>
                                    </p:set>
                                  </p:childTnLst>
                                </p:cTn>
                              </p:par>
                              <p:par>
                                <p:cTn id="37" presetID="35" presetClass="path" presetSubtype="0" accel="50000" decel="50000" fill="hold" grpId="1" nodeType="withEffect">
                                  <p:stCondLst>
                                    <p:cond delay="100"/>
                                  </p:stCondLst>
                                  <p:childTnLst>
                                    <p:animMotion origin="layout" path="M -8.33333E-7 -0.00556 L -0.27773 0.09838 " pathEditMode="relative" rAng="0" ptsTypes="AA">
                                      <p:cBhvr>
                                        <p:cTn id="38" dur="500" spd="-100000" fill="hold"/>
                                        <p:tgtEl>
                                          <p:spTgt spid="31"/>
                                        </p:tgtEl>
                                        <p:attrNameLst>
                                          <p:attrName>ppt_x</p:attrName>
                                          <p:attrName>ppt_y</p:attrName>
                                        </p:attrNameLst>
                                      </p:cBhvr>
                                      <p:rCtr x="-13880" y="5185"/>
                                    </p:animMotion>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7" grpId="0"/>
      <p:bldP spid="29" grpId="0" animBg="1"/>
      <p:bldP spid="29" grpId="1" animBg="1"/>
      <p:bldP spid="30" grpId="0"/>
      <p:bldP spid="31" grpId="0" animBg="1"/>
      <p:bldP spid="31" grpId="1" animBg="1"/>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4559" y="1615215"/>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5187" y="1615215"/>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12</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7260" y="1681096"/>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公务来访如何做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81883" y="1180736"/>
            <a:ext cx="1045351" cy="1045351"/>
          </a:xfrm>
          <a:prstGeom prst="rect">
            <a:avLst/>
          </a:prstGeom>
        </p:spPr>
      </p:pic>
      <p:sp>
        <p:nvSpPr>
          <p:cNvPr id="19" name="Oval 10"/>
          <p:cNvSpPr>
            <a:spLocks noChangeArrowheads="1"/>
          </p:cNvSpPr>
          <p:nvPr/>
        </p:nvSpPr>
        <p:spPr bwMode="auto">
          <a:xfrm>
            <a:off x="1235187" y="244835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66396" y="2261211"/>
            <a:ext cx="6039649"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须佩戴口罩。进入办公楼前首先进行体温检测，并介绍有无湖北接触史和发热、咳嗽、呼吸不畅等症状。</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35187" y="306217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35187" y="446728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66396" y="4456960"/>
            <a:ext cx="5695266"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传递纸质文件前后均需洗手，传阅文件时佩戴口罩。</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1766397" y="3055248"/>
            <a:ext cx="583776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无上述情况，且体温在</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37.2°</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正常条件下，方可入楼公干。</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矩形 17"/>
          <p:cNvSpPr/>
          <p:nvPr/>
        </p:nvSpPr>
        <p:spPr>
          <a:xfrm>
            <a:off x="1235187" y="3686942"/>
            <a:ext cx="3863447"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35187" y="368694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13</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5" name="文本框 24"/>
          <p:cNvSpPr txBox="1"/>
          <p:nvPr/>
        </p:nvSpPr>
        <p:spPr>
          <a:xfrm>
            <a:off x="2007090" y="3754138"/>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传阅文件如何做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 name="Oval 10"/>
          <p:cNvSpPr>
            <a:spLocks noChangeArrowheads="1"/>
          </p:cNvSpPr>
          <p:nvPr/>
        </p:nvSpPr>
        <p:spPr bwMode="auto">
          <a:xfrm>
            <a:off x="1235187" y="585846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0" name="矩形 29"/>
          <p:cNvSpPr/>
          <p:nvPr/>
        </p:nvSpPr>
        <p:spPr>
          <a:xfrm>
            <a:off x="1766396" y="5848140"/>
            <a:ext cx="5695266"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用消毒液擦拭</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1" name="矩形 30"/>
          <p:cNvSpPr/>
          <p:nvPr/>
        </p:nvSpPr>
        <p:spPr>
          <a:xfrm>
            <a:off x="1235187" y="5078122"/>
            <a:ext cx="3863447"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235187" y="507812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13</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33" name="文本框 32"/>
          <p:cNvSpPr txBox="1"/>
          <p:nvPr/>
        </p:nvSpPr>
        <p:spPr>
          <a:xfrm>
            <a:off x="2007090" y="5145318"/>
            <a:ext cx="3069773" cy="523220"/>
          </a:xfrm>
          <a:prstGeom prst="rect">
            <a:avLst/>
          </a:prstGeom>
          <a:noFill/>
        </p:spPr>
        <p:txBody>
          <a:bodyPr wrap="square" rtlCol="0">
            <a:spAutoFit/>
          </a:bodyPr>
          <a:lstStyle/>
          <a:p>
            <a:pPr algn="dist"/>
            <a:r>
              <a:rPr lang="zh-CN" altLang="en-US" sz="280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电话消毒如何做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3" name="图片 2"/>
          <p:cNvPicPr>
            <a:picLocks noChangeAspect="1"/>
          </p:cNvPicPr>
          <p:nvPr/>
        </p:nvPicPr>
        <p:blipFill>
          <a:blip r:embed="rId2"/>
          <a:stretch>
            <a:fillRect/>
          </a:stretch>
        </p:blipFill>
        <p:spPr>
          <a:xfrm>
            <a:off x="7277099" y="2115965"/>
            <a:ext cx="4333017" cy="4333017"/>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par>
                                <p:cTn id="21" presetID="1" presetClass="entr" presetSubtype="0" fill="hold" grpId="0" nodeType="withEffect">
                                  <p:stCondLst>
                                    <p:cond delay="100"/>
                                  </p:stCondLst>
                                  <p:childTnLst>
                                    <p:set>
                                      <p:cBhvr>
                                        <p:cTn id="22" dur="1" fill="hold">
                                          <p:stCondLst>
                                            <p:cond delay="0"/>
                                          </p:stCondLst>
                                        </p:cTn>
                                        <p:tgtEl>
                                          <p:spTgt spid="22"/>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1.11111E-6 L -0.27773 0.10394 " pathEditMode="relative" rAng="0" ptsTypes="AA">
                                      <p:cBhvr>
                                        <p:cTn id="24" dur="500" spd="-100000" fill="hold"/>
                                        <p:tgtEl>
                                          <p:spTgt spid="22"/>
                                        </p:tgtEl>
                                        <p:attrNameLst>
                                          <p:attrName>ppt_x</p:attrName>
                                          <p:attrName>ppt_y</p:attrName>
                                        </p:attrNameLst>
                                      </p:cBhvr>
                                      <p:rCtr x="-13880" y="5185"/>
                                    </p:animMotion>
                                  </p:childTnLst>
                                </p:cTn>
                              </p:par>
                            </p:childTnLst>
                          </p:cTn>
                        </p:par>
                        <p:par>
                          <p:cTn id="25" fill="hold">
                            <p:stCondLst>
                              <p:cond delay="8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anim calcmode="lin" valueType="num">
                                      <p:cBhvr>
                                        <p:cTn id="4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
                                        </p:tgtEl>
                                      </p:cBhvr>
                                    </p:animEffect>
                                  </p:childTnLst>
                                </p:cTn>
                              </p:par>
                              <p:par>
                                <p:cTn id="43" presetID="1" presetClass="entr" presetSubtype="0" fill="hold" grpId="0" nodeType="withEffect">
                                  <p:stCondLst>
                                    <p:cond delay="100"/>
                                  </p:stCondLst>
                                  <p:childTnLst>
                                    <p:set>
                                      <p:cBhvr>
                                        <p:cTn id="44" dur="1" fill="hold">
                                          <p:stCondLst>
                                            <p:cond delay="0"/>
                                          </p:stCondLst>
                                        </p:cTn>
                                        <p:tgtEl>
                                          <p:spTgt spid="29"/>
                                        </p:tgtEl>
                                        <p:attrNameLst>
                                          <p:attrName>style.visibility</p:attrName>
                                        </p:attrNameLst>
                                      </p:cBhvr>
                                      <p:to>
                                        <p:strVal val="visible"/>
                                      </p:to>
                                    </p:set>
                                  </p:childTnLst>
                                </p:cTn>
                              </p:par>
                              <p:par>
                                <p:cTn id="45" presetID="35" presetClass="path" presetSubtype="0" accel="50000" decel="50000" fill="hold" grpId="1" nodeType="withEffect">
                                  <p:stCondLst>
                                    <p:cond delay="100"/>
                                  </p:stCondLst>
                                  <p:childTnLst>
                                    <p:animMotion origin="layout" path="M -8.33333E-7 -1.11111E-6 L -0.27773 0.10394 " pathEditMode="relative" rAng="0" ptsTypes="AA">
                                      <p:cBhvr>
                                        <p:cTn id="46" dur="500" spd="-100000" fill="hold"/>
                                        <p:tgtEl>
                                          <p:spTgt spid="29"/>
                                        </p:tgtEl>
                                        <p:attrNameLst>
                                          <p:attrName>ppt_x</p:attrName>
                                          <p:attrName>ppt_y</p:attrName>
                                        </p:attrNameLst>
                                      </p:cBhvr>
                                      <p:rCtr x="-13880" y="5185"/>
                                    </p:animMotion>
                                  </p:childTnLst>
                                </p:cTn>
                              </p:par>
                              <p:par>
                                <p:cTn id="47" presetID="2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7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3"/>
                                        </p:tgtEl>
                                        <p:attrNameLst>
                                          <p:attrName>ppt_y</p:attrName>
                                        </p:attrNameLst>
                                      </p:cBhvr>
                                      <p:tavLst>
                                        <p:tav tm="0">
                                          <p:val>
                                            <p:strVal val="#ppt_y"/>
                                          </p:val>
                                        </p:tav>
                                        <p:tav tm="100000">
                                          <p:val>
                                            <p:strVal val="#ppt_y"/>
                                          </p:val>
                                        </p:tav>
                                      </p:tavLst>
                                    </p:anim>
                                    <p:anim calcmode="lin" valueType="num">
                                      <p:cBhvr>
                                        <p:cTn id="55"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2" grpId="0" animBg="1"/>
      <p:bldP spid="22" grpId="1" animBg="1"/>
      <p:bldP spid="23" grpId="0"/>
      <p:bldP spid="27" grpId="0"/>
      <p:bldP spid="25" grpId="0"/>
      <p:bldP spid="29" grpId="0" animBg="1"/>
      <p:bldP spid="29" grpId="1" animBg="1"/>
      <p:bldP spid="30"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650841"/>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650841"/>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15</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716722"/>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空调消毒如何做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216362"/>
            <a:ext cx="1045351" cy="1045351"/>
          </a:xfrm>
          <a:prstGeom prst="rect">
            <a:avLst/>
          </a:prstGeom>
        </p:spPr>
      </p:pic>
      <p:sp>
        <p:nvSpPr>
          <p:cNvPr id="19" name="Oval 10"/>
          <p:cNvSpPr>
            <a:spLocks noChangeArrowheads="1"/>
          </p:cNvSpPr>
          <p:nvPr/>
        </p:nvSpPr>
        <p:spPr bwMode="auto">
          <a:xfrm>
            <a:off x="1231229" y="248398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62438" y="2296837"/>
            <a:ext cx="6039649"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中央空调系统风机盘管正常使用时，定期对送风口、回风口进行消毒。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31229" y="309779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31229" y="536077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62437" y="5350444"/>
            <a:ext cx="617027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防疫期间，摘口罩前后做好手卫生，废弃口罩放入垃圾桶内</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1762439" y="3090874"/>
            <a:ext cx="6039648" cy="1295676"/>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中央空调新风系统正常使用时，若出现疫情，不要停止风机运行，应在人员撤离后，对排风支管封闭，运行一段时间后关断新风排风系统，同时进行消毒。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矩形 17"/>
          <p:cNvSpPr/>
          <p:nvPr/>
        </p:nvSpPr>
        <p:spPr>
          <a:xfrm>
            <a:off x="1231229" y="4580426"/>
            <a:ext cx="3863447"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31229" y="4580426"/>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16</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5" name="文本框 24"/>
          <p:cNvSpPr txBox="1"/>
          <p:nvPr/>
        </p:nvSpPr>
        <p:spPr>
          <a:xfrm>
            <a:off x="2003132" y="4647622"/>
            <a:ext cx="3069773" cy="461665"/>
          </a:xfrm>
          <a:prstGeom prst="rect">
            <a:avLst/>
          </a:prstGeom>
          <a:noFill/>
        </p:spPr>
        <p:txBody>
          <a:bodyPr wrap="square" rtlCol="0">
            <a:spAutoFit/>
          </a:bodyPr>
          <a:lstStyle/>
          <a:p>
            <a:pPr algn="dist"/>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废弃口罩处理如何做</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Oval 10"/>
          <p:cNvSpPr>
            <a:spLocks noChangeArrowheads="1"/>
          </p:cNvSpPr>
          <p:nvPr/>
        </p:nvSpPr>
        <p:spPr bwMode="auto">
          <a:xfrm>
            <a:off x="1231229" y="593317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8" name="矩形 27"/>
          <p:cNvSpPr/>
          <p:nvPr/>
        </p:nvSpPr>
        <p:spPr>
          <a:xfrm>
            <a:off x="1762437" y="5922852"/>
            <a:ext cx="617027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每天两次使用</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75%</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酒精或含氯消毒剂对垃圾桶进行消毒处理。</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7544378" y="1978332"/>
            <a:ext cx="4647622" cy="464762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9"/>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21"/>
                                        </p:tgtEl>
                                        <p:attrNameLst>
                                          <p:attrName>ppt_x</p:attrName>
                                          <p:attrName>ppt_y</p:attrName>
                                        </p:attrNameLst>
                                      </p:cBhvr>
                                      <p:rCtr x="-13880" y="5185"/>
                                    </p:animMotion>
                                  </p:childTnLst>
                                </p:cTn>
                              </p:par>
                              <p:par>
                                <p:cTn id="21" presetID="1" presetClass="entr" presetSubtype="0" fill="hold" grpId="0" nodeType="withEffect">
                                  <p:stCondLst>
                                    <p:cond delay="100"/>
                                  </p:stCondLst>
                                  <p:childTnLst>
                                    <p:set>
                                      <p:cBhvr>
                                        <p:cTn id="22" dur="1" fill="hold">
                                          <p:stCondLst>
                                            <p:cond delay="0"/>
                                          </p:stCondLst>
                                        </p:cTn>
                                        <p:tgtEl>
                                          <p:spTgt spid="22"/>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1.11111E-6 L -0.27773 0.10394 " pathEditMode="relative" rAng="0" ptsTypes="AA">
                                      <p:cBhvr>
                                        <p:cTn id="24" dur="500" spd="-100000" fill="hold"/>
                                        <p:tgtEl>
                                          <p:spTgt spid="22"/>
                                        </p:tgtEl>
                                        <p:attrNameLst>
                                          <p:attrName>ppt_x</p:attrName>
                                          <p:attrName>ppt_y</p:attrName>
                                        </p:attrNameLst>
                                      </p:cBhvr>
                                      <p:rCtr x="-13880" y="5185"/>
                                    </p:animMotion>
                                  </p:childTnLst>
                                </p:cTn>
                              </p:par>
                            </p:childTnLst>
                          </p:cTn>
                        </p:par>
                        <p:par>
                          <p:cTn id="25" fill="hold">
                            <p:stCondLst>
                              <p:cond delay="8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anim calcmode="lin" valueType="num">
                                      <p:cBhvr>
                                        <p:cTn id="4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
                                        </p:tgtEl>
                                      </p:cBhvr>
                                    </p:animEffect>
                                  </p:childTnLst>
                                </p:cTn>
                              </p:par>
                              <p:par>
                                <p:cTn id="43" presetID="1" presetClass="entr" presetSubtype="0" fill="hold" grpId="0" nodeType="withEffect">
                                  <p:stCondLst>
                                    <p:cond delay="100"/>
                                  </p:stCondLst>
                                  <p:childTnLst>
                                    <p:set>
                                      <p:cBhvr>
                                        <p:cTn id="44" dur="1" fill="hold">
                                          <p:stCondLst>
                                            <p:cond delay="0"/>
                                          </p:stCondLst>
                                        </p:cTn>
                                        <p:tgtEl>
                                          <p:spTgt spid="26"/>
                                        </p:tgtEl>
                                        <p:attrNameLst>
                                          <p:attrName>style.visibility</p:attrName>
                                        </p:attrNameLst>
                                      </p:cBhvr>
                                      <p:to>
                                        <p:strVal val="visible"/>
                                      </p:to>
                                    </p:set>
                                  </p:childTnLst>
                                </p:cTn>
                              </p:par>
                              <p:par>
                                <p:cTn id="45" presetID="35" presetClass="path" presetSubtype="0" accel="50000" decel="50000" fill="hold" grpId="1" nodeType="withEffect">
                                  <p:stCondLst>
                                    <p:cond delay="100"/>
                                  </p:stCondLst>
                                  <p:childTnLst>
                                    <p:animMotion origin="layout" path="M -8.33333E-7 -1.11111E-6 L -0.27773 0.10394 " pathEditMode="relative" rAng="0" ptsTypes="AA">
                                      <p:cBhvr>
                                        <p:cTn id="46" dur="500" spd="-100000" fill="hold"/>
                                        <p:tgtEl>
                                          <p:spTgt spid="26"/>
                                        </p:tgtEl>
                                        <p:attrNameLst>
                                          <p:attrName>ppt_x</p:attrName>
                                          <p:attrName>ppt_y</p:attrName>
                                        </p:attrNameLst>
                                      </p:cBhvr>
                                      <p:rCtr x="-13880" y="5185"/>
                                    </p:animMotion>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2" grpId="0" animBg="1"/>
      <p:bldP spid="22" grpId="1" animBg="1"/>
      <p:bldP spid="23" grpId="0"/>
      <p:bldP spid="27" grpId="0"/>
      <p:bldP spid="25" grpId="0"/>
      <p:bldP spid="26" grpId="0" animBg="1"/>
      <p:bldP spid="26" grpId="1"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004156" y="2740211"/>
            <a:ext cx="10183687"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961407" y="1891305"/>
            <a:ext cx="4142278" cy="787779"/>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88198" y="1917673"/>
            <a:ext cx="3542580"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第二部分</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7" name="圆角矩形 16"/>
          <p:cNvSpPr/>
          <p:nvPr/>
        </p:nvSpPr>
        <p:spPr>
          <a:xfrm>
            <a:off x="9163198" y="459764"/>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95282" y="479772"/>
            <a:ext cx="2308052" cy="461665"/>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片 19"/>
          <p:cNvPicPr>
            <a:picLocks noChangeAspect="1"/>
          </p:cNvPicPr>
          <p:nvPr/>
        </p:nvPicPr>
        <p:blipFill>
          <a:blip r:embed="rId5" cstate="screen"/>
          <a:stretch>
            <a:fillRect/>
          </a:stretch>
        </p:blipFill>
        <p:spPr>
          <a:xfrm>
            <a:off x="5465813" y="605985"/>
            <a:ext cx="1187349" cy="118734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54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 name="矩形 3"/>
          <p:cNvSpPr/>
          <p:nvPr/>
        </p:nvSpPr>
        <p:spPr>
          <a:xfrm>
            <a:off x="847290" y="1790700"/>
            <a:ext cx="422001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screen"/>
          <a:stretch>
            <a:fillRect/>
          </a:stretch>
        </p:blipFill>
        <p:spPr>
          <a:xfrm>
            <a:off x="395141" y="1240971"/>
            <a:ext cx="942398" cy="1330779"/>
          </a:xfrm>
          <a:prstGeom prst="rect">
            <a:avLst/>
          </a:prstGeom>
        </p:spPr>
      </p:pic>
      <p:sp>
        <p:nvSpPr>
          <p:cNvPr id="6" name="文本框 5"/>
          <p:cNvSpPr txBox="1"/>
          <p:nvPr/>
        </p:nvSpPr>
        <p:spPr>
          <a:xfrm>
            <a:off x="1337539" y="1872675"/>
            <a:ext cx="3658612"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冠状病毒是什么</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8" name="TextBox 16"/>
          <p:cNvSpPr txBox="1"/>
          <p:nvPr/>
        </p:nvSpPr>
        <p:spPr>
          <a:xfrm>
            <a:off x="847290" y="2925852"/>
            <a:ext cx="6944160" cy="3290453"/>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冠状病毒在系统分类上属冠状病毒科（</a:t>
            </a:r>
            <a:r>
              <a:rPr lang="en-US" altLang="zh-CN" sz="1400" dirty="0" err="1">
                <a:solidFill>
                  <a:schemeClr val="tx1">
                    <a:lumMod val="75000"/>
                    <a:lumOff val="25000"/>
                  </a:schemeClr>
                </a:solidFill>
                <a:latin typeface="思源黑体 CN Regular" panose="020B0500000000000000" pitchFamily="34" charset="-122"/>
                <a:ea typeface="思源黑体 CN Regular" panose="020B0500000000000000" pitchFamily="34" charset="-122"/>
              </a:rPr>
              <a:t>Coronaviridae</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）冠状病毒属（</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Coronavirus</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）。冠状病毒属的病毒是具外套膜（</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envelope</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）的正链单股</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RNA</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病毒，直径约</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80</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120nm</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，其遗传物质是所有</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RNA</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病毒中最大的，感染人、鼠、猪、猫、犬、狼、鸡、牛、禽类脊椎动物。冠状病毒的一个变种是引起非典型肺炎的病原体，属于</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RNA</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病毒。冠状病毒最先是</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1937</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年从鸡身上分离出来，病毒颗粒的直径</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60</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200nm</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，平均直径为</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100nm</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，呈球形或椭圆形，具有多形性。病毒有包膜，包膜上存在棘突，整个病毒像日冕，不同的冠状病毒的棘突有明显的差异。在冠状病毒感染细胞内有时可以见到管状的包涵体。 </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 </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a:p>
            <a:pPr>
              <a:lnSpc>
                <a:spcPct val="150000"/>
              </a:lnSpc>
            </a:pP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2020</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年</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月</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日，国家卫健委高级别专家组成员高福院士表示，</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2019</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新型冠状病毒是目前已知的第</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7</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种冠状病毒。</a:t>
            </a:r>
            <a:endPar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pic>
        <p:nvPicPr>
          <p:cNvPr id="9" name="图片 8"/>
          <p:cNvPicPr>
            <a:picLocks noChangeAspect="1"/>
          </p:cNvPicPr>
          <p:nvPr/>
        </p:nvPicPr>
        <p:blipFill rotWithShape="1">
          <a:blip r:embed="rId2" cstate="screen"/>
          <a:srcRect/>
          <a:stretch>
            <a:fillRect/>
          </a:stretch>
        </p:blipFill>
        <p:spPr>
          <a:xfrm>
            <a:off x="8014998" y="2601772"/>
            <a:ext cx="3119845" cy="2966373"/>
          </a:xfrm>
          <a:prstGeom prst="rect">
            <a:avLst/>
          </a:prstGeom>
        </p:spPr>
      </p:pic>
      <p:sp>
        <p:nvSpPr>
          <p:cNvPr id="18" name="文本框 17"/>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2819"/>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 name="矩形 3"/>
          <p:cNvSpPr/>
          <p:nvPr/>
        </p:nvSpPr>
        <p:spPr>
          <a:xfrm>
            <a:off x="847290" y="1790700"/>
            <a:ext cx="56247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screen"/>
          <a:stretch>
            <a:fillRect/>
          </a:stretch>
        </p:blipFill>
        <p:spPr>
          <a:xfrm>
            <a:off x="395141" y="1240971"/>
            <a:ext cx="942398" cy="1330779"/>
          </a:xfrm>
          <a:prstGeom prst="rect">
            <a:avLst/>
          </a:prstGeom>
        </p:spPr>
      </p:pic>
      <p:sp>
        <p:nvSpPr>
          <p:cNvPr id="6" name="文本框 5"/>
          <p:cNvSpPr txBox="1"/>
          <p:nvPr/>
        </p:nvSpPr>
        <p:spPr>
          <a:xfrm>
            <a:off x="1337539" y="1907828"/>
            <a:ext cx="4876486" cy="461665"/>
          </a:xfrm>
          <a:prstGeom prst="rect">
            <a:avLst/>
          </a:prstGeom>
          <a:noFill/>
        </p:spPr>
        <p:txBody>
          <a:bodyPr wrap="square" rtlCol="0">
            <a:spAutoFit/>
          </a:bodyPr>
          <a:lstStyle/>
          <a:p>
            <a:pPr algn="dist"/>
            <a:r>
              <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人感染了冠状病毒后会有哪些症状</a:t>
            </a:r>
            <a:r>
              <a:rPr lang="en-US" altLang="zh-CN"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en-US" altLang="zh-CN"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911803" y="2901408"/>
            <a:ext cx="211640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1803" y="2945234"/>
            <a:ext cx="1932524"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一般症状</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矩形 10"/>
          <p:cNvSpPr/>
          <p:nvPr/>
        </p:nvSpPr>
        <p:spPr>
          <a:xfrm>
            <a:off x="847291" y="3556106"/>
            <a:ext cx="5482258"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临床主要表现为发热、浑身酸痛、少部分有呼吸困难，肺部浸润影</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2" name="矩形 11"/>
          <p:cNvSpPr/>
          <p:nvPr/>
        </p:nvSpPr>
        <p:spPr>
          <a:xfrm>
            <a:off x="911803" y="4553786"/>
            <a:ext cx="211640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1803" y="4597612"/>
            <a:ext cx="1932524"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较严重者</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847291" y="5208484"/>
            <a:ext cx="5482258"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感染可导致肺炎、严重急性呼吸综合征、肾衰竭，甚至死亡。</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15" name="图片 14"/>
          <p:cNvPicPr>
            <a:picLocks noChangeAspect="1"/>
          </p:cNvPicPr>
          <p:nvPr/>
        </p:nvPicPr>
        <p:blipFill>
          <a:blip r:embed="rId2" cstate="screen"/>
          <a:stretch>
            <a:fillRect/>
          </a:stretch>
        </p:blipFill>
        <p:spPr>
          <a:xfrm>
            <a:off x="6924201" y="1595894"/>
            <a:ext cx="4000500" cy="48006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1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1799"/>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 name="矩形 3"/>
          <p:cNvSpPr/>
          <p:nvPr/>
        </p:nvSpPr>
        <p:spPr>
          <a:xfrm>
            <a:off x="847290" y="1790700"/>
            <a:ext cx="56247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screen"/>
          <a:stretch>
            <a:fillRect/>
          </a:stretch>
        </p:blipFill>
        <p:spPr>
          <a:xfrm>
            <a:off x="395141" y="1240971"/>
            <a:ext cx="942398" cy="1330779"/>
          </a:xfrm>
          <a:prstGeom prst="rect">
            <a:avLst/>
          </a:prstGeom>
        </p:spPr>
      </p:pic>
      <p:sp>
        <p:nvSpPr>
          <p:cNvPr id="6" name="文本框 5"/>
          <p:cNvSpPr txBox="1"/>
          <p:nvPr/>
        </p:nvSpPr>
        <p:spPr>
          <a:xfrm>
            <a:off x="1337539" y="1907828"/>
            <a:ext cx="4876486" cy="461665"/>
          </a:xfrm>
          <a:prstGeom prst="rect">
            <a:avLst/>
          </a:prstGeom>
          <a:noFill/>
        </p:spPr>
        <p:txBody>
          <a:bodyPr wrap="square" rtlCol="0">
            <a:spAutoFit/>
          </a:bodyPr>
          <a:lstStyle/>
          <a:p>
            <a:pPr algn="dist"/>
            <a:r>
              <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冠状病毒能够在人际传播吗？</a:t>
            </a:r>
            <a:endPar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911803" y="2758893"/>
            <a:ext cx="211640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1803" y="2802719"/>
            <a:ext cx="1932524"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矩形 10"/>
          <p:cNvSpPr/>
          <p:nvPr/>
        </p:nvSpPr>
        <p:spPr>
          <a:xfrm>
            <a:off x="847291" y="3413591"/>
            <a:ext cx="5482258" cy="1295676"/>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一些冠状病毒可以在人际传播，人们通常是</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在住家、工作场所或医疗机构等地与感染者密切</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接触后受到感染。</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2" name="矩形 11"/>
          <p:cNvSpPr/>
          <p:nvPr/>
        </p:nvSpPr>
        <p:spPr>
          <a:xfrm>
            <a:off x="911803" y="4796919"/>
            <a:ext cx="4265840"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1803" y="4871522"/>
            <a:ext cx="4090391" cy="461665"/>
          </a:xfrm>
          <a:prstGeom prst="rect">
            <a:avLst/>
          </a:prstGeom>
          <a:noFill/>
        </p:spPr>
        <p:txBody>
          <a:bodyPr wrap="square" rtlCol="0">
            <a:spAutoFit/>
          </a:bodyPr>
          <a:lstStyle/>
          <a:p>
            <a:pPr algn="dist"/>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有针对新型冠状病毒的疫苗吗</a:t>
            </a:r>
            <a:r>
              <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847290" y="5451617"/>
            <a:ext cx="5482258"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针对新疾病，并无现有可用疫苗。开发一新疫苗可能需要若干年。</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5" name="矩形 14"/>
          <p:cNvSpPr/>
          <p:nvPr/>
        </p:nvSpPr>
        <p:spPr>
          <a:xfrm>
            <a:off x="6710391" y="3064329"/>
            <a:ext cx="4569806" cy="2639312"/>
          </a:xfrm>
          <a:prstGeom prst="rect">
            <a:avLst/>
          </a:prstGeom>
          <a:noFill/>
          <a:ln>
            <a:solidFill>
              <a:srgbClr val="47A6F5"/>
            </a:solidFill>
          </a:ln>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相关专家认为，即便加速研发出新病毒疫苗，还需走漫长的临床试验和审批流程，可能难以立刻用于当下疫情防控。美国国家过敏症和传染病研究所正在研发的新型冠状病毒疫苗预计几个月后可开展第一阶段临床试验，可能一年以后才会有疫苗进入市场。因此，目前最有效的方法还是利用公共卫生手段防控疫情蔓延。</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265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12192000" cy="6858000"/>
          </a:xfrm>
          <a:prstGeom prst="rect">
            <a:avLst/>
          </a:prstGeom>
        </p:spPr>
      </p:pic>
      <p:sp>
        <p:nvSpPr>
          <p:cNvPr id="5" name="TextBox 16"/>
          <p:cNvSpPr txBox="1"/>
          <p:nvPr/>
        </p:nvSpPr>
        <p:spPr>
          <a:xfrm>
            <a:off x="5157631" y="2431521"/>
            <a:ext cx="6393659" cy="2492990"/>
          </a:xfrm>
          <a:prstGeom prst="rect">
            <a:avLst/>
          </a:prstGeom>
          <a:noFill/>
        </p:spPr>
        <p:txBody>
          <a:bodyPr wrap="square" rtlCol="0">
            <a:spAutoFit/>
          </a:bodyPr>
          <a:lstStyle/>
          <a:p>
            <a:pPr>
              <a:lnSpc>
                <a:spcPct val="150000"/>
              </a:lnSpc>
            </a:pP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     </a:t>
            </a:r>
            <a:r>
              <a:rPr lang="zh-CN" altLang="en-US" sz="2000" b="1" u="sng"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冠状病毒在系统分类上属冠状病毒科</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en-US" altLang="zh-CN" sz="1400" b="1" dirty="0" err="1">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Coronaviridae</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）冠状病毒属（</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Coronavirus</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）。冠状病毒属的病毒是具外套膜</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(envelope)</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的正链单股</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RNA</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病毒，直径约</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80-120nm</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，其遗传物质是所有</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RNA</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病毒中最大的，只感染人、鼠、猪、猫、犬、禽类脊椎动物。冠状病毒的一个变种是引起非典型肺炎的病原体，属于</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RNA</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病毒。</a:t>
            </a:r>
            <a:endPar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a:p>
            <a:pPr>
              <a:lnSpc>
                <a:spcPct val="150000"/>
              </a:lnSpc>
            </a:pP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         2019</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年</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12</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月，武汉发现不明原因肺炎。</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2020</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年</a:t>
            </a:r>
            <a:r>
              <a:rPr lang="en-US" altLang="zh-CN"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1</a:t>
            </a:r>
            <a:r>
              <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月，专家组认为，武汉不明原因的病毒性肺炎病例的病原体初步判定为新型冠状病毒。</a:t>
            </a:r>
            <a:endParaRPr lang="zh-CN" altLang="en-US" sz="14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p:txBody>
      </p:sp>
      <p:sp>
        <p:nvSpPr>
          <p:cNvPr id="6" name="文本框 5"/>
          <p:cNvSpPr txBox="1"/>
          <p:nvPr/>
        </p:nvSpPr>
        <p:spPr>
          <a:xfrm>
            <a:off x="4842758" y="1600524"/>
            <a:ext cx="6564153" cy="830997"/>
          </a:xfrm>
          <a:prstGeom prst="rect">
            <a:avLst/>
          </a:prstGeom>
          <a:noFill/>
        </p:spPr>
        <p:txBody>
          <a:bodyPr wrap="square" rtlCol="0">
            <a:spAutoFit/>
          </a:bodyPr>
          <a:lstStyle/>
          <a:p>
            <a:pPr algn="ctr"/>
            <a:r>
              <a:rPr lang="zh-CN" altLang="en-US" sz="48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万众一心 抗击疫情</a:t>
            </a:r>
            <a:endParaRPr lang="zh-CN" altLang="en-US" sz="48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8" name="圆角矩形 7"/>
          <p:cNvSpPr/>
          <p:nvPr/>
        </p:nvSpPr>
        <p:spPr>
          <a:xfrm>
            <a:off x="1033121" y="1085635"/>
            <a:ext cx="2358447" cy="93038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58756" y="1053551"/>
            <a:ext cx="1776119" cy="923330"/>
          </a:xfrm>
          <a:prstGeom prst="rect">
            <a:avLst/>
          </a:prstGeom>
          <a:noFill/>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前言</a:t>
            </a:r>
            <a:endParaRPr lang="zh-CN" altLang="en-US" sz="5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0" name="TextBox 16"/>
          <p:cNvSpPr txBox="1"/>
          <p:nvPr/>
        </p:nvSpPr>
        <p:spPr>
          <a:xfrm>
            <a:off x="1143232" y="2016023"/>
            <a:ext cx="2340770" cy="400110"/>
          </a:xfrm>
          <a:prstGeom prst="rect">
            <a:avLst/>
          </a:prstGeom>
          <a:noFill/>
        </p:spPr>
        <p:txBody>
          <a:bodyPr wrap="none" rtlCol="0">
            <a:spAutoFit/>
          </a:bodyPr>
          <a:lstStyle/>
          <a:p>
            <a:pPr algn="ctr"/>
            <a:r>
              <a:rPr lang="en-US" altLang="zh-CN" sz="20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——PREFACE——</a:t>
            </a:r>
            <a:endParaRPr lang="zh-CN" altLang="en-US" sz="20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1" name="图片 10"/>
          <p:cNvPicPr>
            <a:picLocks noChangeAspect="1"/>
          </p:cNvPicPr>
          <p:nvPr/>
        </p:nvPicPr>
        <p:blipFill>
          <a:blip r:embed="rId2" cstate="screen"/>
          <a:stretch>
            <a:fillRect/>
          </a:stretch>
        </p:blipFill>
        <p:spPr>
          <a:xfrm>
            <a:off x="913123" y="2416133"/>
            <a:ext cx="3145530" cy="4441867"/>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550"/>
                            </p:stCondLst>
                            <p:childTnLst>
                              <p:par>
                                <p:cTn id="13" presetID="41" presetClass="entr" presetSubtype="0" fill="hold" grpId="0" nodeType="afterEffect">
                                  <p:stCondLst>
                                    <p:cond delay="0"/>
                                  </p:stCondLst>
                                  <p:iterate type="lt">
                                    <p:tmPct val="4857"/>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292"/>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2192"/>
                            </p:stCondLst>
                            <p:childTnLst>
                              <p:par>
                                <p:cTn id="29" presetID="41" presetClass="entr" presetSubtype="0" fill="hold" grpId="0" nodeType="afterEffect">
                                  <p:stCondLst>
                                    <p:cond delay="0"/>
                                  </p:stCondLst>
                                  <p:iterate type="lt">
                                    <p:tmPct val="2819"/>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
                                        </p:tgtEl>
                                        <p:attrNameLst>
                                          <p:attrName>ppt_y</p:attrName>
                                        </p:attrNameLst>
                                      </p:cBhvr>
                                      <p:tavLst>
                                        <p:tav tm="0">
                                          <p:val>
                                            <p:strVal val="#ppt_y"/>
                                          </p:val>
                                        </p:tav>
                                        <p:tav tm="100000">
                                          <p:val>
                                            <p:strVal val="#ppt_y"/>
                                          </p:val>
                                        </p:tav>
                                      </p:tavLst>
                                    </p:anim>
                                    <p:anim calcmode="lin" valueType="num">
                                      <p:cBhvr>
                                        <p:cTn id="3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 name="矩形 3"/>
          <p:cNvSpPr/>
          <p:nvPr/>
        </p:nvSpPr>
        <p:spPr>
          <a:xfrm>
            <a:off x="5039280" y="1814450"/>
            <a:ext cx="56247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screen"/>
          <a:stretch>
            <a:fillRect/>
          </a:stretch>
        </p:blipFill>
        <p:spPr>
          <a:xfrm>
            <a:off x="4587131" y="1264721"/>
            <a:ext cx="942398" cy="1330779"/>
          </a:xfrm>
          <a:prstGeom prst="rect">
            <a:avLst/>
          </a:prstGeom>
        </p:spPr>
      </p:pic>
      <p:sp>
        <p:nvSpPr>
          <p:cNvPr id="6" name="文本框 5"/>
          <p:cNvSpPr txBox="1"/>
          <p:nvPr/>
        </p:nvSpPr>
        <p:spPr>
          <a:xfrm>
            <a:off x="5529529" y="1931578"/>
            <a:ext cx="4876486" cy="461665"/>
          </a:xfrm>
          <a:prstGeom prst="rect">
            <a:avLst/>
          </a:prstGeom>
          <a:noFill/>
        </p:spPr>
        <p:txBody>
          <a:bodyPr wrap="square" rtlCol="0">
            <a:spAutoFit/>
          </a:bodyPr>
          <a:lstStyle/>
          <a:p>
            <a:pPr algn="dist"/>
            <a:r>
              <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冠状病毒能够在人际传播吗？</a:t>
            </a:r>
            <a:endPar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5103793" y="2782643"/>
            <a:ext cx="4090391"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03793" y="2866111"/>
            <a:ext cx="3895208" cy="400110"/>
          </a:xfrm>
          <a:prstGeom prst="rect">
            <a:avLst/>
          </a:prstGeom>
          <a:noFill/>
        </p:spPr>
        <p:txBody>
          <a:bodyPr wrap="square" rtlCol="0">
            <a:spAutoFit/>
          </a:bodyPr>
          <a:lstStyle/>
          <a:p>
            <a:pPr algn="dist"/>
            <a:r>
              <a:rPr lang="zh-CN" altLang="en-US" sz="2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冠状病毒可能的传播途径有哪些？</a:t>
            </a:r>
            <a:endParaRPr lang="zh-CN" altLang="en-US" sz="2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6" name="Oval 10"/>
          <p:cNvSpPr>
            <a:spLocks noChangeArrowheads="1"/>
          </p:cNvSpPr>
          <p:nvPr/>
        </p:nvSpPr>
        <p:spPr bwMode="auto">
          <a:xfrm>
            <a:off x="4998319" y="374548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7" name="矩形 16"/>
          <p:cNvSpPr/>
          <p:nvPr/>
        </p:nvSpPr>
        <p:spPr>
          <a:xfrm>
            <a:off x="5529529" y="3725358"/>
            <a:ext cx="3664656"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通过咳嗽或打喷嚏在空气传播；</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Oval 10"/>
          <p:cNvSpPr>
            <a:spLocks noChangeArrowheads="1"/>
          </p:cNvSpPr>
          <p:nvPr/>
        </p:nvSpPr>
        <p:spPr bwMode="auto">
          <a:xfrm>
            <a:off x="4998319" y="4359303"/>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9" name="矩形 18"/>
          <p:cNvSpPr/>
          <p:nvPr/>
        </p:nvSpPr>
        <p:spPr>
          <a:xfrm>
            <a:off x="5529529" y="4352380"/>
            <a:ext cx="3664655"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与病人的密切接触；</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0" name="Oval 10"/>
          <p:cNvSpPr>
            <a:spLocks noChangeArrowheads="1"/>
          </p:cNvSpPr>
          <p:nvPr/>
        </p:nvSpPr>
        <p:spPr bwMode="auto">
          <a:xfrm>
            <a:off x="4998319" y="519622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1" name="矩形 20"/>
          <p:cNvSpPr/>
          <p:nvPr/>
        </p:nvSpPr>
        <p:spPr>
          <a:xfrm>
            <a:off x="5533316" y="4977867"/>
            <a:ext cx="3313801"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触摸被污染的物体表面，然后用脏手触碰嘴巴、鼻子或眼睛。</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8" name="图片 7"/>
          <p:cNvPicPr>
            <a:picLocks noChangeAspect="1"/>
          </p:cNvPicPr>
          <p:nvPr/>
        </p:nvPicPr>
        <p:blipFill>
          <a:blip r:embed="rId2" cstate="screen"/>
          <a:stretch>
            <a:fillRect/>
          </a:stretch>
        </p:blipFill>
        <p:spPr>
          <a:xfrm>
            <a:off x="283029" y="2821493"/>
            <a:ext cx="4156124" cy="2595499"/>
          </a:xfrm>
          <a:prstGeom prst="rect">
            <a:avLst/>
          </a:prstGeom>
        </p:spPr>
      </p:pic>
      <p:sp>
        <p:nvSpPr>
          <p:cNvPr id="7" name="文本框 6"/>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1200"/>
                            </p:stCondLst>
                            <p:childTnLst>
                              <p:par>
                                <p:cTn id="13" presetID="1"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6"/>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18"/>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18"/>
                                        </p:tgtEl>
                                        <p:attrNameLst>
                                          <p:attrName>ppt_x</p:attrName>
                                          <p:attrName>ppt_y</p:attrName>
                                        </p:attrNameLst>
                                      </p:cBhvr>
                                      <p:rCtr x="-13880" y="5185"/>
                                    </p:animMotion>
                                  </p:childTnLst>
                                </p:cTn>
                              </p:par>
                            </p:childTnLst>
                          </p:cTn>
                        </p:par>
                        <p:par>
                          <p:cTn id="21" fill="hold">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1" presetClass="entr" presetSubtype="0" fill="hold" grpId="0" nodeType="withEffect">
                                  <p:stCondLst>
                                    <p:cond delay="100"/>
                                  </p:stCondLst>
                                  <p:childTnLst>
                                    <p:set>
                                      <p:cBhvr>
                                        <p:cTn id="29" dur="1" fill="hold">
                                          <p:stCondLst>
                                            <p:cond delay="0"/>
                                          </p:stCondLst>
                                        </p:cTn>
                                        <p:tgtEl>
                                          <p:spTgt spid="20"/>
                                        </p:tgtEl>
                                        <p:attrNameLst>
                                          <p:attrName>style.visibility</p:attrName>
                                        </p:attrNameLst>
                                      </p:cBhvr>
                                      <p:to>
                                        <p:strVal val="visible"/>
                                      </p:to>
                                    </p:set>
                                  </p:childTnLst>
                                </p:cTn>
                              </p:par>
                              <p:par>
                                <p:cTn id="30" presetID="35" presetClass="path" presetSubtype="0" accel="50000" decel="50000" fill="hold" grpId="1" nodeType="withEffect">
                                  <p:stCondLst>
                                    <p:cond delay="100"/>
                                  </p:stCondLst>
                                  <p:childTnLst>
                                    <p:animMotion origin="layout" path="M -8.33333E-7 -0.00556 L -0.27773 0.09838 " pathEditMode="relative" rAng="0" ptsTypes="AA">
                                      <p:cBhvr>
                                        <p:cTn id="31" dur="500" spd="-100000" fill="hold"/>
                                        <p:tgtEl>
                                          <p:spTgt spid="20"/>
                                        </p:tgtEl>
                                        <p:attrNameLst>
                                          <p:attrName>ppt_x</p:attrName>
                                          <p:attrName>ppt_y</p:attrName>
                                        </p:attrNameLst>
                                      </p:cBhvr>
                                      <p:rCtr x="-13880" y="5185"/>
                                    </p:animMotion>
                                  </p:childTnLst>
                                </p:cTn>
                              </p:par>
                              <p:par>
                                <p:cTn id="32" presetID="22" presetClass="entr" presetSubtype="8"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anim calcmode="lin" valueType="num">
                                      <p:cBhvr>
                                        <p:cTn id="3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16" grpId="1" animBg="1"/>
      <p:bldP spid="17" grpId="0"/>
      <p:bldP spid="18" grpId="0" animBg="1"/>
      <p:bldP spid="18" grpId="1" animBg="1"/>
      <p:bldP spid="19" grpId="0"/>
      <p:bldP spid="20" grpId="0" animBg="1"/>
      <p:bldP spid="20" grpId="1" animBg="1"/>
      <p:bldP spid="21"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 name="矩形 3"/>
          <p:cNvSpPr/>
          <p:nvPr/>
        </p:nvSpPr>
        <p:spPr>
          <a:xfrm>
            <a:off x="847290" y="1790700"/>
            <a:ext cx="56247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screen"/>
          <a:stretch>
            <a:fillRect/>
          </a:stretch>
        </p:blipFill>
        <p:spPr>
          <a:xfrm>
            <a:off x="395141" y="1240971"/>
            <a:ext cx="942398" cy="1330779"/>
          </a:xfrm>
          <a:prstGeom prst="rect">
            <a:avLst/>
          </a:prstGeom>
        </p:spPr>
      </p:pic>
      <p:sp>
        <p:nvSpPr>
          <p:cNvPr id="6" name="文本框 5"/>
          <p:cNvSpPr txBox="1"/>
          <p:nvPr/>
        </p:nvSpPr>
        <p:spPr>
          <a:xfrm>
            <a:off x="1337539" y="1907828"/>
            <a:ext cx="4876486" cy="461665"/>
          </a:xfrm>
          <a:prstGeom prst="rect">
            <a:avLst/>
          </a:prstGeom>
          <a:noFill/>
        </p:spPr>
        <p:txBody>
          <a:bodyPr wrap="square" rtlCol="0">
            <a:spAutoFit/>
          </a:bodyPr>
          <a:lstStyle/>
          <a:p>
            <a:pPr algn="dist"/>
            <a:r>
              <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冠状病毒能够在人际传播吗？</a:t>
            </a:r>
            <a:endParaRPr lang="zh-CN" altLang="en-US" sz="24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911803" y="2774798"/>
            <a:ext cx="4265840"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1803" y="2818624"/>
            <a:ext cx="3895208"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新型冠状病毒＝</a:t>
            </a:r>
            <a:r>
              <a:rPr lang="en-US" altLang="zh-CN"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SARS</a:t>
            </a:r>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吗？</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5" name="矩形 14"/>
          <p:cNvSpPr/>
          <p:nvPr/>
        </p:nvSpPr>
        <p:spPr>
          <a:xfrm>
            <a:off x="1001281" y="4452742"/>
            <a:ext cx="4569806" cy="1900649"/>
          </a:xfrm>
          <a:prstGeom prst="rect">
            <a:avLst/>
          </a:prstGeom>
          <a:noFill/>
          <a:ln>
            <a:solidFill>
              <a:srgbClr val="47A6F5"/>
            </a:solidFill>
          </a:ln>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艾蒂安</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邦邦指出，很多人认为新型冠状病毒是与</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SARS</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和</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MERS</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属于同一家族，还有观点称新型冠状病毒是</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SARS </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的进化体。我想说的是，尽管这些病毒可能都来源于动物，存在某种程度的关联，但是并不相似，外界在进行比较时应该更加谨慎。</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6" name="Oval 10"/>
          <p:cNvSpPr>
            <a:spLocks noChangeArrowheads="1"/>
          </p:cNvSpPr>
          <p:nvPr/>
        </p:nvSpPr>
        <p:spPr bwMode="auto">
          <a:xfrm>
            <a:off x="847290" y="3751984"/>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7" name="矩形 16"/>
          <p:cNvSpPr/>
          <p:nvPr/>
        </p:nvSpPr>
        <p:spPr>
          <a:xfrm>
            <a:off x="1427017" y="3516157"/>
            <a:ext cx="3664656"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世卫专家：新型冠状病毒与</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SARS</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和</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MERS</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并不相似</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Oval 10"/>
          <p:cNvSpPr>
            <a:spLocks noChangeArrowheads="1"/>
          </p:cNvSpPr>
          <p:nvPr/>
        </p:nvSpPr>
        <p:spPr bwMode="auto">
          <a:xfrm>
            <a:off x="6774904" y="2991533"/>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9" name="矩形 18"/>
          <p:cNvSpPr/>
          <p:nvPr/>
        </p:nvSpPr>
        <p:spPr>
          <a:xfrm>
            <a:off x="7444110" y="2774798"/>
            <a:ext cx="3664655"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新型冠状病毒之后的主要传播途径似乎是人传人</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0" name="矩形 19"/>
          <p:cNvSpPr/>
          <p:nvPr/>
        </p:nvSpPr>
        <p:spPr>
          <a:xfrm>
            <a:off x="6774904" y="3714079"/>
            <a:ext cx="4569806" cy="2639312"/>
          </a:xfrm>
          <a:prstGeom prst="rect">
            <a:avLst/>
          </a:prstGeom>
          <a:noFill/>
          <a:ln>
            <a:solidFill>
              <a:srgbClr val="47A6F5"/>
            </a:solidFill>
          </a:ln>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艾蒂安</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邦邦说，根据世界动物卫生组织</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(OIE)</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的研究， 按照目前情况来看，虽然人们怀疑新型冠状病毒来源于动物，但是之后的主要传播途径似乎是人传人。当下对新型冠状病毒来源于何种动物的调查至关重要。艾蒂安表示，很多新发传染病都和动物有关，应该尽量避免接触市场上的蝙蝠、啮齿类、鸟类等野生动物。</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11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600"/>
                            </p:stCondLst>
                            <p:childTnLst>
                              <p:par>
                                <p:cTn id="17" presetID="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35" presetClass="path" presetSubtype="0" accel="50000" decel="50000" fill="hold" grpId="1" nodeType="withEffect">
                                  <p:stCondLst>
                                    <p:cond delay="0"/>
                                  </p:stCondLst>
                                  <p:childTnLst>
                                    <p:animMotion origin="layout" path="M -8.33333E-7 -3.7037E-6 L -0.27773 0.23311 " pathEditMode="relative" rAng="0" ptsTypes="AA">
                                      <p:cBhvr>
                                        <p:cTn id="20" dur="500" spd="-100000" fill="hold"/>
                                        <p:tgtEl>
                                          <p:spTgt spid="16"/>
                                        </p:tgtEl>
                                        <p:attrNameLst>
                                          <p:attrName>ppt_x</p:attrName>
                                          <p:attrName>ppt_y</p:attrName>
                                        </p:attrNameLst>
                                      </p:cBhvr>
                                      <p:rCtr x="-13880" y="11644"/>
                                    </p:animMotion>
                                  </p:childTnLst>
                                </p:cTn>
                              </p:par>
                              <p:par>
                                <p:cTn id="21" presetID="1" presetClass="entr" presetSubtype="0" fill="hold" grpId="0" nodeType="withEffect">
                                  <p:stCondLst>
                                    <p:cond delay="100"/>
                                  </p:stCondLst>
                                  <p:childTnLst>
                                    <p:set>
                                      <p:cBhvr>
                                        <p:cTn id="22" dur="1" fill="hold">
                                          <p:stCondLst>
                                            <p:cond delay="0"/>
                                          </p:stCondLst>
                                        </p:cTn>
                                        <p:tgtEl>
                                          <p:spTgt spid="18"/>
                                        </p:tgtEl>
                                        <p:attrNameLst>
                                          <p:attrName>style.visibility</p:attrName>
                                        </p:attrNameLst>
                                      </p:cBhvr>
                                      <p:to>
                                        <p:strVal val="visible"/>
                                      </p:to>
                                    </p:set>
                                  </p:childTnLst>
                                </p:cTn>
                              </p:par>
                              <p:par>
                                <p:cTn id="23" presetID="35" presetClass="path" presetSubtype="0" accel="50000" decel="50000" fill="hold" grpId="1" nodeType="withEffect">
                                  <p:stCondLst>
                                    <p:cond delay="100"/>
                                  </p:stCondLst>
                                  <p:childTnLst>
                                    <p:animMotion origin="layout" path="M -8.33333E-7 -0.00556 L -0.27773 0.09838 " pathEditMode="relative" rAng="0" ptsTypes="AA">
                                      <p:cBhvr>
                                        <p:cTn id="24" dur="500" spd="-100000" fill="hold"/>
                                        <p:tgtEl>
                                          <p:spTgt spid="18"/>
                                        </p:tgtEl>
                                        <p:attrNameLst>
                                          <p:attrName>ppt_x</p:attrName>
                                          <p:attrName>ppt_y</p:attrName>
                                        </p:attrNameLst>
                                      </p:cBhvr>
                                      <p:rCtr x="-13880" y="5185"/>
                                    </p:animMotion>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6" grpId="0" animBg="1"/>
      <p:bldP spid="16" grpId="1" animBg="1"/>
      <p:bldP spid="17" grpId="0"/>
      <p:bldP spid="18" grpId="0" animBg="1"/>
      <p:bldP spid="18" grpId="1" animBg="1"/>
      <p:bldP spid="19" grpId="0"/>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004156" y="2740211"/>
            <a:ext cx="10183687"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961407" y="1891305"/>
            <a:ext cx="4142278" cy="787779"/>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88198" y="1917673"/>
            <a:ext cx="3542580"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第三部分</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7" name="圆角矩形 16"/>
          <p:cNvSpPr/>
          <p:nvPr/>
        </p:nvSpPr>
        <p:spPr>
          <a:xfrm>
            <a:off x="9163198" y="459764"/>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95282" y="479772"/>
            <a:ext cx="2308052" cy="461665"/>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片 19"/>
          <p:cNvPicPr>
            <a:picLocks noChangeAspect="1"/>
          </p:cNvPicPr>
          <p:nvPr/>
        </p:nvPicPr>
        <p:blipFill>
          <a:blip r:embed="rId5" cstate="screen"/>
          <a:stretch>
            <a:fillRect/>
          </a:stretch>
        </p:blipFill>
        <p:spPr>
          <a:xfrm>
            <a:off x="5465813" y="605985"/>
            <a:ext cx="1187349" cy="118734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59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7290" y="1790700"/>
            <a:ext cx="663936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95141" y="1240971"/>
            <a:ext cx="942398" cy="1330779"/>
          </a:xfrm>
          <a:prstGeom prst="rect">
            <a:avLst/>
          </a:prstGeom>
        </p:spPr>
      </p:pic>
      <p:sp>
        <p:nvSpPr>
          <p:cNvPr id="4" name="文本框 3"/>
          <p:cNvSpPr txBox="1"/>
          <p:nvPr/>
        </p:nvSpPr>
        <p:spPr>
          <a:xfrm>
            <a:off x="1337539" y="1872675"/>
            <a:ext cx="5891022"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如何更好地保护自己和家人</a:t>
            </a:r>
            <a:r>
              <a:rPr lang="en-US" altLang="zh-CN"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en-US" altLang="zh-CN"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1337539" y="2736838"/>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68167" y="2736838"/>
            <a:ext cx="1734316"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方法一</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1" name="文本框 10"/>
          <p:cNvSpPr txBox="1"/>
          <p:nvPr/>
        </p:nvSpPr>
        <p:spPr>
          <a:xfrm>
            <a:off x="3294084" y="2802719"/>
            <a:ext cx="1945929"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远离传染源</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TextBox 16"/>
          <p:cNvSpPr txBox="1"/>
          <p:nvPr/>
        </p:nvSpPr>
        <p:spPr>
          <a:xfrm>
            <a:off x="5463647" y="2571750"/>
            <a:ext cx="5987735" cy="116089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 对于新型冠状病毒的传染来源尚未找到，国家及市卫健委根据常规掌握的信息已经积极投入备战，做好各方面的隔离、监测及筛查。我们自身要做的就是尽可能远离传染源</a:t>
            </a:r>
            <a:r>
              <a:rPr lang="zh-CN" altLang="en-US" sz="1600" dirty="0">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比如：</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pic>
        <p:nvPicPr>
          <p:cNvPr id="16" name="图片 15"/>
          <p:cNvPicPr>
            <a:picLocks noChangeAspect="1"/>
          </p:cNvPicPr>
          <p:nvPr/>
        </p:nvPicPr>
        <p:blipFill>
          <a:blip r:embed="rId2" cstate="screen"/>
          <a:stretch>
            <a:fillRect/>
          </a:stretch>
        </p:blipFill>
        <p:spPr>
          <a:xfrm>
            <a:off x="1887372" y="4099309"/>
            <a:ext cx="491453" cy="491453"/>
          </a:xfrm>
          <a:prstGeom prst="rect">
            <a:avLst/>
          </a:prstGeom>
        </p:spPr>
      </p:pic>
      <p:pic>
        <p:nvPicPr>
          <p:cNvPr id="17" name="图片 16"/>
          <p:cNvPicPr>
            <a:picLocks noChangeAspect="1"/>
          </p:cNvPicPr>
          <p:nvPr/>
        </p:nvPicPr>
        <p:blipFill>
          <a:blip r:embed="rId2" cstate="screen"/>
          <a:stretch>
            <a:fillRect/>
          </a:stretch>
        </p:blipFill>
        <p:spPr>
          <a:xfrm>
            <a:off x="1887372" y="4861309"/>
            <a:ext cx="491453" cy="491453"/>
          </a:xfrm>
          <a:prstGeom prst="rect">
            <a:avLst/>
          </a:prstGeom>
        </p:spPr>
      </p:pic>
      <p:pic>
        <p:nvPicPr>
          <p:cNvPr id="18" name="图片 17"/>
          <p:cNvPicPr>
            <a:picLocks noChangeAspect="1"/>
          </p:cNvPicPr>
          <p:nvPr/>
        </p:nvPicPr>
        <p:blipFill>
          <a:blip r:embed="rId2" cstate="screen"/>
          <a:stretch>
            <a:fillRect/>
          </a:stretch>
        </p:blipFill>
        <p:spPr>
          <a:xfrm>
            <a:off x="1887372" y="5623309"/>
            <a:ext cx="491453" cy="491453"/>
          </a:xfrm>
          <a:prstGeom prst="rect">
            <a:avLst/>
          </a:prstGeom>
        </p:spPr>
      </p:pic>
      <p:pic>
        <p:nvPicPr>
          <p:cNvPr id="19" name="图片 18"/>
          <p:cNvPicPr>
            <a:picLocks noChangeAspect="1"/>
          </p:cNvPicPr>
          <p:nvPr/>
        </p:nvPicPr>
        <p:blipFill>
          <a:blip r:embed="rId2" cstate="screen"/>
          <a:stretch>
            <a:fillRect/>
          </a:stretch>
        </p:blipFill>
        <p:spPr>
          <a:xfrm>
            <a:off x="5923512" y="4345035"/>
            <a:ext cx="491453" cy="491453"/>
          </a:xfrm>
          <a:prstGeom prst="rect">
            <a:avLst/>
          </a:prstGeom>
        </p:spPr>
      </p:pic>
      <p:pic>
        <p:nvPicPr>
          <p:cNvPr id="20" name="图片 19"/>
          <p:cNvPicPr>
            <a:picLocks noChangeAspect="1"/>
          </p:cNvPicPr>
          <p:nvPr/>
        </p:nvPicPr>
        <p:blipFill>
          <a:blip r:embed="rId2" cstate="screen"/>
          <a:stretch>
            <a:fillRect/>
          </a:stretch>
        </p:blipFill>
        <p:spPr>
          <a:xfrm>
            <a:off x="5923513" y="5218603"/>
            <a:ext cx="491453" cy="491453"/>
          </a:xfrm>
          <a:prstGeom prst="rect">
            <a:avLst/>
          </a:prstGeom>
        </p:spPr>
      </p:pic>
      <p:sp>
        <p:nvSpPr>
          <p:cNvPr id="21" name="矩形 20"/>
          <p:cNvSpPr/>
          <p:nvPr/>
        </p:nvSpPr>
        <p:spPr>
          <a:xfrm>
            <a:off x="2378825" y="4127580"/>
            <a:ext cx="3664656" cy="42332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不去武汉尤其是农贸市场等高流行区。</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2" name="矩形 21"/>
          <p:cNvSpPr/>
          <p:nvPr/>
        </p:nvSpPr>
        <p:spPr>
          <a:xfrm>
            <a:off x="2378825" y="4861309"/>
            <a:ext cx="3664656" cy="42332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不去人流拥挤的医院、商场、演唱会等。</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3" name="矩形 22"/>
          <p:cNvSpPr/>
          <p:nvPr/>
        </p:nvSpPr>
        <p:spPr>
          <a:xfrm>
            <a:off x="2378825" y="5623309"/>
            <a:ext cx="3664656" cy="42332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远离有发烧、咳嗽症状的疑似患者。</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4" name="矩形 23"/>
          <p:cNvSpPr/>
          <p:nvPr/>
        </p:nvSpPr>
        <p:spPr>
          <a:xfrm>
            <a:off x="6534934" y="4343401"/>
            <a:ext cx="3664656" cy="42332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远离与病患有密切接触的人员。</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5" name="矩形 24"/>
          <p:cNvSpPr/>
          <p:nvPr/>
        </p:nvSpPr>
        <p:spPr>
          <a:xfrm>
            <a:off x="6534934" y="5245444"/>
            <a:ext cx="4916448" cy="42332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避免接触市场上的流浪动物或不明原因发病的病畜</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699"/>
                            </p:stCondLst>
                            <p:childTnLst>
                              <p:par>
                                <p:cTn id="13" presetID="41" presetClass="entr" presetSubtype="0" fill="hold" grpId="0" nodeType="afterEffect">
                                  <p:stCondLst>
                                    <p:cond delay="0"/>
                                  </p:stCondLst>
                                  <p:iterate type="lt">
                                    <p:tmPct val="4274"/>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2888"/>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3388"/>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888"/>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388"/>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4888"/>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7290" y="1790700"/>
            <a:ext cx="663936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95141" y="1240971"/>
            <a:ext cx="942398" cy="1330779"/>
          </a:xfrm>
          <a:prstGeom prst="rect">
            <a:avLst/>
          </a:prstGeom>
        </p:spPr>
      </p:pic>
      <p:sp>
        <p:nvSpPr>
          <p:cNvPr id="4" name="文本框 3"/>
          <p:cNvSpPr txBox="1"/>
          <p:nvPr/>
        </p:nvSpPr>
        <p:spPr>
          <a:xfrm>
            <a:off x="1337539" y="1872675"/>
            <a:ext cx="5891022"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如何更好地保护自己和家人</a:t>
            </a:r>
            <a:r>
              <a:rPr lang="en-US" altLang="zh-CN"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endParaRPr lang="en-US" altLang="zh-CN"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1337539" y="2736838"/>
            <a:ext cx="4088852"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68167" y="2736838"/>
            <a:ext cx="1734316"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方法二</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1" name="文本框 10"/>
          <p:cNvSpPr txBox="1"/>
          <p:nvPr/>
        </p:nvSpPr>
        <p:spPr>
          <a:xfrm>
            <a:off x="3107707" y="2817597"/>
            <a:ext cx="2318684"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切断传播途径</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TextBox 16"/>
          <p:cNvSpPr txBox="1"/>
          <p:nvPr/>
        </p:nvSpPr>
        <p:spPr>
          <a:xfrm>
            <a:off x="5463647" y="2661898"/>
            <a:ext cx="5987735" cy="792653"/>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新型冠状病毒疫情传播途径目前尚不明确，但可以根据以往流感和</a:t>
            </a:r>
            <a:r>
              <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SARS</a:t>
            </a: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的传播经验采取措施。</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pic>
        <p:nvPicPr>
          <p:cNvPr id="16" name="图片 15"/>
          <p:cNvPicPr>
            <a:picLocks noChangeAspect="1"/>
          </p:cNvPicPr>
          <p:nvPr/>
        </p:nvPicPr>
        <p:blipFill>
          <a:blip r:embed="rId2" cstate="screen"/>
          <a:stretch>
            <a:fillRect/>
          </a:stretch>
        </p:blipFill>
        <p:spPr>
          <a:xfrm>
            <a:off x="5880480" y="3956806"/>
            <a:ext cx="491453" cy="491453"/>
          </a:xfrm>
          <a:prstGeom prst="rect">
            <a:avLst/>
          </a:prstGeom>
        </p:spPr>
      </p:pic>
      <p:pic>
        <p:nvPicPr>
          <p:cNvPr id="17" name="图片 16"/>
          <p:cNvPicPr>
            <a:picLocks noChangeAspect="1"/>
          </p:cNvPicPr>
          <p:nvPr/>
        </p:nvPicPr>
        <p:blipFill>
          <a:blip r:embed="rId2" cstate="screen"/>
          <a:stretch>
            <a:fillRect/>
          </a:stretch>
        </p:blipFill>
        <p:spPr>
          <a:xfrm>
            <a:off x="5880480" y="4718806"/>
            <a:ext cx="491453" cy="491453"/>
          </a:xfrm>
          <a:prstGeom prst="rect">
            <a:avLst/>
          </a:prstGeom>
        </p:spPr>
      </p:pic>
      <p:pic>
        <p:nvPicPr>
          <p:cNvPr id="18" name="图片 17"/>
          <p:cNvPicPr>
            <a:picLocks noChangeAspect="1"/>
          </p:cNvPicPr>
          <p:nvPr/>
        </p:nvPicPr>
        <p:blipFill>
          <a:blip r:embed="rId2" cstate="screen"/>
          <a:stretch>
            <a:fillRect/>
          </a:stretch>
        </p:blipFill>
        <p:spPr>
          <a:xfrm>
            <a:off x="5880480" y="5480806"/>
            <a:ext cx="491453" cy="491453"/>
          </a:xfrm>
          <a:prstGeom prst="rect">
            <a:avLst/>
          </a:prstGeom>
        </p:spPr>
      </p:pic>
      <p:sp>
        <p:nvSpPr>
          <p:cNvPr id="21" name="矩形 20"/>
          <p:cNvSpPr/>
          <p:nvPr/>
        </p:nvSpPr>
        <p:spPr>
          <a:xfrm>
            <a:off x="6371933" y="3806947"/>
            <a:ext cx="3664656" cy="79265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室内早晚通风，条件允许的可以进行紫外消毒。</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2" name="矩形 21"/>
          <p:cNvSpPr/>
          <p:nvPr/>
        </p:nvSpPr>
        <p:spPr>
          <a:xfrm>
            <a:off x="6371933" y="4540676"/>
            <a:ext cx="3664656" cy="79265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地面、周围物品可以采用</a:t>
            </a:r>
            <a:r>
              <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84</a:t>
            </a: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或氯化消毒剂进行常规消毒。</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3" name="矩形 22"/>
          <p:cNvSpPr/>
          <p:nvPr/>
        </p:nvSpPr>
        <p:spPr>
          <a:xfrm>
            <a:off x="6371933" y="5302676"/>
            <a:ext cx="3664656" cy="79265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衣物、被单等可以放进洗衣机，加入适量滴露消毒液进行清洗。</a:t>
            </a:r>
            <a:endPar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14" name="图片 13"/>
          <p:cNvPicPr>
            <a:picLocks noChangeAspect="1"/>
          </p:cNvPicPr>
          <p:nvPr/>
        </p:nvPicPr>
        <p:blipFill>
          <a:blip r:embed="rId3"/>
          <a:stretch>
            <a:fillRect/>
          </a:stretch>
        </p:blipFill>
        <p:spPr>
          <a:xfrm>
            <a:off x="518607" y="3886616"/>
            <a:ext cx="4945040" cy="262087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4274"/>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2147"/>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647"/>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147"/>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599144"/>
            <a:ext cx="4616357"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49415"/>
            <a:ext cx="942398" cy="1330779"/>
          </a:xfrm>
          <a:prstGeom prst="rect">
            <a:avLst/>
          </a:prstGeom>
        </p:spPr>
      </p:pic>
      <p:sp>
        <p:nvSpPr>
          <p:cNvPr id="4" name="文本框 3"/>
          <p:cNvSpPr txBox="1"/>
          <p:nvPr/>
        </p:nvSpPr>
        <p:spPr>
          <a:xfrm>
            <a:off x="1313788" y="1681119"/>
            <a:ext cx="4096036"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什么是亲密接触者？</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Oval 10"/>
          <p:cNvSpPr>
            <a:spLocks noChangeArrowheads="1"/>
          </p:cNvSpPr>
          <p:nvPr/>
        </p:nvSpPr>
        <p:spPr bwMode="auto">
          <a:xfrm>
            <a:off x="1057057" y="273850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1588267" y="2718372"/>
            <a:ext cx="603964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与病例共同居住、学习、工作或其他有密切接触的人员。</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8" name="Oval 10"/>
          <p:cNvSpPr>
            <a:spLocks noChangeArrowheads="1"/>
          </p:cNvSpPr>
          <p:nvPr/>
        </p:nvSpPr>
        <p:spPr bwMode="auto">
          <a:xfrm>
            <a:off x="1057057" y="359850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9" name="矩形 28"/>
          <p:cNvSpPr/>
          <p:nvPr/>
        </p:nvSpPr>
        <p:spPr>
          <a:xfrm>
            <a:off x="1588267" y="3345394"/>
            <a:ext cx="5837769"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诊疗、护理、探视病例时，未采取有效防护措施的医护人员、家属，或其他与病例有类似近距离接触的人员。</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0" name="Oval 10"/>
          <p:cNvSpPr>
            <a:spLocks noChangeArrowheads="1"/>
          </p:cNvSpPr>
          <p:nvPr/>
        </p:nvSpPr>
        <p:spPr bwMode="auto">
          <a:xfrm>
            <a:off x="1057057" y="4366232"/>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1" name="矩形 30"/>
          <p:cNvSpPr/>
          <p:nvPr/>
        </p:nvSpPr>
        <p:spPr>
          <a:xfrm>
            <a:off x="1588267" y="4346103"/>
            <a:ext cx="603964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病例同病室的其他患者及其陪护人员。</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2" name="Oval 10"/>
          <p:cNvSpPr>
            <a:spLocks noChangeArrowheads="1"/>
          </p:cNvSpPr>
          <p:nvPr/>
        </p:nvSpPr>
        <p:spPr bwMode="auto">
          <a:xfrm>
            <a:off x="1057057" y="502290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4</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3" name="矩形 32"/>
          <p:cNvSpPr/>
          <p:nvPr/>
        </p:nvSpPr>
        <p:spPr>
          <a:xfrm>
            <a:off x="1588267" y="4973770"/>
            <a:ext cx="5837769"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现场调查人员经评估认为符合条件的人员。</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4" name="矩形 33"/>
          <p:cNvSpPr/>
          <p:nvPr/>
        </p:nvSpPr>
        <p:spPr>
          <a:xfrm>
            <a:off x="6902475" y="4973770"/>
            <a:ext cx="4925348" cy="1295676"/>
          </a:xfrm>
          <a:prstGeom prst="rect">
            <a:avLst/>
          </a:prstGeom>
          <a:noFill/>
          <a:ln>
            <a:solidFill>
              <a:srgbClr val="47A6F5"/>
            </a:solidFill>
          </a:ln>
        </p:spPr>
        <p:txBody>
          <a:bodyPr wrap="square" rtlCol="0">
            <a:spAutoFit/>
          </a:bodyPr>
          <a:lstStyle/>
          <a:p>
            <a:pPr algn="ct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当被确诊为感染新型冠状病毒时，不要慌张，听从医生的指导和安排，做好防护措施，积极配合治疗，一定会康复的。</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14" name="图片 13"/>
          <p:cNvPicPr>
            <a:picLocks noChangeAspect="1"/>
          </p:cNvPicPr>
          <p:nvPr/>
        </p:nvPicPr>
        <p:blipFill>
          <a:blip r:embed="rId2" cstate="screen"/>
          <a:stretch>
            <a:fillRect/>
          </a:stretch>
        </p:blipFill>
        <p:spPr>
          <a:xfrm>
            <a:off x="8174734" y="1681119"/>
            <a:ext cx="2014732" cy="3048006"/>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8.33333E-7 -3.7037E-6 L -0.27773 0.23311 " pathEditMode="relative" rAng="0" ptsTypes="AA">
                                      <p:cBhvr>
                                        <p:cTn id="8" dur="500" spd="-100000" fill="hold"/>
                                        <p:tgtEl>
                                          <p:spTgt spid="26"/>
                                        </p:tgtEl>
                                        <p:attrNameLst>
                                          <p:attrName>ppt_x</p:attrName>
                                          <p:attrName>ppt_y</p:attrName>
                                        </p:attrNameLst>
                                      </p:cBhvr>
                                      <p:rCtr x="-13880" y="11644"/>
                                    </p:animMotion>
                                  </p:childTnLst>
                                </p:cTn>
                              </p:par>
                              <p:par>
                                <p:cTn id="9" presetID="1" presetClass="entr" presetSubtype="0" fill="hold" grpId="0" nodeType="withEffect">
                                  <p:stCondLst>
                                    <p:cond delay="100"/>
                                  </p:stCondLst>
                                  <p:childTnLst>
                                    <p:set>
                                      <p:cBhvr>
                                        <p:cTn id="10" dur="1" fill="hold">
                                          <p:stCondLst>
                                            <p:cond delay="0"/>
                                          </p:stCondLst>
                                        </p:cTn>
                                        <p:tgtEl>
                                          <p:spTgt spid="28"/>
                                        </p:tgtEl>
                                        <p:attrNameLst>
                                          <p:attrName>style.visibility</p:attrName>
                                        </p:attrNameLst>
                                      </p:cBhvr>
                                      <p:to>
                                        <p:strVal val="visible"/>
                                      </p:to>
                                    </p:set>
                                  </p:childTnLst>
                                </p:cTn>
                              </p:par>
                              <p:par>
                                <p:cTn id="11" presetID="35" presetClass="path" presetSubtype="0" accel="50000" decel="50000" fill="hold" grpId="1" nodeType="withEffect">
                                  <p:stCondLst>
                                    <p:cond delay="100"/>
                                  </p:stCondLst>
                                  <p:childTnLst>
                                    <p:animMotion origin="layout" path="M -8.33333E-7 -0.00556 L -0.27773 0.09838 " pathEditMode="relative" rAng="0" ptsTypes="AA">
                                      <p:cBhvr>
                                        <p:cTn id="12" dur="500" spd="-100000" fill="hold"/>
                                        <p:tgtEl>
                                          <p:spTgt spid="28"/>
                                        </p:tgtEl>
                                        <p:attrNameLst>
                                          <p:attrName>ppt_x</p:attrName>
                                          <p:attrName>ppt_y</p:attrName>
                                        </p:attrNameLst>
                                      </p:cBhvr>
                                      <p:rCtr x="-13880" y="5185"/>
                                    </p:animMotion>
                                  </p:childTnLst>
                                </p:cTn>
                              </p:par>
                            </p:childTnLst>
                          </p:cTn>
                        </p:par>
                        <p:par>
                          <p:cTn id="13" fill="hold">
                            <p:stCondLst>
                              <p:cond delay="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35" presetClass="path" presetSubtype="0" accel="50000" decel="50000" fill="hold" grpId="1" nodeType="withEffect">
                                  <p:stCondLst>
                                    <p:cond delay="0"/>
                                  </p:stCondLst>
                                  <p:childTnLst>
                                    <p:animMotion origin="layout" path="M -8.33333E-7 -3.7037E-6 L -0.27773 0.23311 " pathEditMode="relative" rAng="0" ptsTypes="AA">
                                      <p:cBhvr>
                                        <p:cTn id="24" dur="500" spd="-100000" fill="hold"/>
                                        <p:tgtEl>
                                          <p:spTgt spid="30"/>
                                        </p:tgtEl>
                                        <p:attrNameLst>
                                          <p:attrName>ppt_x</p:attrName>
                                          <p:attrName>ppt_y</p:attrName>
                                        </p:attrNameLst>
                                      </p:cBhvr>
                                      <p:rCtr x="-13880" y="11644"/>
                                    </p:animMotion>
                                  </p:childTnLst>
                                </p:cTn>
                              </p:par>
                              <p:par>
                                <p:cTn id="25" presetID="1" presetClass="entr" presetSubtype="0" fill="hold" grpId="0" nodeType="withEffect">
                                  <p:stCondLst>
                                    <p:cond delay="100"/>
                                  </p:stCondLst>
                                  <p:childTnLst>
                                    <p:set>
                                      <p:cBhvr>
                                        <p:cTn id="26" dur="1" fill="hold">
                                          <p:stCondLst>
                                            <p:cond delay="0"/>
                                          </p:stCondLst>
                                        </p:cTn>
                                        <p:tgtEl>
                                          <p:spTgt spid="32"/>
                                        </p:tgtEl>
                                        <p:attrNameLst>
                                          <p:attrName>style.visibility</p:attrName>
                                        </p:attrNameLst>
                                      </p:cBhvr>
                                      <p:to>
                                        <p:strVal val="visible"/>
                                      </p:to>
                                    </p:set>
                                  </p:childTnLst>
                                </p:cTn>
                              </p:par>
                              <p:par>
                                <p:cTn id="27" presetID="35" presetClass="path" presetSubtype="0" accel="50000" decel="50000" fill="hold" grpId="1" nodeType="withEffect">
                                  <p:stCondLst>
                                    <p:cond delay="100"/>
                                  </p:stCondLst>
                                  <p:childTnLst>
                                    <p:animMotion origin="layout" path="M -8.33333E-7 -0.00556 L -0.27773 0.09838 " pathEditMode="relative" rAng="0" ptsTypes="AA">
                                      <p:cBhvr>
                                        <p:cTn id="28" dur="500" spd="-100000" fill="hold"/>
                                        <p:tgtEl>
                                          <p:spTgt spid="32"/>
                                        </p:tgtEl>
                                        <p:attrNameLst>
                                          <p:attrName>ppt_x</p:attrName>
                                          <p:attrName>ppt_y</p:attrName>
                                        </p:attrNameLst>
                                      </p:cBhvr>
                                      <p:rCtr x="-13880" y="5185"/>
                                    </p:animMotion>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p:bldP spid="28" grpId="0" animBg="1"/>
      <p:bldP spid="28" grpId="1" animBg="1"/>
      <p:bldP spid="29" grpId="0"/>
      <p:bldP spid="30" grpId="0" animBg="1"/>
      <p:bldP spid="30" grpId="1" animBg="1"/>
      <p:bldP spid="31" grpId="0"/>
      <p:bldP spid="32" grpId="0" animBg="1"/>
      <p:bldP spid="32" grpId="1" animBg="1"/>
      <p:bldP spid="33" grpId="0"/>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624445"/>
            <a:ext cx="663936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74716"/>
            <a:ext cx="942398" cy="1330779"/>
          </a:xfrm>
          <a:prstGeom prst="rect">
            <a:avLst/>
          </a:prstGeom>
        </p:spPr>
      </p:pic>
      <p:sp>
        <p:nvSpPr>
          <p:cNvPr id="4" name="文本框 3"/>
          <p:cNvSpPr txBox="1"/>
          <p:nvPr/>
        </p:nvSpPr>
        <p:spPr>
          <a:xfrm>
            <a:off x="1000009" y="1719926"/>
            <a:ext cx="6286419"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出现发热等呼吸道感染症状怎么办？</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1313788" y="2570583"/>
            <a:ext cx="2925703"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4416" y="2570583"/>
            <a:ext cx="764394"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一</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1" name="文本框 10"/>
          <p:cNvSpPr txBox="1"/>
          <p:nvPr/>
        </p:nvSpPr>
        <p:spPr>
          <a:xfrm>
            <a:off x="2208810" y="2636464"/>
            <a:ext cx="194755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主动就医</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TextBox 16"/>
          <p:cNvSpPr txBox="1"/>
          <p:nvPr/>
        </p:nvSpPr>
        <p:spPr>
          <a:xfrm>
            <a:off x="1162495" y="3266960"/>
            <a:ext cx="7874627" cy="116198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出现发热、呼吸道感染症状，特别是持续发热不退时，应及时主动戴上医用外科口罩并马上就医。就诊过程中主动告诉医生：曾经到访过的地方、有无接触过类似病人，有无去过禽鸟或动物市场，有无接触过禽鸟和动物（活的或死的）。</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9" name="矩形 18"/>
          <p:cNvSpPr/>
          <p:nvPr/>
        </p:nvSpPr>
        <p:spPr>
          <a:xfrm>
            <a:off x="1313788" y="4514450"/>
            <a:ext cx="2925703"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44416" y="4514450"/>
            <a:ext cx="764394"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二</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4" name="文本框 23"/>
          <p:cNvSpPr txBox="1"/>
          <p:nvPr/>
        </p:nvSpPr>
        <p:spPr>
          <a:xfrm>
            <a:off x="2208810" y="4580331"/>
            <a:ext cx="194755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主动防护</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5" name="TextBox 16"/>
          <p:cNvSpPr txBox="1"/>
          <p:nvPr/>
        </p:nvSpPr>
        <p:spPr>
          <a:xfrm>
            <a:off x="1162495" y="5210827"/>
            <a:ext cx="7874627" cy="1028295"/>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 出现呼吸道感染症状时不要外出旅行，尽量避免到人群密集的场所（如商场、车站等），并尽量避免乘坐地铁、公共汽车等交通工具。出现呼吸道感染症状时要及时主动佩戴口罩，正确佩戴口罩是阻断呼吸道分泌物传播的有效手段。如何正确佩戴口罩请看“预防呼吸道疾病，</a:t>
            </a:r>
            <a:r>
              <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5</a:t>
            </a: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招最有效“</a:t>
            </a:r>
            <a:endPar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8" name="文本框 17"/>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4274"/>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3351"/>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
                                        </p:tgtEl>
                                        <p:attrNameLst>
                                          <p:attrName>ppt_y</p:attrName>
                                        </p:attrNameLst>
                                      </p:cBhvr>
                                      <p:tavLst>
                                        <p:tav tm="0">
                                          <p:val>
                                            <p:strVal val="#ppt_y"/>
                                          </p:val>
                                        </p:tav>
                                        <p:tav tm="100000">
                                          <p:val>
                                            <p:strVal val="#ppt_y"/>
                                          </p:val>
                                        </p:tav>
                                      </p:tavLst>
                                    </p:anim>
                                    <p:anim calcmode="lin" valueType="num">
                                      <p:cBhvr>
                                        <p:cTn id="2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4"/>
                                        </p:tgtEl>
                                      </p:cBhvr>
                                    </p:animEffect>
                                  </p:childTnLst>
                                </p:cTn>
                              </p:par>
                            </p:childTnLst>
                          </p:cTn>
                        </p:par>
                        <p:par>
                          <p:cTn id="28" fill="hold">
                            <p:stCondLst>
                              <p:cond delay="4001"/>
                            </p:stCondLst>
                            <p:childTnLst>
                              <p:par>
                                <p:cTn id="29" presetID="41" presetClass="entr" presetSubtype="0" fill="hold" grpId="0" nodeType="afterEffect">
                                  <p:stCondLst>
                                    <p:cond delay="0"/>
                                  </p:stCondLst>
                                  <p:iterate type="lt">
                                    <p:tmPct val="4274"/>
                                  </p:iterate>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 calcmode="lin" valueType="num">
                                      <p:cBhvr>
                                        <p:cTn id="3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5"/>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8"/>
                                        </p:tgtEl>
                                        <p:attrNameLst>
                                          <p:attrName>ppt_y</p:attrName>
                                        </p:attrNameLst>
                                      </p:cBhvr>
                                      <p:tavLst>
                                        <p:tav tm="0">
                                          <p:val>
                                            <p:strVal val="#ppt_y"/>
                                          </p:val>
                                        </p:tav>
                                        <p:tav tm="100000">
                                          <p:val>
                                            <p:strVal val="#ppt_y"/>
                                          </p:val>
                                        </p:tav>
                                      </p:tavLst>
                                    </p:anim>
                                    <p:anim calcmode="lin" valueType="num">
                                      <p:cBhvr>
                                        <p:cTn id="4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4" grpId="0"/>
      <p:bldP spid="25"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624445"/>
            <a:ext cx="663936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74716"/>
            <a:ext cx="942398" cy="1330779"/>
          </a:xfrm>
          <a:prstGeom prst="rect">
            <a:avLst/>
          </a:prstGeom>
        </p:spPr>
      </p:pic>
      <p:sp>
        <p:nvSpPr>
          <p:cNvPr id="4" name="文本框 3"/>
          <p:cNvSpPr txBox="1"/>
          <p:nvPr/>
        </p:nvSpPr>
        <p:spPr>
          <a:xfrm>
            <a:off x="1000009" y="1719926"/>
            <a:ext cx="6286419"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出现发热等呼吸道感染症状怎么办？</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1313788" y="2570583"/>
            <a:ext cx="3341339"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4416" y="2570583"/>
            <a:ext cx="764394"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三</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1" name="文本框 10"/>
          <p:cNvSpPr txBox="1"/>
          <p:nvPr/>
        </p:nvSpPr>
        <p:spPr>
          <a:xfrm>
            <a:off x="2208810" y="2636464"/>
            <a:ext cx="2295375"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注意咳嗽礼仪</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TextBox 16"/>
          <p:cNvSpPr txBox="1"/>
          <p:nvPr/>
        </p:nvSpPr>
        <p:spPr>
          <a:xfrm>
            <a:off x="1162495" y="3266960"/>
            <a:ext cx="7874627" cy="116198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咳嗽或打喷嚏时，含有病毒的飞沫可散布到大约</a:t>
            </a:r>
            <a:r>
              <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a:t>
            </a: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米远的空气中，周围的人可因吸入这些飞沫而感染。打喷嚏和咳嗽时应用纸巾或手肘（而不是手）遮掩口鼻。把用过的纸巾放入有盖的垃圾桶内。打喷嚏和咳嗽后用肥皂或洗手液彻底清洗双手。</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9" name="矩形 18"/>
          <p:cNvSpPr/>
          <p:nvPr/>
        </p:nvSpPr>
        <p:spPr>
          <a:xfrm>
            <a:off x="1313788" y="4514450"/>
            <a:ext cx="3341339"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44416" y="4514450"/>
            <a:ext cx="764394"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四</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4" name="文本框 23"/>
          <p:cNvSpPr txBox="1"/>
          <p:nvPr/>
        </p:nvSpPr>
        <p:spPr>
          <a:xfrm>
            <a:off x="2208810" y="4580331"/>
            <a:ext cx="2287470"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注意个人卫生</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5" name="TextBox 16"/>
          <p:cNvSpPr txBox="1"/>
          <p:nvPr/>
        </p:nvSpPr>
        <p:spPr>
          <a:xfrm>
            <a:off x="1162495" y="5210827"/>
            <a:ext cx="7874627" cy="116198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勤洗手，经常保持双手清洁，洗手时要用肥皂或洗手液洗手，搓手最少</a:t>
            </a:r>
            <a:r>
              <a:rPr lang="en-US" altLang="zh-CN"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a:t>
            </a: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秒，用流动水（不是盆水）冲洗并用擦手纸擦干。不随地吐痰，口鼻分泌物用纸巾包好，弃置于有盖垃圾箱内。</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4274"/>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3515"/>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
                                        </p:tgtEl>
                                        <p:attrNameLst>
                                          <p:attrName>ppt_y</p:attrName>
                                        </p:attrNameLst>
                                      </p:cBhvr>
                                      <p:tavLst>
                                        <p:tav tm="0">
                                          <p:val>
                                            <p:strVal val="#ppt_y"/>
                                          </p:val>
                                        </p:tav>
                                        <p:tav tm="100000">
                                          <p:val>
                                            <p:strVal val="#ppt_y"/>
                                          </p:val>
                                        </p:tav>
                                      </p:tavLst>
                                    </p:anim>
                                    <p:anim calcmode="lin" valueType="num">
                                      <p:cBhvr>
                                        <p:cTn id="2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4"/>
                                        </p:tgtEl>
                                      </p:cBhvr>
                                    </p:animEffect>
                                  </p:childTnLst>
                                </p:cTn>
                              </p:par>
                            </p:childTnLst>
                          </p:cTn>
                        </p:par>
                        <p:par>
                          <p:cTn id="28" fill="hold">
                            <p:stCondLst>
                              <p:cond delay="4265"/>
                            </p:stCondLst>
                            <p:childTnLst>
                              <p:par>
                                <p:cTn id="29" presetID="41" presetClass="entr" presetSubtype="0" fill="hold" grpId="0" nodeType="afterEffect">
                                  <p:stCondLst>
                                    <p:cond delay="0"/>
                                  </p:stCondLst>
                                  <p:iterate type="lt">
                                    <p:tmPct val="4274"/>
                                  </p:iterate>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 calcmode="lin" valueType="num">
                                      <p:cBhvr>
                                        <p:cTn id="3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624445"/>
            <a:ext cx="6639360"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74716"/>
            <a:ext cx="942398" cy="1330779"/>
          </a:xfrm>
          <a:prstGeom prst="rect">
            <a:avLst/>
          </a:prstGeom>
        </p:spPr>
      </p:pic>
      <p:sp>
        <p:nvSpPr>
          <p:cNvPr id="4" name="文本框 3"/>
          <p:cNvSpPr txBox="1"/>
          <p:nvPr/>
        </p:nvSpPr>
        <p:spPr>
          <a:xfrm>
            <a:off x="1000009" y="1719926"/>
            <a:ext cx="6286419"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出现发热等呼吸道感染症状怎么办？</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矩形 8"/>
          <p:cNvSpPr/>
          <p:nvPr/>
        </p:nvSpPr>
        <p:spPr>
          <a:xfrm>
            <a:off x="838775" y="2840573"/>
            <a:ext cx="3341339"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69403" y="2840573"/>
            <a:ext cx="764394"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五</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1" name="文本框 10"/>
          <p:cNvSpPr txBox="1"/>
          <p:nvPr/>
        </p:nvSpPr>
        <p:spPr>
          <a:xfrm>
            <a:off x="1733797" y="2906454"/>
            <a:ext cx="2295375"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注意家庭卫生</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TextBox 16"/>
          <p:cNvSpPr txBox="1"/>
          <p:nvPr/>
        </p:nvSpPr>
        <p:spPr>
          <a:xfrm>
            <a:off x="687482" y="3717003"/>
            <a:ext cx="6775417" cy="792653"/>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室内要经常开窗通风，保持室内空气新鲜，尤其是有家庭成员患呼吸道传染病时。必要时可用消毒剂对家具表面、厕所等进行消毒、抹洗。</a:t>
            </a:r>
            <a:endPar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pic>
        <p:nvPicPr>
          <p:cNvPr id="8" name="图片 7"/>
          <p:cNvPicPr>
            <a:picLocks noChangeAspect="1"/>
          </p:cNvPicPr>
          <p:nvPr/>
        </p:nvPicPr>
        <p:blipFill rotWithShape="1">
          <a:blip r:embed="rId2" cstate="screen"/>
          <a:srcRect t="15125" b="2722"/>
          <a:stretch>
            <a:fillRect/>
          </a:stretch>
        </p:blipFill>
        <p:spPr>
          <a:xfrm>
            <a:off x="7034671" y="2688173"/>
            <a:ext cx="4785939" cy="3931761"/>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4274"/>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004156" y="2740211"/>
            <a:ext cx="10183687"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如何正确的洗手戴口罩</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961407" y="1891305"/>
            <a:ext cx="4142278" cy="787779"/>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88198" y="1917673"/>
            <a:ext cx="3542580"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第四部分</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7" name="圆角矩形 16"/>
          <p:cNvSpPr/>
          <p:nvPr/>
        </p:nvSpPr>
        <p:spPr>
          <a:xfrm>
            <a:off x="9163198" y="459764"/>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95282" y="479772"/>
            <a:ext cx="2308052" cy="461665"/>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片 19"/>
          <p:cNvPicPr>
            <a:picLocks noChangeAspect="1"/>
          </p:cNvPicPr>
          <p:nvPr/>
        </p:nvPicPr>
        <p:blipFill>
          <a:blip r:embed="rId5" cstate="screen"/>
          <a:stretch>
            <a:fillRect/>
          </a:stretch>
        </p:blipFill>
        <p:spPr>
          <a:xfrm>
            <a:off x="5465813" y="605985"/>
            <a:ext cx="1187349" cy="118734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59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7" name="圆角矩形 6"/>
          <p:cNvSpPr/>
          <p:nvPr/>
        </p:nvSpPr>
        <p:spPr>
          <a:xfrm>
            <a:off x="4740465" y="1346439"/>
            <a:ext cx="5889697" cy="765389"/>
          </a:xfrm>
          <a:prstGeom prst="roundRect">
            <a:avLst>
              <a:gd name="adj" fmla="val 50000"/>
            </a:avLst>
          </a:prstGeom>
          <a:solidFill>
            <a:srgbClr val="2841A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804711" y="1436916"/>
            <a:ext cx="587828" cy="587828"/>
            <a:chOff x="3215397" y="1393373"/>
            <a:chExt cx="587828" cy="587828"/>
          </a:xfrm>
        </p:grpSpPr>
        <p:sp>
          <p:nvSpPr>
            <p:cNvPr id="8" name="椭圆 7"/>
            <p:cNvSpPr/>
            <p:nvPr/>
          </p:nvSpPr>
          <p:spPr>
            <a:xfrm>
              <a:off x="3215397" y="1393373"/>
              <a:ext cx="587828" cy="5878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screen"/>
            <a:stretch>
              <a:fillRect/>
            </a:stretch>
          </p:blipFill>
          <p:spPr>
            <a:xfrm>
              <a:off x="3253231" y="1446205"/>
              <a:ext cx="491453" cy="491453"/>
            </a:xfrm>
            <a:prstGeom prst="rect">
              <a:avLst/>
            </a:prstGeom>
          </p:spPr>
        </p:pic>
      </p:grpSp>
      <p:sp>
        <p:nvSpPr>
          <p:cNvPr id="9" name="矩形 8"/>
          <p:cNvSpPr/>
          <p:nvPr/>
        </p:nvSpPr>
        <p:spPr>
          <a:xfrm>
            <a:off x="5408602" y="1480458"/>
            <a:ext cx="5019912" cy="523220"/>
          </a:xfrm>
          <a:prstGeom prst="rect">
            <a:avLst/>
          </a:prstGeom>
        </p:spPr>
        <p:txBody>
          <a:bodyPr wrap="square">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4740465" y="2413239"/>
            <a:ext cx="5889697" cy="765389"/>
          </a:xfrm>
          <a:prstGeom prst="roundRect">
            <a:avLst>
              <a:gd name="adj" fmla="val 50000"/>
            </a:avLst>
          </a:prstGeom>
          <a:solidFill>
            <a:srgbClr val="2841A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04711" y="2503716"/>
            <a:ext cx="587828" cy="587828"/>
            <a:chOff x="3215397" y="1393373"/>
            <a:chExt cx="587828" cy="587828"/>
          </a:xfrm>
        </p:grpSpPr>
        <p:sp>
          <p:nvSpPr>
            <p:cNvPr id="13" name="椭圆 12"/>
            <p:cNvSpPr/>
            <p:nvPr/>
          </p:nvSpPr>
          <p:spPr>
            <a:xfrm>
              <a:off x="3215397" y="1393373"/>
              <a:ext cx="587828" cy="5878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cstate="screen"/>
            <a:stretch>
              <a:fillRect/>
            </a:stretch>
          </p:blipFill>
          <p:spPr>
            <a:xfrm>
              <a:off x="3253231" y="1446205"/>
              <a:ext cx="491453" cy="491453"/>
            </a:xfrm>
            <a:prstGeom prst="rect">
              <a:avLst/>
            </a:prstGeom>
          </p:spPr>
        </p:pic>
      </p:grpSp>
      <p:sp>
        <p:nvSpPr>
          <p:cNvPr id="15" name="矩形 14"/>
          <p:cNvSpPr/>
          <p:nvPr/>
        </p:nvSpPr>
        <p:spPr>
          <a:xfrm>
            <a:off x="5408602" y="2547258"/>
            <a:ext cx="5019912" cy="523220"/>
          </a:xfrm>
          <a:prstGeom prst="rect">
            <a:avLst/>
          </a:prstGeom>
        </p:spPr>
        <p:txBody>
          <a:bodyPr wrap="square">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什么是新型冠状病毒</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6" name="圆角矩形 15"/>
          <p:cNvSpPr/>
          <p:nvPr/>
        </p:nvSpPr>
        <p:spPr>
          <a:xfrm>
            <a:off x="4740465" y="3466751"/>
            <a:ext cx="5889697" cy="765389"/>
          </a:xfrm>
          <a:prstGeom prst="roundRect">
            <a:avLst>
              <a:gd name="adj" fmla="val 50000"/>
            </a:avLst>
          </a:prstGeom>
          <a:solidFill>
            <a:srgbClr val="2841A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804711" y="3557228"/>
            <a:ext cx="587828" cy="587828"/>
            <a:chOff x="3215397" y="1393373"/>
            <a:chExt cx="587828" cy="587828"/>
          </a:xfrm>
        </p:grpSpPr>
        <p:sp>
          <p:nvSpPr>
            <p:cNvPr id="18" name="椭圆 17"/>
            <p:cNvSpPr/>
            <p:nvPr/>
          </p:nvSpPr>
          <p:spPr>
            <a:xfrm>
              <a:off x="3215397" y="1393373"/>
              <a:ext cx="587828" cy="5878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cstate="screen"/>
            <a:stretch>
              <a:fillRect/>
            </a:stretch>
          </p:blipFill>
          <p:spPr>
            <a:xfrm>
              <a:off x="3253231" y="1446205"/>
              <a:ext cx="491453" cy="491453"/>
            </a:xfrm>
            <a:prstGeom prst="rect">
              <a:avLst/>
            </a:prstGeom>
          </p:spPr>
        </p:pic>
      </p:grpSp>
      <p:sp>
        <p:nvSpPr>
          <p:cNvPr id="20" name="矩形 19"/>
          <p:cNvSpPr/>
          <p:nvPr/>
        </p:nvSpPr>
        <p:spPr>
          <a:xfrm>
            <a:off x="5408602" y="3600770"/>
            <a:ext cx="5019912" cy="523220"/>
          </a:xfrm>
          <a:prstGeom prst="rect">
            <a:avLst/>
          </a:prstGeom>
        </p:spPr>
        <p:txBody>
          <a:bodyPr wrap="square">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如何防治新型冠状病毒</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1" name="圆角矩形 20"/>
          <p:cNvSpPr/>
          <p:nvPr/>
        </p:nvSpPr>
        <p:spPr>
          <a:xfrm>
            <a:off x="4740465" y="4533551"/>
            <a:ext cx="5889697" cy="765389"/>
          </a:xfrm>
          <a:prstGeom prst="roundRect">
            <a:avLst>
              <a:gd name="adj" fmla="val 50000"/>
            </a:avLst>
          </a:prstGeom>
          <a:solidFill>
            <a:srgbClr val="2841A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804711" y="4624028"/>
            <a:ext cx="587828" cy="587828"/>
            <a:chOff x="3215397" y="1393373"/>
            <a:chExt cx="587828" cy="587828"/>
          </a:xfrm>
        </p:grpSpPr>
        <p:sp>
          <p:nvSpPr>
            <p:cNvPr id="23" name="椭圆 22"/>
            <p:cNvSpPr/>
            <p:nvPr/>
          </p:nvSpPr>
          <p:spPr>
            <a:xfrm>
              <a:off x="3215397" y="1393373"/>
              <a:ext cx="587828" cy="5878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2" cstate="screen"/>
            <a:stretch>
              <a:fillRect/>
            </a:stretch>
          </p:blipFill>
          <p:spPr>
            <a:xfrm>
              <a:off x="3253231" y="1446205"/>
              <a:ext cx="491453" cy="491453"/>
            </a:xfrm>
            <a:prstGeom prst="rect">
              <a:avLst/>
            </a:prstGeom>
          </p:spPr>
        </p:pic>
      </p:grpSp>
      <p:sp>
        <p:nvSpPr>
          <p:cNvPr id="25" name="矩形 24"/>
          <p:cNvSpPr/>
          <p:nvPr/>
        </p:nvSpPr>
        <p:spPr>
          <a:xfrm>
            <a:off x="5408602" y="4667570"/>
            <a:ext cx="5019912" cy="523220"/>
          </a:xfrm>
          <a:prstGeom prst="rect">
            <a:avLst/>
          </a:prstGeom>
        </p:spPr>
        <p:txBody>
          <a:bodyPr wrap="square">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如何正确的洗手、戴口罩？</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文本框 25"/>
          <p:cNvSpPr txBox="1"/>
          <p:nvPr/>
        </p:nvSpPr>
        <p:spPr>
          <a:xfrm>
            <a:off x="1367525" y="1732078"/>
            <a:ext cx="2475276" cy="1446550"/>
          </a:xfrm>
          <a:prstGeom prst="rect">
            <a:avLst/>
          </a:prstGeom>
          <a:noFill/>
        </p:spPr>
        <p:txBody>
          <a:bodyPr wrap="square" rtlCol="0">
            <a:spAutoFit/>
          </a:bodyPr>
          <a:lstStyle/>
          <a:p>
            <a:pPr algn="dist"/>
            <a:r>
              <a:rPr lang="zh-CN" altLang="en-US" sz="8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目录</a:t>
            </a:r>
            <a:endParaRPr lang="zh-CN" altLang="en-US" sz="8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27" name="文本框 26"/>
          <p:cNvSpPr txBox="1"/>
          <p:nvPr/>
        </p:nvSpPr>
        <p:spPr>
          <a:xfrm>
            <a:off x="1013142" y="3215207"/>
            <a:ext cx="3184043" cy="769441"/>
          </a:xfrm>
          <a:prstGeom prst="rect">
            <a:avLst/>
          </a:prstGeom>
          <a:noFill/>
        </p:spPr>
        <p:txBody>
          <a:bodyPr wrap="square" rtlCol="0">
            <a:spAutoFit/>
          </a:bodyPr>
          <a:lstStyle/>
          <a:p>
            <a:pPr algn="ctr"/>
            <a:r>
              <a:rPr lang="en-US" altLang="zh-CN" sz="44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CONTENTE</a:t>
            </a:r>
            <a:endParaRPr lang="zh-CN" altLang="en-US" sz="44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8" name="图片 27"/>
          <p:cNvPicPr>
            <a:picLocks noChangeAspect="1"/>
          </p:cNvPicPr>
          <p:nvPr/>
        </p:nvPicPr>
        <p:blipFill>
          <a:blip r:embed="rId3" cstate="screen"/>
          <a:stretch>
            <a:fillRect/>
          </a:stretch>
        </p:blipFill>
        <p:spPr>
          <a:xfrm flipH="1">
            <a:off x="-787551" y="3610060"/>
            <a:ext cx="3266229" cy="326622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7"/>
                                        </p:tgtEl>
                                        <p:attrNameLst>
                                          <p:attrName>ppt_y</p:attrName>
                                        </p:attrNameLst>
                                      </p:cBhvr>
                                      <p:tavLst>
                                        <p:tav tm="0">
                                          <p:val>
                                            <p:strVal val="#ppt_y"/>
                                          </p:val>
                                        </p:tav>
                                        <p:tav tm="100000">
                                          <p:val>
                                            <p:strVal val="#ppt_y"/>
                                          </p:val>
                                        </p:tav>
                                      </p:tavLst>
                                    </p:anim>
                                    <p:anim calcmode="lin" valueType="num">
                                      <p:cBhvr>
                                        <p:cTn id="1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624445"/>
            <a:ext cx="37959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74716"/>
            <a:ext cx="942398" cy="1330779"/>
          </a:xfrm>
          <a:prstGeom prst="rect">
            <a:avLst/>
          </a:prstGeom>
        </p:spPr>
      </p:pic>
      <p:sp>
        <p:nvSpPr>
          <p:cNvPr id="4" name="文本框 3"/>
          <p:cNvSpPr txBox="1"/>
          <p:nvPr/>
        </p:nvSpPr>
        <p:spPr>
          <a:xfrm>
            <a:off x="1000009" y="1719926"/>
            <a:ext cx="3594173"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如何正确洗手？</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如何正确的洗手戴口罩</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8" name="图片 7"/>
          <p:cNvPicPr>
            <a:picLocks noChangeAspect="1"/>
          </p:cNvPicPr>
          <p:nvPr/>
        </p:nvPicPr>
        <p:blipFill>
          <a:blip r:embed="rId2" cstate="screen"/>
          <a:stretch>
            <a:fillRect/>
          </a:stretch>
        </p:blipFill>
        <p:spPr>
          <a:xfrm>
            <a:off x="1042163" y="2568351"/>
            <a:ext cx="10034649" cy="3768309"/>
          </a:xfrm>
          <a:prstGeom prst="rect">
            <a:avLst/>
          </a:prstGeom>
        </p:spPr>
      </p:pic>
      <p:sp>
        <p:nvSpPr>
          <p:cNvPr id="18" name="文本框 17"/>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3539" y="1624445"/>
            <a:ext cx="3795962" cy="723900"/>
          </a:xfrm>
          <a:prstGeom prst="rect">
            <a:avLst/>
          </a:prstGeom>
          <a:noFill/>
          <a:ln w="38100">
            <a:solidFill>
              <a:srgbClr val="2841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screen"/>
          <a:stretch>
            <a:fillRect/>
          </a:stretch>
        </p:blipFill>
        <p:spPr>
          <a:xfrm>
            <a:off x="371390" y="1074716"/>
            <a:ext cx="942398" cy="1330779"/>
          </a:xfrm>
          <a:prstGeom prst="rect">
            <a:avLst/>
          </a:prstGeom>
        </p:spPr>
      </p:pic>
      <p:sp>
        <p:nvSpPr>
          <p:cNvPr id="4" name="文本框 3"/>
          <p:cNvSpPr txBox="1"/>
          <p:nvPr/>
        </p:nvSpPr>
        <p:spPr>
          <a:xfrm>
            <a:off x="1000009" y="1719926"/>
            <a:ext cx="3594173" cy="584775"/>
          </a:xfrm>
          <a:prstGeom prst="rect">
            <a:avLst/>
          </a:prstGeom>
          <a:noFill/>
        </p:spPr>
        <p:txBody>
          <a:bodyPr wrap="square" rtlCol="0">
            <a:spAutoFit/>
          </a:bodyPr>
          <a:lstStyle/>
          <a:p>
            <a:pPr algn="dist"/>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如何正确戴口罩？</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如何正确的洗手戴口罩</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1" name="图片 10"/>
          <p:cNvPicPr>
            <a:picLocks noChangeAspect="1"/>
          </p:cNvPicPr>
          <p:nvPr/>
        </p:nvPicPr>
        <p:blipFill>
          <a:blip r:embed="rId2" cstate="screen"/>
          <a:stretch>
            <a:fillRect/>
          </a:stretch>
        </p:blipFill>
        <p:spPr>
          <a:xfrm>
            <a:off x="5965371" y="3267205"/>
            <a:ext cx="5716142" cy="3246769"/>
          </a:xfrm>
          <a:prstGeom prst="rect">
            <a:avLst/>
          </a:prstGeom>
        </p:spPr>
      </p:pic>
      <p:sp>
        <p:nvSpPr>
          <p:cNvPr id="12" name="Oval 10"/>
          <p:cNvSpPr>
            <a:spLocks noChangeArrowheads="1"/>
          </p:cNvSpPr>
          <p:nvPr/>
        </p:nvSpPr>
        <p:spPr bwMode="auto">
          <a:xfrm>
            <a:off x="1000009" y="266596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3" name="矩形 12"/>
          <p:cNvSpPr/>
          <p:nvPr/>
        </p:nvSpPr>
        <p:spPr>
          <a:xfrm>
            <a:off x="1531219" y="2645832"/>
            <a:ext cx="4045223"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用手托信口罩，使鼻夹位于指尖，让头带自然垂下</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4" name="Oval 10"/>
          <p:cNvSpPr>
            <a:spLocks noChangeArrowheads="1"/>
          </p:cNvSpPr>
          <p:nvPr/>
        </p:nvSpPr>
        <p:spPr bwMode="auto">
          <a:xfrm>
            <a:off x="1000009" y="390285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5" name="矩形 14"/>
          <p:cNvSpPr/>
          <p:nvPr/>
        </p:nvSpPr>
        <p:spPr>
          <a:xfrm>
            <a:off x="1531220" y="3649743"/>
            <a:ext cx="3910008" cy="2126672"/>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将双手指尖放在金属鼻夹顶部，用双手，一边向内按压，一边向两侧移动，塑造鼻梁形状（用单手捍鼻夹会导致密合不当，降低口罩防护效果，请使用双手）</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6" name="Oval 10"/>
          <p:cNvSpPr>
            <a:spLocks noChangeArrowheads="1"/>
          </p:cNvSpPr>
          <p:nvPr/>
        </p:nvSpPr>
        <p:spPr bwMode="auto">
          <a:xfrm>
            <a:off x="1000009" y="5796544"/>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17" name="矩形 16"/>
          <p:cNvSpPr/>
          <p:nvPr/>
        </p:nvSpPr>
        <p:spPr>
          <a:xfrm>
            <a:off x="1531219" y="5776415"/>
            <a:ext cx="404522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佩戴气密性检查</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85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8.33333E-7 -3.7037E-6 L -0.27773 0.23311 " pathEditMode="relative" rAng="0" ptsTypes="AA">
                                      <p:cBhvr>
                                        <p:cTn id="16" dur="500" spd="-100000" fill="hold"/>
                                        <p:tgtEl>
                                          <p:spTgt spid="12"/>
                                        </p:tgtEl>
                                        <p:attrNameLst>
                                          <p:attrName>ppt_x</p:attrName>
                                          <p:attrName>ppt_y</p:attrName>
                                        </p:attrNameLst>
                                      </p:cBhvr>
                                      <p:rCtr x="-13880" y="11644"/>
                                    </p:animMotion>
                                  </p:childTnLst>
                                </p:cTn>
                              </p:par>
                              <p:par>
                                <p:cTn id="17" presetID="1" presetClass="entr" presetSubtype="0"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8.33333E-7 -0.00556 L -0.27773 0.09838 " pathEditMode="relative" rAng="0" ptsTypes="AA">
                                      <p:cBhvr>
                                        <p:cTn id="20" dur="500" spd="-100000" fill="hold"/>
                                        <p:tgtEl>
                                          <p:spTgt spid="14"/>
                                        </p:tgtEl>
                                        <p:attrNameLst>
                                          <p:attrName>ppt_x</p:attrName>
                                          <p:attrName>ppt_y</p:attrName>
                                        </p:attrNameLst>
                                      </p:cBhvr>
                                      <p:rCtr x="-13880" y="5185"/>
                                    </p:animMotion>
                                  </p:childTnLst>
                                </p:cTn>
                              </p:par>
                            </p:childTnLst>
                          </p:cTn>
                        </p:par>
                        <p:par>
                          <p:cTn id="21" fill="hold">
                            <p:stCondLst>
                              <p:cond delay="85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1350"/>
                            </p:stCondLst>
                            <p:childTnLst>
                              <p:par>
                                <p:cTn id="29" presetID="1"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8.33333E-7 -3.7037E-6 L -0.27773 0.23311 " pathEditMode="relative" rAng="0" ptsTypes="AA">
                                      <p:cBhvr>
                                        <p:cTn id="32" dur="500" spd="-100000" fill="hold"/>
                                        <p:tgtEl>
                                          <p:spTgt spid="16"/>
                                        </p:tgtEl>
                                        <p:attrNameLst>
                                          <p:attrName>ppt_x</p:attrName>
                                          <p:attrName>ppt_y</p:attrName>
                                        </p:attrNameLst>
                                      </p:cBhvr>
                                      <p:rCtr x="-13880" y="11644"/>
                                    </p:animMotion>
                                  </p:childTnLst>
                                </p:cTn>
                              </p:par>
                            </p:childTnLst>
                          </p:cTn>
                        </p:par>
                        <p:par>
                          <p:cTn id="33" fill="hold">
                            <p:stCondLst>
                              <p:cond delay="13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p:bldP spid="14" grpId="0" animBg="1"/>
      <p:bldP spid="14" grpId="1" animBg="1"/>
      <p:bldP spid="15" grpId="0"/>
      <p:bldP spid="16" grpId="0" animBg="1"/>
      <p:bldP spid="16" grpId="1" animBg="1"/>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507570" y="1909834"/>
            <a:ext cx="9176861" cy="1107996"/>
          </a:xfrm>
          <a:prstGeom prst="rect">
            <a:avLst/>
          </a:prstGeom>
          <a:noFill/>
        </p:spPr>
        <p:txBody>
          <a:bodyPr wrap="square" rtlCol="0">
            <a:spAutoFit/>
          </a:bodyPr>
          <a:lstStyle/>
          <a:p>
            <a:pPr algn="dist"/>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自我预防防护感染指南</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151151" y="998097"/>
            <a:ext cx="5889697" cy="93038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444721" y="1077990"/>
            <a:ext cx="5302555"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返岗上班</a:t>
            </a:r>
            <a:r>
              <a:rPr lang="en-US" altLang="zh-CN"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a:t>
            </a:r>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复工</a:t>
            </a:r>
            <a:r>
              <a:rPr lang="en-US" altLang="zh-CN"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a:t>
            </a:r>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复学</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2" name="圆角矩形 11"/>
          <p:cNvSpPr/>
          <p:nvPr/>
        </p:nvSpPr>
        <p:spPr>
          <a:xfrm>
            <a:off x="2883759"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常戴口罩</a:t>
            </a:r>
            <a:endPar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3" name="圆角矩形 12"/>
          <p:cNvSpPr/>
          <p:nvPr/>
        </p:nvSpPr>
        <p:spPr>
          <a:xfrm>
            <a:off x="4254977"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进屋洗手</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圆角矩形 13"/>
          <p:cNvSpPr/>
          <p:nvPr/>
        </p:nvSpPr>
        <p:spPr>
          <a:xfrm>
            <a:off x="5621139"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减少外出</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5" name="圆角矩形 14"/>
          <p:cNvSpPr/>
          <p:nvPr/>
        </p:nvSpPr>
        <p:spPr>
          <a:xfrm>
            <a:off x="6987301"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健康生活</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6" name="圆角矩形 15"/>
          <p:cNvSpPr/>
          <p:nvPr/>
        </p:nvSpPr>
        <p:spPr>
          <a:xfrm>
            <a:off x="8362841" y="3008573"/>
            <a:ext cx="1225385" cy="289932"/>
          </a:xfrm>
          <a:prstGeom prst="round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及时就医</a:t>
            </a:r>
            <a:endParaRPr lang="zh-CN" altLang="en-US">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7" name="圆角矩形 16"/>
          <p:cNvSpPr/>
          <p:nvPr/>
        </p:nvSpPr>
        <p:spPr>
          <a:xfrm>
            <a:off x="258685" y="443518"/>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90768" y="463526"/>
            <a:ext cx="2396287" cy="461665"/>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9" name="TextBox 16"/>
          <p:cNvSpPr txBox="1"/>
          <p:nvPr/>
        </p:nvSpPr>
        <p:spPr>
          <a:xfrm>
            <a:off x="2506748" y="3424420"/>
            <a:ext cx="7167348" cy="338554"/>
          </a:xfrm>
          <a:prstGeom prst="rect">
            <a:avLst/>
          </a:prstGeom>
          <a:noFill/>
        </p:spPr>
        <p:txBody>
          <a:bodyPr wrap="none" rtlCol="0">
            <a:spAutoFit/>
          </a:bodyPr>
          <a:lstStyle/>
          <a:p>
            <a:pPr algn="ct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政府</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党群</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学校</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商场</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r>
              <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居民预防新型冠状病毒感染肺炎健康知识讲座</a:t>
            </a:r>
            <a:r>
              <a:rPr lang="en-US" altLang="zh-CN"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rPr>
              <a:t>——</a:t>
            </a:r>
            <a:endParaRPr lang="zh-CN" altLang="en-US" sz="1600" b="1" dirty="0">
              <a:solidFill>
                <a:schemeClr val="bg1"/>
              </a:solidFill>
              <a:effectLst>
                <a:outerShdw blurRad="38100" dist="38100" dir="2700000" algn="tl">
                  <a:srgbClr val="000000">
                    <a:alpha val="43137"/>
                  </a:srgbClr>
                </a:outerShdw>
              </a:effectLst>
              <a:latin typeface="思源黑体 CN Regular" panose="020B0500000000000000" pitchFamily="34" charset="-122"/>
              <a:ea typeface="思源黑体 CN Regular" panose="020B0500000000000000" pitchFamily="34" charset="-122"/>
            </a:endParaRPr>
          </a:p>
        </p:txBody>
      </p:sp>
      <p:sp>
        <p:nvSpPr>
          <p:cNvPr id="2" name="文本框 1"/>
          <p:cNvSpPr txBox="1"/>
          <p:nvPr/>
        </p:nvSpPr>
        <p:spPr>
          <a:xfrm>
            <a:off x="10470515" y="632079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9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99"/>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399"/>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899"/>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3399"/>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3899"/>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anim calcmode="lin" valueType="num">
                                      <p:cBhvr>
                                        <p:cTn id="48" dur="500" fill="hold"/>
                                        <p:tgtEl>
                                          <p:spTgt spid="16"/>
                                        </p:tgtEl>
                                        <p:attrNameLst>
                                          <p:attrName>ppt_x</p:attrName>
                                        </p:attrNameLst>
                                      </p:cBhvr>
                                      <p:tavLst>
                                        <p:tav tm="0">
                                          <p:val>
                                            <p:strVal val="#ppt_x"/>
                                          </p:val>
                                        </p:tav>
                                        <p:tav tm="100000">
                                          <p:val>
                                            <p:strVal val="#ppt_x"/>
                                          </p:val>
                                        </p:tav>
                                      </p:tavLst>
                                    </p:anim>
                                    <p:anim calcmode="lin" valueType="num">
                                      <p:cBhvr>
                                        <p:cTn id="4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8"/>
                                        </p:tgtEl>
                                        <p:attrNameLst>
                                          <p:attrName>ppt_y</p:attrName>
                                        </p:attrNameLst>
                                      </p:cBhvr>
                                      <p:tavLst>
                                        <p:tav tm="0">
                                          <p:val>
                                            <p:strVal val="#ppt_y"/>
                                          </p:val>
                                        </p:tav>
                                        <p:tav tm="100000">
                                          <p:val>
                                            <p:strVal val="#ppt_y"/>
                                          </p:val>
                                        </p:tav>
                                      </p:tavLst>
                                    </p:anim>
                                    <p:anim calcmode="lin" valueType="num">
                                      <p:cBhvr>
                                        <p:cTn id="5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8"/>
                                        </p:tgtEl>
                                      </p:cBhvr>
                                    </p:animEffect>
                                  </p:childTnLst>
                                </p:cTn>
                              </p:par>
                              <p:par>
                                <p:cTn id="62" presetID="41" presetClass="entr" presetSubtype="0" fill="hold" grpId="0" nodeType="withEffect">
                                  <p:stCondLst>
                                    <p:cond delay="0"/>
                                  </p:stCondLst>
                                  <p:iterate type="lt">
                                    <p:tmPct val="4857"/>
                                  </p:iterate>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9"/>
                                        </p:tgtEl>
                                        <p:attrNameLst>
                                          <p:attrName>ppt_y</p:attrName>
                                        </p:attrNameLst>
                                      </p:cBhvr>
                                      <p:tavLst>
                                        <p:tav tm="0">
                                          <p:val>
                                            <p:strVal val="#ppt_y"/>
                                          </p:val>
                                        </p:tav>
                                        <p:tav tm="100000">
                                          <p:val>
                                            <p:strVal val="#ppt_y"/>
                                          </p:val>
                                        </p:tav>
                                      </p:tavLst>
                                    </p:anim>
                                    <p:anim calcmode="lin" valueType="num">
                                      <p:cBhvr>
                                        <p:cTn id="6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9"/>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2"/>
                                        </p:tgtEl>
                                        <p:attrNameLst>
                                          <p:attrName>style.visibility</p:attrName>
                                        </p:attrNameLst>
                                      </p:cBhvr>
                                      <p:to>
                                        <p:strVal val="visible"/>
                                      </p:to>
                                    </p:set>
                                    <p:anim calcmode="lin" valueType="num">
                                      <p:cBhvr>
                                        <p:cTn id="7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
                                        </p:tgtEl>
                                        <p:attrNameLst>
                                          <p:attrName>ppt_y</p:attrName>
                                        </p:attrNameLst>
                                      </p:cBhvr>
                                      <p:tavLst>
                                        <p:tav tm="0">
                                          <p:val>
                                            <p:strVal val="#ppt_y"/>
                                          </p:val>
                                        </p:tav>
                                        <p:tav tm="100000">
                                          <p:val>
                                            <p:strVal val="#ppt_y"/>
                                          </p:val>
                                        </p:tav>
                                      </p:tavLst>
                                    </p:anim>
                                    <p:anim calcmode="lin" valueType="num">
                                      <p:cBhvr>
                                        <p:cTn id="7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2" grpId="0" animBg="1"/>
      <p:bldP spid="13" grpId="0" animBg="1"/>
      <p:bldP spid="14" grpId="0" animBg="1"/>
      <p:bldP spid="15" grpId="0" animBg="1"/>
      <p:bldP spid="16" grpId="0" animBg="1"/>
      <p:bldP spid="17" grpId="0" animBg="1"/>
      <p:bldP spid="18" grpId="0"/>
      <p:bldP spid="19"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pic>
        <p:nvPicPr>
          <p:cNvPr id="6" name="图片 5"/>
          <p:cNvPicPr>
            <a:picLocks noChangeAspect="1"/>
          </p:cNvPicPr>
          <p:nvPr/>
        </p:nvPicPr>
        <p:blipFill>
          <a:blip r:embed="rId2" cstate="screen"/>
          <a:stretch>
            <a:fillRect/>
          </a:stretch>
        </p:blipFill>
        <p:spPr>
          <a:xfrm>
            <a:off x="5496480" y="3886200"/>
            <a:ext cx="2035116" cy="2873829"/>
          </a:xfrm>
          <a:prstGeom prst="rect">
            <a:avLst/>
          </a:prstGeom>
        </p:spPr>
      </p:pic>
      <p:pic>
        <p:nvPicPr>
          <p:cNvPr id="7" name="图片 6"/>
          <p:cNvPicPr>
            <a:picLocks noChangeAspect="1"/>
          </p:cNvPicPr>
          <p:nvPr/>
        </p:nvPicPr>
        <p:blipFill rotWithShape="1">
          <a:blip r:embed="rId3" cstate="screen"/>
          <a:srcRect/>
          <a:stretch>
            <a:fillRect/>
          </a:stretch>
        </p:blipFill>
        <p:spPr>
          <a:xfrm>
            <a:off x="258685" y="3429000"/>
            <a:ext cx="2930304" cy="3331029"/>
          </a:xfrm>
          <a:prstGeom prst="rect">
            <a:avLst/>
          </a:prstGeom>
        </p:spPr>
      </p:pic>
      <p:pic>
        <p:nvPicPr>
          <p:cNvPr id="8" name="图片 7"/>
          <p:cNvPicPr>
            <a:picLocks noChangeAspect="1"/>
          </p:cNvPicPr>
          <p:nvPr/>
        </p:nvPicPr>
        <p:blipFill rotWithShape="1">
          <a:blip r:embed="rId4" cstate="screen"/>
          <a:srcRect/>
          <a:stretch>
            <a:fillRect/>
          </a:stretch>
        </p:blipFill>
        <p:spPr>
          <a:xfrm>
            <a:off x="9726187" y="4359729"/>
            <a:ext cx="1086206" cy="2498271"/>
          </a:xfrm>
          <a:prstGeom prst="rect">
            <a:avLst/>
          </a:prstGeom>
        </p:spPr>
      </p:pic>
      <p:sp>
        <p:nvSpPr>
          <p:cNvPr id="10" name="文本框 9"/>
          <p:cNvSpPr txBox="1"/>
          <p:nvPr/>
        </p:nvSpPr>
        <p:spPr>
          <a:xfrm>
            <a:off x="1004156" y="2759438"/>
            <a:ext cx="10183687"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6600" b="1"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1" name="圆角矩形 10"/>
          <p:cNvSpPr/>
          <p:nvPr/>
        </p:nvSpPr>
        <p:spPr>
          <a:xfrm>
            <a:off x="3961407" y="1891305"/>
            <a:ext cx="4142278" cy="787779"/>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88198" y="1917673"/>
            <a:ext cx="3542580" cy="707886"/>
          </a:xfrm>
          <a:prstGeom prst="rect">
            <a:avLst/>
          </a:prstGeom>
          <a:noFill/>
        </p:spPr>
        <p:txBody>
          <a:bodyPr wrap="square" rtlCol="0">
            <a:spAutoFit/>
          </a:bodyPr>
          <a:lstStyle/>
          <a:p>
            <a:pPr algn="dist"/>
            <a:r>
              <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第一部分</a:t>
            </a:r>
            <a:endParaRPr lang="zh-CN" altLang="en-US" sz="40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7" name="圆角矩形 16"/>
          <p:cNvSpPr/>
          <p:nvPr/>
        </p:nvSpPr>
        <p:spPr>
          <a:xfrm>
            <a:off x="9163198" y="459764"/>
            <a:ext cx="2428371" cy="465631"/>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62415" y="480060"/>
            <a:ext cx="2341245" cy="460375"/>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预防新型</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冠状病毒</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片 19"/>
          <p:cNvPicPr>
            <a:picLocks noChangeAspect="1"/>
          </p:cNvPicPr>
          <p:nvPr/>
        </p:nvPicPr>
        <p:blipFill>
          <a:blip r:embed="rId5" cstate="screen"/>
          <a:stretch>
            <a:fillRect/>
          </a:stretch>
        </p:blipFill>
        <p:spPr>
          <a:xfrm>
            <a:off x="5465813" y="605985"/>
            <a:ext cx="1187349" cy="118734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64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cstate="screen"/>
          <a:srcRect l="25108" t="46176" r="31602"/>
          <a:stretch>
            <a:fillRect/>
          </a:stretch>
        </p:blipFill>
        <p:spPr>
          <a:xfrm>
            <a:off x="6537582" y="1997391"/>
            <a:ext cx="4880093" cy="3413016"/>
          </a:xfrm>
          <a:prstGeom prst="rect">
            <a:avLst/>
          </a:prstGeom>
        </p:spPr>
      </p:pic>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1</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上班途中如何做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2" cstate="screen"/>
          <a:stretch>
            <a:fillRect/>
          </a:stretch>
        </p:blipFill>
        <p:spPr>
          <a:xfrm flipH="1">
            <a:off x="577925" y="1441993"/>
            <a:ext cx="1045351" cy="1045351"/>
          </a:xfrm>
          <a:prstGeom prst="rect">
            <a:avLst/>
          </a:prstGeom>
        </p:spPr>
      </p:pic>
      <p:sp>
        <p:nvSpPr>
          <p:cNvPr id="18" name="文本框 17"/>
          <p:cNvSpPr txBox="1"/>
          <p:nvPr/>
        </p:nvSpPr>
        <p:spPr>
          <a:xfrm>
            <a:off x="1100600" y="2732924"/>
            <a:ext cx="4985496" cy="584775"/>
          </a:xfrm>
          <a:prstGeom prst="rect">
            <a:avLst/>
          </a:prstGeom>
          <a:noFill/>
        </p:spPr>
        <p:txBody>
          <a:bodyPr wrap="square" rtlCol="0">
            <a:spAutoFit/>
          </a:bodyPr>
          <a:lstStyle/>
          <a:p>
            <a:r>
              <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正确佩戴一次性医用口罩</a:t>
            </a:r>
            <a:endParaRPr lang="zh-CN" altLang="en-US" sz="3200" dirty="0">
              <a:solidFill>
                <a:srgbClr val="2841A6"/>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9" name="Oval 10"/>
          <p:cNvSpPr>
            <a:spLocks noChangeArrowheads="1"/>
          </p:cNvSpPr>
          <p:nvPr/>
        </p:nvSpPr>
        <p:spPr bwMode="auto">
          <a:xfrm>
            <a:off x="1253162" y="372471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784372" y="3567455"/>
            <a:ext cx="4880422" cy="92333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尽量不乘坐公共交通工具，建议步行、骑行或乘坐私家车、班车上班。</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253162" y="4458423"/>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Oval 10"/>
          <p:cNvSpPr>
            <a:spLocks noChangeArrowheads="1"/>
          </p:cNvSpPr>
          <p:nvPr/>
        </p:nvSpPr>
        <p:spPr bwMode="auto">
          <a:xfrm>
            <a:off x="1253162" y="5147689"/>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3" name="矩形 22"/>
          <p:cNvSpPr/>
          <p:nvPr/>
        </p:nvSpPr>
        <p:spPr>
          <a:xfrm>
            <a:off x="1784372" y="5171856"/>
            <a:ext cx="4126042" cy="507831"/>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途中尽量避免用手触摸车上物品。</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4" name="云形标注 23"/>
          <p:cNvSpPr/>
          <p:nvPr/>
        </p:nvSpPr>
        <p:spPr>
          <a:xfrm flipV="1">
            <a:off x="7455640" y="4560355"/>
            <a:ext cx="2705741" cy="1263547"/>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020707" y="4870658"/>
            <a:ext cx="1983438" cy="707886"/>
          </a:xfrm>
          <a:prstGeom prst="rect">
            <a:avLst/>
          </a:prstGeom>
          <a:noFill/>
        </p:spPr>
        <p:txBody>
          <a:bodyPr wrap="square" rtlCol="0">
            <a:spAutoFit/>
          </a:bodyPr>
          <a:lstStyle/>
          <a:p>
            <a:r>
              <a:rPr lang="zh-CN" altLang="en-US" sz="4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戴口罩</a:t>
            </a:r>
            <a:endParaRPr lang="zh-CN" altLang="en-US" sz="4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7" name="矩形 26"/>
          <p:cNvSpPr/>
          <p:nvPr/>
        </p:nvSpPr>
        <p:spPr>
          <a:xfrm>
            <a:off x="1784372" y="4451500"/>
            <a:ext cx="5637193" cy="507831"/>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如必须乘坐公共交通工具时，务必全程佩戴口罩。</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 name="文本框 1"/>
          <p:cNvSpPr txBox="1"/>
          <p:nvPr/>
        </p:nvSpPr>
        <p:spPr>
          <a:xfrm>
            <a:off x="10161270" y="6087110"/>
            <a:ext cx="1640840" cy="368300"/>
          </a:xfrm>
          <a:prstGeom prst="rect">
            <a:avLst/>
          </a:prstGeom>
          <a:noFill/>
        </p:spPr>
        <p:txBody>
          <a:bodyPr wrap="square" rtlCol="0">
            <a:spAutoFit/>
          </a:bodyPr>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1799"/>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35" presetClass="path" presetSubtype="0" accel="50000" decel="50000" fill="hold" grpId="1" nodeType="withEffect">
                                  <p:stCondLst>
                                    <p:cond delay="0"/>
                                  </p:stCondLst>
                                  <p:childTnLst>
                                    <p:animMotion origin="layout" path="M -3.54167E-6 -4.44444E-6 L -0.27773 0.23311 " pathEditMode="relative" rAng="0" ptsTypes="AA">
                                      <p:cBhvr>
                                        <p:cTn id="24" dur="500" spd="-100000" fill="hold"/>
                                        <p:tgtEl>
                                          <p:spTgt spid="19"/>
                                        </p:tgtEl>
                                        <p:attrNameLst>
                                          <p:attrName>ppt_x</p:attrName>
                                          <p:attrName>ppt_y</p:attrName>
                                        </p:attrNameLst>
                                      </p:cBhvr>
                                      <p:rCtr x="-13893" y="11644"/>
                                    </p:animMotion>
                                  </p:childTnLst>
                                </p:cTn>
                              </p:par>
                              <p:par>
                                <p:cTn id="25" presetID="1" presetClass="entr" presetSubtype="0" fill="hold" grpId="0" nodeType="withEffect">
                                  <p:stCondLst>
                                    <p:cond delay="100"/>
                                  </p:stCondLst>
                                  <p:childTnLst>
                                    <p:set>
                                      <p:cBhvr>
                                        <p:cTn id="26" dur="1" fill="hold">
                                          <p:stCondLst>
                                            <p:cond delay="0"/>
                                          </p:stCondLst>
                                        </p:cTn>
                                        <p:tgtEl>
                                          <p:spTgt spid="21"/>
                                        </p:tgtEl>
                                        <p:attrNameLst>
                                          <p:attrName>style.visibility</p:attrName>
                                        </p:attrNameLst>
                                      </p:cBhvr>
                                      <p:to>
                                        <p:strVal val="visible"/>
                                      </p:to>
                                    </p:set>
                                  </p:childTnLst>
                                </p:cTn>
                              </p:par>
                              <p:par>
                                <p:cTn id="27" presetID="35" presetClass="path" presetSubtype="0" accel="50000" decel="50000" fill="hold" grpId="1" nodeType="withEffect">
                                  <p:stCondLst>
                                    <p:cond delay="100"/>
                                  </p:stCondLst>
                                  <p:childTnLst>
                                    <p:animMotion origin="layout" path="M -3.54167E-6 -0.00556 L -0.27773 0.09838 " pathEditMode="relative" rAng="0" ptsTypes="AA">
                                      <p:cBhvr>
                                        <p:cTn id="28" dur="500" spd="-100000" fill="hold"/>
                                        <p:tgtEl>
                                          <p:spTgt spid="21"/>
                                        </p:tgtEl>
                                        <p:attrNameLst>
                                          <p:attrName>ppt_x</p:attrName>
                                          <p:attrName>ppt_y</p:attrName>
                                        </p:attrNameLst>
                                      </p:cBhvr>
                                      <p:rCtr x="-13893" y="5185"/>
                                    </p:animMotion>
                                  </p:childTnLst>
                                </p:cTn>
                              </p:par>
                              <p:par>
                                <p:cTn id="29" presetID="1" presetClass="entr" presetSubtype="0" fill="hold" grpId="0" nodeType="withEffect">
                                  <p:stCondLst>
                                    <p:cond delay="100"/>
                                  </p:stCondLst>
                                  <p:childTnLst>
                                    <p:set>
                                      <p:cBhvr>
                                        <p:cTn id="30" dur="1" fill="hold">
                                          <p:stCondLst>
                                            <p:cond delay="0"/>
                                          </p:stCondLst>
                                        </p:cTn>
                                        <p:tgtEl>
                                          <p:spTgt spid="22"/>
                                        </p:tgtEl>
                                        <p:attrNameLst>
                                          <p:attrName>style.visibility</p:attrName>
                                        </p:attrNameLst>
                                      </p:cBhvr>
                                      <p:to>
                                        <p:strVal val="visible"/>
                                      </p:to>
                                    </p:set>
                                  </p:childTnLst>
                                </p:cTn>
                              </p:par>
                              <p:par>
                                <p:cTn id="31" presetID="35" presetClass="path" presetSubtype="0" accel="50000" decel="50000" fill="hold" grpId="1" nodeType="withEffect">
                                  <p:stCondLst>
                                    <p:cond delay="100"/>
                                  </p:stCondLst>
                                  <p:childTnLst>
                                    <p:animMotion origin="layout" path="M -3.54167E-6 -3.33333E-6 L -0.27773 0.10394 " pathEditMode="relative" rAng="0" ptsTypes="AA">
                                      <p:cBhvr>
                                        <p:cTn id="32" dur="500" spd="-100000" fill="hold"/>
                                        <p:tgtEl>
                                          <p:spTgt spid="22"/>
                                        </p:tgtEl>
                                        <p:attrNameLst>
                                          <p:attrName>ppt_x</p:attrName>
                                          <p:attrName>ppt_y</p:attrName>
                                        </p:attrNameLst>
                                      </p:cBhvr>
                                      <p:rCtr x="-13893" y="5185"/>
                                    </p:animMotion>
                                  </p:childTnLst>
                                </p:cTn>
                              </p:par>
                            </p:childTnLst>
                          </p:cTn>
                        </p:par>
                        <p:par>
                          <p:cTn id="33" fill="hold">
                            <p:stCondLst>
                              <p:cond delay="1799"/>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
                                        </p:tgtEl>
                                        <p:attrNameLst>
                                          <p:attrName>ppt_y</p:attrName>
                                        </p:attrNameLst>
                                      </p:cBhvr>
                                      <p:tavLst>
                                        <p:tav tm="0">
                                          <p:val>
                                            <p:strVal val="#ppt_y"/>
                                          </p:val>
                                        </p:tav>
                                        <p:tav tm="100000">
                                          <p:val>
                                            <p:strVal val="#ppt_y"/>
                                          </p:val>
                                        </p:tav>
                                      </p:tavLst>
                                    </p:anim>
                                    <p:anim calcmode="lin" valueType="num">
                                      <p:cBhvr>
                                        <p:cTn id="5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animBg="1"/>
      <p:bldP spid="19" grpId="1" animBg="1"/>
      <p:bldP spid="20" grpId="0"/>
      <p:bldP spid="21" grpId="0" animBg="1"/>
      <p:bldP spid="21" grpId="1" animBg="1"/>
      <p:bldP spid="22" grpId="0" animBg="1"/>
      <p:bldP spid="22" grpId="1" animBg="1"/>
      <p:bldP spid="23" grpId="0"/>
      <p:bldP spid="24" grpId="0" animBg="1"/>
      <p:bldP spid="25" grpId="0"/>
      <p:bldP spid="27"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2</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入楼工作如何做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441993"/>
            <a:ext cx="1045351" cy="1045351"/>
          </a:xfrm>
          <a:prstGeom prst="rect">
            <a:avLst/>
          </a:prstGeom>
        </p:spPr>
      </p:pic>
      <p:sp>
        <p:nvSpPr>
          <p:cNvPr id="19" name="Oval 10"/>
          <p:cNvSpPr>
            <a:spLocks noChangeArrowheads="1"/>
          </p:cNvSpPr>
          <p:nvPr/>
        </p:nvSpPr>
        <p:spPr bwMode="auto">
          <a:xfrm>
            <a:off x="1402092" y="307908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933302" y="2921823"/>
            <a:ext cx="48804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进入办公楼前自觉接受体温检测，体温正常可入楼工作，并到卫生间洗手。</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402092" y="381279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1933302" y="3805868"/>
            <a:ext cx="5637193"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若体温超过</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37.2℃</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，请勿入楼工作，</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并回家观察休息，必要时到医院就诊。</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7012856" y="2295089"/>
            <a:ext cx="3947915" cy="2390956"/>
          </a:xfrm>
          <a:prstGeom prst="rect">
            <a:avLst/>
          </a:prstGeom>
        </p:spPr>
      </p:pic>
      <p:sp>
        <p:nvSpPr>
          <p:cNvPr id="28" name="云形标注 23"/>
          <p:cNvSpPr/>
          <p:nvPr/>
        </p:nvSpPr>
        <p:spPr>
          <a:xfrm flipV="1">
            <a:off x="7847526" y="4987867"/>
            <a:ext cx="2705741" cy="1263547"/>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412593" y="5298170"/>
            <a:ext cx="1983438" cy="707886"/>
          </a:xfrm>
          <a:prstGeom prst="rect">
            <a:avLst/>
          </a:prstGeom>
          <a:noFill/>
        </p:spPr>
        <p:txBody>
          <a:bodyPr wrap="square" rtlCol="0">
            <a:spAutoFit/>
          </a:bodyPr>
          <a:lstStyle/>
          <a:p>
            <a:r>
              <a:rPr lang="zh-CN" altLang="en-US" sz="4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勤洗手</a:t>
            </a:r>
            <a:endParaRPr lang="zh-CN" altLang="en-US" sz="40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0" name="云形标注 23"/>
          <p:cNvSpPr/>
          <p:nvPr/>
        </p:nvSpPr>
        <p:spPr>
          <a:xfrm flipV="1">
            <a:off x="6174052" y="4569487"/>
            <a:ext cx="1591675" cy="743292"/>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397346" y="4768579"/>
            <a:ext cx="1591675"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37.2°C</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8" name="文本框 17"/>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54167E-6 -4.44444E-6 L -0.27773 0.23311 " pathEditMode="relative" rAng="0" ptsTypes="AA">
                                      <p:cBhvr>
                                        <p:cTn id="16" dur="500" spd="-100000" fill="hold"/>
                                        <p:tgtEl>
                                          <p:spTgt spid="19"/>
                                        </p:tgtEl>
                                        <p:attrNameLst>
                                          <p:attrName>ppt_x</p:attrName>
                                          <p:attrName>ppt_y</p:attrName>
                                        </p:attrNameLst>
                                      </p:cBhvr>
                                      <p:rCtr x="-13893"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3.54167E-6 -0.00556 L -0.27773 0.09838 " pathEditMode="relative" rAng="0" ptsTypes="AA">
                                      <p:cBhvr>
                                        <p:cTn id="20" dur="500" spd="-100000" fill="hold"/>
                                        <p:tgtEl>
                                          <p:spTgt spid="21"/>
                                        </p:tgtEl>
                                        <p:attrNameLst>
                                          <p:attrName>ppt_x</p:attrName>
                                          <p:attrName>ppt_y</p:attrName>
                                        </p:attrNameLst>
                                      </p:cBhvr>
                                      <p:rCtr x="-13893" y="5185"/>
                                    </p:animMotion>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8"/>
                                        </p:tgtEl>
                                        <p:attrNameLst>
                                          <p:attrName>ppt_y</p:attrName>
                                        </p:attrNameLst>
                                      </p:cBhvr>
                                      <p:tavLst>
                                        <p:tav tm="0">
                                          <p:val>
                                            <p:strVal val="#ppt_y"/>
                                          </p:val>
                                        </p:tav>
                                        <p:tav tm="100000">
                                          <p:val>
                                            <p:strVal val="#ppt_y"/>
                                          </p:val>
                                        </p:tav>
                                      </p:tavLst>
                                    </p:anim>
                                    <p:anim calcmode="lin" valueType="num">
                                      <p:cBhvr>
                                        <p:cTn id="3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1100601" y="187647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31229" y="187647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3</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1933302" y="194235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入室办公如何做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77925" y="1441993"/>
            <a:ext cx="1045351" cy="1045351"/>
          </a:xfrm>
          <a:prstGeom prst="rect">
            <a:avLst/>
          </a:prstGeom>
        </p:spPr>
      </p:pic>
      <p:sp>
        <p:nvSpPr>
          <p:cNvPr id="19" name="Oval 10"/>
          <p:cNvSpPr>
            <a:spLocks noChangeArrowheads="1"/>
          </p:cNvSpPr>
          <p:nvPr/>
        </p:nvSpPr>
        <p:spPr bwMode="auto">
          <a:xfrm>
            <a:off x="1402092" y="307908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1933302" y="2921823"/>
            <a:ext cx="48804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保持办公区环境清洁，建议每日通风</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3</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次，每次</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20-30</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分钟，通风时注意保暖。</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1402092" y="381279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1933302" y="3805868"/>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人与人之间保持</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米以上距离，多人办公时佩戴口罩。</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8" name="云形标注 23"/>
          <p:cNvSpPr/>
          <p:nvPr/>
        </p:nvSpPr>
        <p:spPr>
          <a:xfrm flipV="1">
            <a:off x="7847526" y="4987867"/>
            <a:ext cx="2705741" cy="1263547"/>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365092" y="5449532"/>
            <a:ext cx="1983438" cy="461665"/>
          </a:xfrm>
          <a:prstGeom prst="rect">
            <a:avLst/>
          </a:prstGeom>
          <a:noFill/>
        </p:spPr>
        <p:txBody>
          <a:bodyPr wrap="square" rtlCol="0">
            <a:spAutoFit/>
          </a:bodyPr>
          <a:lstStyle/>
          <a:p>
            <a:r>
              <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1</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米以上距离</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0" name="云形标注 23"/>
          <p:cNvSpPr/>
          <p:nvPr/>
        </p:nvSpPr>
        <p:spPr>
          <a:xfrm flipV="1">
            <a:off x="10034460" y="4368892"/>
            <a:ext cx="1591675" cy="743292"/>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257754" y="4567984"/>
            <a:ext cx="1591675" cy="461665"/>
          </a:xfrm>
          <a:prstGeom prst="rect">
            <a:avLst/>
          </a:prstGeom>
          <a:noFill/>
        </p:spPr>
        <p:txBody>
          <a:bodyPr wrap="square" rtlCol="0">
            <a:spAutoFit/>
          </a:bodyPr>
          <a:lstStyle/>
          <a:p>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通风</a:t>
            </a:r>
            <a:r>
              <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3</a:t>
            </a:r>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次</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8" name="Oval 10"/>
          <p:cNvSpPr>
            <a:spLocks noChangeArrowheads="1"/>
          </p:cNvSpPr>
          <p:nvPr/>
        </p:nvSpPr>
        <p:spPr bwMode="auto">
          <a:xfrm>
            <a:off x="1402092" y="4456884"/>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矩形 21"/>
          <p:cNvSpPr/>
          <p:nvPr/>
        </p:nvSpPr>
        <p:spPr>
          <a:xfrm>
            <a:off x="1933302" y="4299622"/>
            <a:ext cx="48804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保持勤洗手、多饮水，坚持在进食前、如厕后按照六步法严格洗手。</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3" name="Oval 10"/>
          <p:cNvSpPr>
            <a:spLocks noChangeArrowheads="1"/>
          </p:cNvSpPr>
          <p:nvPr/>
        </p:nvSpPr>
        <p:spPr bwMode="auto">
          <a:xfrm>
            <a:off x="1402092" y="5190590"/>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4</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4" name="矩形 23"/>
          <p:cNvSpPr/>
          <p:nvPr/>
        </p:nvSpPr>
        <p:spPr>
          <a:xfrm>
            <a:off x="1933302" y="5183667"/>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接待外来人员双方佩戴口罩。</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5" name="云形标注 23"/>
          <p:cNvSpPr/>
          <p:nvPr/>
        </p:nvSpPr>
        <p:spPr>
          <a:xfrm flipV="1">
            <a:off x="10257754" y="2858016"/>
            <a:ext cx="1591675" cy="743292"/>
          </a:xfrm>
          <a:prstGeom prst="cloudCallout">
            <a:avLst/>
          </a:prstGeom>
          <a:solidFill>
            <a:srgbClr val="47A6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358069" y="3061970"/>
            <a:ext cx="1591675" cy="461665"/>
          </a:xfrm>
          <a:prstGeom prst="rect">
            <a:avLst/>
          </a:prstGeom>
          <a:noFill/>
        </p:spPr>
        <p:txBody>
          <a:bodyPr wrap="square" rtlCol="0">
            <a:spAutoFit/>
          </a:bodyPr>
          <a:lstStyle/>
          <a:p>
            <a:r>
              <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佩戴口罩</a:t>
            </a:r>
            <a:endParaRPr lang="zh-CN" altLang="en-US"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4" name="图片 3"/>
          <p:cNvPicPr>
            <a:picLocks noChangeAspect="1"/>
          </p:cNvPicPr>
          <p:nvPr/>
        </p:nvPicPr>
        <p:blipFill>
          <a:blip r:embed="rId2" cstate="screen"/>
          <a:stretch>
            <a:fillRect/>
          </a:stretch>
        </p:blipFill>
        <p:spPr>
          <a:xfrm>
            <a:off x="7255712" y="1866350"/>
            <a:ext cx="2901727" cy="2781300"/>
          </a:xfrm>
          <a:prstGeom prst="rect">
            <a:avLst/>
          </a:prstGeom>
        </p:spPr>
      </p:pic>
      <p:sp>
        <p:nvSpPr>
          <p:cNvPr id="2" name="文本框 1"/>
          <p:cNvSpPr txBox="1"/>
          <p:nvPr/>
        </p:nvSpPr>
        <p:spPr>
          <a:xfrm>
            <a:off x="10303510" y="6075680"/>
            <a:ext cx="1640840" cy="368300"/>
          </a:xfrm>
          <a:prstGeom prst="rect">
            <a:avLst/>
          </a:prstGeom>
          <a:noFill/>
        </p:spPr>
        <p:txBody>
          <a:bodyPr wrap="square" rtlCol="0">
            <a:spAutoFit/>
          </a:bodyPr>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54167E-6 -4.44444E-6 L -0.27773 0.23311 " pathEditMode="relative" rAng="0" ptsTypes="AA">
                                      <p:cBhvr>
                                        <p:cTn id="16" dur="500" spd="-100000" fill="hold"/>
                                        <p:tgtEl>
                                          <p:spTgt spid="19"/>
                                        </p:tgtEl>
                                        <p:attrNameLst>
                                          <p:attrName>ppt_x</p:attrName>
                                          <p:attrName>ppt_y</p:attrName>
                                        </p:attrNameLst>
                                      </p:cBhvr>
                                      <p:rCtr x="-13893"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3.54167E-6 -0.00556 L -0.27773 0.09838 " pathEditMode="relative" rAng="0" ptsTypes="AA">
                                      <p:cBhvr>
                                        <p:cTn id="20" dur="500" spd="-100000" fill="hold"/>
                                        <p:tgtEl>
                                          <p:spTgt spid="21"/>
                                        </p:tgtEl>
                                        <p:attrNameLst>
                                          <p:attrName>ppt_x</p:attrName>
                                          <p:attrName>ppt_y</p:attrName>
                                        </p:attrNameLst>
                                      </p:cBhvr>
                                      <p:rCtr x="-13893" y="5185"/>
                                    </p:animMotion>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300"/>
                            </p:stCondLst>
                            <p:childTnLst>
                              <p:par>
                                <p:cTn id="29" presetID="1"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3.54167E-6 -4.44444E-6 L -0.27773 0.23311 " pathEditMode="relative" rAng="0" ptsTypes="AA">
                                      <p:cBhvr>
                                        <p:cTn id="32" dur="500" spd="-100000" fill="hold"/>
                                        <p:tgtEl>
                                          <p:spTgt spid="18"/>
                                        </p:tgtEl>
                                        <p:attrNameLst>
                                          <p:attrName>ppt_x</p:attrName>
                                          <p:attrName>ppt_y</p:attrName>
                                        </p:attrNameLst>
                                      </p:cBhvr>
                                      <p:rCtr x="-13893" y="11644"/>
                                    </p:animMotion>
                                  </p:childTnLst>
                                </p:cTn>
                              </p:par>
                              <p:par>
                                <p:cTn id="33" presetID="1" presetClass="entr" presetSubtype="0" fill="hold" grpId="0" nodeType="withEffect">
                                  <p:stCondLst>
                                    <p:cond delay="100"/>
                                  </p:stCondLst>
                                  <p:childTnLst>
                                    <p:set>
                                      <p:cBhvr>
                                        <p:cTn id="34" dur="1" fill="hold">
                                          <p:stCondLst>
                                            <p:cond delay="0"/>
                                          </p:stCondLst>
                                        </p:cTn>
                                        <p:tgtEl>
                                          <p:spTgt spid="23"/>
                                        </p:tgtEl>
                                        <p:attrNameLst>
                                          <p:attrName>style.visibility</p:attrName>
                                        </p:attrNameLst>
                                      </p:cBhvr>
                                      <p:to>
                                        <p:strVal val="visible"/>
                                      </p:to>
                                    </p:set>
                                  </p:childTnLst>
                                </p:cTn>
                              </p:par>
                              <p:par>
                                <p:cTn id="35" presetID="35" presetClass="path" presetSubtype="0" accel="50000" decel="50000" fill="hold" grpId="1" nodeType="withEffect">
                                  <p:stCondLst>
                                    <p:cond delay="100"/>
                                  </p:stCondLst>
                                  <p:childTnLst>
                                    <p:animMotion origin="layout" path="M -3.54167E-6 -0.00556 L -0.27773 0.09838 " pathEditMode="relative" rAng="0" ptsTypes="AA">
                                      <p:cBhvr>
                                        <p:cTn id="36" dur="500" spd="-100000" fill="hold"/>
                                        <p:tgtEl>
                                          <p:spTgt spid="23"/>
                                        </p:tgtEl>
                                        <p:attrNameLst>
                                          <p:attrName>ppt_x</p:attrName>
                                          <p:attrName>ppt_y</p:attrName>
                                        </p:attrNameLst>
                                      </p:cBhvr>
                                      <p:rCtr x="-13893" y="5185"/>
                                    </p:animMotion>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
                                        </p:tgtEl>
                                        <p:attrNameLst>
                                          <p:attrName>ppt_y</p:attrName>
                                        </p:attrNameLst>
                                      </p:cBhvr>
                                      <p:tavLst>
                                        <p:tav tm="0">
                                          <p:val>
                                            <p:strVal val="#ppt_y"/>
                                          </p:val>
                                        </p:tav>
                                        <p:tav tm="100000">
                                          <p:val>
                                            <p:strVal val="#ppt_y"/>
                                          </p:val>
                                        </p:tav>
                                      </p:tavLst>
                                    </p:anim>
                                    <p:anim calcmode="lin" valueType="num">
                                      <p:cBhvr>
                                        <p:cTn id="4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7" grpId="0"/>
      <p:bldP spid="18" grpId="0" animBg="1"/>
      <p:bldP spid="18" grpId="1" animBg="1"/>
      <p:bldP spid="22" grpId="0"/>
      <p:bldP spid="23" grpId="0" animBg="1"/>
      <p:bldP spid="23" grpId="1" animBg="1"/>
      <p:bldP spid="24"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5880480" y="185742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11108" y="185742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4</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6713181" y="192330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参加会议如何做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357804" y="1422943"/>
            <a:ext cx="1045351" cy="1045351"/>
          </a:xfrm>
          <a:prstGeom prst="rect">
            <a:avLst/>
          </a:prstGeom>
        </p:spPr>
      </p:pic>
      <p:sp>
        <p:nvSpPr>
          <p:cNvPr id="19" name="Oval 10"/>
          <p:cNvSpPr>
            <a:spLocks noChangeArrowheads="1"/>
          </p:cNvSpPr>
          <p:nvPr/>
        </p:nvSpPr>
        <p:spPr bwMode="auto">
          <a:xfrm>
            <a:off x="6158548" y="2834040"/>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6689758" y="2772028"/>
            <a:ext cx="4880422"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建议佩戴口罩，进入会议室前洗手消毒。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6158548" y="351144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6689758" y="3464405"/>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开会人员间隔</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米以上。</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Oval 10"/>
          <p:cNvSpPr>
            <a:spLocks noChangeArrowheads="1"/>
          </p:cNvSpPr>
          <p:nvPr/>
        </p:nvSpPr>
        <p:spPr bwMode="auto">
          <a:xfrm>
            <a:off x="6158548" y="415554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矩形 21"/>
          <p:cNvSpPr/>
          <p:nvPr/>
        </p:nvSpPr>
        <p:spPr>
          <a:xfrm>
            <a:off x="6689758" y="3998279"/>
            <a:ext cx="4880422"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减少集中开会，控制会议时间，会议时间过长时，开窗通风</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次。</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3" name="Oval 10"/>
          <p:cNvSpPr>
            <a:spLocks noChangeArrowheads="1"/>
          </p:cNvSpPr>
          <p:nvPr/>
        </p:nvSpPr>
        <p:spPr bwMode="auto">
          <a:xfrm>
            <a:off x="6158548" y="488924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4</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4" name="矩形 23"/>
          <p:cNvSpPr/>
          <p:nvPr/>
        </p:nvSpPr>
        <p:spPr>
          <a:xfrm>
            <a:off x="6689758" y="4882324"/>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会议结束后场地、家具须进行消毒。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2" name="Oval 10"/>
          <p:cNvSpPr>
            <a:spLocks noChangeArrowheads="1"/>
          </p:cNvSpPr>
          <p:nvPr/>
        </p:nvSpPr>
        <p:spPr bwMode="auto">
          <a:xfrm>
            <a:off x="6158548" y="549231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5</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3" name="矩形 32"/>
          <p:cNvSpPr/>
          <p:nvPr/>
        </p:nvSpPr>
        <p:spPr>
          <a:xfrm>
            <a:off x="6689758" y="5485392"/>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茶具用品建议开水浸泡消毒。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cstate="screen"/>
          <a:stretch>
            <a:fillRect/>
          </a:stretch>
        </p:blipFill>
        <p:spPr>
          <a:xfrm>
            <a:off x="598397" y="1493848"/>
            <a:ext cx="5435057" cy="5435057"/>
          </a:xfrm>
          <a:prstGeom prst="rect">
            <a:avLst/>
          </a:prstGeom>
        </p:spPr>
      </p:pic>
      <p:sp>
        <p:nvSpPr>
          <p:cNvPr id="2" name="文本框 1"/>
          <p:cNvSpPr txBox="1"/>
          <p:nvPr/>
        </p:nvSpPr>
        <p:spPr>
          <a:xfrm>
            <a:off x="10303510" y="6075680"/>
            <a:ext cx="1640840" cy="368300"/>
          </a:xfrm>
          <a:prstGeom prst="rect">
            <a:avLst/>
          </a:prstGeom>
          <a:noFill/>
        </p:spPr>
        <p:txBody>
          <a:bodyPr wrap="square" rtlCol="0">
            <a:spAutoFit/>
          </a:bodyPr>
          <a:lstStyle/>
          <a:p>
            <a:r>
              <a:rPr lang="en-US" altLang="zh-CN"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92ppt.net</a:t>
            </a:r>
            <a:endParaRPr lang="en-US" altLang="zh-CN" sz="24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2.70833E-6 -1.85185E-6 L -0.27774 0.2331 " pathEditMode="relative" rAng="0" ptsTypes="AA">
                                      <p:cBhvr>
                                        <p:cTn id="16" dur="500" spd="-100000" fill="hold"/>
                                        <p:tgtEl>
                                          <p:spTgt spid="19"/>
                                        </p:tgtEl>
                                        <p:attrNameLst>
                                          <p:attrName>ppt_x</p:attrName>
                                          <p:attrName>ppt_y</p:attrName>
                                        </p:attrNameLst>
                                      </p:cBhvr>
                                      <p:rCtr x="-13893"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2.70833E-6 -0.00555 L -0.27774 0.09838 " pathEditMode="relative" rAng="0" ptsTypes="AA">
                                      <p:cBhvr>
                                        <p:cTn id="20" dur="500" spd="-100000" fill="hold"/>
                                        <p:tgtEl>
                                          <p:spTgt spid="21"/>
                                        </p:tgtEl>
                                        <p:attrNameLst>
                                          <p:attrName>ppt_x</p:attrName>
                                          <p:attrName>ppt_y</p:attrName>
                                        </p:attrNameLst>
                                      </p:cBhvr>
                                      <p:rCtr x="-13893" y="5185"/>
                                    </p:animMotion>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300"/>
                            </p:stCondLst>
                            <p:childTnLst>
                              <p:par>
                                <p:cTn id="29" presetID="1"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2.70833E-6 4.07407E-6 L -0.27774 0.2331 " pathEditMode="relative" rAng="0" ptsTypes="AA">
                                      <p:cBhvr>
                                        <p:cTn id="32" dur="500" spd="-100000" fill="hold"/>
                                        <p:tgtEl>
                                          <p:spTgt spid="18"/>
                                        </p:tgtEl>
                                        <p:attrNameLst>
                                          <p:attrName>ppt_x</p:attrName>
                                          <p:attrName>ppt_y</p:attrName>
                                        </p:attrNameLst>
                                      </p:cBhvr>
                                      <p:rCtr x="-13893" y="11644"/>
                                    </p:animMotion>
                                  </p:childTnLst>
                                </p:cTn>
                              </p:par>
                              <p:par>
                                <p:cTn id="33" presetID="1" presetClass="entr" presetSubtype="0" fill="hold" grpId="0" nodeType="withEffect">
                                  <p:stCondLst>
                                    <p:cond delay="100"/>
                                  </p:stCondLst>
                                  <p:childTnLst>
                                    <p:set>
                                      <p:cBhvr>
                                        <p:cTn id="34" dur="1" fill="hold">
                                          <p:stCondLst>
                                            <p:cond delay="0"/>
                                          </p:stCondLst>
                                        </p:cTn>
                                        <p:tgtEl>
                                          <p:spTgt spid="23"/>
                                        </p:tgtEl>
                                        <p:attrNameLst>
                                          <p:attrName>style.visibility</p:attrName>
                                        </p:attrNameLst>
                                      </p:cBhvr>
                                      <p:to>
                                        <p:strVal val="visible"/>
                                      </p:to>
                                    </p:set>
                                  </p:childTnLst>
                                </p:cTn>
                              </p:par>
                              <p:par>
                                <p:cTn id="35" presetID="35" presetClass="path" presetSubtype="0" accel="50000" decel="50000" fill="hold" grpId="1" nodeType="withEffect">
                                  <p:stCondLst>
                                    <p:cond delay="100"/>
                                  </p:stCondLst>
                                  <p:childTnLst>
                                    <p:animMotion origin="layout" path="M 2.70833E-6 -0.00556 L -0.27774 0.09838 " pathEditMode="relative" rAng="0" ptsTypes="AA">
                                      <p:cBhvr>
                                        <p:cTn id="36" dur="500" spd="-100000" fill="hold"/>
                                        <p:tgtEl>
                                          <p:spTgt spid="23"/>
                                        </p:tgtEl>
                                        <p:attrNameLst>
                                          <p:attrName>ppt_x</p:attrName>
                                          <p:attrName>ppt_y</p:attrName>
                                        </p:attrNameLst>
                                      </p:cBhvr>
                                      <p:rCtr x="-13893" y="5185"/>
                                    </p:animMotion>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1" presetClass="entr" presetSubtype="0"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childTnLst>
                                </p:cTn>
                              </p:par>
                              <p:par>
                                <p:cTn id="46" presetID="35" presetClass="path" presetSubtype="0" accel="50000" decel="50000" fill="hold" grpId="1" nodeType="withEffect">
                                  <p:stCondLst>
                                    <p:cond delay="100"/>
                                  </p:stCondLst>
                                  <p:childTnLst>
                                    <p:animMotion origin="layout" path="M 2.70833E-6 -0.00555 L -0.27774 0.09838 " pathEditMode="relative" rAng="0" ptsTypes="AA">
                                      <p:cBhvr>
                                        <p:cTn id="47" dur="500" spd="-100000" fill="hold"/>
                                        <p:tgtEl>
                                          <p:spTgt spid="32"/>
                                        </p:tgtEl>
                                        <p:attrNameLst>
                                          <p:attrName>ppt_x</p:attrName>
                                          <p:attrName>ppt_y</p:attrName>
                                        </p:attrNameLst>
                                      </p:cBhvr>
                                      <p:rCtr x="-13893" y="5185"/>
                                    </p:animMotion>
                                  </p:childTnLst>
                                </p:cTn>
                              </p:par>
                              <p:par>
                                <p:cTn id="48" presetID="22" presetClass="entr" presetSubtype="8"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
                                        </p:tgtEl>
                                        <p:attrNameLst>
                                          <p:attrName>ppt_y</p:attrName>
                                        </p:attrNameLst>
                                      </p:cBhvr>
                                      <p:tavLst>
                                        <p:tav tm="0">
                                          <p:val>
                                            <p:strVal val="#ppt_y"/>
                                          </p:val>
                                        </p:tav>
                                        <p:tav tm="100000">
                                          <p:val>
                                            <p:strVal val="#ppt_y"/>
                                          </p:val>
                                        </p:tav>
                                      </p:tavLst>
                                    </p:anim>
                                    <p:anim calcmode="lin" valueType="num">
                                      <p:cBhvr>
                                        <p:cTn id="5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7" grpId="0"/>
      <p:bldP spid="18" grpId="0" animBg="1"/>
      <p:bldP spid="18" grpId="1" animBg="1"/>
      <p:bldP spid="22" grpId="0"/>
      <p:bldP spid="23" grpId="0" animBg="1"/>
      <p:bldP spid="23" grpId="1" animBg="1"/>
      <p:bldP spid="24" grpId="0"/>
      <p:bldP spid="32" grpId="0" animBg="1"/>
      <p:bldP spid="32" grpId="1" animBg="1"/>
      <p:bldP spid="3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83029" y="222201"/>
            <a:ext cx="5891023" cy="664668"/>
          </a:xfrm>
          <a:prstGeom prst="roundRect">
            <a:avLst>
              <a:gd name="adj" fmla="val 50000"/>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7925" y="280322"/>
            <a:ext cx="5302555"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返岗后工作区域防护知识</a:t>
            </a:r>
            <a:endParaRPr lang="zh-CN" altLang="en-US" sz="32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4" name="矩形 13"/>
          <p:cNvSpPr/>
          <p:nvPr/>
        </p:nvSpPr>
        <p:spPr>
          <a:xfrm>
            <a:off x="5880480" y="1857422"/>
            <a:ext cx="3994075" cy="610872"/>
          </a:xfrm>
          <a:prstGeom prst="rect">
            <a:avLst/>
          </a:prstGeom>
          <a:solidFill>
            <a:srgbClr val="47A6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11108" y="1857422"/>
            <a:ext cx="750132" cy="610872"/>
          </a:xfrm>
          <a:prstGeom prst="rect">
            <a:avLst/>
          </a:prstGeom>
          <a:solidFill>
            <a:srgbClr val="2841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rPr>
              <a:t>5</a:t>
            </a:r>
            <a:endParaRPr lang="zh-CN" altLang="en-US" sz="28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endParaRPr>
          </a:p>
        </p:txBody>
      </p:sp>
      <p:sp>
        <p:nvSpPr>
          <p:cNvPr id="16" name="文本框 15"/>
          <p:cNvSpPr txBox="1"/>
          <p:nvPr/>
        </p:nvSpPr>
        <p:spPr>
          <a:xfrm>
            <a:off x="6713181" y="1923303"/>
            <a:ext cx="3069773" cy="523220"/>
          </a:xfrm>
          <a:prstGeom prst="rect">
            <a:avLst/>
          </a:prstGeom>
          <a:noFill/>
        </p:spPr>
        <p:txBody>
          <a:bodyPr wrap="square" rtlCol="0">
            <a:spAutoFit/>
          </a:bodyPr>
          <a:lstStyle/>
          <a:p>
            <a:pPr algn="dist"/>
            <a:r>
              <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食堂进餐如何做</a:t>
            </a:r>
            <a:endParaRPr lang="zh-CN" altLang="en-US" sz="2800" dirty="0">
              <a:solidFill>
                <a:schemeClr val="bg1"/>
              </a:solidFill>
              <a:effectLst>
                <a:outerShdw blurRad="38100" dist="38100" dir="2700000" algn="tl">
                  <a:srgbClr val="000000">
                    <a:alpha val="43137"/>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7" name="图片 16"/>
          <p:cNvPicPr>
            <a:picLocks noChangeAspect="1"/>
          </p:cNvPicPr>
          <p:nvPr/>
        </p:nvPicPr>
        <p:blipFill>
          <a:blip r:embed="rId1" cstate="screen"/>
          <a:stretch>
            <a:fillRect/>
          </a:stretch>
        </p:blipFill>
        <p:spPr>
          <a:xfrm flipH="1">
            <a:off x="5357804" y="1422943"/>
            <a:ext cx="1045351" cy="1045351"/>
          </a:xfrm>
          <a:prstGeom prst="rect">
            <a:avLst/>
          </a:prstGeom>
        </p:spPr>
      </p:pic>
      <p:sp>
        <p:nvSpPr>
          <p:cNvPr id="19" name="Oval 10"/>
          <p:cNvSpPr>
            <a:spLocks noChangeArrowheads="1"/>
          </p:cNvSpPr>
          <p:nvPr/>
        </p:nvSpPr>
        <p:spPr bwMode="auto">
          <a:xfrm>
            <a:off x="6181971" y="2898560"/>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1</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0" name="矩形 19"/>
          <p:cNvSpPr/>
          <p:nvPr/>
        </p:nvSpPr>
        <p:spPr>
          <a:xfrm>
            <a:off x="6713181" y="2836548"/>
            <a:ext cx="4880422"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采用分餐进食，避免人员密集。</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1" name="Oval 10"/>
          <p:cNvSpPr>
            <a:spLocks noChangeArrowheads="1"/>
          </p:cNvSpPr>
          <p:nvPr/>
        </p:nvSpPr>
        <p:spPr bwMode="auto">
          <a:xfrm>
            <a:off x="6181971" y="3575968"/>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2</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7" name="矩形 26"/>
          <p:cNvSpPr/>
          <p:nvPr/>
        </p:nvSpPr>
        <p:spPr>
          <a:xfrm>
            <a:off x="6713181" y="3528925"/>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餐厅每日消毒</a:t>
            </a:r>
            <a:r>
              <a:rPr lang="en-US" altLang="zh-CN" dirty="0">
                <a:solidFill>
                  <a:schemeClr val="tx1">
                    <a:lumMod val="65000"/>
                    <a:lumOff val="35000"/>
                  </a:schemeClr>
                </a:solidFill>
                <a:latin typeface="思源黑体 CN Regular" panose="020B0500000000000000" pitchFamily="34" charset="-122"/>
                <a:ea typeface="思源黑体 CN Regular" panose="020B0500000000000000" pitchFamily="34" charset="-122"/>
              </a:rPr>
              <a:t>1</a:t>
            </a: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次，餐桌椅使用后进行消毒。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18" name="Oval 10"/>
          <p:cNvSpPr>
            <a:spLocks noChangeArrowheads="1"/>
          </p:cNvSpPr>
          <p:nvPr/>
        </p:nvSpPr>
        <p:spPr bwMode="auto">
          <a:xfrm>
            <a:off x="6181971" y="4220061"/>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3</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2" name="矩形 21"/>
          <p:cNvSpPr/>
          <p:nvPr/>
        </p:nvSpPr>
        <p:spPr>
          <a:xfrm>
            <a:off x="6713181" y="4180631"/>
            <a:ext cx="4880422"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餐具用品须高温消毒。</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23" name="Oval 10"/>
          <p:cNvSpPr>
            <a:spLocks noChangeArrowheads="1"/>
          </p:cNvSpPr>
          <p:nvPr/>
        </p:nvSpPr>
        <p:spPr bwMode="auto">
          <a:xfrm>
            <a:off x="6181971" y="4953767"/>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4</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24" name="矩形 23"/>
          <p:cNvSpPr/>
          <p:nvPr/>
        </p:nvSpPr>
        <p:spPr>
          <a:xfrm>
            <a:off x="6684958" y="4735953"/>
            <a:ext cx="4908645" cy="8801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操作间保持清洁干燥，严禁生食和熟食用品混用，避免肉类生食。</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sp>
        <p:nvSpPr>
          <p:cNvPr id="32" name="Oval 10"/>
          <p:cNvSpPr>
            <a:spLocks noChangeArrowheads="1"/>
          </p:cNvSpPr>
          <p:nvPr/>
        </p:nvSpPr>
        <p:spPr bwMode="auto">
          <a:xfrm>
            <a:off x="6181971" y="5556835"/>
            <a:ext cx="444550" cy="444550"/>
          </a:xfrm>
          <a:prstGeom prst="ellipse">
            <a:avLst/>
          </a:prstGeom>
          <a:solidFill>
            <a:srgbClr val="2841A6"/>
          </a:solidFill>
          <a:ln w="12700" cap="flat">
            <a:solidFill>
              <a:schemeClr val="bg1"/>
            </a:solidFill>
            <a:prstDash val="solid"/>
            <a:miter lim="800000"/>
          </a:ln>
          <a:effectLst>
            <a:outerShdw blurRad="76200" dir="18900000" sy="23000" kx="-1200000" algn="bl" rotWithShape="0">
              <a:prstClr val="black">
                <a:alpha val="2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rPr>
              <a:t>5</a:t>
            </a:r>
            <a:endParaRPr lang="zh-CN" altLang="en-US" sz="2400" dirty="0">
              <a:solidFill>
                <a:schemeClr val="bg1"/>
              </a:solidFill>
              <a:effectLst>
                <a:outerShdw blurRad="38100" dist="38100" dir="2700000" algn="tl">
                  <a:srgbClr val="000000">
                    <a:alpha val="43137"/>
                  </a:srgbClr>
                </a:outerShdw>
              </a:effectLst>
              <a:latin typeface="汉真广标" panose="02010609000101010101" pitchFamily="49" charset="-122"/>
              <a:ea typeface="汉真广标" panose="02010609000101010101" pitchFamily="49" charset="-122"/>
              <a:cs typeface="+mn-ea"/>
            </a:endParaRPr>
          </a:p>
        </p:txBody>
      </p:sp>
      <p:sp>
        <p:nvSpPr>
          <p:cNvPr id="33" name="矩形 32"/>
          <p:cNvSpPr/>
          <p:nvPr/>
        </p:nvSpPr>
        <p:spPr>
          <a:xfrm>
            <a:off x="6713181" y="5549912"/>
            <a:ext cx="5637193" cy="464679"/>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建议营养配餐，清淡适口。</a:t>
            </a:r>
            <a:endParaRPr lang="zh-CN" altLang="en-US" dirty="0">
              <a:solidFill>
                <a:schemeClr val="tx1">
                  <a:lumMod val="65000"/>
                  <a:lumOff val="35000"/>
                </a:schemeClr>
              </a:solidFill>
              <a:latin typeface="思源黑体 CN Regular" panose="020B0500000000000000" pitchFamily="34" charset="-122"/>
              <a:ea typeface="思源黑体 CN Regular" panose="020B0500000000000000" pitchFamily="34" charset="-122"/>
            </a:endParaRPr>
          </a:p>
        </p:txBody>
      </p:sp>
      <p:pic>
        <p:nvPicPr>
          <p:cNvPr id="3" name="图片 2"/>
          <p:cNvPicPr>
            <a:picLocks noChangeAspect="1"/>
          </p:cNvPicPr>
          <p:nvPr/>
        </p:nvPicPr>
        <p:blipFill>
          <a:blip r:embed="rId2"/>
          <a:stretch>
            <a:fillRect/>
          </a:stretch>
        </p:blipFill>
        <p:spPr>
          <a:xfrm>
            <a:off x="283029" y="2225676"/>
            <a:ext cx="5908935" cy="44243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4.16667E-7 -2.59259E-6 L -0.27773 0.2331 " pathEditMode="relative" rAng="0" ptsTypes="AA">
                                      <p:cBhvr>
                                        <p:cTn id="16" dur="500" spd="-100000" fill="hold"/>
                                        <p:tgtEl>
                                          <p:spTgt spid="19"/>
                                        </p:tgtEl>
                                        <p:attrNameLst>
                                          <p:attrName>ppt_x</p:attrName>
                                          <p:attrName>ppt_y</p:attrName>
                                        </p:attrNameLst>
                                      </p:cBhvr>
                                      <p:rCtr x="-13893" y="11644"/>
                                    </p:animMotion>
                                  </p:childTnLst>
                                </p:cTn>
                              </p:par>
                              <p:par>
                                <p:cTn id="17" presetID="1" presetClass="entr" presetSubtype="0"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childTnLst>
                                </p:cTn>
                              </p:par>
                              <p:par>
                                <p:cTn id="19" presetID="35" presetClass="path" presetSubtype="0" accel="50000" decel="50000" fill="hold" grpId="1" nodeType="withEffect">
                                  <p:stCondLst>
                                    <p:cond delay="100"/>
                                  </p:stCondLst>
                                  <p:childTnLst>
                                    <p:animMotion origin="layout" path="M -4.16667E-7 -0.00556 L -0.27773 0.09837 " pathEditMode="relative" rAng="0" ptsTypes="AA">
                                      <p:cBhvr>
                                        <p:cTn id="20" dur="500" spd="-100000" fill="hold"/>
                                        <p:tgtEl>
                                          <p:spTgt spid="21"/>
                                        </p:tgtEl>
                                        <p:attrNameLst>
                                          <p:attrName>ppt_x</p:attrName>
                                          <p:attrName>ppt_y</p:attrName>
                                        </p:attrNameLst>
                                      </p:cBhvr>
                                      <p:rCtr x="-13893" y="5185"/>
                                    </p:animMotion>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1300"/>
                            </p:stCondLst>
                            <p:childTnLst>
                              <p:par>
                                <p:cTn id="29" presetID="1"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4.16667E-7 4.81481E-6 L -0.27773 0.2331 " pathEditMode="relative" rAng="0" ptsTypes="AA">
                                      <p:cBhvr>
                                        <p:cTn id="32" dur="500" spd="-100000" fill="hold"/>
                                        <p:tgtEl>
                                          <p:spTgt spid="18"/>
                                        </p:tgtEl>
                                        <p:attrNameLst>
                                          <p:attrName>ppt_x</p:attrName>
                                          <p:attrName>ppt_y</p:attrName>
                                        </p:attrNameLst>
                                      </p:cBhvr>
                                      <p:rCtr x="-13893" y="11644"/>
                                    </p:animMotion>
                                  </p:childTnLst>
                                </p:cTn>
                              </p:par>
                              <p:par>
                                <p:cTn id="33" presetID="1" presetClass="entr" presetSubtype="0" fill="hold" grpId="0" nodeType="withEffect">
                                  <p:stCondLst>
                                    <p:cond delay="100"/>
                                  </p:stCondLst>
                                  <p:childTnLst>
                                    <p:set>
                                      <p:cBhvr>
                                        <p:cTn id="34" dur="1" fill="hold">
                                          <p:stCondLst>
                                            <p:cond delay="0"/>
                                          </p:stCondLst>
                                        </p:cTn>
                                        <p:tgtEl>
                                          <p:spTgt spid="23"/>
                                        </p:tgtEl>
                                        <p:attrNameLst>
                                          <p:attrName>style.visibility</p:attrName>
                                        </p:attrNameLst>
                                      </p:cBhvr>
                                      <p:to>
                                        <p:strVal val="visible"/>
                                      </p:to>
                                    </p:set>
                                  </p:childTnLst>
                                </p:cTn>
                              </p:par>
                              <p:par>
                                <p:cTn id="35" presetID="35" presetClass="path" presetSubtype="0" accel="50000" decel="50000" fill="hold" grpId="1" nodeType="withEffect">
                                  <p:stCondLst>
                                    <p:cond delay="100"/>
                                  </p:stCondLst>
                                  <p:childTnLst>
                                    <p:animMotion origin="layout" path="M -4.16667E-7 -0.00556 L -0.27773 0.09838 " pathEditMode="relative" rAng="0" ptsTypes="AA">
                                      <p:cBhvr>
                                        <p:cTn id="36" dur="500" spd="-100000" fill="hold"/>
                                        <p:tgtEl>
                                          <p:spTgt spid="23"/>
                                        </p:tgtEl>
                                        <p:attrNameLst>
                                          <p:attrName>ppt_x</p:attrName>
                                          <p:attrName>ppt_y</p:attrName>
                                        </p:attrNameLst>
                                      </p:cBhvr>
                                      <p:rCtr x="-13893" y="5185"/>
                                    </p:animMotion>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1" presetClass="entr" presetSubtype="0"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childTnLst>
                                </p:cTn>
                              </p:par>
                              <p:par>
                                <p:cTn id="46" presetID="35" presetClass="path" presetSubtype="0" accel="50000" decel="50000" fill="hold" grpId="1" nodeType="withEffect">
                                  <p:stCondLst>
                                    <p:cond delay="100"/>
                                  </p:stCondLst>
                                  <p:childTnLst>
                                    <p:animMotion origin="layout" path="M -4.16667E-7 -0.00555 L -0.27773 0.09838 " pathEditMode="relative" rAng="0" ptsTypes="AA">
                                      <p:cBhvr>
                                        <p:cTn id="47" dur="500" spd="-100000" fill="hold"/>
                                        <p:tgtEl>
                                          <p:spTgt spid="32"/>
                                        </p:tgtEl>
                                        <p:attrNameLst>
                                          <p:attrName>ppt_x</p:attrName>
                                          <p:attrName>ppt_y</p:attrName>
                                        </p:attrNameLst>
                                      </p:cBhvr>
                                      <p:rCtr x="-13893" y="5185"/>
                                    </p:animMotion>
                                  </p:childTnLst>
                                </p:cTn>
                              </p:par>
                              <p:par>
                                <p:cTn id="48" presetID="22" presetClass="entr" presetSubtype="8"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19" grpId="1" animBg="1"/>
      <p:bldP spid="20" grpId="0"/>
      <p:bldP spid="21" grpId="0" animBg="1"/>
      <p:bldP spid="21" grpId="1" animBg="1"/>
      <p:bldP spid="27" grpId="0"/>
      <p:bldP spid="18" grpId="0" animBg="1"/>
      <p:bldP spid="18" grpId="1" animBg="1"/>
      <p:bldP spid="22" grpId="0"/>
      <p:bldP spid="23" grpId="0" animBg="1"/>
      <p:bldP spid="23" grpId="1" animBg="1"/>
      <p:bldP spid="24" grpId="0"/>
      <p:bldP spid="32" grpId="0" animBg="1"/>
      <p:bldP spid="32" grpId="1" animBg="1"/>
      <p:bldP spid="33"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4500</Words>
  <Application>WPS 演示</Application>
  <PresentationFormat>自定义</PresentationFormat>
  <Paragraphs>563</Paragraphs>
  <Slides>32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vt:lpstr>
      <vt:lpstr>宋体</vt:lpstr>
      <vt:lpstr>Wingdings</vt:lpstr>
      <vt:lpstr>阿里巴巴普惠体 M</vt:lpstr>
      <vt:lpstr>Calibri</vt:lpstr>
      <vt:lpstr>汉真广标</vt:lpstr>
      <vt:lpstr>思源黑体 CN Regular</vt:lpstr>
      <vt:lpstr>等线</vt:lpstr>
      <vt:lpstr>微软雅黑</vt:lpstr>
      <vt:lpstr>黑体</vt:lpstr>
      <vt:lpstr>Arial Unicode MS</vt:lpstr>
      <vt:lpstr>等线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返岗复工</dc:title>
  <dc:creator>第一PPT</dc:creator>
  <cp:keywords>www.1ppt.com</cp:keywords>
  <dc:description>www.1ppt.com</dc:description>
  <cp:lastModifiedBy>Administrator</cp:lastModifiedBy>
  <cp:revision>51</cp:revision>
  <dcterms:created xsi:type="dcterms:W3CDTF">2018-04-19T08:58:00Z</dcterms:created>
  <dcterms:modified xsi:type="dcterms:W3CDTF">2022-02-13T03:47:03Z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