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3"/>
  </p:handoutMasterIdLst>
  <p:sldIdLst>
    <p:sldId id="270" r:id="rId4"/>
    <p:sldId id="278" r:id="rId6"/>
    <p:sldId id="275" r:id="rId7"/>
    <p:sldId id="279" r:id="rId8"/>
    <p:sldId id="280" r:id="rId9"/>
    <p:sldId id="258" r:id="rId10"/>
    <p:sldId id="276" r:id="rId11"/>
    <p:sldId id="259" r:id="rId12"/>
    <p:sldId id="261" r:id="rId13"/>
    <p:sldId id="262" r:id="rId14"/>
    <p:sldId id="263" r:id="rId15"/>
    <p:sldId id="264" r:id="rId16"/>
    <p:sldId id="265" r:id="rId17"/>
    <p:sldId id="277" r:id="rId18"/>
    <p:sldId id="267" r:id="rId19"/>
    <p:sldId id="269" r:id="rId20"/>
    <p:sldId id="266" r:id="rId21"/>
    <p:sldId id="271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18.wmf"/><Relationship Id="rId2" Type="http://schemas.openxmlformats.org/officeDocument/2006/relationships/image" Target="../media/image22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2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29.wmf"/><Relationship Id="rId8" Type="http://schemas.openxmlformats.org/officeDocument/2006/relationships/image" Target="../media/image28.wmf"/><Relationship Id="rId7" Type="http://schemas.openxmlformats.org/officeDocument/2006/relationships/image" Target="../media/image27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18.wmf"/><Relationship Id="rId2" Type="http://schemas.openxmlformats.org/officeDocument/2006/relationships/image" Target="../media/image22.wmf"/><Relationship Id="rId10" Type="http://schemas.openxmlformats.org/officeDocument/2006/relationships/image" Target="../media/image30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孔隆教育  http://mykonglong.taobao.com</a:t>
            </a:r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孔隆教育  http://mykonglong.taobao.com</a:t>
            </a:r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FF2D2B2-F189-4147-861B-C33BC5DB55E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孔隆教育  http://mykonglong.taobao.com</a:t>
            </a:r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2" name="Rectangle 4"/>
          <p:cNvSpPr>
            <a:spLocks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孔隆教育  http://mykonglong.taobao.com</a:t>
            </a: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>
                <a:latin typeface="Times New Roman" panose="0202060305040502030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4348A27-DDBF-49BC-AB17-CB86B402EC9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buSzPct val="100000"/>
      <a:defRPr sz="12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379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3379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F29D0BA-BED3-4E59-8C24-E829F3B64B9F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3797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33798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3799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698679F5-0B7D-4A8B-9701-9C957406C64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301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4301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36D2656-3B51-40C9-B787-F345D08721ED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3013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43014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3015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A140409F-4116-4B3B-A7A7-A29D072AB4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403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4403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AED0AC7-6A0C-4C70-8D11-ED1C08C3F949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4037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44038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4039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D9E04557-414E-4F5C-BC5A-5DA14687BC5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5059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4506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F9FEC48-103D-450B-B890-84E0C40C4A66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5061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45062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5063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3D7FBB6E-A3E5-42AA-9C5D-14CF8AE19E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6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46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34EE04D-03A5-4C2C-87DA-7DDFE82EE518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6085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46086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6087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D60ADD28-90FF-4304-98E5-306845B9A3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710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4710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142E13F-9F88-44C7-9C87-A3A865A86C4F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7109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47110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7111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93FC5416-F2F4-4D6F-A933-0850900B4B6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813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4813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4A5001A-8B24-453E-AC13-543BFB72FC6B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8133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48134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8135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0D063342-97F6-4709-AF37-DCE43EA94BF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91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49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FB7DFB2-6A6A-40F8-949D-1C553ADC4E7B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9157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49158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9159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B79852F9-B921-4FDA-B610-C4722D482AA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50179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5018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7004B67-C308-4572-A626-6C4505A50DC4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50181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50182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0183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A25B515D-79F1-4317-A668-3D605DD516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5120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5120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D68D89C-D94A-4F2F-BFA7-AD3AFADB9073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51205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51206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1207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F5F62B1A-1DE9-4A2B-8BD6-3AC35063D7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4819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3482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020DE76-7103-4D98-89BB-4426F63E70B3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4821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34822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4823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08F12EEE-9A18-4A38-981D-F94D821E63F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584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3584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AB2FCFE-E63B-485E-88A7-50CBB04EC29E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5845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35846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5847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FEA2C688-06E4-46EC-B3F2-0667C750E8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686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3686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692F794-4AC9-4E63-B418-C13B087A15C0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6869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36870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6871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06C0DD32-7E44-487A-9679-500C6FA07F4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789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3789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251AF99-F949-4757-8FE1-B726ACEB85F1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7893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37894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7895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D5E3E81E-274D-4AFA-9CDC-68A7A5B7551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891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3891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70CC0F1-1DA2-45CA-AA3C-16CD2EB9A93D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8917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38918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8919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D0250123-DADC-4E70-8522-0E774807B8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9939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3994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A767B5B-2F64-42D6-B5A7-C1B2D6DE1114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9941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39942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9943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19B3EC66-E57A-4E97-8906-8F721375B82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096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4096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2E7D8E-06A8-499B-A79D-091EA00222DA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0965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40966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0967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28D7646D-73B3-4627-9D55-8575A0C0718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198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Times New Roman" panose="02020603050405020304" charset="0"/>
              </a:rPr>
              <a:t>孔隆教育  http://mykonglong.taobao.com</a:t>
            </a:r>
            <a:endParaRPr lang="en-US" altLang="zh-CN">
              <a:latin typeface="Times New Roman" panose="02020603050405020304" charset="0"/>
            </a:endParaRPr>
          </a:p>
        </p:txBody>
      </p:sp>
      <p:sp>
        <p:nvSpPr>
          <p:cNvPr id="4198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0D8A92D-122D-4558-9944-9A310496CAEB}" type="slidenum">
              <a:rPr lang="zh-CN" altLang="en-US">
                <a:latin typeface="Times New Roman" panose="02020603050405020304" charset="0"/>
              </a:rPr>
            </a:fld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41989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ln cap="flat">
            <a:headEnd type="none" w="med" len="med"/>
            <a:tailEnd type="none" w="med" len="med"/>
          </a:ln>
        </p:spPr>
      </p:sp>
      <p:sp>
        <p:nvSpPr>
          <p:cNvPr id="41990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en-US" altLang="zh-CN" smtClean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1991" name="Slide Number Placeholder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fld id="{A623BBE0-23C0-48A6-9ABB-5A188DA8FA2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F530D-193D-4490-9C01-E145F4A830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1BA46-06FB-4C1E-9BB7-C203349975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B2FE7-CB45-4FCE-BDC7-A5072D91DF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70C48-5C9F-42B1-8624-F7E5FA2106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A6288-8383-482C-9296-77359562E2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DA4F2-BA4F-49EC-95BA-64B43AEF11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6CBE0-4A40-4118-BFAE-94D06ABA8B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056AA-6ACF-42EA-A971-C649C4ED82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068C9-483C-4415-9D0A-02B3389786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B4C9F-A548-40F4-B66E-B153A54A7E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4CF3F-8E93-4A78-933D-7D6D371B6E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31A98-CBF2-4989-8342-C424B0B454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4D69D-D69A-4A76-9E7C-FD0A3E0B5B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EF427-A6D7-4BAC-96F6-01A6879B6C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42522-16DC-4B9C-A453-81C511C512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1D980-A6E3-4327-8A3E-E6B566C5DB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DFF26-8E3E-429D-834B-DB52211550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D7749-5A64-43DF-8EB9-C17F7B6F56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1277A-3B21-4639-96F1-7A6F4D97FC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7ACDA-5007-46F1-833A-324692CE5A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EE98-000D-418E-9623-1AD747442B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1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34ECF-871E-42C6-B054-971D3B91DE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18"/>
          <p:cNvGrpSpPr/>
          <p:nvPr/>
        </p:nvGrpSpPr>
        <p:grpSpPr bwMode="auto">
          <a:xfrm>
            <a:off x="506413" y="5340350"/>
            <a:ext cx="8643937" cy="23813"/>
            <a:chOff x="319" y="3364"/>
            <a:chExt cx="5445" cy="15"/>
          </a:xfrm>
        </p:grpSpPr>
        <p:pic>
          <p:nvPicPr>
            <p:cNvPr id="9225" name="直接连接符 12"/>
            <p:cNvPicPr preferRelativeResize="0">
              <a:picLocks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319" y="3364"/>
              <a:ext cx="5445" cy="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324" y="3370"/>
              <a:ext cx="0" cy="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9219" name="Picture 14"/>
          <p:cNvPicPr preferRelativeResize="0"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28600" y="71438"/>
            <a:ext cx="8772525" cy="671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占位符 7"/>
          <p:cNvSpPr>
            <a:spLocks noChangeArrowheads="1"/>
          </p:cNvSpPr>
          <p:nvPr>
            <p:ph type="body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221" name="标题占位符 9"/>
          <p:cNvSpPr>
            <a:spLocks noGrp="1" noChangeArrowheads="1"/>
          </p:cNvSpPr>
          <p:nvPr>
            <p:ph type="title" idx="1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48" name="日期占位符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solidFill>
                  <a:srgbClr val="D38E27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49" name="页脚占位符 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solidFill>
                  <a:srgbClr val="D38E27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50" name="灯片编号占位符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73825"/>
            <a:ext cx="758825" cy="247650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solidFill>
                  <a:srgbClr val="D38E27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CEEE4498-325C-4FAA-883D-9C055E06FB3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占位符 7"/>
          <p:cNvSpPr>
            <a:spLocks noChangeArrowheads="1"/>
          </p:cNvSpPr>
          <p:nvPr>
            <p:ph type="body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483" name="标题占位符 9"/>
          <p:cNvSpPr>
            <a:spLocks noGrp="1" noChangeArrowheads="1"/>
          </p:cNvSpPr>
          <p:nvPr>
            <p:ph type="title" idx="1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13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77000" y="76200"/>
            <a:ext cx="2514600" cy="2889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solidFill>
                  <a:srgbClr val="D38E27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3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76200"/>
            <a:ext cx="3352800" cy="28892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solidFill>
                  <a:srgbClr val="D38E27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3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77000"/>
            <a:ext cx="762000" cy="244475"/>
          </a:xfrm>
          <a:prstGeom prst="rect">
            <a:avLst/>
          </a:prstGeom>
          <a:noFill/>
          <a:ln w="9525" cap="flat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solidFill>
                  <a:srgbClr val="D38E27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85A4ED67-F6AD-471A-9A63-C8506B43A82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SzPct val="100000"/>
        <a:defRPr sz="3600">
          <a:solidFill>
            <a:schemeClr val="tx2"/>
          </a:solidFill>
          <a:latin typeface="Franklin Gothic Medium" panose="020B0603020102020204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8.wmf"/><Relationship Id="rId13" Type="http://schemas.openxmlformats.org/officeDocument/2006/relationships/notesSlide" Target="../notesSlides/notesSlide10.xml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0.wmf"/><Relationship Id="rId15" Type="http://schemas.openxmlformats.org/officeDocument/2006/relationships/notesSlide" Target="../notesSlides/notesSlide11.xml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5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24.wmf"/><Relationship Id="rId1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7.wmf"/><Relationship Id="rId17" Type="http://schemas.openxmlformats.org/officeDocument/2006/relationships/notesSlide" Target="../notesSlides/notesSlide13.xml"/><Relationship Id="rId16" Type="http://schemas.openxmlformats.org/officeDocument/2006/relationships/vmlDrawing" Target="../drawings/vmlDrawing5.v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22.bin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6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4.bin"/><Relationship Id="rId26" Type="http://schemas.openxmlformats.org/officeDocument/2006/relationships/notesSlide" Target="../notesSlides/notesSlide14.xml"/><Relationship Id="rId25" Type="http://schemas.openxmlformats.org/officeDocument/2006/relationships/vmlDrawing" Target="../drawings/vmlDrawing6.vml"/><Relationship Id="rId24" Type="http://schemas.openxmlformats.org/officeDocument/2006/relationships/slideLayout" Target="../slideLayouts/slideLayout7.xml"/><Relationship Id="rId23" Type="http://schemas.openxmlformats.org/officeDocument/2006/relationships/oleObject" Target="../embeddings/oleObject35.bin"/><Relationship Id="rId22" Type="http://schemas.openxmlformats.org/officeDocument/2006/relationships/oleObject" Target="../embeddings/oleObject34.bin"/><Relationship Id="rId21" Type="http://schemas.openxmlformats.org/officeDocument/2006/relationships/oleObject" Target="../embeddings/oleObject33.bin"/><Relationship Id="rId20" Type="http://schemas.openxmlformats.org/officeDocument/2006/relationships/image" Target="../media/image30.wmf"/><Relationship Id="rId2" Type="http://schemas.openxmlformats.org/officeDocument/2006/relationships/image" Target="../media/image20.wmf"/><Relationship Id="rId19" Type="http://schemas.openxmlformats.org/officeDocument/2006/relationships/oleObject" Target="../embeddings/oleObject32.bin"/><Relationship Id="rId18" Type="http://schemas.openxmlformats.org/officeDocument/2006/relationships/image" Target="../media/image29.wmf"/><Relationship Id="rId17" Type="http://schemas.openxmlformats.org/officeDocument/2006/relationships/oleObject" Target="../embeddings/oleObject31.bin"/><Relationship Id="rId16" Type="http://schemas.openxmlformats.org/officeDocument/2006/relationships/image" Target="../media/image28.wmf"/><Relationship Id="rId15" Type="http://schemas.openxmlformats.org/officeDocument/2006/relationships/oleObject" Target="../embeddings/oleObject30.bin"/><Relationship Id="rId14" Type="http://schemas.openxmlformats.org/officeDocument/2006/relationships/image" Target="../media/image27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25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24.wmf"/><Relationship Id="rId1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wmf"/><Relationship Id="rId1" Type="http://schemas.openxmlformats.org/officeDocument/2006/relationships/oleObject" Target="../embeddings/oleObject3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7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2.bin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06084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测量物质的密度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0212" y="5445224"/>
            <a:ext cx="254571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9" name="Text Box 3"/>
          <p:cNvSpPr>
            <a:spLocks noChangeArrowheads="1"/>
          </p:cNvSpPr>
          <p:nvPr/>
        </p:nvSpPr>
        <p:spPr bwMode="auto">
          <a:xfrm>
            <a:off x="963613" y="1184275"/>
            <a:ext cx="2438400" cy="5238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charset="0"/>
                <a:ea typeface="宋体" panose="02010600030101010101" pitchFamily="2" charset="-122"/>
              </a:rPr>
              <a:t>石块的体积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charset="0"/>
              <a:ea typeface="宋体" panose="02010600030101010101" pitchFamily="2" charset="-122"/>
            </a:endParaRPr>
          </a:p>
        </p:txBody>
      </p:sp>
      <p:sp>
        <p:nvSpPr>
          <p:cNvPr id="3080" name="Rectangle 4"/>
          <p:cNvSpPr>
            <a:spLocks noChangeArrowheads="1"/>
          </p:cNvSpPr>
          <p:nvPr/>
        </p:nvSpPr>
        <p:spPr bwMode="auto">
          <a:xfrm>
            <a:off x="422910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5"/>
          <p:cNvGraphicFramePr>
            <a:graphicFrameLocks noChangeAspect="1"/>
          </p:cNvGraphicFramePr>
          <p:nvPr/>
        </p:nvGraphicFramePr>
        <p:xfrm>
          <a:off x="3014663" y="1089025"/>
          <a:ext cx="2628900" cy="839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593090" imgH="308610" progId="Equation.3">
                  <p:embed/>
                </p:oleObj>
              </mc:Choice>
              <mc:Fallback>
                <p:oleObj name="" r:id="rId1" imgW="593090" imgH="30861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4663" y="1089025"/>
                        <a:ext cx="2628900" cy="839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6"/>
          <p:cNvGraphicFramePr>
            <a:graphicFrameLocks noChangeAspect="1"/>
          </p:cNvGraphicFramePr>
          <p:nvPr/>
        </p:nvGraphicFramePr>
        <p:xfrm>
          <a:off x="1900238" y="1784350"/>
          <a:ext cx="933450" cy="358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2846705" imgH="1673225" progId="Flash.Movie">
                  <p:embed/>
                </p:oleObj>
              </mc:Choice>
              <mc:Fallback>
                <p:oleObj name="" r:id="rId3" imgW="2846705" imgH="1673225" progId="Flash.Movi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0238" y="1784350"/>
                        <a:ext cx="933450" cy="358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1" name="Rectangle 7"/>
          <p:cNvSpPr>
            <a:spLocks noChangeArrowheads="1"/>
          </p:cNvSpPr>
          <p:nvPr/>
        </p:nvSpPr>
        <p:spPr bwMode="auto">
          <a:xfrm>
            <a:off x="4310063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3076" name="Object 8"/>
          <p:cNvGraphicFramePr>
            <a:graphicFrameLocks noChangeAspect="1"/>
          </p:cNvGraphicFramePr>
          <p:nvPr/>
        </p:nvGraphicFramePr>
        <p:xfrm>
          <a:off x="2686050" y="3449638"/>
          <a:ext cx="152400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5" imgW="492760" imgH="257175" progId="Equation.3">
                  <p:embed/>
                </p:oleObj>
              </mc:Choice>
              <mc:Fallback>
                <p:oleObj name="" r:id="rId5" imgW="492760" imgH="257175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6050" y="3449638"/>
                        <a:ext cx="1524000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9"/>
          <p:cNvGraphicFramePr>
            <a:graphicFrameLocks noChangeAspect="1"/>
          </p:cNvGraphicFramePr>
          <p:nvPr/>
        </p:nvGraphicFramePr>
        <p:xfrm>
          <a:off x="5505450" y="1773238"/>
          <a:ext cx="1033463" cy="358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7" imgW="2917190" imgH="1704340" progId="Flash.Movie">
                  <p:embed/>
                </p:oleObj>
              </mc:Choice>
              <mc:Fallback>
                <p:oleObj name="" r:id="rId7" imgW="2917190" imgH="1704340" progId="Flash.Movi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450" y="1773238"/>
                        <a:ext cx="1033463" cy="358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4300538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3078" name="Object 11"/>
          <p:cNvGraphicFramePr>
            <a:graphicFrameLocks noChangeAspect="1"/>
          </p:cNvGraphicFramePr>
          <p:nvPr/>
        </p:nvGraphicFramePr>
        <p:xfrm>
          <a:off x="6724650" y="2535238"/>
          <a:ext cx="1447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9" imgW="507365" imgH="267335" progId="Equation.3">
                  <p:embed/>
                </p:oleObj>
              </mc:Choice>
              <mc:Fallback>
                <p:oleObj name="" r:id="rId9" imgW="507365" imgH="267335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24650" y="2535238"/>
                        <a:ext cx="14478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68" name="Text Box 12"/>
          <p:cNvSpPr>
            <a:spLocks noChangeArrowheads="1"/>
          </p:cNvSpPr>
          <p:nvPr/>
        </p:nvSpPr>
        <p:spPr bwMode="auto">
          <a:xfrm>
            <a:off x="1085850" y="5659438"/>
            <a:ext cx="30480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charset="0"/>
                <a:ea typeface="宋体" panose="02010600030101010101" pitchFamily="2" charset="-122"/>
              </a:rPr>
              <a:t>石块放入前水的体积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charset="0"/>
              <a:ea typeface="宋体" panose="02010600030101010101" pitchFamily="2" charset="-122"/>
            </a:endParaRPr>
          </a:p>
        </p:txBody>
      </p:sp>
      <p:sp>
        <p:nvSpPr>
          <p:cNvPr id="2169" name="Text Box 13"/>
          <p:cNvSpPr>
            <a:spLocks noChangeArrowheads="1"/>
          </p:cNvSpPr>
          <p:nvPr/>
        </p:nvSpPr>
        <p:spPr bwMode="auto">
          <a:xfrm>
            <a:off x="4743450" y="5659438"/>
            <a:ext cx="27432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charset="0"/>
                <a:ea typeface="宋体" panose="02010600030101010101" pitchFamily="2" charset="-122"/>
              </a:rPr>
              <a:t>石块和水的总体积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2" name="Text Box 3"/>
          <p:cNvSpPr>
            <a:spLocks noChangeArrowheads="1"/>
          </p:cNvSpPr>
          <p:nvPr/>
        </p:nvSpPr>
        <p:spPr bwMode="auto">
          <a:xfrm>
            <a:off x="827088" y="765175"/>
            <a:ext cx="7567612" cy="954088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把步骤（1）（2）中测得的数据记在下表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中，求出石块的密度．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173" name="Group 4"/>
          <p:cNvGraphicFramePr>
            <a:graphicFrameLocks noGrp="1"/>
          </p:cNvGraphicFramePr>
          <p:nvPr/>
        </p:nvGraphicFramePr>
        <p:xfrm>
          <a:off x="642938" y="2420938"/>
          <a:ext cx="8072437" cy="2646362"/>
        </p:xfrm>
        <a:graphic>
          <a:graphicData uri="http://schemas.openxmlformats.org/drawingml/2006/table">
            <a:tbl>
              <a:tblPr/>
              <a:tblGrid>
                <a:gridCol w="1614487"/>
                <a:gridCol w="1658938"/>
                <a:gridCol w="1570037"/>
                <a:gridCol w="1614488"/>
                <a:gridCol w="1614487"/>
              </a:tblGrid>
              <a:tr h="20367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石块的质量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m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（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g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）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石块放入前水的体积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石块和水的总体积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石块的体积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石块的密度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25" name="Rectangle 24"/>
          <p:cNvSpPr>
            <a:spLocks noChangeArrowheads="1"/>
          </p:cNvSpPr>
          <p:nvPr/>
        </p:nvSpPr>
        <p:spPr bwMode="auto">
          <a:xfrm>
            <a:off x="4310063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25"/>
          <p:cNvGraphicFramePr>
            <a:graphicFrameLocks noChangeAspect="1"/>
          </p:cNvGraphicFramePr>
          <p:nvPr/>
        </p:nvGraphicFramePr>
        <p:xfrm>
          <a:off x="2339975" y="3848100"/>
          <a:ext cx="1176338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" r:id="rId1" imgW="492760" imgH="257175" progId="Equation.3">
                  <p:embed/>
                </p:oleObj>
              </mc:Choice>
              <mc:Fallback>
                <p:oleObj name="" r:id="rId1" imgW="492760" imgH="257175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3848100"/>
                        <a:ext cx="1176338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6" name="Rectangle 26"/>
          <p:cNvSpPr>
            <a:spLocks noChangeArrowheads="1"/>
          </p:cNvSpPr>
          <p:nvPr/>
        </p:nvSpPr>
        <p:spPr bwMode="auto">
          <a:xfrm>
            <a:off x="4300538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7"/>
          <p:cNvGraphicFramePr>
            <a:graphicFrameLocks noChangeAspect="1"/>
          </p:cNvGraphicFramePr>
          <p:nvPr/>
        </p:nvGraphicFramePr>
        <p:xfrm>
          <a:off x="4016375" y="3771900"/>
          <a:ext cx="137160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" r:id="rId3" imgW="507365" imgH="267335" progId="Equation.3">
                  <p:embed/>
                </p:oleObj>
              </mc:Choice>
              <mc:Fallback>
                <p:oleObj name="" r:id="rId3" imgW="507365" imgH="267335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75" y="3771900"/>
                        <a:ext cx="1371600" cy="57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7" name="Rectangle 28"/>
          <p:cNvSpPr>
            <a:spLocks noChangeArrowheads="1"/>
          </p:cNvSpPr>
          <p:nvPr/>
        </p:nvSpPr>
        <p:spPr bwMode="auto">
          <a:xfrm>
            <a:off x="422910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6323" name="Object 29"/>
          <p:cNvGraphicFramePr>
            <a:graphicFrameLocks noChangeAspect="1"/>
          </p:cNvGraphicFramePr>
          <p:nvPr/>
        </p:nvGraphicFramePr>
        <p:xfrm>
          <a:off x="5540375" y="3314700"/>
          <a:ext cx="167640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" r:id="rId5" imgW="593090" imgH="308610" progId="Equation.3">
                  <p:embed/>
                </p:oleObj>
              </mc:Choice>
              <mc:Fallback>
                <p:oleObj name="" r:id="rId5" imgW="593090" imgH="30861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75" y="3314700"/>
                        <a:ext cx="1676400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8" name="Rectangle 30"/>
          <p:cNvSpPr>
            <a:spLocks noChangeArrowheads="1"/>
          </p:cNvSpPr>
          <p:nvPr/>
        </p:nvSpPr>
        <p:spPr bwMode="auto">
          <a:xfrm>
            <a:off x="4376738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6324" name="Object 31"/>
          <p:cNvGraphicFramePr>
            <a:graphicFrameLocks noChangeAspect="1"/>
          </p:cNvGraphicFramePr>
          <p:nvPr/>
        </p:nvGraphicFramePr>
        <p:xfrm>
          <a:off x="5845175" y="3848100"/>
          <a:ext cx="91440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" r:id="rId7" imgW="415925" imgH="207010" progId="Equation.3">
                  <p:embed/>
                </p:oleObj>
              </mc:Choice>
              <mc:Fallback>
                <p:oleObj name="" r:id="rId7" imgW="415925" imgH="20701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5175" y="3848100"/>
                        <a:ext cx="914400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9" name="Rectangle 32"/>
          <p:cNvSpPr>
            <a:spLocks noChangeArrowheads="1"/>
          </p:cNvSpPr>
          <p:nvPr/>
        </p:nvSpPr>
        <p:spPr bwMode="auto">
          <a:xfrm>
            <a:off x="4495800" y="33480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6325" name="Object 33"/>
          <p:cNvGraphicFramePr>
            <a:graphicFrameLocks noChangeAspect="1"/>
          </p:cNvGraphicFramePr>
          <p:nvPr/>
        </p:nvGraphicFramePr>
        <p:xfrm>
          <a:off x="7750175" y="3213100"/>
          <a:ext cx="457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" r:id="rId9" imgW="108585" imgH="208915" progId="Equation.3">
                  <p:embed/>
                </p:oleObj>
              </mc:Choice>
              <mc:Fallback>
                <p:oleObj name="" r:id="rId9" imgW="108585" imgH="208915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0175" y="3213100"/>
                        <a:ext cx="4572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30" name="Rectangle 34"/>
          <p:cNvSpPr>
            <a:spLocks noChangeArrowheads="1"/>
          </p:cNvSpPr>
          <p:nvPr/>
        </p:nvSpPr>
        <p:spPr bwMode="auto">
          <a:xfrm>
            <a:off x="4310063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6326" name="Object 35"/>
          <p:cNvGraphicFramePr>
            <a:graphicFrameLocks noChangeAspect="1"/>
          </p:cNvGraphicFramePr>
          <p:nvPr/>
        </p:nvGraphicFramePr>
        <p:xfrm>
          <a:off x="7369175" y="3771900"/>
          <a:ext cx="12954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" r:id="rId11" imgW="508635" imgH="241300" progId="Equation.3">
                  <p:embed/>
                </p:oleObj>
              </mc:Choice>
              <mc:Fallback>
                <p:oleObj name="" r:id="rId11" imgW="508635" imgH="2413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9175" y="3771900"/>
                        <a:ext cx="129540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7" name="Text Box 3"/>
          <p:cNvSpPr>
            <a:spLocks noChangeArrowheads="1"/>
          </p:cNvSpPr>
          <p:nvPr/>
        </p:nvSpPr>
        <p:spPr bwMode="auto">
          <a:xfrm>
            <a:off x="941388" y="1504950"/>
            <a:ext cx="5715000" cy="94615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）在玻璃杯中盛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硫酸铜溶液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，称出它们的质量．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08" name="Picture 4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83413" y="1204913"/>
            <a:ext cx="9461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9" name="Picture 5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24688" y="2584450"/>
            <a:ext cx="944562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10" name="Text Box 6"/>
          <p:cNvSpPr>
            <a:spLocks noChangeArrowheads="1"/>
          </p:cNvSpPr>
          <p:nvPr/>
        </p:nvSpPr>
        <p:spPr bwMode="auto">
          <a:xfrm>
            <a:off x="941388" y="2843213"/>
            <a:ext cx="5715000" cy="137318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）把玻璃杯中的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硫酸铜溶液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倒入量筒中一部分，记下量筒中盐水的体积．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11" name="Text Box 7"/>
          <p:cNvSpPr>
            <a:spLocks noChangeArrowheads="1"/>
          </p:cNvSpPr>
          <p:nvPr/>
        </p:nvSpPr>
        <p:spPr bwMode="auto">
          <a:xfrm>
            <a:off x="941388" y="4714875"/>
            <a:ext cx="5791200" cy="94615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）称出玻璃杯和杯中剩下的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硫酸铜溶液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的质量．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9" name="Text Box 8"/>
          <p:cNvSpPr>
            <a:spLocks noChangeArrowheads="1"/>
          </p:cNvSpPr>
          <p:nvPr/>
        </p:nvSpPr>
        <p:spPr bwMode="auto">
          <a:xfrm>
            <a:off x="468313" y="549275"/>
            <a:ext cx="4175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CC0000"/>
                </a:solidFill>
                <a:latin typeface="Times New Roman" panose="02020603050405020304" charset="0"/>
              </a:rPr>
              <a:t>2.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charset="0"/>
              </a:rPr>
              <a:t>测硫酸铜溶液的密度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base">
                                        <p:cTn id="7" dur="2000" fill="hold"/>
                                        <p:tgtEl>
                                          <p:spTgt spid="2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base">
                                        <p:cTn id="10" dur="2000" fill="hold"/>
                                        <p:tgtEl>
                                          <p:spTgt spid="2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9" dur="500" tmFilter="0,0; .5, 1; 1, 1" fill="hold"/>
                                        <p:tgtEl>
                                          <p:spTgt spid="2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8" dur="500" tmFilter="0,0; .5, 1; 1, 1" fill="hold"/>
                                        <p:tgtEl>
                                          <p:spTgt spid="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7" dur="500" tmFilter="0,0; .5, 1; 1, 1" fill="hold"/>
                                        <p:tgtEl>
                                          <p:spTgt spid="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7" grpId="0" animBg="1"/>
      <p:bldP spid="2210" grpId="0" animBg="1"/>
      <p:bldP spid="22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5" name="Text Box 3"/>
          <p:cNvSpPr>
            <a:spLocks noChangeArrowheads="1"/>
          </p:cNvSpPr>
          <p:nvPr/>
        </p:nvSpPr>
        <p:spPr bwMode="auto">
          <a:xfrm>
            <a:off x="457200" y="981075"/>
            <a:ext cx="8507413" cy="944563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把步骤（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）中测得的数据填入下表2中，求出盐水的密度．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216" name="Group 4"/>
          <p:cNvGraphicFramePr>
            <a:graphicFrameLocks noGrp="1"/>
          </p:cNvGraphicFramePr>
          <p:nvPr/>
        </p:nvGraphicFramePr>
        <p:xfrm>
          <a:off x="500063" y="2357438"/>
          <a:ext cx="8286750" cy="3592512"/>
        </p:xfrm>
        <a:graphic>
          <a:graphicData uri="http://schemas.openxmlformats.org/drawingml/2006/table">
            <a:tbl>
              <a:tblPr/>
              <a:tblGrid>
                <a:gridCol w="1657350"/>
                <a:gridCol w="1598612"/>
                <a:gridCol w="2366963"/>
                <a:gridCol w="1257300"/>
                <a:gridCol w="1406525"/>
              </a:tblGrid>
              <a:tr h="2663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玻璃杯和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的质量           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  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g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）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玻璃杯和剩余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的质量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量筒中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质量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量筒中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的体积 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的密度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8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50" name="Rectangle 24"/>
          <p:cNvSpPr>
            <a:spLocks noChangeArrowheads="1"/>
          </p:cNvSpPr>
          <p:nvPr/>
        </p:nvSpPr>
        <p:spPr bwMode="auto">
          <a:xfrm>
            <a:off x="447675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25"/>
          <p:cNvGraphicFramePr>
            <a:graphicFrameLocks noChangeAspect="1"/>
          </p:cNvGraphicFramePr>
          <p:nvPr/>
        </p:nvGraphicFramePr>
        <p:xfrm>
          <a:off x="663575" y="4005263"/>
          <a:ext cx="5953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" name="" r:id="rId1" imgW="227330" imgH="179705" progId="Equation.3">
                  <p:embed/>
                </p:oleObj>
              </mc:Choice>
              <mc:Fallback>
                <p:oleObj name="" r:id="rId1" imgW="227330" imgH="179705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575" y="4005263"/>
                        <a:ext cx="5953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1" name="Rectangle 26"/>
          <p:cNvSpPr>
            <a:spLocks noChangeArrowheads="1"/>
          </p:cNvSpPr>
          <p:nvPr/>
        </p:nvSpPr>
        <p:spPr bwMode="auto">
          <a:xfrm>
            <a:off x="436245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7"/>
          <p:cNvGraphicFramePr>
            <a:graphicFrameLocks noChangeAspect="1"/>
          </p:cNvGraphicFramePr>
          <p:nvPr/>
        </p:nvGraphicFramePr>
        <p:xfrm>
          <a:off x="2268538" y="4076700"/>
          <a:ext cx="11239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" r:id="rId3" imgW="404495" imgH="231140" progId="Equation.3">
                  <p:embed/>
                </p:oleObj>
              </mc:Choice>
              <mc:Fallback>
                <p:oleObj name="" r:id="rId3" imgW="404495" imgH="23114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4076700"/>
                        <a:ext cx="112395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7" name="Object 28"/>
          <p:cNvGraphicFramePr>
            <a:graphicFrameLocks noChangeAspect="1"/>
          </p:cNvGraphicFramePr>
          <p:nvPr/>
        </p:nvGraphicFramePr>
        <p:xfrm>
          <a:off x="3708400" y="4076700"/>
          <a:ext cx="23622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" r:id="rId5" imgW="788035" imgH="418465" progId="Equation.3">
                  <p:embed/>
                </p:oleObj>
              </mc:Choice>
              <mc:Fallback>
                <p:oleObj name="" r:id="rId5" imgW="788035" imgH="418465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4076700"/>
                        <a:ext cx="236220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2" name="Rectangle 29"/>
          <p:cNvSpPr>
            <a:spLocks noChangeArrowheads="1"/>
          </p:cNvSpPr>
          <p:nvPr/>
        </p:nvSpPr>
        <p:spPr bwMode="auto">
          <a:xfrm>
            <a:off x="4495800" y="33385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7348" name="Object 30"/>
          <p:cNvGraphicFramePr>
            <a:graphicFrameLocks noChangeAspect="1"/>
          </p:cNvGraphicFramePr>
          <p:nvPr/>
        </p:nvGraphicFramePr>
        <p:xfrm>
          <a:off x="6588125" y="4149725"/>
          <a:ext cx="3857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" name="" r:id="rId7" imgW="130810" imgH="200025" progId="Equation.3">
                  <p:embed/>
                </p:oleObj>
              </mc:Choice>
              <mc:Fallback>
                <p:oleObj name="" r:id="rId7" imgW="130810" imgH="200025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4149725"/>
                        <a:ext cx="38576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3" name="Rectangle 31"/>
          <p:cNvSpPr>
            <a:spLocks noChangeArrowheads="1"/>
          </p:cNvSpPr>
          <p:nvPr/>
        </p:nvSpPr>
        <p:spPr bwMode="auto">
          <a:xfrm>
            <a:off x="4376738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7349" name="Object 32"/>
          <p:cNvGraphicFramePr>
            <a:graphicFrameLocks noChangeAspect="1"/>
          </p:cNvGraphicFramePr>
          <p:nvPr/>
        </p:nvGraphicFramePr>
        <p:xfrm>
          <a:off x="6372225" y="4508500"/>
          <a:ext cx="9144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" r:id="rId9" imgW="415925" imgH="207010" progId="Equation.3">
                  <p:embed/>
                </p:oleObj>
              </mc:Choice>
              <mc:Fallback>
                <p:oleObj name="" r:id="rId9" imgW="415925" imgH="20701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4508500"/>
                        <a:ext cx="914400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50" name="Object 33"/>
          <p:cNvGraphicFramePr>
            <a:graphicFrameLocks noChangeAspect="1"/>
          </p:cNvGraphicFramePr>
          <p:nvPr/>
        </p:nvGraphicFramePr>
        <p:xfrm>
          <a:off x="7956550" y="4124325"/>
          <a:ext cx="431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" r:id="rId11" imgW="108585" imgH="208915" progId="Equation.3">
                  <p:embed/>
                </p:oleObj>
              </mc:Choice>
              <mc:Fallback>
                <p:oleObj name="" r:id="rId11" imgW="108585" imgH="208915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550" y="4124325"/>
                        <a:ext cx="431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4" name="Rectangle 34"/>
          <p:cNvSpPr>
            <a:spLocks noChangeArrowheads="1"/>
          </p:cNvSpPr>
          <p:nvPr/>
        </p:nvSpPr>
        <p:spPr bwMode="auto">
          <a:xfrm>
            <a:off x="4310063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57351" name="Object 35"/>
          <p:cNvGraphicFramePr>
            <a:graphicFrameLocks noChangeAspect="1"/>
          </p:cNvGraphicFramePr>
          <p:nvPr/>
        </p:nvGraphicFramePr>
        <p:xfrm>
          <a:off x="7524750" y="4537075"/>
          <a:ext cx="125253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" r:id="rId13" imgW="508635" imgH="241300" progId="Equation.3">
                  <p:embed/>
                </p:oleObj>
              </mc:Choice>
              <mc:Fallback>
                <p:oleObj name="" r:id="rId13" imgW="508635" imgH="24130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0" y="4537075"/>
                        <a:ext cx="125253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0" name="Group 4"/>
          <p:cNvGraphicFramePr>
            <a:graphicFrameLocks noGrp="1"/>
          </p:cNvGraphicFramePr>
          <p:nvPr/>
        </p:nvGraphicFramePr>
        <p:xfrm>
          <a:off x="630238" y="601663"/>
          <a:ext cx="8091487" cy="2235200"/>
        </p:xfrm>
        <a:graphic>
          <a:graphicData uri="http://schemas.openxmlformats.org/drawingml/2006/table">
            <a:tbl>
              <a:tblPr/>
              <a:tblGrid>
                <a:gridCol w="1677987"/>
                <a:gridCol w="1722438"/>
                <a:gridCol w="1606550"/>
                <a:gridCol w="1701800"/>
                <a:gridCol w="1382712"/>
              </a:tblGrid>
              <a:tr h="1625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石块的质量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m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g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） 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石块放入前水体积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石块和水的总体积 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石块的体积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石块的密度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6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50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52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2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3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8369" name="Object 24"/>
          <p:cNvGraphicFramePr>
            <a:graphicFrameLocks noChangeAspect="1"/>
          </p:cNvGraphicFramePr>
          <p:nvPr/>
        </p:nvGraphicFramePr>
        <p:xfrm>
          <a:off x="2462213" y="1760538"/>
          <a:ext cx="1176337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9" name="" r:id="rId1" imgW="492760" imgH="257175" progId="Equation.3">
                  <p:embed/>
                </p:oleObj>
              </mc:Choice>
              <mc:Fallback>
                <p:oleObj name="" r:id="rId1" imgW="492760" imgH="257175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2213" y="1760538"/>
                        <a:ext cx="1176337" cy="51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0" name="Object 25"/>
          <p:cNvGraphicFramePr>
            <a:graphicFrameLocks noChangeAspect="1"/>
          </p:cNvGraphicFramePr>
          <p:nvPr/>
        </p:nvGraphicFramePr>
        <p:xfrm>
          <a:off x="4138613" y="1684338"/>
          <a:ext cx="137160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0" name="" r:id="rId3" imgW="507365" imgH="267335" progId="Equation.3">
                  <p:embed/>
                </p:oleObj>
              </mc:Choice>
              <mc:Fallback>
                <p:oleObj name="" r:id="rId3" imgW="507365" imgH="267335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8613" y="1684338"/>
                        <a:ext cx="1371600" cy="57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1" name="Object 26"/>
          <p:cNvGraphicFramePr>
            <a:graphicFrameLocks noChangeAspect="1"/>
          </p:cNvGraphicFramePr>
          <p:nvPr/>
        </p:nvGraphicFramePr>
        <p:xfrm>
          <a:off x="5662613" y="1454150"/>
          <a:ext cx="167640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1" name="" r:id="rId5" imgW="593090" imgH="308610" progId="Equation.3">
                  <p:embed/>
                </p:oleObj>
              </mc:Choice>
              <mc:Fallback>
                <p:oleObj name="" r:id="rId5" imgW="593090" imgH="30861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2613" y="1454150"/>
                        <a:ext cx="1676400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2" name="Object 27"/>
          <p:cNvGraphicFramePr>
            <a:graphicFrameLocks noChangeAspect="1"/>
          </p:cNvGraphicFramePr>
          <p:nvPr/>
        </p:nvGraphicFramePr>
        <p:xfrm>
          <a:off x="5967413" y="1760538"/>
          <a:ext cx="9144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2" name="" r:id="rId7" imgW="415925" imgH="207010" progId="Equation.3">
                  <p:embed/>
                </p:oleObj>
              </mc:Choice>
              <mc:Fallback>
                <p:oleObj name="" r:id="rId7" imgW="415925" imgH="20701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7413" y="1760538"/>
                        <a:ext cx="914400" cy="534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3" name="Object 28"/>
          <p:cNvGraphicFramePr>
            <a:graphicFrameLocks noChangeAspect="1"/>
          </p:cNvGraphicFramePr>
          <p:nvPr/>
        </p:nvGraphicFramePr>
        <p:xfrm>
          <a:off x="7877175" y="1412875"/>
          <a:ext cx="457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3" name="" r:id="rId9" imgW="108585" imgH="208915" progId="Equation.3">
                  <p:embed/>
                </p:oleObj>
              </mc:Choice>
              <mc:Fallback>
                <p:oleObj name="" r:id="rId9" imgW="108585" imgH="208915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7175" y="1412875"/>
                        <a:ext cx="4572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4" name="Object 29"/>
          <p:cNvGraphicFramePr>
            <a:graphicFrameLocks noChangeAspect="1"/>
          </p:cNvGraphicFramePr>
          <p:nvPr/>
        </p:nvGraphicFramePr>
        <p:xfrm>
          <a:off x="7491413" y="1684338"/>
          <a:ext cx="12954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4" name="" r:id="rId11" imgW="508635" imgH="241300" progId="Equation.3">
                  <p:embed/>
                </p:oleObj>
              </mc:Choice>
              <mc:Fallback>
                <p:oleObj name="" r:id="rId11" imgW="508635" imgH="2413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1413" y="1684338"/>
                        <a:ext cx="129540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6" name="Group 30"/>
          <p:cNvGraphicFramePr>
            <a:graphicFrameLocks noGrp="1"/>
          </p:cNvGraphicFramePr>
          <p:nvPr/>
        </p:nvGraphicFramePr>
        <p:xfrm>
          <a:off x="611188" y="2997200"/>
          <a:ext cx="8137525" cy="3210009"/>
        </p:xfrm>
        <a:graphic>
          <a:graphicData uri="http://schemas.openxmlformats.org/drawingml/2006/table">
            <a:tbl>
              <a:tblPr/>
              <a:tblGrid>
                <a:gridCol w="1646237"/>
                <a:gridCol w="1550988"/>
                <a:gridCol w="2324100"/>
                <a:gridCol w="1235075"/>
                <a:gridCol w="1381125"/>
              </a:tblGrid>
              <a:tr h="26918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玻璃杯和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的质量            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  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（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g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） 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玻璃杯和剩余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的质量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量筒中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质量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量筒中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的体积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楷体_GB2312" charset="-122"/>
                        </a:rPr>
                        <a:t>硫酸铜溶液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的密度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 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142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89.4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52.6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78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anose="02010600030101010101" pitchFamily="2" charset="-122"/>
                          <a:ea typeface="楷体_GB2312" charset="-122"/>
                        </a:rPr>
                        <a:t>1.146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宋体" panose="02010600030101010101" pitchFamily="2" charset="-122"/>
                        <a:ea typeface="楷体_GB2312" charset="-122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8375" name="Object 50"/>
          <p:cNvGraphicFramePr>
            <a:graphicFrameLocks noChangeAspect="1"/>
          </p:cNvGraphicFramePr>
          <p:nvPr/>
        </p:nvGraphicFramePr>
        <p:xfrm>
          <a:off x="898525" y="4687888"/>
          <a:ext cx="5953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" name="" r:id="rId13" imgW="227330" imgH="179705" progId="Equation.3">
                  <p:embed/>
                </p:oleObj>
              </mc:Choice>
              <mc:Fallback>
                <p:oleObj name="" r:id="rId13" imgW="227330" imgH="179705" progId="Equation.3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525" y="4687888"/>
                        <a:ext cx="5953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6" name="Object 51"/>
          <p:cNvGraphicFramePr>
            <a:graphicFrameLocks noChangeAspect="1"/>
          </p:cNvGraphicFramePr>
          <p:nvPr/>
        </p:nvGraphicFramePr>
        <p:xfrm>
          <a:off x="2484438" y="4797425"/>
          <a:ext cx="11239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" r:id="rId15" imgW="404495" imgH="231140" progId="Equation.3">
                  <p:embed/>
                </p:oleObj>
              </mc:Choice>
              <mc:Fallback>
                <p:oleObj name="" r:id="rId15" imgW="404495" imgH="231140" progId="Equation.3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4797425"/>
                        <a:ext cx="112395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7" name="Object 52"/>
          <p:cNvGraphicFramePr>
            <a:graphicFrameLocks noChangeAspect="1"/>
          </p:cNvGraphicFramePr>
          <p:nvPr/>
        </p:nvGraphicFramePr>
        <p:xfrm>
          <a:off x="3779838" y="4776788"/>
          <a:ext cx="23622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" r:id="rId17" imgW="788035" imgH="418465" progId="Equation.3">
                  <p:embed/>
                </p:oleObj>
              </mc:Choice>
              <mc:Fallback>
                <p:oleObj name="" r:id="rId17" imgW="788035" imgH="418465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4776788"/>
                        <a:ext cx="236220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8" name="Object 53"/>
          <p:cNvGraphicFramePr>
            <a:graphicFrameLocks noChangeAspect="1"/>
          </p:cNvGraphicFramePr>
          <p:nvPr/>
        </p:nvGraphicFramePr>
        <p:xfrm>
          <a:off x="6588125" y="4725988"/>
          <a:ext cx="3857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" r:id="rId19" imgW="130810" imgH="200025" progId="Equation.3">
                  <p:embed/>
                </p:oleObj>
              </mc:Choice>
              <mc:Fallback>
                <p:oleObj name="" r:id="rId19" imgW="130810" imgH="200025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125" y="4725988"/>
                        <a:ext cx="38576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9" name="Object 54"/>
          <p:cNvGraphicFramePr>
            <a:graphicFrameLocks noChangeAspect="1"/>
          </p:cNvGraphicFramePr>
          <p:nvPr/>
        </p:nvGraphicFramePr>
        <p:xfrm>
          <a:off x="6300788" y="5013325"/>
          <a:ext cx="9271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9" name="" r:id="rId21" imgW="415925" imgH="207010" progId="Equation.3">
                  <p:embed/>
                </p:oleObj>
              </mc:Choice>
              <mc:Fallback>
                <p:oleObj name="" r:id="rId21" imgW="415925" imgH="20701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788" y="5013325"/>
                        <a:ext cx="927100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80" name="Object 55"/>
          <p:cNvGraphicFramePr>
            <a:graphicFrameLocks noChangeAspect="1"/>
          </p:cNvGraphicFramePr>
          <p:nvPr/>
        </p:nvGraphicFramePr>
        <p:xfrm>
          <a:off x="7812088" y="4727575"/>
          <a:ext cx="431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0" name="" r:id="rId22" imgW="108585" imgH="208915" progId="Equation.3">
                  <p:embed/>
                </p:oleObj>
              </mc:Choice>
              <mc:Fallback>
                <p:oleObj name="" r:id="rId22" imgW="108585" imgH="208915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088" y="4727575"/>
                        <a:ext cx="431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81" name="Object 56"/>
          <p:cNvGraphicFramePr>
            <a:graphicFrameLocks noChangeAspect="1"/>
          </p:cNvGraphicFramePr>
          <p:nvPr/>
        </p:nvGraphicFramePr>
        <p:xfrm>
          <a:off x="7451725" y="5041900"/>
          <a:ext cx="125253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1" name="" r:id="rId23" imgW="508635" imgH="241300" progId="Equation.3">
                  <p:embed/>
                </p:oleObj>
              </mc:Choice>
              <mc:Fallback>
                <p:oleObj name="" r:id="rId23" imgW="508635" imgH="241300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1725" y="5041900"/>
                        <a:ext cx="1252538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5" name="Text Box 4"/>
          <p:cNvSpPr>
            <a:spLocks noChangeArrowheads="1"/>
          </p:cNvSpPr>
          <p:nvPr/>
        </p:nvSpPr>
        <p:spPr bwMode="auto">
          <a:xfrm>
            <a:off x="1176338" y="1587500"/>
            <a:ext cx="7467600" cy="17367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32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</a:rPr>
              <a:t>1. </a:t>
            </a:r>
            <a:r>
              <a:rPr lang="zh-CN" altLang="en-US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charset="-122"/>
                <a:ea typeface="楷体_GB2312" charset="-122"/>
              </a:rPr>
              <a:t>蜡块不沉入水中，也能用天平和量筒测出蜡块的密度吗？想想有什么好办法？</a:t>
            </a:r>
            <a:endParaRPr lang="zh-CN" altLang="en-US" sz="3600" b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</a:endParaRPr>
          </a:p>
        </p:txBody>
      </p:sp>
      <p:sp>
        <p:nvSpPr>
          <p:cNvPr id="2306" name="Text Box 5"/>
          <p:cNvSpPr>
            <a:spLocks noChangeArrowheads="1"/>
          </p:cNvSpPr>
          <p:nvPr/>
        </p:nvSpPr>
        <p:spPr bwMode="auto">
          <a:xfrm>
            <a:off x="1247775" y="3603625"/>
            <a:ext cx="6985000" cy="1754188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     2.</a:t>
            </a:r>
            <a:r>
              <a:rPr lang="zh-CN" altLang="en-US" sz="36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如果是体积过大不能放入量筒或量杯里呢？</a:t>
            </a:r>
            <a:endParaRPr lang="zh-CN" altLang="en-US" sz="3600" b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sz="36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5" dur="500" fill="hold"/>
                                        <p:tgtEl>
                                          <p:spTgt spid="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5" grpId="0" animBg="1"/>
      <p:bldP spid="230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1" name="Text Box 4"/>
          <p:cNvSpPr>
            <a:spLocks noChangeArrowheads="1"/>
          </p:cNvSpPr>
          <p:nvPr/>
        </p:nvSpPr>
        <p:spPr bwMode="auto">
          <a:xfrm>
            <a:off x="530225" y="500063"/>
            <a:ext cx="2255838" cy="9144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思考题</a:t>
            </a:r>
            <a:endParaRPr lang="zh-CN" altLang="en-US" sz="5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12" name="Text Box 5"/>
          <p:cNvSpPr>
            <a:spLocks noChangeArrowheads="1"/>
          </p:cNvSpPr>
          <p:nvPr/>
        </p:nvSpPr>
        <p:spPr bwMode="auto">
          <a:xfrm>
            <a:off x="2057400" y="1219200"/>
            <a:ext cx="6546850" cy="2011363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给你一个托盘天平，一只墨水瓶和足量的水，如何测出牛奶的密度？写出实验步骤，并写出牛奶的计算表达式． </a:t>
            </a:r>
            <a:endParaRPr lang="zh-CN" altLang="en-US" sz="2800" b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13" name="Text Box 6"/>
          <p:cNvSpPr>
            <a:spLocks noChangeArrowheads="1"/>
          </p:cNvSpPr>
          <p:nvPr/>
        </p:nvSpPr>
        <p:spPr bwMode="auto">
          <a:xfrm>
            <a:off x="539750" y="3789363"/>
            <a:ext cx="8159750" cy="2651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根据         ，只要测出质量</a:t>
            </a:r>
            <a:r>
              <a:rPr lang="en-US" altLang="zh-CN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en-US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和其对应的体积</a:t>
            </a:r>
            <a:r>
              <a:rPr lang="en-US" altLang="zh-CN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</a:t>
            </a:r>
            <a:r>
              <a:rPr lang="zh-CN" altLang="en-US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就行．可以分别用水和牛奶将瓶装满，用天平测出它们的质量，求出水的体积，即是瓶的容积和牛奶的体积． </a:t>
            </a:r>
            <a:endParaRPr lang="zh-CN" altLang="en-US" sz="28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9394" name="Object 7"/>
          <p:cNvGraphicFramePr>
            <a:graphicFrameLocks noChangeAspect="1"/>
          </p:cNvGraphicFramePr>
          <p:nvPr/>
        </p:nvGraphicFramePr>
        <p:xfrm>
          <a:off x="2268538" y="3717925"/>
          <a:ext cx="1368425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" r:id="rId1" imgW="513715" imgH="324485" progId="Equation.3">
                  <p:embed/>
                </p:oleObj>
              </mc:Choice>
              <mc:Fallback>
                <p:oleObj name="" r:id="rId1" imgW="513715" imgH="324485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717925"/>
                        <a:ext cx="1368425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15" name="Text Box 8"/>
          <p:cNvSpPr>
            <a:spLocks noChangeArrowheads="1"/>
          </p:cNvSpPr>
          <p:nvPr/>
        </p:nvSpPr>
        <p:spPr bwMode="auto">
          <a:xfrm>
            <a:off x="623888" y="3000375"/>
            <a:ext cx="1447800" cy="7620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提示</a:t>
            </a:r>
            <a:endParaRPr lang="zh-CN" altLang="en-US" sz="4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7" dur="500" fill="hold"/>
                                        <p:tgtEl>
                                          <p:spTgt spid="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0" dur="500" fill="hold"/>
                                        <p:tgtEl>
                                          <p:spTgt spid="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grpId="0" nodeType="withEffect"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1" grpId="0" animBg="1"/>
      <p:bldP spid="2312" grpId="0" animBg="1"/>
      <p:bldP spid="2313" grpId="0" animBg="1"/>
      <p:bldP spid="23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8" name="Text Box 3"/>
          <p:cNvSpPr>
            <a:spLocks noChangeArrowheads="1"/>
          </p:cNvSpPr>
          <p:nvPr/>
        </p:nvSpPr>
        <p:spPr bwMode="auto">
          <a:xfrm>
            <a:off x="638175" y="552450"/>
            <a:ext cx="3505200" cy="519113"/>
          </a:xfrm>
          <a:prstGeom prst="rect">
            <a:avLst/>
          </a:prstGeom>
          <a:solidFill>
            <a:srgbClr val="993366"/>
          </a:solidFill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多种多样的密度计</a:t>
            </a:r>
            <a:endParaRPr lang="zh-CN" altLang="en-US" sz="2800" b="1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319" name="Text Box 4"/>
          <p:cNvSpPr>
            <a:spLocks noChangeArrowheads="1"/>
          </p:cNvSpPr>
          <p:nvPr/>
        </p:nvSpPr>
        <p:spPr bwMode="auto">
          <a:xfrm>
            <a:off x="3563938" y="5445125"/>
            <a:ext cx="2057400" cy="457200"/>
          </a:xfrm>
          <a:prstGeom prst="rect">
            <a:avLst/>
          </a:prstGeom>
          <a:solidFill>
            <a:srgbClr val="993366"/>
          </a:solidFill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实验室密度计</a:t>
            </a:r>
            <a:endParaRPr lang="zh-CN" altLang="en-US" sz="2400" b="1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320" name="Picture 5"/>
          <p:cNvPicPr preferRelativeResize="0"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33179" y="1268760"/>
            <a:ext cx="285115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 fill="hold"/>
                                        <p:tgtEl>
                                          <p:spTgt spid="2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2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5" dur="500"/>
                                        <p:tgtEl>
                                          <p:spTgt spid="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18" dur="500"/>
                                        <p:tgtEl>
                                          <p:spTgt spid="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8" grpId="0" animBg="1"/>
      <p:bldP spid="23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3" name="Text Box 3"/>
          <p:cNvSpPr>
            <a:spLocks noChangeArrowheads="1"/>
          </p:cNvSpPr>
          <p:nvPr/>
        </p:nvSpPr>
        <p:spPr bwMode="auto">
          <a:xfrm>
            <a:off x="852488" y="623888"/>
            <a:ext cx="3505200" cy="519112"/>
          </a:xfrm>
          <a:prstGeom prst="rect">
            <a:avLst/>
          </a:prstGeom>
          <a:solidFill>
            <a:srgbClr val="993366"/>
          </a:solidFill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多种多样的密度计</a:t>
            </a:r>
            <a:endParaRPr lang="zh-CN" altLang="en-US" sz="2800" b="1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324" name="Picture 4"/>
          <p:cNvPicPr preferRelativeResize="0"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5675" y="1357313"/>
            <a:ext cx="1616075" cy="3714750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5" name="Text Box 5"/>
          <p:cNvSpPr>
            <a:spLocks noChangeArrowheads="1"/>
          </p:cNvSpPr>
          <p:nvPr/>
        </p:nvSpPr>
        <p:spPr bwMode="auto">
          <a:xfrm>
            <a:off x="785813" y="5400675"/>
            <a:ext cx="1981200" cy="457200"/>
          </a:xfrm>
          <a:prstGeom prst="rect">
            <a:avLst/>
          </a:prstGeom>
          <a:solidFill>
            <a:srgbClr val="993366"/>
          </a:solidFill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气体密度计</a:t>
            </a:r>
            <a:endParaRPr lang="zh-CN" altLang="en-US" sz="2400" b="1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326" name="Picture 6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71800" y="1371600"/>
            <a:ext cx="5486400" cy="370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7" name="Text Box 7"/>
          <p:cNvSpPr>
            <a:spLocks noChangeArrowheads="1"/>
          </p:cNvSpPr>
          <p:nvPr/>
        </p:nvSpPr>
        <p:spPr bwMode="auto">
          <a:xfrm>
            <a:off x="4586288" y="5429250"/>
            <a:ext cx="2057400" cy="457200"/>
          </a:xfrm>
          <a:prstGeom prst="rect">
            <a:avLst/>
          </a:prstGeom>
          <a:solidFill>
            <a:srgbClr val="993366"/>
          </a:solidFill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数字式密度计</a:t>
            </a:r>
            <a:endParaRPr lang="zh-CN" altLang="en-US" sz="2400" b="1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 fill="hold"/>
                                        <p:tgtEl>
                                          <p:spTgt spid="2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2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" dur="2000" fill="hold"/>
                                        <p:tgtEl>
                                          <p:spTgt spid="2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9" dur="2000" fill="hold"/>
                                        <p:tgtEl>
                                          <p:spTgt spid="2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3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5" dur="2000" fill="hold"/>
                                        <p:tgtEl>
                                          <p:spTgt spid="2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3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1" dur="2000" fill="hold"/>
                                        <p:tgtEl>
                                          <p:spTgt spid="2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3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2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3" grpId="0" animBg="1"/>
      <p:bldP spid="2325" grpId="0" animBg="1"/>
      <p:bldP spid="23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263525" y="487363"/>
            <a:ext cx="8458200" cy="1222375"/>
          </a:xfrm>
        </p:spPr>
        <p:txBody>
          <a:bodyPr anchor="t"/>
          <a:lstStyle/>
          <a:p>
            <a:pPr eaLnBrk="1" hangingPunct="1"/>
            <a:r>
              <a:rPr lang="zh-CN" altLang="en-US" sz="4800" dirty="0" smtClean="0">
                <a:latin typeface="隶书" pitchFamily="49" charset="-122"/>
                <a:ea typeface="隶书" pitchFamily="49" charset="-122"/>
              </a:rPr>
              <a:t>   想一想</a:t>
            </a:r>
            <a:endParaRPr lang="zh-CN" altLang="en-US" sz="4800" dirty="0" smtClean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54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925513" y="995363"/>
            <a:ext cx="8458200" cy="914400"/>
          </a:xfrm>
        </p:spPr>
        <p:txBody>
          <a:bodyPr anchor="b"/>
          <a:lstStyle/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z="2400" b="1" dirty="0" smtClean="0">
                <a:solidFill>
                  <a:srgbClr val="0D0D0D"/>
                </a:solidFill>
                <a:ea typeface="华文楷体" panose="02010600040101010101" pitchFamily="2" charset="-122"/>
              </a:rPr>
              <a:t>1.</a:t>
            </a:r>
            <a:r>
              <a:rPr lang="zh-CN" altLang="en-US" sz="2400" b="1" dirty="0" smtClean="0">
                <a:solidFill>
                  <a:srgbClr val="0D0D0D"/>
                </a:solidFill>
                <a:ea typeface="华文楷体" panose="02010600040101010101" pitchFamily="2" charset="-122"/>
              </a:rPr>
              <a:t>什么叫密度？</a:t>
            </a:r>
            <a:endParaRPr lang="zh-CN" altLang="en-US" sz="2400" b="1" dirty="0" smtClean="0">
              <a:solidFill>
                <a:srgbClr val="0D0D0D"/>
              </a:solidFill>
              <a:ea typeface="华文楷体" panose="02010600040101010101" pitchFamily="2" charset="-122"/>
            </a:endParaRPr>
          </a:p>
        </p:txBody>
      </p:sp>
      <p:sp>
        <p:nvSpPr>
          <p:cNvPr id="2055" name="Text Box 5"/>
          <p:cNvSpPr>
            <a:spLocks noChangeArrowheads="1"/>
          </p:cNvSpPr>
          <p:nvPr/>
        </p:nvSpPr>
        <p:spPr bwMode="auto">
          <a:xfrm>
            <a:off x="1538288" y="1987550"/>
            <a:ext cx="8820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</a:rPr>
              <a:t>单位体积的某种物质的质量叫这种物质的密度。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56" name="Text Box 6"/>
          <p:cNvSpPr>
            <a:spLocks noChangeArrowheads="1"/>
          </p:cNvSpPr>
          <p:nvPr/>
        </p:nvSpPr>
        <p:spPr bwMode="auto">
          <a:xfrm>
            <a:off x="1250950" y="2687638"/>
            <a:ext cx="7812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D0D0D"/>
                </a:solidFill>
                <a:latin typeface="Times New Roman" panose="02020603050405020304" charset="0"/>
              </a:rPr>
              <a:t>2.</a:t>
            </a:r>
            <a:r>
              <a:rPr lang="zh-CN" altLang="en-US" sz="2400" b="1" dirty="0">
                <a:solidFill>
                  <a:srgbClr val="0D0D0D"/>
                </a:solidFill>
                <a:latin typeface="Times New Roman" panose="02020603050405020304" charset="0"/>
              </a:rPr>
              <a:t>水的密度是多少？其物理意义是什么？</a:t>
            </a:r>
            <a:endParaRPr lang="zh-CN" altLang="en-US" sz="2400" b="1" dirty="0">
              <a:solidFill>
                <a:srgbClr val="0D0D0D"/>
              </a:solidFill>
              <a:latin typeface="Times New Roman" panose="02020603050405020304" charset="0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1719263" y="3278188"/>
            <a:ext cx="8064500" cy="604837"/>
            <a:chOff x="862" y="-45"/>
            <a:chExt cx="5080" cy="381"/>
          </a:xfrm>
        </p:grpSpPr>
        <p:sp>
          <p:nvSpPr>
            <p:cNvPr id="22550" name="Text Box 8"/>
            <p:cNvSpPr>
              <a:spLocks noChangeArrowheads="1"/>
            </p:cNvSpPr>
            <p:nvPr/>
          </p:nvSpPr>
          <p:spPr bwMode="auto">
            <a:xfrm>
              <a:off x="862" y="6"/>
              <a:ext cx="508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charset="0"/>
                </a:rPr>
                <a:t>1.0×10   kg/m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2551" name="Text Box 9"/>
            <p:cNvSpPr>
              <a:spLocks noChangeArrowheads="1"/>
            </p:cNvSpPr>
            <p:nvPr/>
          </p:nvSpPr>
          <p:spPr bwMode="auto">
            <a:xfrm>
              <a:off x="1587" y="-45"/>
              <a:ext cx="22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charset="0"/>
                </a:rPr>
                <a:t>3</a:t>
              </a:r>
              <a:endParaRPr lang="en-US" altLang="zh-CN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2552" name="Text Box 10"/>
            <p:cNvSpPr>
              <a:spLocks noChangeArrowheads="1"/>
            </p:cNvSpPr>
            <p:nvPr/>
          </p:nvSpPr>
          <p:spPr bwMode="auto">
            <a:xfrm>
              <a:off x="2222" y="-39"/>
              <a:ext cx="27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charset="0"/>
                </a:rPr>
                <a:t>3</a:t>
              </a:r>
              <a:endParaRPr lang="en-US" altLang="zh-CN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3" name="Group 13"/>
          <p:cNvGrpSpPr/>
          <p:nvPr/>
        </p:nvGrpSpPr>
        <p:grpSpPr bwMode="auto">
          <a:xfrm>
            <a:off x="2870200" y="3811588"/>
            <a:ext cx="4752975" cy="533400"/>
            <a:chOff x="-635" y="345"/>
            <a:chExt cx="2994" cy="336"/>
          </a:xfrm>
        </p:grpSpPr>
        <p:sp>
          <p:nvSpPr>
            <p:cNvPr id="22548" name="Text Box 12"/>
            <p:cNvSpPr>
              <a:spLocks noChangeArrowheads="1"/>
            </p:cNvSpPr>
            <p:nvPr/>
          </p:nvSpPr>
          <p:spPr bwMode="auto">
            <a:xfrm>
              <a:off x="-635" y="390"/>
              <a:ext cx="29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charset="0"/>
                </a:rPr>
                <a:t>每立方米水的质量是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</a:rPr>
                <a:t>1.0</a:t>
              </a:r>
              <a:r>
                <a:rPr lang="en-US" altLang="zh-CN" b="1">
                  <a:solidFill>
                    <a:srgbClr val="FF0000"/>
                  </a:solidFill>
                  <a:latin typeface="Times New Roman" panose="02020603050405020304" charset="0"/>
                </a:rPr>
                <a:t>×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</a:rPr>
                <a:t>10   kg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2549" name="Text Box 13"/>
            <p:cNvSpPr>
              <a:spLocks noChangeArrowheads="1"/>
            </p:cNvSpPr>
            <p:nvPr/>
          </p:nvSpPr>
          <p:spPr bwMode="auto">
            <a:xfrm>
              <a:off x="1724" y="345"/>
              <a:ext cx="18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charset="0"/>
                </a:rPr>
                <a:t>3</a:t>
              </a:r>
              <a:endParaRPr lang="en-US" altLang="zh-CN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2064" name="Text Box 14"/>
          <p:cNvSpPr>
            <a:spLocks noChangeArrowheads="1"/>
          </p:cNvSpPr>
          <p:nvPr/>
        </p:nvSpPr>
        <p:spPr bwMode="auto">
          <a:xfrm>
            <a:off x="1285875" y="4487863"/>
            <a:ext cx="7272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D0D0D"/>
                </a:solidFill>
                <a:latin typeface="Times New Roman" panose="02020603050405020304" charset="0"/>
              </a:rPr>
              <a:t>3.</a:t>
            </a:r>
            <a:r>
              <a:rPr lang="zh-CN" altLang="en-US" sz="2400" b="1" dirty="0">
                <a:solidFill>
                  <a:srgbClr val="0D0D0D"/>
                </a:solidFill>
                <a:latin typeface="Times New Roman" panose="02020603050405020304" charset="0"/>
              </a:rPr>
              <a:t>密度的计算公式是什么？单位呢？</a:t>
            </a:r>
            <a:endParaRPr lang="zh-CN" altLang="en-US" sz="2400" b="1" dirty="0">
              <a:solidFill>
                <a:srgbClr val="0D0D0D"/>
              </a:solidFill>
              <a:latin typeface="Times New Roman" panose="02020603050405020304" charset="0"/>
            </a:endParaRPr>
          </a:p>
        </p:txBody>
      </p:sp>
      <p:sp>
        <p:nvSpPr>
          <p:cNvPr id="2065" name="Line 15"/>
          <p:cNvSpPr>
            <a:spLocks noChangeShapeType="1"/>
          </p:cNvSpPr>
          <p:nvPr/>
        </p:nvSpPr>
        <p:spPr bwMode="auto">
          <a:xfrm>
            <a:off x="3014663" y="5538788"/>
            <a:ext cx="1008062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8"/>
          <p:cNvGrpSpPr/>
          <p:nvPr/>
        </p:nvGrpSpPr>
        <p:grpSpPr bwMode="auto">
          <a:xfrm>
            <a:off x="2006600" y="5076825"/>
            <a:ext cx="7632700" cy="923925"/>
            <a:chOff x="136" y="72"/>
            <a:chExt cx="4808" cy="582"/>
          </a:xfrm>
        </p:grpSpPr>
        <p:sp>
          <p:nvSpPr>
            <p:cNvPr id="22545" name="Text Box 17"/>
            <p:cNvSpPr>
              <a:spLocks noChangeArrowheads="1"/>
            </p:cNvSpPr>
            <p:nvPr/>
          </p:nvSpPr>
          <p:spPr bwMode="auto">
            <a:xfrm>
              <a:off x="136" y="208"/>
              <a:ext cx="48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</a:rPr>
                <a:t>密度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charset="0"/>
                </a:rPr>
                <a:t>=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2546" name="Text Box 18"/>
            <p:cNvSpPr>
              <a:spLocks noChangeArrowheads="1"/>
            </p:cNvSpPr>
            <p:nvPr/>
          </p:nvSpPr>
          <p:spPr bwMode="auto">
            <a:xfrm>
              <a:off x="817" y="72"/>
              <a:ext cx="63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charset="0"/>
                </a:rPr>
                <a:t>质量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2547" name="Text Box 19"/>
            <p:cNvSpPr>
              <a:spLocks noChangeArrowheads="1"/>
            </p:cNvSpPr>
            <p:nvPr/>
          </p:nvSpPr>
          <p:spPr bwMode="auto">
            <a:xfrm>
              <a:off x="817" y="363"/>
              <a:ext cx="86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charset="0"/>
                </a:rPr>
                <a:t>体积</a:t>
              </a:r>
              <a:endParaRPr lang="zh-CN" altLang="en-US" sz="24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5" name="Group 22"/>
          <p:cNvGrpSpPr/>
          <p:nvPr/>
        </p:nvGrpSpPr>
        <p:grpSpPr bwMode="auto">
          <a:xfrm>
            <a:off x="5026025" y="5064125"/>
            <a:ext cx="1444625" cy="852488"/>
            <a:chOff x="282" y="72"/>
            <a:chExt cx="942" cy="537"/>
          </a:xfrm>
        </p:grpSpPr>
        <p:sp>
          <p:nvSpPr>
            <p:cNvPr id="22540" name="Rectangle 21"/>
            <p:cNvSpPr>
              <a:spLocks noChangeArrowheads="1"/>
            </p:cNvSpPr>
            <p:nvPr/>
          </p:nvSpPr>
          <p:spPr bwMode="auto">
            <a:xfrm>
              <a:off x="282" y="162"/>
              <a:ext cx="22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</a:rPr>
                <a:t>ρ</a:t>
              </a:r>
              <a:endParaRPr lang="zh-CN" altLang="en-US" sz="24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2541" name="Text Box 22"/>
            <p:cNvSpPr>
              <a:spLocks noChangeArrowheads="1"/>
            </p:cNvSpPr>
            <p:nvPr/>
          </p:nvSpPr>
          <p:spPr bwMode="auto">
            <a:xfrm>
              <a:off x="407" y="208"/>
              <a:ext cx="81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</a:rPr>
                <a:t>=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2542" name="Text Box 23"/>
            <p:cNvSpPr>
              <a:spLocks noChangeArrowheads="1"/>
            </p:cNvSpPr>
            <p:nvPr/>
          </p:nvSpPr>
          <p:spPr bwMode="auto">
            <a:xfrm>
              <a:off x="590" y="72"/>
              <a:ext cx="36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</a:rPr>
                <a:t>m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2543" name="Line 24"/>
            <p:cNvSpPr>
              <a:spLocks noChangeShapeType="1"/>
            </p:cNvSpPr>
            <p:nvPr/>
          </p:nvSpPr>
          <p:spPr bwMode="auto">
            <a:xfrm>
              <a:off x="611" y="363"/>
              <a:ext cx="282" cy="0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Text Box 25"/>
            <p:cNvSpPr>
              <a:spLocks noChangeArrowheads="1"/>
            </p:cNvSpPr>
            <p:nvPr/>
          </p:nvSpPr>
          <p:spPr bwMode="auto">
            <a:xfrm>
              <a:off x="635" y="318"/>
              <a:ext cx="31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charset="0"/>
                </a:rPr>
                <a:t>v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3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 build="p"/>
      <p:bldP spid="2055" grpId="0" animBg="1"/>
      <p:bldP spid="2056" grpId="0" animBg="1"/>
      <p:bldP spid="2064" grpId="0" animBg="1"/>
      <p:bldP spid="206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" name="AutoShape 3"/>
          <p:cNvSpPr>
            <a:spLocks noChangeArrowheads="1"/>
          </p:cNvSpPr>
          <p:nvPr/>
        </p:nvSpPr>
        <p:spPr bwMode="auto">
          <a:xfrm>
            <a:off x="5357813" y="2500313"/>
            <a:ext cx="2879725" cy="3789362"/>
          </a:xfrm>
          <a:prstGeom prst="cloudCallout">
            <a:avLst>
              <a:gd name="adj1" fmla="val -55069"/>
              <a:gd name="adj2" fmla="val -81713"/>
            </a:avLst>
          </a:prstGeom>
          <a:solidFill>
            <a:srgbClr val="F0A22E"/>
          </a:solidFill>
          <a:ln w="9525" algn="ctr">
            <a:solidFill>
              <a:srgbClr val="000000"/>
            </a:solidFill>
            <a:round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Times New Roman" panose="02020603050405020304" charset="0"/>
              </a:rPr>
              <a:t>你有办法知道它们是由什么物质做的吗？</a:t>
            </a:r>
            <a:endParaRPr lang="zh-CN" altLang="en-US" sz="3200" b="1" dirty="0">
              <a:latin typeface="Times New Roman" panose="02020603050405020304" charset="0"/>
            </a:endParaRPr>
          </a:p>
        </p:txBody>
      </p:sp>
      <p:pic>
        <p:nvPicPr>
          <p:cNvPr id="23555" name="Picture 6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4438" y="1103313"/>
            <a:ext cx="3862387" cy="289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 additive="base">
                                        <p:cTn id="7" dur="500" fill="hold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492125"/>
            <a:ext cx="8458200" cy="1222375"/>
          </a:xfrm>
        </p:spPr>
        <p:txBody>
          <a:bodyPr anchor="t"/>
          <a:lstStyle/>
          <a:p>
            <a:pPr eaLnBrk="1" hangingPunct="1"/>
            <a:r>
              <a:rPr lang="zh-CN" altLang="en-US" sz="32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原理：</a:t>
            </a:r>
            <a:endParaRPr lang="zh-CN" altLang="en-US" sz="32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083" name="Rectangle 4"/>
          <p:cNvSpPr>
            <a:spLocks noChangeArrowheads="1"/>
          </p:cNvSpPr>
          <p:nvPr>
            <p:ph type="subTitle" idx="4294967295"/>
          </p:nvPr>
        </p:nvSpPr>
        <p:spPr>
          <a:xfrm>
            <a:off x="757238" y="1585913"/>
            <a:ext cx="7743825" cy="914400"/>
          </a:xfrm>
        </p:spPr>
        <p:txBody>
          <a:bodyPr anchor="b"/>
          <a:lstStyle/>
          <a:p>
            <a:pPr marL="0" indent="0" eaLnBrk="1" hangingPunct="1"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          </a:t>
            </a:r>
            <a:r>
              <a:rPr lang="zh-CN" altLang="en-US" sz="2800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由此可知，测定物体的密度，可测物体的质量</a:t>
            </a:r>
            <a:r>
              <a:rPr lang="en-US" altLang="zh-CN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m</a:t>
            </a:r>
            <a:r>
              <a:rPr lang="zh-CN" altLang="en-US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和体积</a:t>
            </a:r>
            <a:r>
              <a:rPr lang="en-US" altLang="zh-CN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v</a:t>
            </a:r>
            <a:r>
              <a:rPr lang="zh-CN" altLang="en-US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ea typeface="华文楷体" panose="02010600040101010101" pitchFamily="2" charset="-122"/>
            </a:endParaRPr>
          </a:p>
        </p:txBody>
      </p:sp>
      <p:grpSp>
        <p:nvGrpSpPr>
          <p:cNvPr id="2" name="Group 36"/>
          <p:cNvGrpSpPr/>
          <p:nvPr/>
        </p:nvGrpSpPr>
        <p:grpSpPr bwMode="auto">
          <a:xfrm>
            <a:off x="2049463" y="669925"/>
            <a:ext cx="1730375" cy="1173163"/>
            <a:chOff x="-1" y="-12"/>
            <a:chExt cx="1362" cy="617"/>
          </a:xfrm>
        </p:grpSpPr>
        <p:sp>
          <p:nvSpPr>
            <p:cNvPr id="24584" name="Rectangle 6"/>
            <p:cNvSpPr>
              <a:spLocks noChangeArrowheads="1"/>
            </p:cNvSpPr>
            <p:nvPr/>
          </p:nvSpPr>
          <p:spPr bwMode="auto">
            <a:xfrm>
              <a:off x="-1" y="74"/>
              <a:ext cx="38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charset="0"/>
                </a:rPr>
                <a:t>ρ</a:t>
              </a:r>
              <a:endParaRPr lang="zh-CN" altLang="en-US" sz="3200" b="1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4585" name="Text Box 7"/>
            <p:cNvSpPr>
              <a:spLocks noChangeArrowheads="1"/>
            </p:cNvSpPr>
            <p:nvPr/>
          </p:nvSpPr>
          <p:spPr bwMode="auto">
            <a:xfrm>
              <a:off x="227" y="126"/>
              <a:ext cx="81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charset="0"/>
                </a:rPr>
                <a:t>=</a:t>
              </a:r>
              <a:endParaRPr lang="en-US" altLang="zh-CN" sz="32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4586" name="Text Box 8"/>
            <p:cNvSpPr>
              <a:spLocks noChangeArrowheads="1"/>
            </p:cNvSpPr>
            <p:nvPr/>
          </p:nvSpPr>
          <p:spPr bwMode="auto">
            <a:xfrm>
              <a:off x="713" y="-12"/>
              <a:ext cx="36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0000"/>
                  </a:solidFill>
                  <a:latin typeface="Times New Roman" panose="02020603050405020304" charset="0"/>
                </a:rPr>
                <a:t>m</a:t>
              </a:r>
              <a:endParaRPr lang="en-US" altLang="zh-CN" sz="3200" b="1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4587" name="Line 9"/>
            <p:cNvSpPr>
              <a:spLocks noChangeShapeType="1"/>
            </p:cNvSpPr>
            <p:nvPr/>
          </p:nvSpPr>
          <p:spPr bwMode="auto">
            <a:xfrm>
              <a:off x="544" y="301"/>
              <a:ext cx="817" cy="0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Text Box 10"/>
            <p:cNvSpPr>
              <a:spLocks noChangeArrowheads="1"/>
            </p:cNvSpPr>
            <p:nvPr/>
          </p:nvSpPr>
          <p:spPr bwMode="auto">
            <a:xfrm>
              <a:off x="758" y="240"/>
              <a:ext cx="31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solidFill>
                    <a:srgbClr val="FF0000"/>
                  </a:solidFill>
                  <a:latin typeface="Times New Roman" panose="02020603050405020304" charset="0"/>
                </a:rPr>
                <a:t>v</a:t>
              </a:r>
              <a:endParaRPr lang="en-US" altLang="zh-CN" sz="3200" b="1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2090" name="Text Box 11"/>
          <p:cNvSpPr>
            <a:spLocks noChangeArrowheads="1"/>
          </p:cNvSpPr>
          <p:nvPr/>
        </p:nvSpPr>
        <p:spPr bwMode="auto">
          <a:xfrm>
            <a:off x="1187450" y="2565400"/>
            <a:ext cx="6842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</a:rPr>
              <a:t>质量的测定：可用天平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91" name="Text Box 12"/>
          <p:cNvSpPr>
            <a:spLocks noChangeArrowheads="1"/>
          </p:cNvSpPr>
          <p:nvPr/>
        </p:nvSpPr>
        <p:spPr bwMode="auto">
          <a:xfrm>
            <a:off x="1257300" y="3141663"/>
            <a:ext cx="8210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(1).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固体质量的测定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可用天平直接测出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pic>
        <p:nvPicPr>
          <p:cNvPr id="2092" name="Group 21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74763" y="3706813"/>
            <a:ext cx="7431087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5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3" grpId="0" animBg="1" build="p"/>
      <p:bldP spid="2090" grpId="0" animBg="1"/>
      <p:bldP spid="20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5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649288" y="849313"/>
            <a:ext cx="8458200" cy="1222375"/>
          </a:xfrm>
        </p:spPr>
        <p:txBody>
          <a:bodyPr anchor="t"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ea typeface="宋体" panose="02010600030101010101" pitchFamily="2" charset="-122"/>
              </a:rPr>
              <a:t>体积的测量</a:t>
            </a:r>
            <a:endParaRPr lang="zh-CN" altLang="en-US" sz="3200" b="1" dirty="0" smtClean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096" name="Rectangle 4"/>
          <p:cNvSpPr>
            <a:spLocks noChangeArrowheads="1"/>
          </p:cNvSpPr>
          <p:nvPr>
            <p:ph type="subTitle" idx="4294967295"/>
          </p:nvPr>
        </p:nvSpPr>
        <p:spPr>
          <a:xfrm>
            <a:off x="935038" y="1500188"/>
            <a:ext cx="7743825" cy="914400"/>
          </a:xfrm>
        </p:spPr>
        <p:txBody>
          <a:bodyPr anchor="b"/>
          <a:lstStyle/>
          <a:p>
            <a:pPr marL="0" indent="0" eaLnBrk="1" hangingPunct="1"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(1).</a:t>
            </a:r>
            <a:r>
              <a:rPr lang="zh-CN" altLang="en-US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形状规则的固体</a:t>
            </a:r>
            <a:r>
              <a:rPr lang="en-US" altLang="zh-CN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可用刻度尺等测出长宽高或半径等再算出体积</a:t>
            </a:r>
            <a:r>
              <a:rPr lang="en-US" altLang="zh-CN" sz="2800" b="1" dirty="0" smtClean="0">
                <a:solidFill>
                  <a:srgbClr val="FF0000"/>
                </a:solidFill>
                <a:ea typeface="华文楷体" panose="02010600040101010101" pitchFamily="2" charset="-122"/>
              </a:rPr>
              <a:t>.</a:t>
            </a:r>
            <a:endParaRPr lang="en-US" altLang="zh-CN" sz="2800" b="1" dirty="0" smtClean="0">
              <a:solidFill>
                <a:srgbClr val="FF0000"/>
              </a:solidFill>
              <a:ea typeface="华文楷体" panose="02010600040101010101" pitchFamily="2" charset="-122"/>
            </a:endParaRPr>
          </a:p>
        </p:txBody>
      </p:sp>
      <p:sp>
        <p:nvSpPr>
          <p:cNvPr id="2097" name="Text Box 5"/>
          <p:cNvSpPr>
            <a:spLocks noChangeArrowheads="1"/>
          </p:cNvSpPr>
          <p:nvPr/>
        </p:nvSpPr>
        <p:spPr bwMode="auto">
          <a:xfrm>
            <a:off x="935038" y="2490788"/>
            <a:ext cx="8280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(2).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液体的体积，可用量筒或量杯直接测出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98" name="Text Box 6"/>
          <p:cNvSpPr>
            <a:spLocks noChangeArrowheads="1"/>
          </p:cNvSpPr>
          <p:nvPr/>
        </p:nvSpPr>
        <p:spPr bwMode="auto">
          <a:xfrm>
            <a:off x="892175" y="3041650"/>
            <a:ext cx="75311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</a:rPr>
              <a:t>量筒和量杯的壁上有刻度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</a:rPr>
              <a:t>刻有“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charset="0"/>
              </a:rPr>
              <a:t>ml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</a:rPr>
              <a:t>字样，是体积的单位，叫 毫升。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</a:rPr>
              <a:t>1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charset="0"/>
              </a:rPr>
              <a:t>ml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</a:rPr>
              <a:t>=1cm</a:t>
            </a:r>
            <a:r>
              <a:rPr lang="en-US" altLang="zh-CN" sz="2800" b="1" baseline="30000" dirty="0">
                <a:solidFill>
                  <a:srgbClr val="0000FF"/>
                </a:solidFill>
                <a:latin typeface="Times New Roman" panose="02020603050405020304" charset="0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</a:rPr>
              <a:t>。使用时，先弄清量筒的最大刻度是多少立方厘米，每一小格代表多少立方厘米。测液体的体积时，把液体倒入量筒里，观察量筒里液面到达的刻度，就可知液体的体积。   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charset="0"/>
              </a:rPr>
              <a:t>        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3" dur="5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6" grpId="0" animBg="1" build="p"/>
      <p:bldP spid="2097" grpId="0" animBg="1"/>
      <p:bldP spid="209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1" name="Picture 2"/>
          <p:cNvPicPr preferRelativeResize="0">
            <a:picLocks noChangeArrowheads="1"/>
          </p:cNvPicPr>
          <p:nvPr/>
        </p:nvPicPr>
        <p:blipFill>
          <a:blip r:embed="rId1" cstate="email"/>
          <a:srcRect t="-5972"/>
          <a:stretch>
            <a:fillRect/>
          </a:stretch>
        </p:blipFill>
        <p:spPr bwMode="auto">
          <a:xfrm>
            <a:off x="3563938" y="333375"/>
            <a:ext cx="2468562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2" name="Picture 3"/>
          <p:cNvPicPr preferRelativeResize="0">
            <a:picLocks noChangeArrowheads="1"/>
          </p:cNvPicPr>
          <p:nvPr/>
        </p:nvPicPr>
        <p:blipFill>
          <a:blip r:embed="rId2" cstate="email"/>
          <a:srcRect b="-2901"/>
          <a:stretch>
            <a:fillRect/>
          </a:stretch>
        </p:blipFill>
        <p:spPr bwMode="auto">
          <a:xfrm>
            <a:off x="1116013" y="404813"/>
            <a:ext cx="1512887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3" name="Text Box 4"/>
          <p:cNvSpPr>
            <a:spLocks noChangeArrowheads="1"/>
          </p:cNvSpPr>
          <p:nvPr/>
        </p:nvSpPr>
        <p:spPr bwMode="auto">
          <a:xfrm>
            <a:off x="2989263" y="1052513"/>
            <a:ext cx="7905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charset="0"/>
              </a:rPr>
              <a:t>量杯刻度上密下疏</a:t>
            </a:r>
            <a:endParaRPr lang="zh-CN" altLang="en-US" sz="3200" b="1">
              <a:latin typeface="Times New Roman" panose="02020603050405020304" charset="0"/>
            </a:endParaRPr>
          </a:p>
        </p:txBody>
      </p:sp>
      <p:sp>
        <p:nvSpPr>
          <p:cNvPr id="2104" name="Text Box 5"/>
          <p:cNvSpPr>
            <a:spLocks noChangeArrowheads="1"/>
          </p:cNvSpPr>
          <p:nvPr/>
        </p:nvSpPr>
        <p:spPr bwMode="auto">
          <a:xfrm>
            <a:off x="539750" y="1174750"/>
            <a:ext cx="792163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charset="0"/>
              </a:rPr>
              <a:t>量筒刻度均匀</a:t>
            </a:r>
            <a:endParaRPr lang="zh-CN" altLang="en-US" sz="3200" b="1">
              <a:latin typeface="Times New Roman" panose="02020603050405020304" charset="0"/>
            </a:endParaRPr>
          </a:p>
        </p:txBody>
      </p:sp>
      <p:sp>
        <p:nvSpPr>
          <p:cNvPr id="2105" name="Text Box 6"/>
          <p:cNvSpPr>
            <a:spLocks noChangeArrowheads="1"/>
          </p:cNvSpPr>
          <p:nvPr/>
        </p:nvSpPr>
        <p:spPr bwMode="auto">
          <a:xfrm>
            <a:off x="6156325" y="1268413"/>
            <a:ext cx="2447925" cy="36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66"/>
                </a:solidFill>
                <a:latin typeface="Times New Roman" panose="02020603050405020304" charset="0"/>
              </a:rPr>
              <a:t>读数时，视线应与液面的凹形底部相平。若水银液面是凸形，读数时，视线应与液面的凸形顶部相平</a:t>
            </a:r>
            <a:r>
              <a:rPr lang="zh-CN" altLang="en-US" sz="3600" b="1">
                <a:solidFill>
                  <a:srgbClr val="000066"/>
                </a:solidFill>
                <a:latin typeface="Times New Roman" panose="02020603050405020304" charset="0"/>
              </a:rPr>
              <a:t>。</a:t>
            </a:r>
            <a:endParaRPr lang="zh-CN" altLang="en-US" sz="3600" b="1">
              <a:solidFill>
                <a:srgbClr val="000066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" dur="2000" fill="hold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4" dur="2000" fill="hold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3" grpId="0" animBg="1"/>
      <p:bldP spid="2104" grpId="0" animBg="1"/>
      <p:bldP spid="21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8" name="Rectangle 3"/>
          <p:cNvSpPr>
            <a:spLocks noChangeArrowheads="1"/>
          </p:cNvSpPr>
          <p:nvPr/>
        </p:nvSpPr>
        <p:spPr bwMode="auto">
          <a:xfrm>
            <a:off x="576263" y="1143000"/>
            <a:ext cx="8243887" cy="5175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实验目的：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用天平和量筒测定固体和液体的密度。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09" name="Text Box 4"/>
          <p:cNvSpPr>
            <a:spLocks noChangeArrowheads="1"/>
          </p:cNvSpPr>
          <p:nvPr/>
        </p:nvSpPr>
        <p:spPr bwMode="auto">
          <a:xfrm>
            <a:off x="1979613" y="501650"/>
            <a:ext cx="4679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charset="0"/>
              </a:rPr>
              <a:t>四、测量物质的密度</a:t>
            </a:r>
            <a:endParaRPr lang="zh-CN" altLang="en-US" sz="3600" b="1" dirty="0">
              <a:latin typeface="Times New Roman" panose="02020603050405020304" charset="0"/>
            </a:endParaRPr>
          </a:p>
        </p:txBody>
      </p:sp>
      <p:sp>
        <p:nvSpPr>
          <p:cNvPr id="2110" name="Text Box 5"/>
          <p:cNvSpPr>
            <a:spLocks noChangeArrowheads="1"/>
          </p:cNvSpPr>
          <p:nvPr/>
        </p:nvSpPr>
        <p:spPr bwMode="auto">
          <a:xfrm>
            <a:off x="539750" y="1647825"/>
            <a:ext cx="799147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</a:rPr>
              <a:t>实验原理：</a:t>
            </a:r>
            <a:r>
              <a:rPr lang="zh-CN" altLang="en-US" sz="2800" b="1" dirty="0">
                <a:latin typeface="Times New Roman" panose="02020603050405020304" charset="0"/>
              </a:rPr>
              <a:t>用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charset="0"/>
              </a:rPr>
              <a:t>天平</a:t>
            </a:r>
            <a:r>
              <a:rPr lang="zh-CN" altLang="en-US" sz="2800" b="1" dirty="0">
                <a:latin typeface="Times New Roman" panose="02020603050405020304" charset="0"/>
              </a:rPr>
              <a:t>测量物质的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charset="0"/>
              </a:rPr>
              <a:t>质量</a:t>
            </a:r>
            <a:r>
              <a:rPr lang="zh-CN" altLang="en-US" sz="2800" b="1" dirty="0">
                <a:latin typeface="Times New Roman" panose="02020603050405020304" charset="0"/>
              </a:rPr>
              <a:t>，用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charset="0"/>
              </a:rPr>
              <a:t>量筒</a:t>
            </a:r>
            <a:r>
              <a:rPr lang="zh-CN" altLang="en-US" sz="2800" b="1" dirty="0">
                <a:latin typeface="Times New Roman" panose="02020603050405020304" charset="0"/>
              </a:rPr>
              <a:t>等测量物质的</a:t>
            </a:r>
            <a:r>
              <a:rPr lang="zh-CN" altLang="en-US" sz="2800" b="1" dirty="0">
                <a:solidFill>
                  <a:srgbClr val="006600"/>
                </a:solidFill>
                <a:latin typeface="Times New Roman" panose="02020603050405020304" charset="0"/>
              </a:rPr>
              <a:t>体积</a:t>
            </a:r>
            <a:r>
              <a:rPr lang="zh-CN" altLang="en-US" sz="2800" b="1" dirty="0">
                <a:latin typeface="Times New Roman" panose="02020603050405020304" charset="0"/>
              </a:rPr>
              <a:t>，利用公式算出物质的密度。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sp>
        <p:nvSpPr>
          <p:cNvPr id="2111" name="Text Box 6"/>
          <p:cNvSpPr>
            <a:spLocks noChangeArrowheads="1"/>
          </p:cNvSpPr>
          <p:nvPr/>
        </p:nvSpPr>
        <p:spPr bwMode="auto">
          <a:xfrm>
            <a:off x="539750" y="2654300"/>
            <a:ext cx="7092950" cy="519113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实验器材：</a:t>
            </a:r>
            <a:r>
              <a:rPr lang="zh-CN" altLang="en-US" sz="2800" b="1">
                <a:solidFill>
                  <a:srgbClr val="006600"/>
                </a:solidFill>
                <a:latin typeface="Times New Roman" panose="02020603050405020304" charset="0"/>
                <a:ea typeface="宋体" panose="02010600030101010101" pitchFamily="2" charset="-122"/>
              </a:rPr>
              <a:t>天平、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</a:rPr>
              <a:t>刻度尺、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量筒</a:t>
            </a: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112" name="Text Box 7"/>
          <p:cNvSpPr>
            <a:spLocks noChangeArrowheads="1"/>
          </p:cNvSpPr>
          <p:nvPr/>
        </p:nvSpPr>
        <p:spPr bwMode="auto">
          <a:xfrm>
            <a:off x="539750" y="3087688"/>
            <a:ext cx="2771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Times New Roman" panose="02020603050405020304" charset="0"/>
              </a:rPr>
              <a:t>实验过程：</a:t>
            </a:r>
            <a:endParaRPr lang="zh-CN" altLang="en-US" sz="2800" b="1">
              <a:solidFill>
                <a:srgbClr val="CC0000"/>
              </a:solidFill>
              <a:latin typeface="Times New Roman" panose="02020603050405020304" charset="0"/>
            </a:endParaRPr>
          </a:p>
        </p:txBody>
      </p:sp>
      <p:sp>
        <p:nvSpPr>
          <p:cNvPr id="2113" name="Text Box 8"/>
          <p:cNvSpPr>
            <a:spLocks noChangeArrowheads="1"/>
          </p:cNvSpPr>
          <p:nvPr/>
        </p:nvSpPr>
        <p:spPr bwMode="auto">
          <a:xfrm>
            <a:off x="1042988" y="3911600"/>
            <a:ext cx="1368425" cy="83185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en-US" altLang="zh-CN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测砖的密度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charset="-122"/>
              <a:ea typeface="楷体_GB2312" charset="-122"/>
            </a:endParaRPr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4514850" y="3267075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" r:id="rId1" imgW="166370" imgH="166370" progId="Equation.3">
                  <p:embed/>
                </p:oleObj>
              </mc:Choice>
              <mc:Fallback>
                <p:oleObj name="" r:id="rId1" imgW="166370" imgH="16637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267075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5" name="AutoShape 10"/>
          <p:cNvSpPr>
            <a:spLocks noChangeArrowheads="1"/>
          </p:cNvSpPr>
          <p:nvPr/>
        </p:nvSpPr>
        <p:spPr bwMode="auto">
          <a:xfrm>
            <a:off x="2195513" y="3519488"/>
            <a:ext cx="504825" cy="1584325"/>
          </a:xfrm>
          <a:prstGeom prst="leftBrace">
            <a:avLst>
              <a:gd name="adj1" fmla="val 26153"/>
              <a:gd name="adj2" fmla="val 50000"/>
            </a:avLst>
          </a:prstGeom>
          <a:noFill/>
          <a:ln w="2857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2116" name="Text Box 11"/>
          <p:cNvSpPr>
            <a:spLocks noChangeArrowheads="1"/>
          </p:cNvSpPr>
          <p:nvPr/>
        </p:nvSpPr>
        <p:spPr bwMode="auto">
          <a:xfrm>
            <a:off x="2627313" y="3303588"/>
            <a:ext cx="4608512" cy="461962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天平称出石块的质量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117" name="Text Box 12"/>
          <p:cNvSpPr>
            <a:spLocks noChangeArrowheads="1"/>
          </p:cNvSpPr>
          <p:nvPr/>
        </p:nvSpPr>
        <p:spPr bwMode="auto">
          <a:xfrm>
            <a:off x="1042988" y="5434013"/>
            <a:ext cx="1728787" cy="830262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测硫酸铜液体的密度</a:t>
            </a:r>
            <a:endParaRPr lang="zh-CN" altLang="en-US" sz="2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118" name="AutoShape 13"/>
          <p:cNvSpPr>
            <a:spLocks noChangeArrowheads="1"/>
          </p:cNvSpPr>
          <p:nvPr/>
        </p:nvSpPr>
        <p:spPr bwMode="auto">
          <a:xfrm>
            <a:off x="2771775" y="5535613"/>
            <a:ext cx="71438" cy="747712"/>
          </a:xfrm>
          <a:prstGeom prst="leftBrace">
            <a:avLst>
              <a:gd name="adj1" fmla="val 87222"/>
              <a:gd name="adj2" fmla="val 50000"/>
            </a:avLst>
          </a:prstGeom>
          <a:noFill/>
          <a:ln w="1905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2119" name="Text Box 14"/>
          <p:cNvSpPr>
            <a:spLocks noChangeArrowheads="1"/>
          </p:cNvSpPr>
          <p:nvPr/>
        </p:nvSpPr>
        <p:spPr bwMode="auto">
          <a:xfrm>
            <a:off x="2916238" y="5391150"/>
            <a:ext cx="6119812" cy="461963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天平称出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硫酸铜溶液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的质量（差值法）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120" name="Text Box 16"/>
          <p:cNvSpPr>
            <a:spLocks noChangeArrowheads="1"/>
          </p:cNvSpPr>
          <p:nvPr/>
        </p:nvSpPr>
        <p:spPr bwMode="auto">
          <a:xfrm>
            <a:off x="2627313" y="4095750"/>
            <a:ext cx="7921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charset="0"/>
              </a:rPr>
              <a:t>测体积</a:t>
            </a:r>
            <a:endParaRPr lang="zh-CN" altLang="en-US" sz="2400" b="1">
              <a:latin typeface="Times New Roman" panose="02020603050405020304" charset="0"/>
            </a:endParaRPr>
          </a:p>
        </p:txBody>
      </p:sp>
      <p:sp>
        <p:nvSpPr>
          <p:cNvPr id="2121" name="Text Box 17"/>
          <p:cNvSpPr>
            <a:spLocks noChangeArrowheads="1"/>
          </p:cNvSpPr>
          <p:nvPr/>
        </p:nvSpPr>
        <p:spPr bwMode="auto">
          <a:xfrm>
            <a:off x="3419475" y="3663950"/>
            <a:ext cx="4537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charset="0"/>
              </a:rPr>
              <a:t>规则物体（用刻度尺）</a:t>
            </a:r>
            <a:endParaRPr lang="zh-CN" altLang="en-US" sz="2400" b="1">
              <a:latin typeface="Times New Roman" panose="02020603050405020304" charset="0"/>
            </a:endParaRPr>
          </a:p>
        </p:txBody>
      </p:sp>
      <p:sp>
        <p:nvSpPr>
          <p:cNvPr id="2122" name="Text Box 18"/>
          <p:cNvSpPr>
            <a:spLocks noChangeArrowheads="1"/>
          </p:cNvSpPr>
          <p:nvPr/>
        </p:nvSpPr>
        <p:spPr bwMode="auto">
          <a:xfrm>
            <a:off x="3419475" y="4311650"/>
            <a:ext cx="2232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charset="0"/>
              </a:rPr>
              <a:t>不规则物体（排水法）</a:t>
            </a:r>
            <a:endParaRPr lang="zh-CN" altLang="en-US" sz="2400" b="1">
              <a:latin typeface="Times New Roman" panose="02020603050405020304" charset="0"/>
            </a:endParaRPr>
          </a:p>
        </p:txBody>
      </p:sp>
      <p:sp>
        <p:nvSpPr>
          <p:cNvPr id="2123" name="Text Box 19"/>
          <p:cNvSpPr>
            <a:spLocks noChangeArrowheads="1"/>
          </p:cNvSpPr>
          <p:nvPr/>
        </p:nvSpPr>
        <p:spPr bwMode="auto">
          <a:xfrm>
            <a:off x="5580063" y="4022725"/>
            <a:ext cx="3382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charset="0"/>
              </a:rPr>
              <a:t>体积过大：溢水法</a:t>
            </a:r>
            <a:endParaRPr lang="zh-CN" altLang="en-US" sz="2400" b="1">
              <a:latin typeface="Times New Roman" panose="02020603050405020304" charset="0"/>
            </a:endParaRPr>
          </a:p>
        </p:txBody>
      </p:sp>
      <p:sp>
        <p:nvSpPr>
          <p:cNvPr id="2124" name="Text Box 20"/>
          <p:cNvSpPr>
            <a:spLocks noChangeArrowheads="1"/>
          </p:cNvSpPr>
          <p:nvPr/>
        </p:nvSpPr>
        <p:spPr bwMode="auto">
          <a:xfrm>
            <a:off x="5580063" y="4527550"/>
            <a:ext cx="1079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charset="0"/>
              </a:rPr>
              <a:t>漂浮物体</a:t>
            </a:r>
            <a:endParaRPr lang="zh-CN" altLang="en-US" sz="2400" b="1">
              <a:latin typeface="Times New Roman" panose="02020603050405020304" charset="0"/>
            </a:endParaRPr>
          </a:p>
        </p:txBody>
      </p:sp>
      <p:sp>
        <p:nvSpPr>
          <p:cNvPr id="2125" name="Text Box 21"/>
          <p:cNvSpPr>
            <a:spLocks noChangeArrowheads="1"/>
          </p:cNvSpPr>
          <p:nvPr/>
        </p:nvSpPr>
        <p:spPr bwMode="auto">
          <a:xfrm>
            <a:off x="6516688" y="4454525"/>
            <a:ext cx="1295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charset="0"/>
              </a:rPr>
              <a:t>针压法</a:t>
            </a:r>
            <a:endParaRPr lang="zh-CN" altLang="en-US" sz="2400" b="1">
              <a:latin typeface="Times New Roman" panose="02020603050405020304" charset="0"/>
            </a:endParaRPr>
          </a:p>
        </p:txBody>
      </p:sp>
      <p:sp>
        <p:nvSpPr>
          <p:cNvPr id="2126" name="Text Box 22"/>
          <p:cNvSpPr>
            <a:spLocks noChangeArrowheads="1"/>
          </p:cNvSpPr>
          <p:nvPr/>
        </p:nvSpPr>
        <p:spPr bwMode="auto">
          <a:xfrm>
            <a:off x="6516688" y="5002213"/>
            <a:ext cx="1655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charset="0"/>
              </a:rPr>
              <a:t>悬垂法</a:t>
            </a:r>
            <a:endParaRPr lang="zh-CN" altLang="en-US" sz="2400" b="1">
              <a:latin typeface="Times New Roman" panose="02020603050405020304" charset="0"/>
            </a:endParaRPr>
          </a:p>
        </p:txBody>
      </p:sp>
      <p:sp>
        <p:nvSpPr>
          <p:cNvPr id="2127" name="AutoShape 23"/>
          <p:cNvSpPr>
            <a:spLocks noChangeArrowheads="1"/>
          </p:cNvSpPr>
          <p:nvPr/>
        </p:nvSpPr>
        <p:spPr bwMode="auto">
          <a:xfrm>
            <a:off x="3203575" y="3735388"/>
            <a:ext cx="287338" cy="1657350"/>
          </a:xfrm>
          <a:prstGeom prst="leftBrace">
            <a:avLst>
              <a:gd name="adj1" fmla="val 48066"/>
              <a:gd name="adj2" fmla="val 50000"/>
            </a:avLst>
          </a:prstGeom>
          <a:noFill/>
          <a:ln w="952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2128" name="AutoShape 24"/>
          <p:cNvSpPr>
            <a:spLocks noChangeArrowheads="1"/>
          </p:cNvSpPr>
          <p:nvPr/>
        </p:nvSpPr>
        <p:spPr bwMode="auto">
          <a:xfrm>
            <a:off x="5364163" y="4238625"/>
            <a:ext cx="142875" cy="1152525"/>
          </a:xfrm>
          <a:prstGeom prst="leftBrace">
            <a:avLst>
              <a:gd name="adj1" fmla="val 67222"/>
              <a:gd name="adj2" fmla="val 50000"/>
            </a:avLst>
          </a:prstGeom>
          <a:noFill/>
          <a:ln w="952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2129" name="AutoShape 25"/>
          <p:cNvSpPr>
            <a:spLocks noChangeArrowheads="1"/>
          </p:cNvSpPr>
          <p:nvPr/>
        </p:nvSpPr>
        <p:spPr bwMode="auto">
          <a:xfrm>
            <a:off x="6443663" y="4527550"/>
            <a:ext cx="71437" cy="863600"/>
          </a:xfrm>
          <a:prstGeom prst="leftBrace">
            <a:avLst>
              <a:gd name="adj1" fmla="val 100741"/>
              <a:gd name="adj2" fmla="val 50000"/>
            </a:avLst>
          </a:prstGeom>
          <a:noFill/>
          <a:ln w="9525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600"/>
          </a:p>
        </p:txBody>
      </p:sp>
      <p:sp>
        <p:nvSpPr>
          <p:cNvPr id="2130" name="Text Box 26"/>
          <p:cNvSpPr>
            <a:spLocks noChangeArrowheads="1"/>
          </p:cNvSpPr>
          <p:nvPr/>
        </p:nvSpPr>
        <p:spPr bwMode="auto">
          <a:xfrm>
            <a:off x="2916238" y="5895975"/>
            <a:ext cx="5616575" cy="461963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量筒测出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硫酸铜溶液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的体积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9" dur="500" fill="hold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4" dur="500" fill="hold"/>
                                        <p:tgtEl>
                                          <p:spTgt spid="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35" dur="2000" fill="hold"/>
                                        <p:tgtEl>
                                          <p:spTgt spid="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0" dur="500" fill="hold"/>
                                        <p:tgtEl>
                                          <p:spTgt spid="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9" dur="500" fill="hold"/>
                                        <p:tgtEl>
                                          <p:spTgt spid="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childTnLst>
                                    <p:set>
                                      <p:cBhvr additive="base"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ntr" presetSubtype="16" fill="hold" grpId="0" nodeType="clickEffect">
                                  <p:childTnLst>
                                    <p:set>
                                      <p:cBhvr additive="base"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16" dur="500" fill="hold"/>
                                        <p:tgtEl>
                                          <p:spTgt spid="2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8" grpId="0" animBg="1"/>
      <p:bldP spid="2109" grpId="0" animBg="1"/>
      <p:bldP spid="2110" grpId="0" animBg="1"/>
      <p:bldP spid="2111" grpId="0" animBg="1"/>
      <p:bldP spid="2112" grpId="0" animBg="1"/>
      <p:bldP spid="2113" grpId="0" animBg="1"/>
      <p:bldP spid="2115" grpId="0" animBg="1"/>
      <p:bldP spid="2116" grpId="0" animBg="1"/>
      <p:bldP spid="2117" grpId="0" animBg="1"/>
      <p:bldP spid="2118" grpId="0" animBg="1"/>
      <p:bldP spid="2119" grpId="0" animBg="1"/>
      <p:bldP spid="2120" grpId="0" animBg="1"/>
      <p:bldP spid="2121" grpId="0" animBg="1"/>
      <p:bldP spid="2122" grpId="0" animBg="1"/>
      <p:bldP spid="2123" grpId="0" animBg="1"/>
      <p:bldP spid="2124" grpId="0" animBg="1"/>
      <p:bldP spid="2125" grpId="0" animBg="1"/>
      <p:bldP spid="2126" grpId="0" animBg="1"/>
      <p:bldP spid="2127" grpId="0" animBg="1"/>
      <p:bldP spid="2128" grpId="0" animBg="1"/>
      <p:bldP spid="2129" grpId="0" animBg="1"/>
      <p:bldP spid="21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3" name="Text Box 3"/>
          <p:cNvSpPr>
            <a:spLocks noChangeArrowheads="1"/>
          </p:cNvSpPr>
          <p:nvPr/>
        </p:nvSpPr>
        <p:spPr bwMode="auto">
          <a:xfrm>
            <a:off x="179388" y="404813"/>
            <a:ext cx="8064500" cy="519112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4" name="Picture 4"/>
          <p:cNvPicPr preferRelativeResize="0"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3413" y="1628775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35" name="Text Box 5"/>
          <p:cNvSpPr>
            <a:spLocks noChangeArrowheads="1"/>
          </p:cNvSpPr>
          <p:nvPr/>
        </p:nvSpPr>
        <p:spPr bwMode="auto">
          <a:xfrm>
            <a:off x="1187450" y="3644900"/>
            <a:ext cx="10668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天平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6" name="Picture 6"/>
          <p:cNvPicPr preferRelativeResize="0"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48038" y="2276475"/>
            <a:ext cx="53657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37" name="Text Box 7"/>
          <p:cNvSpPr>
            <a:spLocks noChangeArrowheads="1"/>
          </p:cNvSpPr>
          <p:nvPr/>
        </p:nvSpPr>
        <p:spPr bwMode="auto">
          <a:xfrm>
            <a:off x="3203575" y="2997200"/>
            <a:ext cx="9144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砝码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90"/>
          <p:cNvGrpSpPr/>
          <p:nvPr/>
        </p:nvGrpSpPr>
        <p:grpSpPr bwMode="auto">
          <a:xfrm>
            <a:off x="6948488" y="981075"/>
            <a:ext cx="1165225" cy="5065713"/>
            <a:chOff x="0" y="0"/>
            <a:chExt cx="734" cy="3191"/>
          </a:xfrm>
        </p:grpSpPr>
        <p:pic>
          <p:nvPicPr>
            <p:cNvPr id="27663" name="Picture 9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734" cy="2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40" name="Text Box 10"/>
            <p:cNvSpPr>
              <a:spLocks noChangeArrowheads="1"/>
            </p:cNvSpPr>
            <p:nvPr/>
          </p:nvSpPr>
          <p:spPr bwMode="auto">
            <a:xfrm>
              <a:off x="181" y="2903"/>
              <a:ext cx="528" cy="288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量筒</a:t>
              </a:r>
              <a:endPara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141" name="Picture 11"/>
          <p:cNvPicPr preferRelativeResize="0"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6100" y="2276475"/>
            <a:ext cx="8382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2" name="Text Box 12"/>
          <p:cNvSpPr>
            <a:spLocks noChangeArrowheads="1"/>
          </p:cNvSpPr>
          <p:nvPr/>
        </p:nvSpPr>
        <p:spPr bwMode="auto">
          <a:xfrm>
            <a:off x="4500563" y="1557338"/>
            <a:ext cx="8382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石块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43" name="Picture 13"/>
          <p:cNvPicPr preferRelativeResize="0"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11638" y="3357563"/>
            <a:ext cx="150336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4" name="Text Box 14"/>
          <p:cNvSpPr>
            <a:spLocks noChangeArrowheads="1"/>
          </p:cNvSpPr>
          <p:nvPr/>
        </p:nvSpPr>
        <p:spPr bwMode="auto">
          <a:xfrm>
            <a:off x="3708400" y="5500688"/>
            <a:ext cx="2632075" cy="8223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玻璃杯、水、</a:t>
            </a:r>
            <a:r>
              <a:rPr lang="zh-CN" altLang="en-US" sz="2400" b="1">
                <a:latin typeface="Times New Roman" panose="02020603050405020304" charset="0"/>
                <a:ea typeface="宋体" panose="02010600030101010101" pitchFamily="2" charset="-122"/>
              </a:rPr>
              <a:t>硫酸铜溶液</a:t>
            </a:r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2145" name="Picture 15"/>
          <p:cNvPicPr preferRelativeResize="0"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87450" y="4508500"/>
            <a:ext cx="8270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6" name="Text Box 16"/>
          <p:cNvSpPr>
            <a:spLocks noChangeArrowheads="1"/>
          </p:cNvSpPr>
          <p:nvPr/>
        </p:nvSpPr>
        <p:spPr bwMode="auto">
          <a:xfrm>
            <a:off x="2195513" y="5589588"/>
            <a:ext cx="914400" cy="4572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细线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47" name="Rectangle 17"/>
          <p:cNvSpPr>
            <a:spLocks noChangeArrowheads="1"/>
          </p:cNvSpPr>
          <p:nvPr/>
        </p:nvSpPr>
        <p:spPr bwMode="auto">
          <a:xfrm>
            <a:off x="469900" y="512763"/>
            <a:ext cx="3816350" cy="7016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</a:rPr>
              <a:t>实验器材：</a:t>
            </a:r>
            <a:endParaRPr lang="zh-CN" altLang="en-US" sz="40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0" dur="1000" fill="hold"/>
                                        <p:tgtEl>
                                          <p:spTgt spid="2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6" dur="1000" fill="hold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21" dur="2000" fill="hold"/>
                                        <p:tgtEl>
                                          <p:spTgt spid="2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24" dur="2000" fill="hold"/>
                                        <p:tgtEl>
                                          <p:spTgt spid="2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3" dur="500" tmFilter="0,0; .5, 1; 1, 1" fill="hold"/>
                                        <p:tgtEl>
                                          <p:spTgt spid="2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48" dur="500" fill="hold"/>
                                        <p:tgtEl>
                                          <p:spTgt spid="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nodeType="withEffect">
                                  <p:childTnLst>
                                    <p:set>
                                      <p:cBhvr additive="base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51" dur="500" fill="hold"/>
                                        <p:tgtEl>
                                          <p:spTgt spid="2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56" dur="2000" fill="hold"/>
                                        <p:tgtEl>
                                          <p:spTgt spid="2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0" presetClass="entr" presetSubtype="0" fill="hold" grpId="0" nodeType="withEffect"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59" dur="2000" fill="hold"/>
                                        <p:tgtEl>
                                          <p:spTgt spid="2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3" grpId="0" animBg="1"/>
      <p:bldP spid="2135" grpId="0" animBg="1"/>
      <p:bldP spid="2137" grpId="0" animBg="1"/>
      <p:bldP spid="2142" grpId="0" animBg="1"/>
      <p:bldP spid="2144" grpId="0" animBg="1"/>
      <p:bldP spid="21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Text Box 3"/>
          <p:cNvSpPr>
            <a:spLocks noChangeArrowheads="1"/>
          </p:cNvSpPr>
          <p:nvPr/>
        </p:nvSpPr>
        <p:spPr bwMode="auto">
          <a:xfrm>
            <a:off x="609600" y="404813"/>
            <a:ext cx="4800600" cy="522287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测定石块的密度</a:t>
            </a:r>
            <a:endParaRPr lang="zh-CN" altLang="en-US" sz="2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" name="Text Box 4"/>
          <p:cNvSpPr>
            <a:spLocks noChangeArrowheads="1"/>
          </p:cNvSpPr>
          <p:nvPr/>
        </p:nvSpPr>
        <p:spPr bwMode="auto">
          <a:xfrm>
            <a:off x="611188" y="1282700"/>
            <a:ext cx="7162800" cy="27940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步骤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（1）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将天平放在水平台面上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　调节天平平衡。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（2）用天平称出石块的质量．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用量筒测出石块的体积．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2" name="Picture 5"/>
          <p:cNvPicPr preferRelativeResize="0"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00600" y="1447800"/>
            <a:ext cx="1165225" cy="441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273" name="Object 6"/>
          <p:cNvGraphicFramePr>
            <a:graphicFrameLocks noChangeAspect="1"/>
          </p:cNvGraphicFramePr>
          <p:nvPr/>
        </p:nvGraphicFramePr>
        <p:xfrm>
          <a:off x="4953000" y="2819400"/>
          <a:ext cx="838200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2" imgW="528955" imgH="202565" progId="Flash.Movie">
                  <p:embed/>
                </p:oleObj>
              </mc:Choice>
              <mc:Fallback>
                <p:oleObj name="" r:id="rId2" imgW="528955" imgH="202565" progId="Flash.Movi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819400"/>
                        <a:ext cx="838200" cy="252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4" name="Object 7"/>
          <p:cNvGraphicFramePr>
            <a:graphicFrameLocks noChangeAspect="1"/>
          </p:cNvGraphicFramePr>
          <p:nvPr/>
        </p:nvGraphicFramePr>
        <p:xfrm>
          <a:off x="5257800" y="2971800"/>
          <a:ext cx="2554288" cy="7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" r:id="rId4" imgW="2437765" imgH="283845" progId="Flash.Movie">
                  <p:embed/>
                </p:oleObj>
              </mc:Choice>
              <mc:Fallback>
                <p:oleObj name="" r:id="rId4" imgW="2437765" imgH="283845" progId="Flash.Movi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971800"/>
                        <a:ext cx="2554288" cy="74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5" name="Object 8"/>
          <p:cNvGraphicFramePr>
            <a:graphicFrameLocks noChangeAspect="1"/>
          </p:cNvGraphicFramePr>
          <p:nvPr/>
        </p:nvGraphicFramePr>
        <p:xfrm>
          <a:off x="7740650" y="2438400"/>
          <a:ext cx="79375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" r:id="rId6" imgW="1092200" imgH="619760" progId="Flash.Movie">
                  <p:embed/>
                </p:oleObj>
              </mc:Choice>
              <mc:Fallback>
                <p:oleObj name="" r:id="rId6" imgW="1092200" imgH="619760" progId="Flash.Movi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0650" y="2438400"/>
                        <a:ext cx="793750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6" name="Text Box 9"/>
          <p:cNvSpPr>
            <a:spLocks noChangeArrowheads="1"/>
          </p:cNvSpPr>
          <p:nvPr/>
        </p:nvSpPr>
        <p:spPr bwMode="auto">
          <a:xfrm>
            <a:off x="755650" y="3954463"/>
            <a:ext cx="3352800" cy="22828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　　用量筒测液体的体积．量筒里的水面是凹形的，读数时，视线要跟凹面相平．</a:t>
            </a:r>
            <a:endParaRPr lang="zh-CN" altLang="en-US" sz="2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7" dur="2000" fill="hold"/>
                                        <p:tgtEl>
                                          <p:spTgt spid="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6" dur="500" tmFilter="0,0; .5, 1; 1, 1" fill="hold"/>
                                        <p:tgtEl>
                                          <p:spTgt spid="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500" tmFilter="0,0; .5, 1; 1, 1" fill="hold"/>
                                        <p:tgtEl>
                                          <p:spTgt spid="2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0" dur="1000" fill="hold"/>
                                        <p:tgtEl>
                                          <p:spTgt spid="2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5" dur="1000" fill="hold"/>
                                        <p:tgtEl>
                                          <p:spTgt spid="54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0" dur="1000" fill="hold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5" dur="1000" fill="hold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" grpId="0" animBg="1"/>
      <p:bldP spid="2151" grpId="0" animBg="1"/>
      <p:bldP spid="2156" grpId="0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FFFFFF"/>
      </a:accent3>
      <a:accent4>
        <a:srgbClr val="000000"/>
      </a:accent4>
      <a:accent5>
        <a:srgbClr val="F6CEAD"/>
      </a:accent5>
      <a:accent6>
        <a:srgbClr val="955A46"/>
      </a:accent6>
      <a:hlink>
        <a:srgbClr val="AD1F1F"/>
      </a:hlink>
      <a:folHlink>
        <a:srgbClr val="FFC42F"/>
      </a:folHlink>
    </a:clrScheme>
    <a:fontScheme name="1_跋涉">
      <a:majorFont>
        <a:latin typeface="Franklin Gothic Medium"/>
        <a:ea typeface=""/>
        <a:cs typeface="Arial"/>
      </a:majorFont>
      <a:minorFont>
        <a:latin typeface="Franklin Gothic Book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">
      <a:dk1>
        <a:srgbClr val="000000"/>
      </a:dk1>
      <a:lt1>
        <a:srgbClr val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FFFFFF"/>
      </a:accent3>
      <a:accent4>
        <a:srgbClr val="000000"/>
      </a:accent4>
      <a:accent5>
        <a:srgbClr val="F6CEAD"/>
      </a:accent5>
      <a:accent6>
        <a:srgbClr val="955A46"/>
      </a:accent6>
      <a:hlink>
        <a:srgbClr val="AD1F1F"/>
      </a:hlink>
      <a:folHlink>
        <a:srgbClr val="FFC42F"/>
      </a:folHlink>
    </a:clrScheme>
    <a:fontScheme name="12_跋涉">
      <a:majorFont>
        <a:latin typeface="Franklin Gothic Medium"/>
        <a:ea typeface=""/>
        <a:cs typeface="Arial"/>
      </a:majorFont>
      <a:minorFont>
        <a:latin typeface="Franklin Gothic Book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100000"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1472</Words>
  <Application>WPS 演示</Application>
  <PresentationFormat>全屏显示(4:3)</PresentationFormat>
  <Paragraphs>233</Paragraphs>
  <Slides>18</Slides>
  <Notes>18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36</vt:i4>
      </vt:variant>
      <vt:variant>
        <vt:lpstr>幻灯片标题</vt:lpstr>
      </vt:variant>
      <vt:variant>
        <vt:i4>18</vt:i4>
      </vt:variant>
    </vt:vector>
  </HeadingPairs>
  <TitlesOfParts>
    <vt:vector size="73" baseType="lpstr">
      <vt:lpstr>Arial</vt:lpstr>
      <vt:lpstr>宋体</vt:lpstr>
      <vt:lpstr>Wingdings</vt:lpstr>
      <vt:lpstr>Franklin Gothic Medium</vt:lpstr>
      <vt:lpstr>Wingdings 2</vt:lpstr>
      <vt:lpstr>Calibri</vt:lpstr>
      <vt:lpstr>Times New Roman</vt:lpstr>
      <vt:lpstr>微软雅黑</vt:lpstr>
      <vt:lpstr>隶书</vt:lpstr>
      <vt:lpstr>华文楷体</vt:lpstr>
      <vt:lpstr>楷体_GB2312</vt:lpstr>
      <vt:lpstr>Arial Black</vt:lpstr>
      <vt:lpstr>Arial</vt:lpstr>
      <vt:lpstr>Arial Unicode MS</vt:lpstr>
      <vt:lpstr>Wingdings</vt:lpstr>
      <vt:lpstr>Franklin Gothic Book</vt:lpstr>
      <vt:lpstr>新宋体</vt:lpstr>
      <vt:lpstr>第一PPT模板网-WWW.1PPT.COM</vt:lpstr>
      <vt:lpstr>第一PPT模板网-WWW.1PPT.COM 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Flash.Movie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Flash.Movie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Flash.Movie</vt:lpstr>
      <vt:lpstr>Equation.3</vt:lpstr>
      <vt:lpstr>Flash.Movie</vt:lpstr>
      <vt:lpstr>Equation.3</vt:lpstr>
      <vt:lpstr>Flash.Movie</vt:lpstr>
      <vt:lpstr>Equation.3</vt:lpstr>
      <vt:lpstr>PowerPoint 演示文稿</vt:lpstr>
      <vt:lpstr>   想一想</vt:lpstr>
      <vt:lpstr>PowerPoint 演示文稿</vt:lpstr>
      <vt:lpstr>原理：</vt:lpstr>
      <vt:lpstr>2.体积的测量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Administrator</cp:lastModifiedBy>
  <cp:revision>2</cp:revision>
  <dcterms:created xsi:type="dcterms:W3CDTF">2020-01-02T13:26:00Z</dcterms:created>
  <dcterms:modified xsi:type="dcterms:W3CDTF">2022-02-16T20:59:15Z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