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smtClean="0"/>
            </a:lvl1pPr>
          </a:lstStyle>
          <a:p>
            <a:pPr>
              <a:defRPr/>
            </a:pPr>
            <a:endParaRPr lang="zh-CN" altLang="en-US"/>
          </a:p>
        </p:txBody>
      </p:sp>
      <p:sp>
        <p:nvSpPr>
          <p:cNvPr id="1638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smtClean="0"/>
            </a:lvl1pPr>
          </a:lstStyle>
          <a:p>
            <a:pPr>
              <a:defRPr/>
            </a:pPr>
            <a:endParaRPr lang="en-US" altLang="zh-CN"/>
          </a:p>
        </p:txBody>
      </p:sp>
      <p:sp>
        <p:nvSpPr>
          <p:cNvPr id="2765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639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smtClean="0"/>
            </a:lvl1pPr>
          </a:lstStyle>
          <a:p>
            <a:pPr>
              <a:defRPr/>
            </a:pPr>
            <a:endParaRPr lang="en-US" altLang="zh-CN"/>
          </a:p>
        </p:txBody>
      </p:sp>
      <p:sp>
        <p:nvSpPr>
          <p:cNvPr id="1639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smtClean="0"/>
            </a:lvl1pPr>
          </a:lstStyle>
          <a:p>
            <a:pPr>
              <a:defRPr/>
            </a:pPr>
            <a:fld id="{63501B02-AF38-4C2E-886E-61AD20BBB3AC}"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2A4E4BA-A974-4787-8195-1433475947F8}" type="slidenum">
              <a:rPr lang="zh-CN" altLang="en-US"/>
            </a:fld>
            <a:endParaRPr lang="en-US" altLang="zh-CN"/>
          </a:p>
        </p:txBody>
      </p:sp>
      <p:sp>
        <p:nvSpPr>
          <p:cNvPr id="28675" name="幻灯片图像占位符 1"/>
          <p:cNvSpPr>
            <a:spLocks noGrp="1" noRot="1" noChangeAspect="1" noChangeArrowheads="1" noTextEdit="1"/>
          </p:cNvSpPr>
          <p:nvPr>
            <p:ph type="sldImg" idx="4294967295"/>
          </p:nvPr>
        </p:nvSpPr>
        <p:spPr>
          <a:xfrm>
            <a:off x="1141413" y="754063"/>
            <a:ext cx="4391025" cy="3294062"/>
          </a:xfrm>
        </p:spPr>
      </p:sp>
      <p:sp>
        <p:nvSpPr>
          <p:cNvPr id="28676" name="备注占位符 2"/>
          <p:cNvSpPr>
            <a:spLocks noGrp="1" noChangeArrowheads="1"/>
          </p:cNvSpPr>
          <p:nvPr>
            <p:ph type="body" idx="4294967295"/>
          </p:nvPr>
        </p:nvSpPr>
        <p:spPr>
          <a:xfrm>
            <a:off x="538163" y="4387850"/>
            <a:ext cx="5780087" cy="3952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
        <p:nvSpPr>
          <p:cNvPr id="28677" name="灯片编号占位符 3"/>
          <p:cNvSpPr>
            <a:spLocks noGrp="1" noChangeArrowheads="1"/>
          </p:cNvSpPr>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buFont typeface="Arial" panose="020B0604020202020204" pitchFamily="34" charset="0"/>
              <a:buNone/>
            </a:pPr>
            <a:fld id="{C8E9621F-60AA-4652-8753-FD233CB28F8B}" type="slidenum">
              <a:rPr lang="zh-CN" altLang="en-US" sz="1200"/>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F9FABE8-12C7-4D3F-86D9-970DC08B8196}"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33B55DD-5210-413F-AA19-E033DC91FC62}"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274CB48-95C9-44C3-A270-8EC8106DC841}"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4619073-FAF7-440E-B89A-DDA4EEF1FBC6}"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68833D7-3C9B-4DD4-A911-B5FE232AAA6B}"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765E718-5202-480E-99E8-4D2F3634C68A}"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B4CA92E6-06EA-4BB8-8901-7BA8A20C8514}"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B4E88879-69EB-4BEA-B7C4-3DBFD4537094}"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D19CBB4F-EA4F-4D3F-B4A2-A436A758F7B4}"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572BC59-35D1-4462-9111-38B00F059D17}"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6E1E2BDD-DF8D-438F-9B34-A91F83190D95}"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smtClean="0"/>
            </a:lvl1pPr>
          </a:lstStyle>
          <a:p>
            <a:pPr>
              <a:defRPr/>
            </a:pPr>
            <a:fld id="{EAA5817F-DCC8-4B88-961C-5AA86BCB7033}"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tags" Target="../tags/tag1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tags" Target="../tags/tag16.xml"/><Relationship Id="rId2" Type="http://schemas.openxmlformats.org/officeDocument/2006/relationships/image" Target="../media/image9.jpeg"/><Relationship Id="rId1" Type="http://schemas.openxmlformats.org/officeDocument/2006/relationships/hyperlink" Target="http://image.baidu.com/i?ct=503316480&amp;z=176526101&amp;tn=baiduimagedetail&amp;word=&#38378;&#30005;" TargetMode="Externa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17.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18.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tags" Target="../tags/tag25.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0125" y="1700808"/>
            <a:ext cx="3571875" cy="2262158"/>
          </a:xfrm>
          <a:prstGeom prst="rect">
            <a:avLst/>
          </a:prstGeom>
          <a:noFill/>
        </p:spPr>
        <p:txBody>
          <a:bodyPr>
            <a:spAutoFit/>
          </a:bodyPr>
          <a:lstStyle/>
          <a:p>
            <a:pPr algn="ctr" fontAlgn="auto">
              <a:lnSpc>
                <a:spcPct val="150000"/>
              </a:lnSpc>
              <a:defRPr/>
            </a:pPr>
            <a:r>
              <a:rPr lang="zh-CN" altLang="en-US" sz="5400" b="1"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sym typeface="+mn-ea"/>
              </a:rPr>
              <a:t>屈 </a:t>
            </a:r>
            <a:r>
              <a:rPr lang="zh-CN" altLang="en-US" sz="5400" b="1" noProof="1" smtClean="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sym typeface="+mn-ea"/>
              </a:rPr>
              <a:t>原</a:t>
            </a:r>
            <a:br>
              <a:rPr lang="zh-CN" altLang="en-US" sz="5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sym typeface="+mn-ea"/>
              </a:rPr>
            </a:br>
            <a:r>
              <a:rPr lang="zh-CN" altLang="en-US" sz="4000" b="1" noProof="1"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j-cs"/>
                <a:sym typeface="+mn-ea"/>
              </a:rPr>
              <a:t>郭</a:t>
            </a:r>
            <a:r>
              <a:rPr lang="zh-CN" altLang="en-US" sz="4000" b="1" noProof="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j-cs"/>
                <a:sym typeface="+mn-ea"/>
              </a:rPr>
              <a:t>沫若</a:t>
            </a:r>
            <a:endParaRPr lang="zh-CN" altLang="en-US" sz="4000" noProof="1">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5161280" y="908720"/>
            <a:ext cx="3420745" cy="4652010"/>
          </a:xfrm>
          <a:prstGeom prst="can">
            <a:avLst/>
          </a:prstGeom>
          <a:effectLst>
            <a:softEdge rad="63500"/>
          </a:effectLst>
        </p:spPr>
      </p:pic>
      <p:sp>
        <p:nvSpPr>
          <p:cNvPr id="5" name="矩形 4"/>
          <p:cNvSpPr/>
          <p:nvPr/>
        </p:nvSpPr>
        <p:spPr>
          <a:xfrm>
            <a:off x="0" y="6093296"/>
            <a:ext cx="9144000" cy="429895"/>
          </a:xfrm>
          <a:prstGeom prst="rect">
            <a:avLst/>
          </a:prstGeom>
        </p:spPr>
        <p:txBody>
          <a:bodyPr wrap="square">
            <a:spAutoFit/>
          </a:bodyPr>
          <a:lstStyle/>
          <a:p>
            <a:pPr marL="342900" lvl="0" indent="-342900" algn="ctr" fontAlgn="base">
              <a:lnSpc>
                <a:spcPct val="110000"/>
              </a:lnSpc>
              <a:spcBef>
                <a:spcPct val="0"/>
              </a:spcBef>
              <a:spcAft>
                <a:spcPct val="0"/>
              </a:spcAft>
            </a:pPr>
            <a:r>
              <a:rPr lang="en-US" altLang="zh-CN" sz="2000" b="1" kern="0" dirty="0" smtClean="0">
                <a:solidFill>
                  <a:srgbClr val="000000"/>
                </a:solidFill>
                <a:latin typeface="微软雅黑" panose="020B0503020204020204" pitchFamily="34" charset="-122"/>
                <a:ea typeface="微软雅黑" panose="020B0503020204020204" pitchFamily="34" charset="-122"/>
              </a:rPr>
              <a:t>www.92ppt.net</a:t>
            </a:r>
            <a:endParaRPr lang="en-US" altLang="zh-CN" sz="2000" b="1" kern="0" dirty="0" smtClean="0">
              <a:solidFill>
                <a:srgbClr val="00000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7" name="Rectangle 7"/>
          <p:cNvSpPr/>
          <p:nvPr/>
        </p:nvSpPr>
        <p:spPr>
          <a:xfrm>
            <a:off x="1033463" y="1403350"/>
            <a:ext cx="4818062" cy="508000"/>
          </a:xfrm>
          <a:prstGeom prst="rect">
            <a:avLst/>
          </a:prstGeom>
          <a:noFill/>
          <a:ln w="9525">
            <a:noFill/>
          </a:ln>
        </p:spPr>
        <p:txBody>
          <a:bodyPr>
            <a:spAutoFit/>
          </a:bodyPr>
          <a:lstStyle/>
          <a:p>
            <a:pPr>
              <a:buFont typeface="Arial" panose="020B0604020202020204" pitchFamily="34" charset="0"/>
              <a:buNone/>
              <a:defRPr/>
            </a:pPr>
            <a:r>
              <a:rPr lang="zh-CN" altLang="en-US" sz="2700" spc="150" noProof="1">
                <a:solidFill>
                  <a:srgbClr val="0000FF"/>
                </a:solidFill>
                <a:latin typeface="微软雅黑" panose="020B0503020204020204" pitchFamily="34" charset="-122"/>
                <a:ea typeface="微软雅黑" panose="020B0503020204020204" pitchFamily="34" charset="-122"/>
                <a:sym typeface="+mn-ea"/>
              </a:rPr>
              <a:t>初读课文，感知内容</a:t>
            </a:r>
            <a:endParaRPr lang="zh-CN" altLang="en-US" sz="2700" spc="150" noProof="1">
              <a:solidFill>
                <a:srgbClr val="0000FF"/>
              </a:solidFill>
              <a:latin typeface="微软雅黑" panose="020B0503020204020204" pitchFamily="34" charset="-122"/>
              <a:ea typeface="微软雅黑" panose="020B0503020204020204" pitchFamily="34" charset="-122"/>
              <a:sym typeface="+mn-ea"/>
            </a:endParaRPr>
          </a:p>
        </p:txBody>
      </p:sp>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1268"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11269" name="图片 11" descr="图形4"/>
          <p:cNvPicPr>
            <a:picLocks noChangeAspect="1" noChangeArrowheads="1"/>
          </p:cNvPicPr>
          <p:nvPr/>
        </p:nvPicPr>
        <p:blipFill>
          <a:blip r:embed="rId1"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副标题 2"/>
          <p:cNvSpPr txBox="1"/>
          <p:nvPr>
            <p:custDataLst>
              <p:tags r:id="rId2"/>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sp>
        <p:nvSpPr>
          <p:cNvPr id="2" name="文本框 1"/>
          <p:cNvSpPr txBox="1"/>
          <p:nvPr/>
        </p:nvSpPr>
        <p:spPr>
          <a:xfrm>
            <a:off x="320675" y="2079625"/>
            <a:ext cx="8691563" cy="1198563"/>
          </a:xfrm>
          <a:prstGeom prst="rect">
            <a:avLst/>
          </a:prstGeom>
          <a:noFill/>
        </p:spPr>
        <p:txBody>
          <a:bodyPr>
            <a:spAutoFit/>
          </a:bodyPr>
          <a:lstStyle/>
          <a:p>
            <a:pPr indent="457200">
              <a:lnSpc>
                <a:spcPct val="150000"/>
              </a:lnSpc>
              <a:defRPr/>
            </a:pPr>
            <a:r>
              <a:rPr lang="zh-CN" altLang="en-US" sz="2400" spc="150" noProof="1">
                <a:solidFill>
                  <a:srgbClr val="FF0000"/>
                </a:solidFill>
                <a:latin typeface="微软雅黑" panose="020B0503020204020204" pitchFamily="34" charset="-122"/>
                <a:ea typeface="微软雅黑" panose="020B0503020204020204" pitchFamily="34" charset="-122"/>
              </a:rPr>
              <a:t>课文节选的这一场，靳尚和郑詹尹对话的主要内容是什么？二人的对话与下文屈原的独白有什么关系？</a:t>
            </a:r>
            <a:endParaRPr lang="zh-CN" altLang="en-US" sz="2400" spc="150" noProof="1">
              <a:solidFill>
                <a:srgbClr val="FF0000"/>
              </a:solidFill>
              <a:latin typeface="微软雅黑" panose="020B0503020204020204" pitchFamily="34" charset="-122"/>
              <a:ea typeface="微软雅黑" panose="020B0503020204020204" pitchFamily="34" charset="-122"/>
            </a:endParaRPr>
          </a:p>
        </p:txBody>
      </p:sp>
      <p:sp>
        <p:nvSpPr>
          <p:cNvPr id="74756" name="文本框 74755"/>
          <p:cNvSpPr txBox="1">
            <a:spLocks noChangeArrowheads="1"/>
          </p:cNvSpPr>
          <p:nvPr/>
        </p:nvSpPr>
        <p:spPr bwMode="auto">
          <a:xfrm>
            <a:off x="219075" y="3278188"/>
            <a:ext cx="8531225"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主要内容是靳尚向郑詹尹授意，密谋暗害屈原。</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二人的对话更能展示屈原对光明的渴望和对黑暗的诅咒。</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218440" y="4477385"/>
            <a:ext cx="8654412" cy="2343785"/>
          </a:xfrm>
          <a:prstGeom prst="can">
            <a:avLst/>
          </a:prstGeom>
          <a:effectLst>
            <a:softEdge rad="1270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4756">
                                            <p:txEl>
                                              <p:pRg st="0" end="0"/>
                                            </p:txEl>
                                          </p:spTgt>
                                        </p:tgtEl>
                                        <p:attrNameLst>
                                          <p:attrName>style.visibility</p:attrName>
                                        </p:attrNameLst>
                                      </p:cBhvr>
                                      <p:to>
                                        <p:strVal val="visible"/>
                                      </p:to>
                                    </p:set>
                                    <p:anim calcmode="lin" valueType="num">
                                      <p:cBhvr>
                                        <p:cTn id="7" dur="500" fill="hold"/>
                                        <p:tgtEl>
                                          <p:spTgt spid="7475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475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4756">
                                            <p:txEl>
                                              <p:pRg st="1" end="1"/>
                                            </p:txEl>
                                          </p:spTgt>
                                        </p:tgtEl>
                                        <p:attrNameLst>
                                          <p:attrName>style.visibility</p:attrName>
                                        </p:attrNameLst>
                                      </p:cBhvr>
                                      <p:to>
                                        <p:strVal val="visible"/>
                                      </p:to>
                                    </p:set>
                                    <p:anim calcmode="lin" valueType="num">
                                      <p:cBhvr>
                                        <p:cTn id="13" dur="500" fill="hold"/>
                                        <p:tgtEl>
                                          <p:spTgt spid="74756">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74756">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4337"/>
          <p:cNvSpPr>
            <a:spLocks noChangeArrowheads="1"/>
          </p:cNvSpPr>
          <p:nvPr/>
        </p:nvSpPr>
        <p:spPr bwMode="auto">
          <a:xfrm>
            <a:off x="3340100" y="1222375"/>
            <a:ext cx="17303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800" dirty="0">
                <a:solidFill>
                  <a:srgbClr val="0070C0"/>
                </a:solidFill>
                <a:latin typeface="微软雅黑" panose="020B0503020204020204" pitchFamily="34" charset="-122"/>
                <a:ea typeface="微软雅黑" panose="020B0503020204020204" pitchFamily="34" charset="-122"/>
              </a:rPr>
              <a:t>研读赏析</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14339" name="矩形 14338"/>
          <p:cNvSpPr/>
          <p:nvPr/>
        </p:nvSpPr>
        <p:spPr>
          <a:xfrm>
            <a:off x="222250" y="1876425"/>
            <a:ext cx="8656638" cy="1014413"/>
          </a:xfrm>
          <a:prstGeom prst="rect">
            <a:avLst/>
          </a:prstGeom>
          <a:noFill/>
          <a:ln w="9525">
            <a:noFill/>
          </a:ln>
        </p:spPr>
        <p:txBody>
          <a:bodyPr>
            <a:spAutoFit/>
          </a:bodyPr>
          <a:lstStyle/>
          <a:p>
            <a:pPr>
              <a:defRPr/>
            </a:pPr>
            <a:r>
              <a:rPr lang="en-US" altLang="zh-CN" sz="3600" b="1" noProof="1">
                <a:solidFill>
                  <a:srgbClr val="FFFF00"/>
                </a:solidFill>
                <a:effectLst>
                  <a:outerShdw blurRad="38100" dist="38100" dir="2700000">
                    <a:srgbClr val="000000"/>
                  </a:outerShdw>
                </a:effectLst>
                <a:latin typeface="宋体" panose="02010600030101010101" pitchFamily="2" charset="-122"/>
              </a:rPr>
              <a:t>  </a:t>
            </a:r>
            <a:r>
              <a:rPr lang="zh-CN" altLang="en-US" sz="2400" spc="150" noProof="1">
                <a:solidFill>
                  <a:srgbClr val="FF0000"/>
                </a:solidFill>
                <a:latin typeface="微软雅黑" panose="020B0503020204020204" pitchFamily="34" charset="-122"/>
                <a:ea typeface="微软雅黑" panose="020B0503020204020204" pitchFamily="34" charset="-122"/>
              </a:rPr>
              <a:t>文中</a:t>
            </a:r>
            <a:r>
              <a:rPr lang="en-US" altLang="zh-CN" sz="2400" spc="150" noProof="1">
                <a:solidFill>
                  <a:srgbClr val="FF0000"/>
                </a:solidFill>
                <a:latin typeface="微软雅黑" panose="020B0503020204020204" pitchFamily="34" charset="-122"/>
                <a:ea typeface="微软雅黑" panose="020B0503020204020204" pitchFamily="34" charset="-122"/>
              </a:rPr>
              <a:t>“</a:t>
            </a:r>
            <a:r>
              <a:rPr lang="zh-CN" altLang="en-US" sz="2400" spc="150" noProof="1">
                <a:solidFill>
                  <a:srgbClr val="FF0000"/>
                </a:solidFill>
                <a:latin typeface="微软雅黑" panose="020B0503020204020204" pitchFamily="34" charset="-122"/>
                <a:ea typeface="微软雅黑" panose="020B0503020204020204" pitchFamily="34" charset="-122"/>
                <a:sym typeface="+mn-ea"/>
              </a:rPr>
              <a:t>屈原的内心独白</a:t>
            </a:r>
            <a:r>
              <a:rPr lang="en-US" altLang="zh-CN" sz="2400" spc="150" noProof="1">
                <a:solidFill>
                  <a:srgbClr val="FF0000"/>
                </a:solidFill>
                <a:latin typeface="微软雅黑" panose="020B0503020204020204" pitchFamily="34" charset="-122"/>
                <a:ea typeface="微软雅黑" panose="020B0503020204020204" pitchFamily="34" charset="-122"/>
              </a:rPr>
              <a:t>”</a:t>
            </a:r>
            <a:r>
              <a:rPr lang="zh-CN" altLang="en-US" sz="2400" spc="150" noProof="1">
                <a:solidFill>
                  <a:srgbClr val="FF0000"/>
                </a:solidFill>
                <a:latin typeface="微软雅黑" panose="020B0503020204020204" pitchFamily="34" charset="-122"/>
                <a:ea typeface="微软雅黑" panose="020B0503020204020204" pitchFamily="34" charset="-122"/>
              </a:rPr>
              <a:t>部分，表达了哪两个方面的思想内容?体现在课文的结构层次方面是怎样的? </a:t>
            </a:r>
            <a:endParaRPr lang="en-US" altLang="zh-CN" sz="3600" b="1" noProof="1">
              <a:solidFill>
                <a:srgbClr val="FFFF00"/>
              </a:solidFill>
              <a:effectLst>
                <a:outerShdw blurRad="38100" dist="38100" dir="2700000">
                  <a:srgbClr val="000000"/>
                </a:outerShdw>
              </a:effectLst>
              <a:latin typeface="宋体" panose="02010600030101010101" pitchFamily="2" charset="-122"/>
            </a:endParaRPr>
          </a:p>
        </p:txBody>
      </p:sp>
      <p:sp>
        <p:nvSpPr>
          <p:cNvPr id="14340" name="文本框 14339"/>
          <p:cNvSpPr txBox="1">
            <a:spLocks noChangeArrowheads="1"/>
          </p:cNvSpPr>
          <p:nvPr/>
        </p:nvSpPr>
        <p:spPr bwMode="auto">
          <a:xfrm>
            <a:off x="168275" y="4170363"/>
            <a:ext cx="85344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第一层 ：诗人呼唤与歌颂风雷电这些伟大的自然力，表达对黑暗的愤激和对光明的礼赞与向往。</a:t>
            </a:r>
            <a:endParaRPr lang="zh-CN" altLang="en-US" sz="2400" dirty="0">
              <a:latin typeface="微软雅黑" panose="020B0503020204020204" pitchFamily="34" charset="-122"/>
              <a:ea typeface="微软雅黑" panose="020B0503020204020204" pitchFamily="34" charset="-122"/>
            </a:endParaRPr>
          </a:p>
        </p:txBody>
      </p:sp>
      <p:sp>
        <p:nvSpPr>
          <p:cNvPr id="14341" name="文本框 14340"/>
          <p:cNvSpPr txBox="1">
            <a:spLocks noChangeArrowheads="1"/>
          </p:cNvSpPr>
          <p:nvPr/>
        </p:nvSpPr>
        <p:spPr bwMode="auto">
          <a:xfrm>
            <a:off x="122238" y="2971800"/>
            <a:ext cx="875665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明确：课文表达了屈原歌颂风雷电、怒斥神祗的两方面的思想内容。</a:t>
            </a:r>
            <a:endParaRPr lang="zh-CN" altLang="en-US" sz="2400" dirty="0">
              <a:latin typeface="微软雅黑" panose="020B0503020204020204" pitchFamily="34" charset="-122"/>
              <a:ea typeface="微软雅黑" panose="020B0503020204020204" pitchFamily="34" charset="-122"/>
            </a:endParaRPr>
          </a:p>
        </p:txBody>
      </p:sp>
      <p:sp>
        <p:nvSpPr>
          <p:cNvPr id="14342" name="文本框 14341"/>
          <p:cNvSpPr txBox="1">
            <a:spLocks noChangeArrowheads="1"/>
          </p:cNvSpPr>
          <p:nvPr/>
        </p:nvSpPr>
        <p:spPr bwMode="auto">
          <a:xfrm>
            <a:off x="176213" y="5270500"/>
            <a:ext cx="8702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第二层：借指斥神鬼偶像来 ，抨击昏庸腐朽的当权者。 </a:t>
            </a:r>
            <a:endParaRPr lang="zh-CN" altLang="en-US" sz="2400" dirty="0">
              <a:latin typeface="微软雅黑" panose="020B0503020204020204" pitchFamily="34" charset="-122"/>
              <a:ea typeface="微软雅黑" panose="020B0503020204020204" pitchFamily="34" charset="-122"/>
            </a:endParaRPr>
          </a:p>
        </p:txBody>
      </p:sp>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sp>
        <p:nvSpPr>
          <p:cNvPr id="12297"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12298" name="图片 11"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Effect transition="in" filter="wipe(left)">
                                      <p:cBhvr>
                                        <p:cTn id="7" dur="500"/>
                                        <p:tgtEl>
                                          <p:spTgt spid="143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0">
                                            <p:txEl>
                                              <p:pRg st="0" end="0"/>
                                            </p:txEl>
                                          </p:spTgt>
                                        </p:tgtEl>
                                        <p:attrNameLst>
                                          <p:attrName>style.visibility</p:attrName>
                                        </p:attrNameLst>
                                      </p:cBhvr>
                                      <p:to>
                                        <p:strVal val="visible"/>
                                      </p:to>
                                    </p:set>
                                    <p:animEffect transition="in" filter="wipe(left)">
                                      <p:cBhvr>
                                        <p:cTn id="12" dur="500"/>
                                        <p:tgtEl>
                                          <p:spTgt spid="143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barn(outVertical)">
                                      <p:cBhvr>
                                        <p:cTn id="17"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p:bldP spid="14341" grpId="0" build="p"/>
      <p:bldP spid="143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48129"/>
          <p:cNvSpPr/>
          <p:nvPr/>
        </p:nvSpPr>
        <p:spPr>
          <a:xfrm>
            <a:off x="3324225" y="1231900"/>
            <a:ext cx="1784350" cy="830263"/>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研读赏析</a:t>
            </a:r>
            <a:r>
              <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rPr>
              <a:t> </a:t>
            </a:r>
            <a:endPar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endParaRPr>
          </a:p>
        </p:txBody>
      </p:sp>
      <p:sp>
        <p:nvSpPr>
          <p:cNvPr id="48131" name="矩形 48130"/>
          <p:cNvSpPr/>
          <p:nvPr/>
        </p:nvSpPr>
        <p:spPr>
          <a:xfrm>
            <a:off x="342900" y="2389188"/>
            <a:ext cx="8534400" cy="460375"/>
          </a:xfrm>
          <a:prstGeom prst="rect">
            <a:avLst/>
          </a:prstGeom>
          <a:noFill/>
          <a:ln w="9525">
            <a:noFill/>
          </a:ln>
        </p:spPr>
        <p:txBody>
          <a:bodyPr>
            <a:spAutoFit/>
          </a:bodyPr>
          <a:lstStyle/>
          <a:p>
            <a:pPr algn="just">
              <a:defRPr/>
            </a:pPr>
            <a:r>
              <a:rPr lang="zh-CN" altLang="en-US" sz="2400" spc="150" noProof="1">
                <a:solidFill>
                  <a:srgbClr val="FF0000"/>
                </a:solidFill>
                <a:latin typeface="微软雅黑" panose="020B0503020204020204" pitchFamily="34" charset="-122"/>
                <a:ea typeface="微软雅黑" panose="020B0503020204020204" pitchFamily="34" charset="-122"/>
              </a:rPr>
              <a:t>1</a:t>
            </a:r>
            <a:r>
              <a:rPr lang="en-US" altLang="zh-CN" sz="2400" spc="150" noProof="1">
                <a:solidFill>
                  <a:srgbClr val="FF0000"/>
                </a:solidFill>
                <a:latin typeface="微软雅黑" panose="020B0503020204020204" pitchFamily="34" charset="-122"/>
                <a:ea typeface="微软雅黑" panose="020B0503020204020204" pitchFamily="34" charset="-122"/>
              </a:rPr>
              <a:t>.</a:t>
            </a:r>
            <a:r>
              <a:rPr lang="zh-CN" altLang="en-US" sz="2400" spc="150" noProof="1">
                <a:solidFill>
                  <a:srgbClr val="FF0000"/>
                </a:solidFill>
                <a:latin typeface="微软雅黑" panose="020B0503020204020204" pitchFamily="34" charset="-122"/>
                <a:ea typeface="微软雅黑" panose="020B0503020204020204" pitchFamily="34" charset="-122"/>
              </a:rPr>
              <a:t>屈原的独白写了哪些景象？</a:t>
            </a:r>
            <a:endParaRPr lang="zh-CN" altLang="en-US" sz="4800" noProof="1">
              <a:solidFill>
                <a:srgbClr val="FFFF00"/>
              </a:solidFill>
              <a:effectLst>
                <a:outerShdw blurRad="38100" dist="38100" dir="2700000">
                  <a:srgbClr val="C0C0C0"/>
                </a:outerShdw>
              </a:effectLst>
              <a:latin typeface="楷体_GB2312" pitchFamily="49" charset="-122"/>
              <a:ea typeface="楷体_GB2312" pitchFamily="49" charset="-122"/>
            </a:endParaRPr>
          </a:p>
        </p:txBody>
      </p:sp>
      <p:sp>
        <p:nvSpPr>
          <p:cNvPr id="48132" name="文本框 48131"/>
          <p:cNvSpPr txBox="1"/>
          <p:nvPr/>
        </p:nvSpPr>
        <p:spPr>
          <a:xfrm>
            <a:off x="128588" y="4729163"/>
            <a:ext cx="8743950" cy="1198562"/>
          </a:xfrm>
          <a:prstGeom prst="rect">
            <a:avLst/>
          </a:prstGeom>
          <a:noFill/>
          <a:ln w="9525">
            <a:noFill/>
          </a:ln>
        </p:spPr>
        <p:txBody>
          <a:bodyPr>
            <a:spAutoFit/>
          </a:bodyPr>
          <a:lstStyle/>
          <a:p>
            <a:pPr indent="457200" algn="just">
              <a:lnSpc>
                <a:spcPct val="150000"/>
              </a:lnSpc>
              <a:spcBef>
                <a:spcPts val="0"/>
              </a:spcBef>
              <a:defRPr/>
            </a:pPr>
            <a:r>
              <a:rPr lang="zh-CN" altLang="en-US" sz="2400" spc="150" noProof="1">
                <a:solidFill>
                  <a:srgbClr val="FF0000"/>
                </a:solidFill>
                <a:latin typeface="微软雅黑" panose="020B0503020204020204" pitchFamily="34" charset="-122"/>
                <a:ea typeface="微软雅黑" panose="020B0503020204020204" pitchFamily="34" charset="-122"/>
              </a:rPr>
              <a:t>2</a:t>
            </a:r>
            <a:r>
              <a:rPr lang="en-US" altLang="zh-CN" sz="2400" spc="150" noProof="1">
                <a:solidFill>
                  <a:srgbClr val="FF0000"/>
                </a:solidFill>
                <a:latin typeface="微软雅黑" panose="020B0503020204020204" pitchFamily="34" charset="-122"/>
                <a:ea typeface="微软雅黑" panose="020B0503020204020204" pitchFamily="34" charset="-122"/>
              </a:rPr>
              <a:t>.</a:t>
            </a:r>
            <a:r>
              <a:rPr lang="zh-CN" altLang="en-US" sz="2400" spc="150" noProof="1">
                <a:solidFill>
                  <a:srgbClr val="FF0000"/>
                </a:solidFill>
                <a:latin typeface="微软雅黑" panose="020B0503020204020204" pitchFamily="34" charset="-122"/>
                <a:ea typeface="微软雅黑" panose="020B0503020204020204" pitchFamily="34" charset="-122"/>
              </a:rPr>
              <a:t>作者在写这些景象时，运用了什么手法，有什么含义？仔细分析一下。</a:t>
            </a:r>
            <a:endParaRPr lang="zh-CN" altLang="en-US" sz="2400" spc="150" noProof="1">
              <a:solidFill>
                <a:srgbClr val="FF0000"/>
              </a:solidFill>
              <a:latin typeface="微软雅黑" panose="020B0503020204020204" pitchFamily="34" charset="-122"/>
              <a:ea typeface="微软雅黑" panose="020B0503020204020204" pitchFamily="34" charset="-122"/>
            </a:endParaRPr>
          </a:p>
        </p:txBody>
      </p:sp>
      <p:sp>
        <p:nvSpPr>
          <p:cNvPr id="48133" name="文本框 48132"/>
          <p:cNvSpPr txBox="1">
            <a:spLocks noChangeArrowheads="1"/>
          </p:cNvSpPr>
          <p:nvPr/>
        </p:nvSpPr>
        <p:spPr bwMode="auto">
          <a:xfrm>
            <a:off x="228600" y="2976563"/>
            <a:ext cx="8763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明确：风雷电，洞庭湖、东海、长江，有形的长剑、无形的长剑，没有阴谋，没有污秽、没有自私自利的没有人的小岛，“土偶木梗”的群像。</a:t>
            </a:r>
            <a:endParaRPr lang="zh-CN" altLang="en-US" sz="2400" dirty="0">
              <a:latin typeface="微软雅黑" panose="020B0503020204020204" pitchFamily="34" charset="-122"/>
              <a:ea typeface="微软雅黑" panose="020B0503020204020204" pitchFamily="34" charset="-122"/>
            </a:endParaRPr>
          </a:p>
        </p:txBody>
      </p:sp>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sp>
        <p:nvSpPr>
          <p:cNvPr id="13320"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13321" name="图片 11"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ppt_x</p:attrName>
                                        </p:attrNameLst>
                                      </p:cBhvr>
                                      <p:tavLst>
                                        <p:tav tm="0">
                                          <p:val>
                                            <p:strVal val="0-#ppt_w/2"/>
                                          </p:val>
                                        </p:tav>
                                        <p:tav tm="100000">
                                          <p:val>
                                            <p:strVal val="#ppt_x"/>
                                          </p:val>
                                        </p:tav>
                                      </p:tavLst>
                                    </p:anim>
                                    <p:anim calcmode="lin" valueType="num">
                                      <p:cBhvr>
                                        <p:cTn id="8" dur="500" fill="hold"/>
                                        <p:tgtEl>
                                          <p:spTgt spid="481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矩形 52226"/>
          <p:cNvSpPr/>
          <p:nvPr/>
        </p:nvSpPr>
        <p:spPr>
          <a:xfrm>
            <a:off x="82550" y="2163763"/>
            <a:ext cx="3867150" cy="3414712"/>
          </a:xfrm>
          <a:prstGeom prst="rect">
            <a:avLst/>
          </a:prstGeom>
          <a:noFill/>
          <a:ln w="9525">
            <a:noFill/>
          </a:ln>
        </p:spPr>
        <p:txBody>
          <a:bodyPr>
            <a:spAutoFit/>
          </a:bodyPr>
          <a:lstStyle/>
          <a:p>
            <a:pPr>
              <a:lnSpc>
                <a:spcPct val="150000"/>
              </a:lnSpc>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风雷电</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nSpc>
                <a:spcPct val="150000"/>
              </a:lnSpc>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洞庭湖、东海、长江</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nSpc>
                <a:spcPct val="150000"/>
              </a:lnSpc>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无形的长剑</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nSpc>
                <a:spcPct val="150000"/>
              </a:lnSpc>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土偶木梗形象</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没有阴谋、没有污秽没有自私自利的没有人的小岛</a:t>
            </a:r>
            <a:r>
              <a:rPr lang="zh-CN" altLang="en-US" b="1" noProof="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b="1" noProof="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228" name="矩形 52227"/>
          <p:cNvSpPr/>
          <p:nvPr/>
        </p:nvSpPr>
        <p:spPr>
          <a:xfrm>
            <a:off x="4387850" y="2163763"/>
            <a:ext cx="4483100" cy="830262"/>
          </a:xfrm>
          <a:prstGeom prst="rect">
            <a:avLst/>
          </a:prstGeom>
          <a:noFill/>
          <a:ln w="9525">
            <a:noFill/>
          </a:ln>
        </p:spPr>
        <p:txBody>
          <a:bodyPr>
            <a:spAutoFit/>
          </a:bodyPr>
          <a:lstStyle/>
          <a:p>
            <a:pPr>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象征人世间追求正义、光明的变革力量；</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52229" name="矩形 52228"/>
          <p:cNvSpPr/>
          <p:nvPr/>
        </p:nvSpPr>
        <p:spPr>
          <a:xfrm>
            <a:off x="4648200" y="2959100"/>
            <a:ext cx="2316163" cy="460375"/>
          </a:xfrm>
          <a:prstGeom prst="rect">
            <a:avLst/>
          </a:prstGeom>
          <a:noFill/>
          <a:ln w="9525">
            <a:noFill/>
          </a:ln>
        </p:spPr>
        <p:txBody>
          <a:bodyPr wrap="none">
            <a:spAutoFit/>
          </a:bodyPr>
          <a:lstStyle/>
          <a:p>
            <a:pPr>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象征人民群众；</a:t>
            </a:r>
            <a:endParaRPr lang="zh-CN" altLang="en-US" sz="2800" b="1" noProof="1">
              <a:effectLst>
                <a:outerShdw blurRad="38100" dist="38100" dir="2700000">
                  <a:srgbClr val="C0C0C0"/>
                </a:outerShdw>
              </a:effectLst>
              <a:latin typeface="宋体" panose="02010600030101010101" pitchFamily="2" charset="-122"/>
            </a:endParaRPr>
          </a:p>
        </p:txBody>
      </p:sp>
      <p:sp>
        <p:nvSpPr>
          <p:cNvPr id="52230" name="矩形 52229"/>
          <p:cNvSpPr/>
          <p:nvPr/>
        </p:nvSpPr>
        <p:spPr>
          <a:xfrm>
            <a:off x="4648200" y="3419475"/>
            <a:ext cx="4114800" cy="460375"/>
          </a:xfrm>
          <a:prstGeom prst="rect">
            <a:avLst/>
          </a:prstGeom>
          <a:noFill/>
          <a:ln w="9525">
            <a:noFill/>
          </a:ln>
        </p:spPr>
        <p:txBody>
          <a:bodyPr>
            <a:spAutoFit/>
          </a:bodyPr>
          <a:lstStyle/>
          <a:p>
            <a:pPr>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指坚定的信念；</a:t>
            </a:r>
            <a:endParaRPr lang="zh-CN" altLang="en-US" sz="2800" b="1" noProof="1">
              <a:effectLst>
                <a:outerShdw blurRad="38100" dist="38100" dir="2700000">
                  <a:srgbClr val="C0C0C0"/>
                </a:outerShdw>
              </a:effectLst>
              <a:latin typeface="宋体" panose="02010600030101010101" pitchFamily="2" charset="-122"/>
            </a:endParaRPr>
          </a:p>
        </p:txBody>
      </p:sp>
      <p:sp>
        <p:nvSpPr>
          <p:cNvPr id="52231" name="矩形 52230"/>
          <p:cNvSpPr/>
          <p:nvPr/>
        </p:nvSpPr>
        <p:spPr>
          <a:xfrm>
            <a:off x="4648200" y="4719638"/>
            <a:ext cx="4114800" cy="830262"/>
          </a:xfrm>
          <a:prstGeom prst="rect">
            <a:avLst/>
          </a:prstGeom>
          <a:noFill/>
          <a:ln w="9525">
            <a:noFill/>
          </a:ln>
        </p:spPr>
        <p:txBody>
          <a:bodyPr>
            <a:spAutoFit/>
          </a:bodyPr>
          <a:lstStyle/>
          <a:p>
            <a:pPr>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是对社会现实极端憎恶而企求寄托灵魂的一方净土。 </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52232" name="直接连接符 52231"/>
          <p:cNvSpPr>
            <a:spLocks noChangeShapeType="1"/>
          </p:cNvSpPr>
          <p:nvPr/>
        </p:nvSpPr>
        <p:spPr bwMode="auto">
          <a:xfrm>
            <a:off x="1570038" y="2573338"/>
            <a:ext cx="2744787" cy="14287"/>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233" name="直接连接符 52232"/>
          <p:cNvSpPr>
            <a:spLocks noChangeShapeType="1"/>
          </p:cNvSpPr>
          <p:nvPr/>
        </p:nvSpPr>
        <p:spPr bwMode="auto">
          <a:xfrm>
            <a:off x="2971800" y="3127375"/>
            <a:ext cx="152400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235" name="直接连接符 52234"/>
          <p:cNvSpPr>
            <a:spLocks noChangeShapeType="1"/>
          </p:cNvSpPr>
          <p:nvPr/>
        </p:nvSpPr>
        <p:spPr bwMode="auto">
          <a:xfrm>
            <a:off x="2479675" y="4203700"/>
            <a:ext cx="2016125"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236" name="文本框 52235"/>
          <p:cNvSpPr txBox="1"/>
          <p:nvPr/>
        </p:nvSpPr>
        <p:spPr>
          <a:xfrm>
            <a:off x="882650" y="6018213"/>
            <a:ext cx="7880350" cy="582612"/>
          </a:xfrm>
          <a:prstGeom prst="rect">
            <a:avLst/>
          </a:prstGeom>
          <a:noFill/>
          <a:ln w="9525">
            <a:noFill/>
          </a:ln>
        </p:spPr>
        <p:txBody>
          <a:bodyPr>
            <a:spAutoFit/>
          </a:bodyPr>
          <a:lstStyle/>
          <a:p>
            <a:pPr>
              <a:spcBef>
                <a:spcPct val="50000"/>
              </a:spcBef>
              <a:defRPr/>
            </a:pPr>
            <a:r>
              <a:rPr lang="en-US" altLang="zh-CN" sz="3200" b="1" noProof="1">
                <a:solidFill>
                  <a:schemeClr val="accent2"/>
                </a:solidFill>
                <a:effectLst>
                  <a:outerShdw blurRad="38100" dist="38100" dir="2700000">
                    <a:srgbClr val="C0C0C0"/>
                  </a:outerShdw>
                </a:effectLst>
                <a:latin typeface="楷体_GB2312" pitchFamily="49" charset="-122"/>
                <a:ea typeface="楷体_GB2312" pitchFamily="49" charset="-122"/>
              </a:rPr>
              <a:t> </a:t>
            </a:r>
            <a:r>
              <a:rPr lang="zh-CN" altLang="en-US" sz="2400" noProof="1">
                <a:solidFill>
                  <a:schemeClr val="accent2"/>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委婉、曲折、含蓄，  化“抽象”为“具体”  形象可感。</a:t>
            </a:r>
            <a:endParaRPr lang="en-US" altLang="zh-CN" sz="2400" noProof="1">
              <a:solidFill>
                <a:schemeClr val="accent2"/>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237" name="文本框 52236"/>
          <p:cNvSpPr txBox="1"/>
          <p:nvPr/>
        </p:nvSpPr>
        <p:spPr>
          <a:xfrm>
            <a:off x="88900" y="1641475"/>
            <a:ext cx="9144000" cy="522288"/>
          </a:xfrm>
          <a:prstGeom prst="rect">
            <a:avLst/>
          </a:prstGeom>
          <a:noFill/>
          <a:ln w="9525">
            <a:noFill/>
          </a:ln>
        </p:spPr>
        <p:txBody>
          <a:bodyPr>
            <a:spAutoFit/>
          </a:bodyPr>
          <a:lstStyle/>
          <a:p>
            <a:pPr>
              <a:spcBef>
                <a:spcPct val="50000"/>
              </a:spcBef>
              <a:defRPr/>
            </a:pPr>
            <a:r>
              <a:rPr lang="zh-CN" altLang="en-US" sz="2800" noProof="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象征手法</a:t>
            </a:r>
            <a:r>
              <a:rPr lang="en-US" altLang="zh-CN" sz="2800" noProof="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noProof="1">
                <a:solidFill>
                  <a:schemeClr val="accent2"/>
                </a:solidFill>
                <a:latin typeface="微软雅黑" panose="020B0503020204020204" pitchFamily="34" charset="-122"/>
                <a:ea typeface="微软雅黑" panose="020B0503020204020204" pitchFamily="34" charset="-122"/>
              </a:rPr>
              <a:t>用一种具体事物来表现一种特殊事物或特殊意义。</a:t>
            </a:r>
            <a:endParaRPr lang="zh-CN" altLang="en-US" sz="2400" noProof="1">
              <a:solidFill>
                <a:schemeClr val="accent2"/>
              </a:solidFill>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52238" name="矩形 52237"/>
          <p:cNvSpPr/>
          <p:nvPr/>
        </p:nvSpPr>
        <p:spPr>
          <a:xfrm>
            <a:off x="4572000" y="3889375"/>
            <a:ext cx="3816350" cy="830263"/>
          </a:xfrm>
          <a:prstGeom prst="rect">
            <a:avLst/>
          </a:prstGeom>
          <a:noFill/>
          <a:ln w="9525">
            <a:noFill/>
          </a:ln>
        </p:spPr>
        <p:txBody>
          <a:bodyPr>
            <a:spAutoFit/>
          </a:bodyPr>
          <a:lstStyle/>
          <a:p>
            <a:pPr>
              <a:defRPr/>
            </a:pPr>
            <a:r>
              <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rPr>
              <a:t>象征无德无能，欺民惑众的官僚统治集团。</a:t>
            </a:r>
            <a:endParaRPr lang="zh-CN" altLang="en-US" sz="2400" noProof="1">
              <a:effectLst>
                <a:outerShdw blurRad="38100" dist="38100" dir="2700000">
                  <a:srgbClr val="C0C0C0"/>
                </a:outerShdw>
              </a:effectLst>
              <a:latin typeface="微软雅黑" panose="020B0503020204020204" pitchFamily="34" charset="-122"/>
              <a:ea typeface="微软雅黑" panose="020B0503020204020204" pitchFamily="34" charset="-122"/>
            </a:endParaRPr>
          </a:p>
        </p:txBody>
      </p:sp>
      <p:sp>
        <p:nvSpPr>
          <p:cNvPr id="52240" name="文本框 52239"/>
          <p:cNvSpPr txBox="1">
            <a:spLocks noChangeArrowheads="1"/>
          </p:cNvSpPr>
          <p:nvPr/>
        </p:nvSpPr>
        <p:spPr bwMode="auto">
          <a:xfrm>
            <a:off x="82550" y="6078538"/>
            <a:ext cx="1763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400">
                <a:solidFill>
                  <a:srgbClr val="FF0000"/>
                </a:solidFill>
                <a:latin typeface="微软雅黑" panose="020B0503020204020204" pitchFamily="34" charset="-122"/>
                <a:ea typeface="微软雅黑" panose="020B0503020204020204" pitchFamily="34" charset="-122"/>
              </a:rPr>
              <a:t>作用：</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52241" name="直接连接符 52240"/>
          <p:cNvSpPr>
            <a:spLocks noChangeShapeType="1"/>
          </p:cNvSpPr>
          <p:nvPr/>
        </p:nvSpPr>
        <p:spPr bwMode="auto">
          <a:xfrm>
            <a:off x="2371725" y="3649663"/>
            <a:ext cx="2016125"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242" name="直接连接符 52241"/>
          <p:cNvSpPr>
            <a:spLocks noChangeShapeType="1"/>
          </p:cNvSpPr>
          <p:nvPr/>
        </p:nvSpPr>
        <p:spPr bwMode="auto">
          <a:xfrm flipV="1">
            <a:off x="3729038" y="5200650"/>
            <a:ext cx="919162"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sp>
        <p:nvSpPr>
          <p:cNvPr id="14354"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14355" name="图片 11"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0" name="矩形 48129"/>
          <p:cNvSpPr/>
          <p:nvPr/>
        </p:nvSpPr>
        <p:spPr>
          <a:xfrm>
            <a:off x="3365500" y="923925"/>
            <a:ext cx="1646238" cy="830263"/>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研读赏析</a:t>
            </a:r>
            <a:r>
              <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rPr>
              <a:t> </a:t>
            </a:r>
            <a:endPar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wd">
                                    <p:tmPct val="100000"/>
                                  </p:iterate>
                                  <p:childTnLst>
                                    <p:set>
                                      <p:cBhvr>
                                        <p:cTn id="6" dur="1" fill="hold">
                                          <p:stCondLst>
                                            <p:cond delay="0"/>
                                          </p:stCondLst>
                                        </p:cTn>
                                        <p:tgtEl>
                                          <p:spTgt spid="52237"/>
                                        </p:tgtEl>
                                        <p:attrNameLst>
                                          <p:attrName>style.visibility</p:attrName>
                                        </p:attrNameLst>
                                      </p:cBhvr>
                                      <p:to>
                                        <p:strVal val="visible"/>
                                      </p:to>
                                    </p:set>
                                    <p:anim calcmode="lin" valueType="num">
                                      <p:cBhvr>
                                        <p:cTn id="7" dur="300" fill="hold"/>
                                        <p:tgtEl>
                                          <p:spTgt spid="52237"/>
                                        </p:tgtEl>
                                        <p:attrNameLst>
                                          <p:attrName>ppt_x</p:attrName>
                                        </p:attrNameLst>
                                      </p:cBhvr>
                                      <p:tavLst>
                                        <p:tav tm="0">
                                          <p:val>
                                            <p:strVal val="#ppt_x"/>
                                          </p:val>
                                        </p:tav>
                                        <p:tav tm="100000">
                                          <p:val>
                                            <p:strVal val="#ppt_x"/>
                                          </p:val>
                                        </p:tav>
                                      </p:tavLst>
                                    </p:anim>
                                    <p:anim calcmode="lin" valueType="num">
                                      <p:cBhvr>
                                        <p:cTn id="8" dur="300" fill="hold"/>
                                        <p:tgtEl>
                                          <p:spTgt spid="522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Effect transition="in" filter="barn(outHorizontal)">
                                      <p:cBhvr>
                                        <p:cTn id="13" dur="500"/>
                                        <p:tgtEl>
                                          <p:spTgt spid="5222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5223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52228"/>
                                        </p:tgtEl>
                                        <p:attrNameLst>
                                          <p:attrName>style.visibility</p:attrName>
                                        </p:attrNameLst>
                                      </p:cBhvr>
                                      <p:to>
                                        <p:strVal val="visible"/>
                                      </p:to>
                                    </p:set>
                                    <p:anim calcmode="lin" valueType="num">
                                      <p:cBhvr>
                                        <p:cTn id="22" dur="500" fill="hold"/>
                                        <p:tgtEl>
                                          <p:spTgt spid="52228"/>
                                        </p:tgtEl>
                                        <p:attrNameLst>
                                          <p:attrName>ppt_w</p:attrName>
                                        </p:attrNameLst>
                                      </p:cBhvr>
                                      <p:tavLst>
                                        <p:tav tm="0">
                                          <p:val>
                                            <p:fltVal val="0"/>
                                          </p:val>
                                        </p:tav>
                                        <p:tav tm="100000">
                                          <p:val>
                                            <p:strVal val="#ppt_w"/>
                                          </p:val>
                                        </p:tav>
                                      </p:tavLst>
                                    </p:anim>
                                    <p:anim calcmode="lin" valueType="num">
                                      <p:cBhvr>
                                        <p:cTn id="23" dur="500" fill="hold"/>
                                        <p:tgtEl>
                                          <p:spTgt spid="5222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223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52229"/>
                                        </p:tgtEl>
                                        <p:attrNameLst>
                                          <p:attrName>style.visibility</p:attrName>
                                        </p:attrNameLst>
                                      </p:cBhvr>
                                      <p:to>
                                        <p:strVal val="visible"/>
                                      </p:to>
                                    </p:set>
                                    <p:anim calcmode="lin" valueType="num">
                                      <p:cBhvr>
                                        <p:cTn id="32" dur="500" fill="hold"/>
                                        <p:tgtEl>
                                          <p:spTgt spid="52229"/>
                                        </p:tgtEl>
                                        <p:attrNameLst>
                                          <p:attrName>ppt_w</p:attrName>
                                        </p:attrNameLst>
                                      </p:cBhvr>
                                      <p:tavLst>
                                        <p:tav tm="0">
                                          <p:val>
                                            <p:fltVal val="0"/>
                                          </p:val>
                                        </p:tav>
                                        <p:tav tm="100000">
                                          <p:val>
                                            <p:strVal val="#ppt_w"/>
                                          </p:val>
                                        </p:tav>
                                      </p:tavLst>
                                    </p:anim>
                                    <p:anim calcmode="lin" valueType="num">
                                      <p:cBhvr>
                                        <p:cTn id="33" dur="500" fill="hold"/>
                                        <p:tgtEl>
                                          <p:spTgt spid="52229"/>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5224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52230"/>
                                        </p:tgtEl>
                                        <p:attrNameLst>
                                          <p:attrName>style.visibility</p:attrName>
                                        </p:attrNameLst>
                                      </p:cBhvr>
                                      <p:to>
                                        <p:strVal val="visible"/>
                                      </p:to>
                                    </p:set>
                                    <p:anim calcmode="lin" valueType="num">
                                      <p:cBhvr>
                                        <p:cTn id="42" dur="500" fill="hold"/>
                                        <p:tgtEl>
                                          <p:spTgt spid="52230"/>
                                        </p:tgtEl>
                                        <p:attrNameLst>
                                          <p:attrName>ppt_w</p:attrName>
                                        </p:attrNameLst>
                                      </p:cBhvr>
                                      <p:tavLst>
                                        <p:tav tm="0">
                                          <p:val>
                                            <p:fltVal val="0"/>
                                          </p:val>
                                        </p:tav>
                                        <p:tav tm="100000">
                                          <p:val>
                                            <p:strVal val="#ppt_w"/>
                                          </p:val>
                                        </p:tav>
                                      </p:tavLst>
                                    </p:anim>
                                    <p:anim calcmode="lin" valueType="num">
                                      <p:cBhvr>
                                        <p:cTn id="43" dur="500" fill="hold"/>
                                        <p:tgtEl>
                                          <p:spTgt spid="52230"/>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5223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grpId="0" nodeType="clickEffect">
                                  <p:stCondLst>
                                    <p:cond delay="0"/>
                                  </p:stCondLst>
                                  <p:childTnLst>
                                    <p:set>
                                      <p:cBhvr>
                                        <p:cTn id="51" dur="1" fill="hold">
                                          <p:stCondLst>
                                            <p:cond delay="0"/>
                                          </p:stCondLst>
                                        </p:cTn>
                                        <p:tgtEl>
                                          <p:spTgt spid="52238"/>
                                        </p:tgtEl>
                                        <p:attrNameLst>
                                          <p:attrName>style.visibility</p:attrName>
                                        </p:attrNameLst>
                                      </p:cBhvr>
                                      <p:to>
                                        <p:strVal val="visible"/>
                                      </p:to>
                                    </p:set>
                                    <p:animEffect transition="in" filter="barn(outHorizontal)">
                                      <p:cBhvr>
                                        <p:cTn id="52" dur="500"/>
                                        <p:tgtEl>
                                          <p:spTgt spid="5223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522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52231"/>
                                        </p:tgtEl>
                                        <p:attrNameLst>
                                          <p:attrName>style.visibility</p:attrName>
                                        </p:attrNameLst>
                                      </p:cBhvr>
                                      <p:to>
                                        <p:strVal val="visible"/>
                                      </p:to>
                                    </p:set>
                                    <p:animEffect transition="in" filter="barn(outHorizontal)">
                                      <p:cBhvr>
                                        <p:cTn id="61" dur="500"/>
                                        <p:tgtEl>
                                          <p:spTgt spid="5223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42" fill="hold" grpId="0" nodeType="clickEffect">
                                  <p:stCondLst>
                                    <p:cond delay="0"/>
                                  </p:stCondLst>
                                  <p:childTnLst>
                                    <p:set>
                                      <p:cBhvr>
                                        <p:cTn id="65" dur="1" fill="hold">
                                          <p:stCondLst>
                                            <p:cond delay="0"/>
                                          </p:stCondLst>
                                        </p:cTn>
                                        <p:tgtEl>
                                          <p:spTgt spid="52240"/>
                                        </p:tgtEl>
                                        <p:attrNameLst>
                                          <p:attrName>style.visibility</p:attrName>
                                        </p:attrNameLst>
                                      </p:cBhvr>
                                      <p:to>
                                        <p:strVal val="visible"/>
                                      </p:to>
                                    </p:set>
                                    <p:animEffect transition="in" filter="barn(outHorizontal)">
                                      <p:cBhvr>
                                        <p:cTn id="66" dur="500"/>
                                        <p:tgtEl>
                                          <p:spTgt spid="52240"/>
                                        </p:tgtEl>
                                      </p:cBhvr>
                                    </p:animEffect>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52236"/>
                                        </p:tgtEl>
                                        <p:attrNameLst>
                                          <p:attrName>style.visibility</p:attrName>
                                        </p:attrNameLst>
                                      </p:cBhvr>
                                      <p:to>
                                        <p:strVal val="visible"/>
                                      </p:to>
                                    </p:set>
                                    <p:anim calcmode="lin" valueType="num">
                                      <p:cBhvr>
                                        <p:cTn id="71" dur="500" fill="hold"/>
                                        <p:tgtEl>
                                          <p:spTgt spid="52236"/>
                                        </p:tgtEl>
                                        <p:attrNameLst>
                                          <p:attrName>ppt_w</p:attrName>
                                        </p:attrNameLst>
                                      </p:cBhvr>
                                      <p:tavLst>
                                        <p:tav tm="0">
                                          <p:val>
                                            <p:fltVal val="0"/>
                                          </p:val>
                                        </p:tav>
                                        <p:tav tm="100000">
                                          <p:val>
                                            <p:strVal val="#ppt_w"/>
                                          </p:val>
                                        </p:tav>
                                      </p:tavLst>
                                    </p:anim>
                                    <p:anim calcmode="lin" valueType="num">
                                      <p:cBhvr>
                                        <p:cTn id="72" dur="500" fill="hold"/>
                                        <p:tgtEl>
                                          <p:spTgt spid="522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P spid="52229" grpId="0"/>
      <p:bldP spid="52230" grpId="0"/>
      <p:bldP spid="52231" grpId="0"/>
      <p:bldP spid="52232" grpId="0" animBg="1"/>
      <p:bldP spid="52233" grpId="0" animBg="1"/>
      <p:bldP spid="52235" grpId="0" animBg="1"/>
      <p:bldP spid="52236" grpId="0"/>
      <p:bldP spid="52237" grpId="0"/>
      <p:bldP spid="52238" grpId="0"/>
      <p:bldP spid="52240" grpId="0"/>
      <p:bldP spid="52241" grpId="0" animBg="1"/>
      <p:bldP spid="522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7409"/>
          <p:cNvSpPr/>
          <p:nvPr/>
        </p:nvSpPr>
        <p:spPr>
          <a:xfrm>
            <a:off x="479425" y="1858963"/>
            <a:ext cx="8382000" cy="1198562"/>
          </a:xfrm>
          <a:prstGeom prst="rect">
            <a:avLst/>
          </a:prstGeom>
          <a:noFill/>
          <a:ln w="9525">
            <a:noFill/>
          </a:ln>
        </p:spPr>
        <p:txBody>
          <a:bodyPr>
            <a:spAutoFit/>
          </a:bodyPr>
          <a:lstStyle/>
          <a:p>
            <a:pPr indent="457200" algn="just">
              <a:lnSpc>
                <a:spcPct val="150000"/>
              </a:lnSpc>
              <a:defRPr/>
            </a:pPr>
            <a:r>
              <a:rPr lang="zh-CN" altLang="en-US" sz="2400" spc="150" noProof="1">
                <a:solidFill>
                  <a:srgbClr val="FF0000"/>
                </a:solidFill>
                <a:latin typeface="微软雅黑" panose="020B0503020204020204" pitchFamily="34" charset="-122"/>
                <a:ea typeface="微软雅黑" panose="020B0503020204020204" pitchFamily="34" charset="-122"/>
              </a:rPr>
              <a:t>3</a:t>
            </a:r>
            <a:r>
              <a:rPr lang="en-US" altLang="zh-CN" sz="2400" spc="150" noProof="1">
                <a:solidFill>
                  <a:srgbClr val="FF0000"/>
                </a:solidFill>
                <a:latin typeface="微软雅黑" panose="020B0503020204020204" pitchFamily="34" charset="-122"/>
                <a:ea typeface="微软雅黑" panose="020B0503020204020204" pitchFamily="34" charset="-122"/>
              </a:rPr>
              <a:t>.</a:t>
            </a:r>
            <a:r>
              <a:rPr lang="zh-CN" altLang="en-US" sz="2400" spc="150" noProof="1">
                <a:solidFill>
                  <a:srgbClr val="FF0000"/>
                </a:solidFill>
                <a:latin typeface="微软雅黑" panose="020B0503020204020204" pitchFamily="34" charset="-122"/>
                <a:ea typeface="微软雅黑" panose="020B0503020204020204" pitchFamily="34" charset="-122"/>
              </a:rPr>
              <a:t>抒情主人公屈原通过呼唤风、雷、电表达了一种怎样的思想感情? </a:t>
            </a:r>
            <a:endParaRPr lang="zh-CN" altLang="en-US" sz="2400" spc="150" noProof="1">
              <a:solidFill>
                <a:srgbClr val="FF0000"/>
              </a:solidFill>
              <a:latin typeface="微软雅黑" panose="020B0503020204020204" pitchFamily="34" charset="-122"/>
              <a:ea typeface="微软雅黑" panose="020B0503020204020204" pitchFamily="34" charset="-122"/>
            </a:endParaRPr>
          </a:p>
        </p:txBody>
      </p:sp>
      <p:sp>
        <p:nvSpPr>
          <p:cNvPr id="17411" name="矩形 17410"/>
          <p:cNvSpPr>
            <a:spLocks noChangeArrowheads="1"/>
          </p:cNvSpPr>
          <p:nvPr/>
        </p:nvSpPr>
        <p:spPr bwMode="auto">
          <a:xfrm>
            <a:off x="381000" y="2932113"/>
            <a:ext cx="85788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明确：对风雷电的呼唤与歌颂，表现了诗人对黑暗世界的强烈愤懑和摧毁黑暗的热望，也表明了诗人对光明未来的热烈追求。 </a:t>
            </a:r>
            <a:endParaRPr lang="zh-CN" altLang="en-US" sz="2400">
              <a:latin typeface="微软雅黑" panose="020B0503020204020204" pitchFamily="34" charset="-122"/>
              <a:ea typeface="微软雅黑" panose="020B0503020204020204" pitchFamily="34" charset="-122"/>
            </a:endParaRPr>
          </a:p>
        </p:txBody>
      </p:sp>
      <p:sp>
        <p:nvSpPr>
          <p:cNvPr id="48130" name="矩形 48129"/>
          <p:cNvSpPr/>
          <p:nvPr/>
        </p:nvSpPr>
        <p:spPr>
          <a:xfrm>
            <a:off x="3338513" y="1028700"/>
            <a:ext cx="1782762" cy="830263"/>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研读赏析</a:t>
            </a:r>
            <a:r>
              <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rPr>
              <a:t> </a:t>
            </a:r>
            <a:endPar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endParaRPr>
          </a:p>
        </p:txBody>
      </p:sp>
      <p:pic>
        <p:nvPicPr>
          <p:cNvPr id="68619" name="图片 68618">
            <a:hlinkClick r:id="rId1"/>
          </p:cNvPr>
          <p:cNvPicPr>
            <a:picLocks noChangeAspect="1"/>
          </p:cNvPicPr>
          <p:nvPr/>
        </p:nvPicPr>
        <p:blipFill>
          <a:blip r:embed="rId2"/>
          <a:stretch>
            <a:fillRect/>
          </a:stretch>
        </p:blipFill>
        <p:spPr>
          <a:xfrm>
            <a:off x="692150" y="4572635"/>
            <a:ext cx="8044815" cy="2150110"/>
          </a:xfrm>
          <a:prstGeom prst="round2DiagRect">
            <a:avLst/>
          </a:prstGeom>
          <a:noFill/>
          <a:ln w="9525">
            <a:noFill/>
          </a:ln>
          <a:effectLst>
            <a:softEdge rad="127000"/>
          </a:effectLst>
        </p:spPr>
      </p:pic>
      <p:sp>
        <p:nvSpPr>
          <p:cNvPr id="9"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5367"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3"/>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15369" name="图片 9" descr="图形4"/>
          <p:cNvPicPr>
            <a:picLocks noChangeAspect="1" noChangeArrowheads="1"/>
          </p:cNvPicPr>
          <p:nvPr/>
        </p:nvPicPr>
        <p:blipFill>
          <a:blip r:embed="rId4"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randombar(horizontal)">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a:spLocks noChangeArrowheads="1"/>
          </p:cNvSpPr>
          <p:nvPr/>
        </p:nvSpPr>
        <p:spPr bwMode="auto">
          <a:xfrm>
            <a:off x="657225" y="2933700"/>
            <a:ext cx="8194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明确：屈原是一个爱国爱民，忠贞不屈，有着浩然正气和英勇无畏的斗争精神的人。</a:t>
            </a:r>
            <a:endParaRPr lang="zh-CN" altLang="en-US" sz="2400">
              <a:latin typeface="微软雅黑" panose="020B0503020204020204" pitchFamily="34" charset="-122"/>
              <a:ea typeface="微软雅黑" panose="020B0503020204020204" pitchFamily="34" charset="-122"/>
            </a:endParaRPr>
          </a:p>
        </p:txBody>
      </p:sp>
      <p:sp>
        <p:nvSpPr>
          <p:cNvPr id="18435" name="矩形 18434"/>
          <p:cNvSpPr/>
          <p:nvPr/>
        </p:nvSpPr>
        <p:spPr>
          <a:xfrm>
            <a:off x="658813" y="2128838"/>
            <a:ext cx="7383462" cy="644525"/>
          </a:xfrm>
          <a:prstGeom prst="rect">
            <a:avLst/>
          </a:prstGeom>
          <a:noFill/>
          <a:ln w="9525">
            <a:noFill/>
          </a:ln>
        </p:spPr>
        <p:txBody>
          <a:bodyPr>
            <a:spAutoFit/>
          </a:bodyPr>
          <a:lstStyle/>
          <a:p>
            <a:pPr indent="457200" algn="just">
              <a:lnSpc>
                <a:spcPct val="150000"/>
              </a:lnSpc>
              <a:defRPr/>
            </a:pPr>
            <a:r>
              <a:rPr lang="zh-CN" altLang="en-US" sz="2400" spc="150" noProof="1">
                <a:solidFill>
                  <a:srgbClr val="FF0000"/>
                </a:solidFill>
                <a:latin typeface="微软雅黑" panose="020B0503020204020204" pitchFamily="34" charset="-122"/>
                <a:ea typeface="微软雅黑" panose="020B0503020204020204" pitchFamily="34" charset="-122"/>
              </a:rPr>
              <a:t>读完课文，你认为屈原是一个怎样的人？</a:t>
            </a:r>
            <a:endParaRPr lang="zh-CN" altLang="en-US" sz="2400" spc="150" noProof="1">
              <a:solidFill>
                <a:srgbClr val="FF0000"/>
              </a:solidFill>
              <a:latin typeface="微软雅黑" panose="020B0503020204020204" pitchFamily="34" charset="-122"/>
              <a:ea typeface="微软雅黑" panose="020B0503020204020204" pitchFamily="34" charset="-122"/>
            </a:endParaRPr>
          </a:p>
        </p:txBody>
      </p:sp>
      <p:sp>
        <p:nvSpPr>
          <p:cNvPr id="48130" name="矩形 48129"/>
          <p:cNvSpPr/>
          <p:nvPr/>
        </p:nvSpPr>
        <p:spPr>
          <a:xfrm>
            <a:off x="3338513" y="1028700"/>
            <a:ext cx="1782762" cy="830263"/>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研读赏析</a:t>
            </a:r>
            <a:r>
              <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rPr>
              <a:t> </a:t>
            </a:r>
            <a:endParaRPr lang="zh-CN" altLang="en-US" sz="4800" noProof="1">
              <a:solidFill>
                <a:srgbClr val="FF0000"/>
              </a:solidFill>
              <a:effectLst>
                <a:outerShdw blurRad="38100" dist="38100" dir="2700000">
                  <a:srgbClr val="C0C0C0"/>
                </a:outerShdw>
              </a:effectLst>
              <a:latin typeface="华文琥珀" panose="02010800040101010101" pitchFamily="2" charset="-122"/>
              <a:ea typeface="华文琥珀" panose="02010800040101010101" pitchFamily="2" charset="-122"/>
            </a:endParaRPr>
          </a:p>
        </p:txBody>
      </p:sp>
      <p:pic>
        <p:nvPicPr>
          <p:cNvPr id="2" name="图片 1"/>
          <p:cNvPicPr>
            <a:picLocks noChangeAspect="1"/>
          </p:cNvPicPr>
          <p:nvPr/>
        </p:nvPicPr>
        <p:blipFill>
          <a:blip r:embed="rId1"/>
          <a:stretch>
            <a:fillRect/>
          </a:stretch>
        </p:blipFill>
        <p:spPr>
          <a:xfrm>
            <a:off x="221615" y="4133215"/>
            <a:ext cx="8752837" cy="2616835"/>
          </a:xfrm>
          <a:prstGeom prst="ellipse">
            <a:avLst/>
          </a:prstGeom>
          <a:effectLst>
            <a:softEdge rad="127000"/>
          </a:effectLst>
        </p:spPr>
      </p:pic>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6391"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2"/>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16393" name="图片 9" descr="图形4"/>
          <p:cNvPicPr>
            <a:picLocks noChangeAspect="1" noChangeArrowheads="1"/>
          </p:cNvPicPr>
          <p:nvPr/>
        </p:nvPicPr>
        <p:blipFill>
          <a:blip r:embed="rId3"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dissolve">
                                      <p:cBhvr>
                                        <p:cTn id="7" dur="500"/>
                                        <p:tgtEl>
                                          <p:spTgt spid="184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2" name="图片 19461"/>
          <p:cNvPicPr>
            <a:picLocks noChangeAspect="1"/>
          </p:cNvPicPr>
          <p:nvPr/>
        </p:nvPicPr>
        <p:blipFill>
          <a:blip r:embed="rId1"/>
          <a:stretch>
            <a:fillRect/>
          </a:stretch>
        </p:blipFill>
        <p:spPr>
          <a:xfrm>
            <a:off x="2714625" y="3182619"/>
            <a:ext cx="6319520" cy="3716021"/>
          </a:xfrm>
          <a:prstGeom prst="roundRect">
            <a:avLst/>
          </a:prstGeom>
          <a:noFill/>
          <a:ln w="9525">
            <a:noFill/>
          </a:ln>
          <a:effectLst>
            <a:softEdge rad="31750"/>
          </a:effectLst>
        </p:spPr>
      </p:pic>
      <p:sp>
        <p:nvSpPr>
          <p:cNvPr id="19459" name="矩形 19458"/>
          <p:cNvSpPr/>
          <p:nvPr/>
        </p:nvSpPr>
        <p:spPr>
          <a:xfrm>
            <a:off x="292100" y="1879600"/>
            <a:ext cx="8559800" cy="1754188"/>
          </a:xfrm>
          <a:prstGeom prst="rect">
            <a:avLst/>
          </a:prstGeom>
          <a:noFill/>
          <a:ln w="12700">
            <a:noFill/>
          </a:ln>
        </p:spPr>
        <p:txBody>
          <a:bodyPr>
            <a:spAutoFit/>
          </a:bodyPr>
          <a:lstStyle/>
          <a:p>
            <a:pPr indent="457200" algn="just">
              <a:lnSpc>
                <a:spcPct val="150000"/>
              </a:lnSpc>
              <a:defRPr/>
            </a:pPr>
            <a:r>
              <a:rPr lang="zh-CN" altLang="en-US" sz="2400" spc="150" noProof="1">
                <a:solidFill>
                  <a:schemeClr val="tx2"/>
                </a:solidFill>
                <a:latin typeface="微软雅黑" panose="020B0503020204020204" pitchFamily="34" charset="-122"/>
                <a:ea typeface="微软雅黑" panose="020B0503020204020204" pitchFamily="34" charset="-122"/>
              </a:rPr>
              <a:t>《雷电颂》即然是屈原的内心独白，请找出你最感兴趣的句子或段落，朗读给大家听，并说说这里写出了屈原怎样的内心情感。</a:t>
            </a:r>
            <a:endParaRPr lang="zh-CN" altLang="en-US" sz="2400" spc="150" noProof="1">
              <a:solidFill>
                <a:schemeClr val="tx2"/>
              </a:solidFill>
              <a:latin typeface="微软雅黑" panose="020B0503020204020204" pitchFamily="34" charset="-122"/>
              <a:ea typeface="微软雅黑" panose="020B0503020204020204" pitchFamily="34" charset="-122"/>
            </a:endParaRPr>
          </a:p>
        </p:txBody>
      </p:sp>
      <p:sp>
        <p:nvSpPr>
          <p:cNvPr id="19460" name="矩形 19459"/>
          <p:cNvSpPr/>
          <p:nvPr/>
        </p:nvSpPr>
        <p:spPr>
          <a:xfrm>
            <a:off x="3468688" y="1171575"/>
            <a:ext cx="2205037" cy="522288"/>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品味语言 </a:t>
            </a:r>
            <a:endParaRPr lang="zh-CN" altLang="en-US" sz="7200" b="1" noProof="1">
              <a:solidFill>
                <a:srgbClr val="FF0000"/>
              </a:solidFill>
              <a:effectLst>
                <a:outerShdw blurRad="38100" dist="38100" dir="2700000">
                  <a:srgbClr val="C0C0C0"/>
                </a:outerShdw>
              </a:effectLst>
              <a:latin typeface="华文彩云" panose="02010800040101010101" pitchFamily="2" charset="-122"/>
              <a:ea typeface="华文彩云" panose="02010800040101010101" pitchFamily="2" charset="-122"/>
            </a:endParaRPr>
          </a:p>
        </p:txBody>
      </p:sp>
      <p:sp>
        <p:nvSpPr>
          <p:cNvPr id="9" name="单圆角矩形 5"/>
          <p:cNvSpPr/>
          <p:nvPr/>
        </p:nvSpPr>
        <p:spPr>
          <a:xfrm>
            <a:off x="-9525" y="136525"/>
            <a:ext cx="3724275"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7414"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2"/>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17416" name="图片 9" descr="图形4"/>
          <p:cNvPicPr>
            <a:picLocks noChangeAspect="1" noChangeArrowheads="1"/>
          </p:cNvPicPr>
          <p:nvPr/>
        </p:nvPicPr>
        <p:blipFill>
          <a:blip r:embed="rId3"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cover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矩形 63491"/>
          <p:cNvSpPr/>
          <p:nvPr/>
        </p:nvSpPr>
        <p:spPr>
          <a:xfrm>
            <a:off x="147638" y="2006600"/>
            <a:ext cx="6459537" cy="554038"/>
          </a:xfrm>
          <a:prstGeom prst="rect">
            <a:avLst/>
          </a:prstGeom>
          <a:noFill/>
          <a:ln w="9525">
            <a:noFill/>
          </a:ln>
        </p:spPr>
        <p:txBody>
          <a:bodyPr>
            <a:spAutoFit/>
          </a:bodyPr>
          <a:lstStyle/>
          <a:p>
            <a:pPr indent="457200" algn="just">
              <a:lnSpc>
                <a:spcPct val="150000"/>
              </a:lnSpc>
              <a:defRPr/>
            </a:pPr>
            <a:r>
              <a:rPr lang="zh-CN" altLang="en-US" sz="2000" spc="150" noProof="1">
                <a:solidFill>
                  <a:srgbClr val="FF0000"/>
                </a:solidFill>
                <a:latin typeface="微软雅黑" panose="020B0503020204020204" pitchFamily="34" charset="-122"/>
                <a:ea typeface="微软雅黑" panose="020B0503020204020204" pitchFamily="34" charset="-122"/>
              </a:rPr>
              <a:t>（1）风！你咆哮吧！咆哮吧！尽力地咆哮吧！</a:t>
            </a:r>
            <a:endParaRPr lang="zh-CN" altLang="en-US" sz="2000" spc="150" noProof="1">
              <a:solidFill>
                <a:srgbClr val="FF0000"/>
              </a:solidFill>
              <a:latin typeface="微软雅黑" panose="020B0503020204020204" pitchFamily="34" charset="-122"/>
              <a:ea typeface="微软雅黑" panose="020B0503020204020204" pitchFamily="34" charset="-122"/>
            </a:endParaRPr>
          </a:p>
        </p:txBody>
      </p:sp>
      <p:sp>
        <p:nvSpPr>
          <p:cNvPr id="63493" name="矩形 63492"/>
          <p:cNvSpPr/>
          <p:nvPr/>
        </p:nvSpPr>
        <p:spPr>
          <a:xfrm>
            <a:off x="147638" y="3630613"/>
            <a:ext cx="8767762" cy="1476375"/>
          </a:xfrm>
          <a:prstGeom prst="rect">
            <a:avLst/>
          </a:prstGeom>
          <a:noFill/>
          <a:ln w="9525">
            <a:noFill/>
          </a:ln>
        </p:spPr>
        <p:txBody>
          <a:bodyPr>
            <a:spAutoFit/>
          </a:bodyPr>
          <a:lstStyle/>
          <a:p>
            <a:pPr indent="457200" algn="just">
              <a:lnSpc>
                <a:spcPct val="150000"/>
              </a:lnSpc>
              <a:spcBef>
                <a:spcPct val="50000"/>
              </a:spcBef>
              <a:defRPr/>
            </a:pPr>
            <a:r>
              <a:rPr lang="zh-CN" altLang="en-US" sz="2000" spc="150" noProof="1">
                <a:solidFill>
                  <a:srgbClr val="FF0000"/>
                </a:solidFill>
                <a:latin typeface="微软雅黑" panose="020B0503020204020204" pitchFamily="34" charset="-122"/>
                <a:ea typeface="微软雅黑" panose="020B0503020204020204" pitchFamily="34" charset="-122"/>
              </a:rPr>
              <a:t>（2）火！你在天边，你在眼前，你在我的四面，我知道你就是宇宙的生命，你就是我的生命，你就是我呀！我这熊熊地燃烧着的生命，我这快要使我全身炸裂的怒火，难道就不能迸射出光明了吗？</a:t>
            </a:r>
            <a:endParaRPr lang="zh-CN" altLang="en-US" sz="2000" spc="150" noProof="1">
              <a:solidFill>
                <a:srgbClr val="FF0000"/>
              </a:solidFill>
              <a:latin typeface="微软雅黑" panose="020B0503020204020204" pitchFamily="34" charset="-122"/>
              <a:ea typeface="微软雅黑" panose="020B0503020204020204" pitchFamily="34" charset="-122"/>
            </a:endParaRPr>
          </a:p>
        </p:txBody>
      </p:sp>
      <p:sp>
        <p:nvSpPr>
          <p:cNvPr id="63495" name="矩形 63494"/>
          <p:cNvSpPr>
            <a:spLocks noChangeArrowheads="1"/>
          </p:cNvSpPr>
          <p:nvPr/>
        </p:nvSpPr>
        <p:spPr bwMode="auto">
          <a:xfrm>
            <a:off x="234950" y="2697163"/>
            <a:ext cx="87630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zh-CN" altLang="en-US" sz="2000">
                <a:latin typeface="微软雅黑" panose="020B0503020204020204" pitchFamily="34" charset="-122"/>
                <a:ea typeface="微软雅黑" panose="020B0503020204020204" pitchFamily="34" charset="-122"/>
              </a:rPr>
              <a:t>这几句是对风的呼喊，流露出屈原对风的急切的渴盼，风是改变黑暗的变革力量。</a:t>
            </a:r>
            <a:endParaRPr lang="zh-CN" altLang="en-US" sz="2000">
              <a:latin typeface="微软雅黑" panose="020B0503020204020204" pitchFamily="34" charset="-122"/>
              <a:ea typeface="微软雅黑" panose="020B0503020204020204" pitchFamily="34" charset="-122"/>
            </a:endParaRPr>
          </a:p>
        </p:txBody>
      </p:sp>
      <p:sp>
        <p:nvSpPr>
          <p:cNvPr id="63496" name="矩形 63495"/>
          <p:cNvSpPr>
            <a:spLocks noChangeArrowheads="1"/>
          </p:cNvSpPr>
          <p:nvPr/>
        </p:nvSpPr>
        <p:spPr bwMode="auto">
          <a:xfrm>
            <a:off x="317500" y="5106988"/>
            <a:ext cx="85979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zh-CN" altLang="en-US" sz="2000">
                <a:latin typeface="微软雅黑" panose="020B0503020204020204" pitchFamily="34" charset="-122"/>
                <a:ea typeface="微软雅黑" panose="020B0503020204020204" pitchFamily="34" charset="-122"/>
              </a:rPr>
              <a:t>这几句是屈原对光明的狂热的呼喊，表达了诗人对光明未来的热烈向往与追求。</a:t>
            </a:r>
            <a:endParaRPr lang="zh-CN" altLang="en-US" sz="2000">
              <a:latin typeface="微软雅黑" panose="020B0503020204020204" pitchFamily="34" charset="-122"/>
              <a:ea typeface="微软雅黑" panose="020B0503020204020204" pitchFamily="34" charset="-122"/>
            </a:endParaRPr>
          </a:p>
        </p:txBody>
      </p:sp>
      <p:sp>
        <p:nvSpPr>
          <p:cNvPr id="19460" name="矩形 19459"/>
          <p:cNvSpPr/>
          <p:nvPr/>
        </p:nvSpPr>
        <p:spPr>
          <a:xfrm>
            <a:off x="3468688" y="1171575"/>
            <a:ext cx="2205037" cy="522288"/>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品味语言 </a:t>
            </a:r>
            <a:endParaRPr lang="zh-CN" altLang="en-US" sz="7200" b="1" noProof="1">
              <a:solidFill>
                <a:srgbClr val="FF0000"/>
              </a:solidFill>
              <a:effectLst>
                <a:outerShdw blurRad="38100" dist="38100" dir="2700000">
                  <a:srgbClr val="C0C0C0"/>
                </a:outerShdw>
              </a:effectLst>
              <a:latin typeface="华文彩云" panose="02010800040101010101" pitchFamily="2" charset="-122"/>
              <a:ea typeface="华文彩云" panose="02010800040101010101" pitchFamily="2" charset="-122"/>
            </a:endParaRPr>
          </a:p>
        </p:txBody>
      </p:sp>
      <p:sp>
        <p:nvSpPr>
          <p:cNvPr id="9" name="单圆角矩形 5"/>
          <p:cNvSpPr/>
          <p:nvPr/>
        </p:nvSpPr>
        <p:spPr>
          <a:xfrm>
            <a:off x="30163" y="153988"/>
            <a:ext cx="3724275"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8440"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18442"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3495"/>
                                        </p:tgtEl>
                                        <p:attrNameLst>
                                          <p:attrName>style.visibility</p:attrName>
                                        </p:attrNameLst>
                                      </p:cBhvr>
                                      <p:to>
                                        <p:strVal val="visible"/>
                                      </p:to>
                                    </p:set>
                                    <p:animEffect transition="in" filter="barn(inHorizontal)">
                                      <p:cBhvr>
                                        <p:cTn id="7" dur="500"/>
                                        <p:tgtEl>
                                          <p:spTgt spid="6349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63496"/>
                                        </p:tgtEl>
                                        <p:attrNameLst>
                                          <p:attrName>style.visibility</p:attrName>
                                        </p:attrNameLst>
                                      </p:cBhvr>
                                      <p:to>
                                        <p:strVal val="visible"/>
                                      </p:to>
                                    </p:set>
                                    <p:animEffect transition="in" filter="barn(outHorizontal)">
                                      <p:cBhvr>
                                        <p:cTn id="12" dur="5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5" grpId="0"/>
      <p:bldP spid="6349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4" name="矩形 63493"/>
          <p:cNvSpPr/>
          <p:nvPr/>
        </p:nvSpPr>
        <p:spPr>
          <a:xfrm>
            <a:off x="249238" y="1820863"/>
            <a:ext cx="8766175" cy="1752600"/>
          </a:xfrm>
          <a:prstGeom prst="rect">
            <a:avLst/>
          </a:prstGeom>
          <a:noFill/>
          <a:ln w="9525">
            <a:noFill/>
          </a:ln>
        </p:spPr>
        <p:txBody>
          <a:bodyPr>
            <a:spAutoFit/>
          </a:bodyPr>
          <a:lstStyle/>
          <a:p>
            <a:pPr indent="457200">
              <a:lnSpc>
                <a:spcPct val="150000"/>
              </a:lnSpc>
              <a:spcBef>
                <a:spcPct val="50000"/>
              </a:spcBef>
              <a:defRPr/>
            </a:pPr>
            <a:r>
              <a:rPr lang="zh-CN" altLang="en-US" sz="2400" spc="150" noProof="1">
                <a:solidFill>
                  <a:srgbClr val="FF0000"/>
                </a:solidFill>
                <a:latin typeface="微软雅黑" panose="020B0503020204020204" pitchFamily="34" charset="-122"/>
                <a:ea typeface="微软雅黑" panose="020B0503020204020204" pitchFamily="34" charset="-122"/>
              </a:rPr>
              <a:t>（3）把你这东皇太一烧毁了吧！把你这云中君烧毁了吧！你们这些土偶木梗，你们高坐在神位上有什么德能？你们只是产生黑暗的父亲和母亲。 啊，你，你完全是一片假！</a:t>
            </a:r>
            <a:endParaRPr lang="zh-CN" altLang="en-US" sz="2400" spc="150" noProof="1">
              <a:solidFill>
                <a:srgbClr val="FF0000"/>
              </a:solidFill>
              <a:latin typeface="微软雅黑" panose="020B0503020204020204" pitchFamily="34" charset="-122"/>
              <a:ea typeface="微软雅黑" panose="020B0503020204020204" pitchFamily="34" charset="-122"/>
            </a:endParaRPr>
          </a:p>
        </p:txBody>
      </p:sp>
      <p:sp>
        <p:nvSpPr>
          <p:cNvPr id="63497" name="矩形 63496"/>
          <p:cNvSpPr>
            <a:spLocks noChangeArrowheads="1"/>
          </p:cNvSpPr>
          <p:nvPr/>
        </p:nvSpPr>
        <p:spPr bwMode="auto">
          <a:xfrm>
            <a:off x="249238" y="3733800"/>
            <a:ext cx="46228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这几句深刻地指出了产生社会黑暗的根源。表现了作者鞭挞一切污秽、横扫一切邪恶的顽强战斗精神，表现了他与黑暗势力决斗到底的浩然正气。</a:t>
            </a:r>
            <a:endParaRPr lang="zh-CN" altLang="en-US" sz="2400">
              <a:latin typeface="微软雅黑" panose="020B0503020204020204" pitchFamily="34" charset="-122"/>
              <a:ea typeface="微软雅黑" panose="020B0503020204020204" pitchFamily="34" charset="-122"/>
            </a:endParaRPr>
          </a:p>
        </p:txBody>
      </p:sp>
      <p:sp>
        <p:nvSpPr>
          <p:cNvPr id="19460" name="矩形 19459"/>
          <p:cNvSpPr/>
          <p:nvPr/>
        </p:nvSpPr>
        <p:spPr>
          <a:xfrm>
            <a:off x="3468688" y="1171575"/>
            <a:ext cx="2205037" cy="522288"/>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品味语言 </a:t>
            </a:r>
            <a:endParaRPr lang="zh-CN" altLang="en-US" sz="7200" b="1" noProof="1">
              <a:solidFill>
                <a:srgbClr val="FF0000"/>
              </a:solidFill>
              <a:effectLst>
                <a:outerShdw blurRad="38100" dist="38100" dir="2700000">
                  <a:srgbClr val="C0C0C0"/>
                </a:outerShdw>
              </a:effectLst>
              <a:latin typeface="华文彩云" panose="02010800040101010101" pitchFamily="2" charset="-122"/>
              <a:ea typeface="华文彩云" panose="02010800040101010101" pitchFamily="2" charset="-122"/>
            </a:endParaRPr>
          </a:p>
        </p:txBody>
      </p:sp>
      <p:sp>
        <p:nvSpPr>
          <p:cNvPr id="9" name="单圆角矩形 5"/>
          <p:cNvSpPr/>
          <p:nvPr/>
        </p:nvSpPr>
        <p:spPr>
          <a:xfrm>
            <a:off x="-23813" y="136525"/>
            <a:ext cx="3724276" cy="769938"/>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9462"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19464"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cstate="email"/>
          <a:stretch>
            <a:fillRect/>
          </a:stretch>
        </p:blipFill>
        <p:spPr>
          <a:xfrm>
            <a:off x="5191125" y="3733165"/>
            <a:ext cx="3824602" cy="3050537"/>
          </a:xfrm>
          <a:prstGeom prst="dodecagon">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63497"/>
                                        </p:tgtEl>
                                        <p:attrNameLst>
                                          <p:attrName>style.visibility</p:attrName>
                                        </p:attrNameLst>
                                      </p:cBhvr>
                                      <p:to>
                                        <p:strVal val="visible"/>
                                      </p:to>
                                    </p:set>
                                    <p:animEffect transition="in" filter="barn(outHorizontal)">
                                      <p:cBhvr>
                                        <p:cTn id="7" dur="500"/>
                                        <p:tgtEl>
                                          <p:spTgt spid="63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20482"/>
          <p:cNvPicPr>
            <a:picLocks noChangeAspect="1"/>
          </p:cNvPicPr>
          <p:nvPr/>
        </p:nvPicPr>
        <p:blipFill>
          <a:blip r:embed="rId1"/>
          <a:stretch>
            <a:fillRect/>
          </a:stretch>
        </p:blipFill>
        <p:spPr>
          <a:xfrm>
            <a:off x="5981700" y="2658110"/>
            <a:ext cx="3162300" cy="4199890"/>
          </a:xfrm>
          <a:prstGeom prst="rect">
            <a:avLst/>
          </a:prstGeom>
          <a:noFill/>
          <a:ln w="9525">
            <a:noFill/>
          </a:ln>
          <a:effectLst>
            <a:softEdge rad="127000"/>
          </a:effectLst>
        </p:spPr>
      </p:pic>
      <p:sp>
        <p:nvSpPr>
          <p:cNvPr id="20484" name="矩形 20483"/>
          <p:cNvSpPr/>
          <p:nvPr/>
        </p:nvSpPr>
        <p:spPr>
          <a:xfrm>
            <a:off x="304800" y="1652588"/>
            <a:ext cx="8534400" cy="1198562"/>
          </a:xfrm>
          <a:prstGeom prst="rect">
            <a:avLst/>
          </a:prstGeom>
          <a:noFill/>
          <a:ln w="9525">
            <a:noFill/>
          </a:ln>
        </p:spPr>
        <p:txBody>
          <a:bodyPr>
            <a:spAutoFit/>
          </a:bodyPr>
          <a:lstStyle/>
          <a:p>
            <a:pPr indent="457200" algn="just">
              <a:lnSpc>
                <a:spcPct val="150000"/>
              </a:lnSpc>
              <a:defRPr/>
            </a:pPr>
            <a:r>
              <a:rPr lang="zh-CN" altLang="en-US" sz="2400" spc="150" noProof="1">
                <a:solidFill>
                  <a:schemeClr val="tx2"/>
                </a:solidFill>
                <a:latin typeface="微软雅黑" panose="020B0503020204020204" pitchFamily="34" charset="-122"/>
                <a:ea typeface="微软雅黑" panose="020B0503020204020204" pitchFamily="34" charset="-122"/>
              </a:rPr>
              <a:t>《屈原》独白部分激情澎湃，气象雄浑，作者是如何做到这一点的？</a:t>
            </a:r>
            <a:endParaRPr lang="zh-CN" altLang="en-US" sz="2400" spc="150" noProof="1">
              <a:solidFill>
                <a:schemeClr val="tx2"/>
              </a:solidFill>
              <a:latin typeface="微软雅黑" panose="020B0503020204020204" pitchFamily="34" charset="-122"/>
              <a:ea typeface="微软雅黑" panose="020B0503020204020204" pitchFamily="34" charset="-122"/>
            </a:endParaRPr>
          </a:p>
        </p:txBody>
      </p:sp>
      <p:sp>
        <p:nvSpPr>
          <p:cNvPr id="20485" name="文本框 20484"/>
          <p:cNvSpPr txBox="1">
            <a:spLocks noChangeArrowheads="1"/>
          </p:cNvSpPr>
          <p:nvPr/>
        </p:nvSpPr>
        <p:spPr bwMode="auto">
          <a:xfrm>
            <a:off x="304800" y="2851150"/>
            <a:ext cx="262096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a:solidFill>
                  <a:srgbClr val="FF0000"/>
                </a:solidFill>
                <a:latin typeface="微软雅黑" panose="020B0503020204020204" pitchFamily="34" charset="-122"/>
                <a:ea typeface="微软雅黑" panose="020B0503020204020204" pitchFamily="34" charset="-122"/>
              </a:rPr>
              <a:t>①</a:t>
            </a:r>
            <a:r>
              <a:rPr lang="zh-CN" altLang="en-US" sz="3200">
                <a:solidFill>
                  <a:srgbClr val="FF0000"/>
                </a:solidFill>
                <a:latin typeface="微软雅黑" panose="020B0503020204020204" pitchFamily="34" charset="-122"/>
                <a:ea typeface="微软雅黑" panose="020B0503020204020204" pitchFamily="34" charset="-122"/>
              </a:rPr>
              <a:t>拟人兼呼告</a:t>
            </a:r>
            <a:endParaRPr lang="zh-CN" altLang="en-US" sz="3200">
              <a:solidFill>
                <a:srgbClr val="FF0000"/>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3200">
              <a:solidFill>
                <a:srgbClr val="FF0000"/>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3200">
                <a:solidFill>
                  <a:srgbClr val="FF0000"/>
                </a:solidFill>
                <a:latin typeface="微软雅黑" panose="020B0503020204020204" pitchFamily="34" charset="-122"/>
                <a:ea typeface="微软雅黑" panose="020B0503020204020204" pitchFamily="34" charset="-122"/>
              </a:rPr>
              <a:t>②</a:t>
            </a:r>
            <a:r>
              <a:rPr lang="zh-CN" altLang="en-US" sz="3200">
                <a:solidFill>
                  <a:srgbClr val="FF0000"/>
                </a:solidFill>
                <a:latin typeface="微软雅黑" panose="020B0503020204020204" pitchFamily="34" charset="-122"/>
                <a:ea typeface="微软雅黑" panose="020B0503020204020204" pitchFamily="34" charset="-122"/>
              </a:rPr>
              <a:t>排比和反复</a:t>
            </a:r>
            <a:endParaRPr lang="zh-CN" altLang="en-US" sz="3200">
              <a:solidFill>
                <a:srgbClr val="FF0000"/>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3200">
              <a:solidFill>
                <a:srgbClr val="FF0000"/>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3200">
                <a:solidFill>
                  <a:srgbClr val="FF0000"/>
                </a:solidFill>
                <a:latin typeface="微软雅黑" panose="020B0503020204020204" pitchFamily="34" charset="-122"/>
                <a:ea typeface="微软雅黑" panose="020B0503020204020204" pitchFamily="34" charset="-122"/>
              </a:rPr>
              <a:t>③</a:t>
            </a:r>
            <a:r>
              <a:rPr lang="zh-CN" altLang="en-US" sz="3200">
                <a:solidFill>
                  <a:srgbClr val="FF0000"/>
                </a:solidFill>
                <a:latin typeface="微软雅黑" panose="020B0503020204020204" pitchFamily="34" charset="-122"/>
                <a:ea typeface="微软雅黑" panose="020B0503020204020204" pitchFamily="34" charset="-122"/>
              </a:rPr>
              <a:t>多用短句</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20486" name="文本框 20485"/>
          <p:cNvSpPr txBox="1">
            <a:spLocks noChangeArrowheads="1"/>
          </p:cNvSpPr>
          <p:nvPr/>
        </p:nvSpPr>
        <p:spPr bwMode="auto">
          <a:xfrm>
            <a:off x="3052763" y="2959100"/>
            <a:ext cx="4070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a:solidFill>
                  <a:schemeClr val="accent2"/>
                </a:solidFill>
                <a:latin typeface="微软雅黑" panose="020B0503020204020204" pitchFamily="34" charset="-122"/>
                <a:ea typeface="微软雅黑" panose="020B0503020204020204" pitchFamily="34" charset="-122"/>
              </a:rPr>
              <a:t>——</a:t>
            </a:r>
            <a:r>
              <a:rPr lang="zh-CN" altLang="en-US" sz="2400">
                <a:solidFill>
                  <a:schemeClr val="accent2"/>
                </a:solidFill>
                <a:latin typeface="微软雅黑" panose="020B0503020204020204" pitchFamily="34" charset="-122"/>
                <a:ea typeface="微软雅黑" panose="020B0503020204020204" pitchFamily="34" charset="-122"/>
              </a:rPr>
              <a:t>爱憎表达最直接有力</a:t>
            </a:r>
            <a:endParaRPr lang="zh-CN" altLang="en-US" sz="2400">
              <a:solidFill>
                <a:schemeClr val="accent2"/>
              </a:solidFill>
              <a:latin typeface="微软雅黑" panose="020B0503020204020204" pitchFamily="34" charset="-122"/>
              <a:ea typeface="微软雅黑" panose="020B0503020204020204" pitchFamily="34" charset="-122"/>
            </a:endParaRPr>
          </a:p>
        </p:txBody>
      </p:sp>
      <p:sp>
        <p:nvSpPr>
          <p:cNvPr id="20487" name="文本框 20486"/>
          <p:cNvSpPr txBox="1">
            <a:spLocks noChangeArrowheads="1"/>
          </p:cNvSpPr>
          <p:nvPr/>
        </p:nvSpPr>
        <p:spPr bwMode="auto">
          <a:xfrm>
            <a:off x="3052763" y="3898900"/>
            <a:ext cx="4552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a:solidFill>
                  <a:schemeClr val="accent2"/>
                </a:solidFill>
                <a:latin typeface="微软雅黑" panose="020B0503020204020204" pitchFamily="34" charset="-122"/>
                <a:ea typeface="微软雅黑" panose="020B0503020204020204" pitchFamily="34" charset="-122"/>
              </a:rPr>
              <a:t>——句式整齐，感情表达更强烈</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20488" name="文本框 20487"/>
          <p:cNvSpPr txBox="1">
            <a:spLocks noChangeArrowheads="1"/>
          </p:cNvSpPr>
          <p:nvPr/>
        </p:nvSpPr>
        <p:spPr bwMode="auto">
          <a:xfrm>
            <a:off x="2546350" y="4841875"/>
            <a:ext cx="3662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a:solidFill>
                  <a:schemeClr val="accent2"/>
                </a:solidFill>
                <a:latin typeface="微软雅黑" panose="020B0503020204020204" pitchFamily="34" charset="-122"/>
                <a:ea typeface="微软雅黑" panose="020B0503020204020204" pitchFamily="34" charset="-122"/>
              </a:rPr>
              <a:t>——语气急促，情感激烈</a:t>
            </a:r>
            <a:endParaRPr lang="en-US" altLang="zh-CN" sz="2400">
              <a:solidFill>
                <a:schemeClr val="accent2"/>
              </a:solidFill>
              <a:latin typeface="微软雅黑" panose="020B0503020204020204" pitchFamily="34" charset="-122"/>
              <a:ea typeface="微软雅黑" panose="020B0503020204020204" pitchFamily="34" charset="-122"/>
            </a:endParaRPr>
          </a:p>
        </p:txBody>
      </p:sp>
      <p:sp>
        <p:nvSpPr>
          <p:cNvPr id="19460" name="矩形 19459"/>
          <p:cNvSpPr/>
          <p:nvPr/>
        </p:nvSpPr>
        <p:spPr>
          <a:xfrm>
            <a:off x="3468688" y="1104900"/>
            <a:ext cx="2205037" cy="520700"/>
          </a:xfrm>
          <a:prstGeom prst="rect">
            <a:avLst/>
          </a:prstGeom>
          <a:noFill/>
          <a:ln w="9525">
            <a:noFill/>
          </a:ln>
        </p:spPr>
        <p:txBody>
          <a:bodyPr>
            <a:spAutoFit/>
          </a:bodyPr>
          <a:lstStyle/>
          <a:p>
            <a:pPr>
              <a:defRPr/>
            </a:pPr>
            <a:r>
              <a:rPr lang="zh-CN" altLang="en-US" sz="2800" noProof="1">
                <a:solidFill>
                  <a:srgbClr val="0070C0"/>
                </a:solidFill>
                <a:latin typeface="微软雅黑" panose="020B0503020204020204" pitchFamily="34" charset="-122"/>
                <a:ea typeface="微软雅黑" panose="020B0503020204020204" pitchFamily="34" charset="-122"/>
              </a:rPr>
              <a:t>品味语言 </a:t>
            </a:r>
            <a:endParaRPr lang="zh-CN" altLang="en-US" sz="7200" b="1" noProof="1">
              <a:solidFill>
                <a:srgbClr val="FF0000"/>
              </a:solidFill>
              <a:effectLst>
                <a:outerShdw blurRad="38100" dist="38100" dir="2700000">
                  <a:srgbClr val="C0C0C0"/>
                </a:outerShdw>
              </a:effectLst>
              <a:latin typeface="华文彩云" panose="02010800040101010101" pitchFamily="2" charset="-122"/>
              <a:ea typeface="华文彩云" panose="02010800040101010101" pitchFamily="2" charset="-122"/>
            </a:endParaRPr>
          </a:p>
        </p:txBody>
      </p:sp>
      <p:sp>
        <p:nvSpPr>
          <p:cNvPr id="9" name="单圆角矩形 5"/>
          <p:cNvSpPr/>
          <p:nvPr/>
        </p:nvSpPr>
        <p:spPr>
          <a:xfrm>
            <a:off x="17463" y="153988"/>
            <a:ext cx="3724275"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20490"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2"/>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20492" name="图片 9" descr="图形4"/>
          <p:cNvPicPr>
            <a:picLocks noChangeAspect="1" noChangeArrowheads="1"/>
          </p:cNvPicPr>
          <p:nvPr/>
        </p:nvPicPr>
        <p:blipFill>
          <a:blip r:embed="rId3"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p:cTn id="7" dur="500" fill="hold"/>
                                        <p:tgtEl>
                                          <p:spTgt spid="20485"/>
                                        </p:tgtEl>
                                        <p:attrNameLst>
                                          <p:attrName>ppt_x</p:attrName>
                                        </p:attrNameLst>
                                      </p:cBhvr>
                                      <p:tavLst>
                                        <p:tav tm="0">
                                          <p:val>
                                            <p:strVal val="0-#ppt_w/2"/>
                                          </p:val>
                                        </p:tav>
                                        <p:tav tm="100000">
                                          <p:val>
                                            <p:strVal val="#ppt_x"/>
                                          </p:val>
                                        </p:tav>
                                      </p:tavLst>
                                    </p:anim>
                                    <p:anim calcmode="lin" valueType="num">
                                      <p:cBhvr>
                                        <p:cTn id="8"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20486"/>
                                        </p:tgtEl>
                                        <p:attrNameLst>
                                          <p:attrName>style.visibility</p:attrName>
                                        </p:attrNameLst>
                                      </p:cBhvr>
                                      <p:to>
                                        <p:strVal val="visible"/>
                                      </p:to>
                                    </p:set>
                                    <p:animEffect transition="in" filter="barn(outHorizontal)">
                                      <p:cBhvr>
                                        <p:cTn id="13" dur="500"/>
                                        <p:tgtEl>
                                          <p:spTgt spid="2048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20487"/>
                                        </p:tgtEl>
                                        <p:attrNameLst>
                                          <p:attrName>style.visibility</p:attrName>
                                        </p:attrNameLst>
                                      </p:cBhvr>
                                      <p:to>
                                        <p:strVal val="visible"/>
                                      </p:to>
                                    </p:set>
                                    <p:animEffect transition="in" filter="barn(outHorizontal)">
                                      <p:cBhvr>
                                        <p:cTn id="18" dur="500"/>
                                        <p:tgtEl>
                                          <p:spTgt spid="2048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20488"/>
                                        </p:tgtEl>
                                        <p:attrNameLst>
                                          <p:attrName>style.visibility</p:attrName>
                                        </p:attrNameLst>
                                      </p:cBhvr>
                                      <p:to>
                                        <p:strVal val="visible"/>
                                      </p:to>
                                    </p:set>
                                    <p:animEffect transition="in" filter="barn(outHorizontal)">
                                      <p:cBhvr>
                                        <p:cTn id="23"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P spid="20487" grpId="0"/>
      <p:bldP spid="204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22"/>
          <p:cNvSpPr txBox="1"/>
          <p:nvPr/>
        </p:nvSpPr>
        <p:spPr>
          <a:xfrm>
            <a:off x="4811713" y="1028700"/>
            <a:ext cx="4141787" cy="5630863"/>
          </a:xfrm>
          <a:prstGeom prst="rect">
            <a:avLst/>
          </a:prstGeom>
          <a:noFill/>
          <a:ln w="19050" cap="flat" cmpd="sng">
            <a:noFill/>
            <a:prstDash val="solid"/>
            <a:miter/>
            <a:headEnd type="none" w="med" len="med"/>
            <a:tailEnd type="none" w="med" len="med"/>
          </a:ln>
        </p:spPr>
        <p:txBody>
          <a:bodyPr>
            <a:spAutoFit/>
          </a:bodyPr>
          <a:lstStyle/>
          <a:p>
            <a:pPr>
              <a:lnSpc>
                <a:spcPct val="150000"/>
              </a:lnSpc>
              <a:spcBef>
                <a:spcPts val="0"/>
              </a:spcBef>
              <a:buFont typeface="Arial" panose="020B0604020202020204" pitchFamily="34" charset="0"/>
              <a:buNone/>
              <a:defRPr/>
            </a:pPr>
            <a:r>
              <a:rPr lang="en-US" altLang="zh-CN" sz="2400" noProof="1">
                <a:latin typeface="微软雅黑" panose="020B0503020204020204" pitchFamily="34" charset="-122"/>
                <a:ea typeface="微软雅黑" panose="020B0503020204020204" pitchFamily="34" charset="-122"/>
                <a:sym typeface="+mn-ea"/>
              </a:rPr>
              <a:t>       有这样一个人，他身材魁梧，一张饱经风霜的脸上凝聚着万般的忧愁，腰系博带，佩陆离长剑，戴切云高冠，着雪白罗服。瑟瑟秋风下，踱步远方，似行吟译畔，似引吭悲歌。</a:t>
            </a:r>
            <a:r>
              <a:rPr lang="zh-CN" altLang="en-US" sz="2400" noProof="1">
                <a:solidFill>
                  <a:srgbClr val="FF0000"/>
                </a:solidFill>
                <a:latin typeface="微软雅黑" panose="020B0503020204020204" pitchFamily="34" charset="-122"/>
                <a:ea typeface="微软雅黑" panose="020B0503020204020204" pitchFamily="34" charset="-122"/>
                <a:sym typeface="+mn-ea"/>
              </a:rPr>
              <a:t>他，就是屈原。</a:t>
            </a:r>
            <a:r>
              <a:rPr lang="en-US" altLang="zh-CN" sz="2400" noProof="1">
                <a:latin typeface="微软雅黑" panose="020B0503020204020204" pitchFamily="34" charset="-122"/>
                <a:ea typeface="微软雅黑" panose="020B0503020204020204" pitchFamily="34" charset="-122"/>
                <a:sym typeface="+mn-ea"/>
              </a:rPr>
              <a:t>让我们用自己最激越的感情，走进屈原丰富的内心世界，感受这雷与电的洗礼。</a:t>
            </a:r>
            <a:endParaRPr lang="zh-CN" altLang="en-US" sz="2400" spc="150" noProof="1">
              <a:latin typeface="微软雅黑" panose="020B0503020204020204" pitchFamily="34" charset="-122"/>
              <a:ea typeface="微软雅黑" panose="020B0503020204020204" pitchFamily="34" charset="-122"/>
              <a:sym typeface="+mn-ea"/>
            </a:endParaRPr>
          </a:p>
        </p:txBody>
      </p:sp>
      <p:sp>
        <p:nvSpPr>
          <p:cNvPr id="4"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3076"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sp>
        <p:nvSpPr>
          <p:cNvPr id="6" name="副标题 2"/>
          <p:cNvSpPr txBox="1"/>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一、新课引入</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dirty="0">
              <a:sym typeface="+mn-ea"/>
            </a:endParaRPr>
          </a:p>
        </p:txBody>
      </p:sp>
      <p:pic>
        <p:nvPicPr>
          <p:cNvPr id="3078" name="图片 6"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内容占位符 58370"/>
          <p:cNvPicPr>
            <a:picLocks noChangeAspect="1"/>
          </p:cNvPicPr>
          <p:nvPr/>
        </p:nvPicPr>
        <p:blipFill>
          <a:blip r:embed="rId3"/>
          <a:stretch>
            <a:fillRect/>
          </a:stretch>
        </p:blipFill>
        <p:spPr>
          <a:xfrm>
            <a:off x="219075" y="1193800"/>
            <a:ext cx="4349750" cy="5161915"/>
          </a:xfrm>
          <a:prstGeom prst="ellipse">
            <a:avLst/>
          </a:prstGeom>
          <a:noFill/>
          <a:ln w="9525">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7649"/>
          <p:cNvSpPr txBox="1">
            <a:spLocks noChangeArrowheads="1"/>
          </p:cNvSpPr>
          <p:nvPr/>
        </p:nvSpPr>
        <p:spPr bwMode="auto">
          <a:xfrm>
            <a:off x="565150" y="1423988"/>
            <a:ext cx="4032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3200">
                <a:solidFill>
                  <a:srgbClr val="0070C0"/>
                </a:solidFill>
                <a:latin typeface="微软雅黑" panose="020B0503020204020204" pitchFamily="34" charset="-122"/>
                <a:ea typeface="微软雅黑" panose="020B0503020204020204" pitchFamily="34" charset="-122"/>
              </a:rPr>
              <a:t>《屈原》的舞台说明</a:t>
            </a:r>
            <a:endParaRPr lang="zh-CN" altLang="en-US" sz="3200">
              <a:solidFill>
                <a:srgbClr val="0070C0"/>
              </a:solidFill>
              <a:latin typeface="微软雅黑" panose="020B0503020204020204" pitchFamily="34" charset="-122"/>
              <a:ea typeface="微软雅黑" panose="020B0503020204020204" pitchFamily="34" charset="-122"/>
            </a:endParaRPr>
          </a:p>
        </p:txBody>
      </p:sp>
      <p:sp>
        <p:nvSpPr>
          <p:cNvPr id="27651" name="文本框 27650"/>
          <p:cNvSpPr txBox="1"/>
          <p:nvPr/>
        </p:nvSpPr>
        <p:spPr>
          <a:xfrm>
            <a:off x="565150" y="2335213"/>
            <a:ext cx="4052888" cy="3784600"/>
          </a:xfrm>
          <a:prstGeom prst="rect">
            <a:avLst/>
          </a:prstGeom>
          <a:noFill/>
          <a:ln w="9525">
            <a:noFill/>
          </a:ln>
        </p:spPr>
        <p:txBody>
          <a:bodyPr>
            <a:spAutoFit/>
          </a:bodyPr>
          <a:lstStyle/>
          <a:p>
            <a:pPr indent="457200" algn="just">
              <a:lnSpc>
                <a:spcPct val="150000"/>
              </a:lnSpc>
              <a:spcBef>
                <a:spcPct val="50000"/>
              </a:spcBef>
              <a:defRPr/>
            </a:pPr>
            <a:r>
              <a:rPr lang="en-US" altLang="zh-CN" sz="3200" spc="150" noProof="1">
                <a:solidFill>
                  <a:schemeClr val="tx2"/>
                </a:solidFill>
                <a:latin typeface="微软雅黑" panose="020B0503020204020204" pitchFamily="34" charset="-122"/>
                <a:ea typeface="微软雅黑" panose="020B0503020204020204" pitchFamily="34" charset="-122"/>
              </a:rPr>
              <a:t>   </a:t>
            </a:r>
            <a:r>
              <a:rPr lang="zh-CN" altLang="en-US" sz="3200" spc="150" noProof="1">
                <a:solidFill>
                  <a:schemeClr val="tx2"/>
                </a:solidFill>
                <a:latin typeface="微软雅黑" panose="020B0503020204020204" pitchFamily="34" charset="-122"/>
                <a:ea typeface="微软雅黑" panose="020B0503020204020204" pitchFamily="34" charset="-122"/>
              </a:rPr>
              <a:t>为舞台上屈原的动作、形象外貌作了必要的</a:t>
            </a:r>
            <a:r>
              <a:rPr lang="zh-CN" altLang="en-US" sz="3200" spc="150" noProof="1">
                <a:solidFill>
                  <a:srgbClr val="FF0000"/>
                </a:solidFill>
                <a:latin typeface="微软雅黑" panose="020B0503020204020204" pitchFamily="34" charset="-122"/>
                <a:ea typeface="微软雅黑" panose="020B0503020204020204" pitchFamily="34" charset="-122"/>
              </a:rPr>
              <a:t>交代</a:t>
            </a:r>
            <a:r>
              <a:rPr lang="zh-CN" altLang="en-US" sz="3200" spc="150" noProof="1">
                <a:solidFill>
                  <a:schemeClr val="tx2"/>
                </a:solidFill>
                <a:latin typeface="微软雅黑" panose="020B0503020204020204" pitchFamily="34" charset="-122"/>
                <a:ea typeface="微软雅黑" panose="020B0503020204020204" pitchFamily="34" charset="-122"/>
              </a:rPr>
              <a:t>，为读者理解下文的震天撼地的呼喊作了</a:t>
            </a:r>
            <a:r>
              <a:rPr lang="zh-CN" altLang="en-US" sz="3200" spc="150" noProof="1">
                <a:solidFill>
                  <a:srgbClr val="FF0000"/>
                </a:solidFill>
                <a:latin typeface="微软雅黑" panose="020B0503020204020204" pitchFamily="34" charset="-122"/>
                <a:ea typeface="微软雅黑" panose="020B0503020204020204" pitchFamily="34" charset="-122"/>
              </a:rPr>
              <a:t>铺垫</a:t>
            </a:r>
            <a:r>
              <a:rPr lang="zh-CN" altLang="en-US" sz="3200" spc="150" noProof="1">
                <a:solidFill>
                  <a:schemeClr val="tx2"/>
                </a:solidFill>
                <a:latin typeface="微软雅黑" panose="020B0503020204020204" pitchFamily="34" charset="-122"/>
                <a:ea typeface="微软雅黑" panose="020B0503020204020204" pitchFamily="34" charset="-122"/>
              </a:rPr>
              <a:t>。</a:t>
            </a:r>
            <a:endParaRPr lang="zh-CN" altLang="en-US" sz="3200" spc="150" noProof="1">
              <a:solidFill>
                <a:schemeClr val="tx2"/>
              </a:solidFill>
              <a:latin typeface="微软雅黑" panose="020B0503020204020204" pitchFamily="34" charset="-122"/>
              <a:ea typeface="微软雅黑" panose="020B0503020204020204" pitchFamily="34" charset="-122"/>
            </a:endParaRPr>
          </a:p>
        </p:txBody>
      </p:sp>
      <p:sp>
        <p:nvSpPr>
          <p:cNvPr id="9" name="单圆角矩形 5"/>
          <p:cNvSpPr/>
          <p:nvPr/>
        </p:nvSpPr>
        <p:spPr>
          <a:xfrm>
            <a:off x="-111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21509"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3" name="副标题 2"/>
          <p:cNvSpPr txBox="1"/>
          <p:nvPr>
            <p:custDataLst>
              <p:tags r:id="rId1"/>
            </p:custDataLst>
          </p:nvPr>
        </p:nvSpPr>
        <p:spPr>
          <a:xfrm>
            <a:off x="43497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marL="0">
              <a:lnSpc>
                <a:spcPct val="150000"/>
              </a:lnSpc>
              <a:buFont typeface="Arial" panose="020B0604020202020204" pitchFamily="34" charset="0"/>
              <a:buNone/>
              <a:defRPr/>
            </a:pPr>
            <a:r>
              <a:rPr lang="zh-CN" altLang="en-US" b="1"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21511"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5161280" y="1550035"/>
            <a:ext cx="3420745" cy="4652010"/>
          </a:xfrm>
          <a:prstGeom prst="can">
            <a:avLst/>
          </a:prstGeom>
          <a:effectLst>
            <a:softEdge rad="63500"/>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arn(inHorizontal)">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4294967295"/>
          </p:nvPr>
        </p:nvSpPr>
        <p:spPr>
          <a:xfrm>
            <a:off x="3554413" y="1028700"/>
            <a:ext cx="5441950" cy="5603875"/>
          </a:xfrm>
        </p:spPr>
        <p:txBody>
          <a:bodyPr/>
          <a:lstStyle/>
          <a:p>
            <a:pPr marL="0" indent="0" eaLnBrk="1" hangingPunct="1">
              <a:lnSpc>
                <a:spcPct val="150000"/>
              </a:lnSpc>
              <a:buFontTx/>
              <a:buNone/>
            </a:pPr>
            <a:r>
              <a:rPr lang="en-US" altLang="zh-CN" sz="36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sym typeface="黑体" panose="02010609060101010101" pitchFamily="49" charset="-122"/>
              </a:rPr>
              <a:t>正义和光明的化身。痛恨黑暗，向往光明，蔑视鬼神，鞭挞一切污秽，誓与丑恶奸佞们战斗到底。对风雷电的呼唤和歌颂，表现了他横扫一切邪恶的顽强战斗精神。虽桎梏加身，但不屈不挠，浩然正气凛然不可侵犯，充分表现了忠于祖国，热爱人民的高尚情操和崇高理想。屈原是正义和光明的化身，是战斗不屈的战士的形象。</a:t>
            </a:r>
            <a:r>
              <a:rPr lang="zh-CN" altLang="en-US" sz="2400" b="1" u="sng" dirty="0" smtClean="0">
                <a:solidFill>
                  <a:srgbClr val="660066"/>
                </a:solidFill>
                <a:latin typeface="黑体" panose="02010609060101010101" pitchFamily="49" charset="-122"/>
                <a:sym typeface="黑体" panose="02010609060101010101" pitchFamily="49" charset="-122"/>
              </a:rPr>
              <a:t> </a:t>
            </a:r>
            <a:endParaRPr lang="zh-CN" altLang="en-US" sz="2400" dirty="0" smtClean="0">
              <a:latin typeface="微软雅黑" panose="020B0503020204020204" pitchFamily="34" charset="-122"/>
              <a:ea typeface="微软雅黑" panose="020B0503020204020204" pitchFamily="34" charset="-122"/>
            </a:endParaRPr>
          </a:p>
        </p:txBody>
      </p:sp>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3" name="副标题 2"/>
          <p:cNvSpPr>
            <a:spLocks noGrp="1" noChangeArrowheads="1"/>
          </p:cNvSpPr>
          <p:nvPr>
            <p:custDataLst>
              <p:tags r:id="rId1"/>
            </p:custDataLst>
          </p:nvPr>
        </p:nvSpPr>
        <p:spPr bwMode="auto">
          <a:xfrm>
            <a:off x="403225" y="371475"/>
            <a:ext cx="3408363" cy="657225"/>
          </a:xfrm>
          <a:prstGeom prst="rect">
            <a:avLst/>
          </a:prstGeom>
          <a:noFill/>
          <a:ln w="9525">
            <a:noFill/>
            <a:miter lim="800000"/>
          </a:ln>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三、归纳小结</a:t>
            </a: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lnSpc>
                <a:spcPct val="150000"/>
              </a:lnSpc>
              <a:buFont typeface="Wingdings" panose="05000000000000000000" pitchFamily="2" charset="2"/>
              <a:buNone/>
              <a:defRPr/>
            </a:pPr>
            <a:endParaRPr lang="zh-CN" altLang="en-US" sz="3600" b="1" noProof="1">
              <a:latin typeface="黑体" panose="02010609060101010101" pitchFamily="49" charset="-122"/>
              <a:ea typeface="黑体" panose="02010609060101010101" pitchFamily="49" charset="-122"/>
              <a:sym typeface="+mn-ea"/>
            </a:endParaRPr>
          </a:p>
          <a:p>
            <a:pPr>
              <a:defRPr/>
            </a:pPr>
            <a:endParaRPr lang="zh-CN" altLang="en-US" noProof="1"/>
          </a:p>
        </p:txBody>
      </p:sp>
      <p:sp>
        <p:nvSpPr>
          <p:cNvPr id="22533"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22534"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158750" y="1430654"/>
            <a:ext cx="3359150" cy="4799331"/>
          </a:xfrm>
          <a:prstGeom prst="roundRect">
            <a:avLst/>
          </a:prstGeom>
          <a:effectLst>
            <a:softEdge rad="127000"/>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49154"/>
          <p:cNvSpPr/>
          <p:nvPr/>
        </p:nvSpPr>
        <p:spPr>
          <a:xfrm>
            <a:off x="249238" y="936625"/>
            <a:ext cx="8656637" cy="1292225"/>
          </a:xfrm>
          <a:prstGeom prst="rect">
            <a:avLst/>
          </a:prstGeom>
          <a:noFill/>
          <a:ln w="9525">
            <a:noFill/>
          </a:ln>
        </p:spPr>
        <p:txBody>
          <a:bodyPr anchor="ctr">
            <a:spAutoFit/>
          </a:bodyPr>
          <a:lstStyle/>
          <a:p>
            <a:pPr>
              <a:lnSpc>
                <a:spcPct val="150000"/>
              </a:lnSpc>
              <a:buFont typeface="Arial" panose="020B0604020202020204" pitchFamily="34" charset="0"/>
              <a:buNone/>
              <a:defRPr/>
            </a:pPr>
            <a:r>
              <a:rPr 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spc="15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noProof="1">
                <a:solidFill>
                  <a:srgbClr val="FF0000"/>
                </a:solidFill>
                <a:latin typeface="微软雅黑" panose="020B0503020204020204" pitchFamily="34" charset="-122"/>
                <a:ea typeface="微软雅黑" panose="020B0503020204020204" pitchFamily="34" charset="-122"/>
                <a:sym typeface="+mn-ea"/>
              </a:rPr>
              <a:t> </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与以前学过的郭沫若的诗歌</a:t>
            </a:r>
            <a:r>
              <a:rPr lang="en-US" altLang="zh-CN"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天上的街市</a:t>
            </a:r>
            <a:r>
              <a:rPr lang="en-US" altLang="zh-CN"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相比，</a:t>
            </a:r>
            <a:r>
              <a:rPr lang="en-US" altLang="zh-CN"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屈原</a:t>
            </a:r>
            <a:r>
              <a:rPr lang="en-US" altLang="zh-CN"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的抒情方式有什么特点？</a:t>
            </a:r>
            <a:endParaRPr lang="zh-CN" altLang="en-US" sz="2400" b="1" spc="15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3"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四、强化训练</a:t>
            </a: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lnSpc>
                <a:spcPct val="150000"/>
              </a:lnSpc>
              <a:spcBef>
                <a:spcPts val="0"/>
              </a:spcBef>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noProof="1"/>
          </a:p>
        </p:txBody>
      </p:sp>
      <p:sp>
        <p:nvSpPr>
          <p:cNvPr id="23557" name="矩形 6"/>
          <p:cNvSpPr>
            <a:spLocks noChangeArrowheads="1"/>
          </p:cNvSpPr>
          <p:nvPr/>
        </p:nvSpPr>
        <p:spPr bwMode="auto">
          <a:xfrm>
            <a:off x="303213" y="476250"/>
            <a:ext cx="1000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23558"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147638" y="2065338"/>
            <a:ext cx="8861425" cy="452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sym typeface="黑体" panose="02010609060101010101" pitchFamily="49" charset="-122"/>
              </a:rPr>
              <a:t>天上的街市</a:t>
            </a:r>
            <a:r>
              <a:rPr lang="zh-CN" altLang="en-US"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借景抒情，通过意象，隐隐流露出淡淡的忧伤，清幽、典雅、含蓄，节奏徐缓，音调和谐，想象贴切新颖，有着古典诗词的意境和韵味，如一首小夜曲，流过人们的心田，给人美的享受。而《屈原》的独白部分是“侮辱增加到最深度，彻底蹂躏诗人自尊的灵魂，，喷薄而出的诗。”它不仅是刻画屈原典型性格的最重要的一笔，更是屈原斗争精神最突出的体现，而且它使全剧主题思想鲜明地突现出来。使屈原的形象成为光明与正义的化身，塑造了千古不朽的爱国者的形象。</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0" end="216"/>
                                            </p:txEl>
                                          </p:spTgt>
                                        </p:tgtEl>
                                        <p:attrNameLst>
                                          <p:attrName>style.visibility</p:attrName>
                                        </p:attrNameLst>
                                      </p:cBhvr>
                                      <p:to>
                                        <p:strVal val="visible"/>
                                      </p:to>
                                    </p:set>
                                    <p:animEffect transition="in" filter="blinds(horizontal)">
                                      <p:cBhvr>
                                        <p:cTn id="7" dur="500"/>
                                        <p:tgtEl>
                                          <p:spTgt spid="2">
                                            <p:txEl>
                                              <p:charRg st="0" end="2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57345"/>
          <p:cNvSpPr txBox="1">
            <a:spLocks noChangeArrowheads="1"/>
          </p:cNvSpPr>
          <p:nvPr/>
        </p:nvSpPr>
        <p:spPr bwMode="auto">
          <a:xfrm>
            <a:off x="1198563" y="622300"/>
            <a:ext cx="71199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endParaRPr lang="zh-CN" altLang="en-US" sz="3200" b="1">
              <a:solidFill>
                <a:srgbClr val="3333FF"/>
              </a:solidFill>
              <a:latin typeface="Dotum" pitchFamily="34" charset="-127"/>
              <a:ea typeface="仿宋_GB2312" pitchFamily="49" charset="-122"/>
            </a:endParaRPr>
          </a:p>
        </p:txBody>
      </p:sp>
      <p:sp>
        <p:nvSpPr>
          <p:cNvPr id="24579" name="矩形 57351"/>
          <p:cNvSpPr>
            <a:spLocks noChangeArrowheads="1"/>
          </p:cNvSpPr>
          <p:nvPr/>
        </p:nvSpPr>
        <p:spPr bwMode="auto">
          <a:xfrm>
            <a:off x="176213" y="1201738"/>
            <a:ext cx="8697912"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pP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楚辞</a:t>
            </a: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是我国古代一部重要的诗歌作品集，它得名于公元前四世纪的战国时代在我国南方楚地形成的一种叫做“辞”的新诗体。这种诗体经屈原发扬光大，其后的宋玉等汉代作家继续从事楚辞的创作。</a:t>
            </a:r>
            <a:br>
              <a:rPr lang="zh-CN" altLang="en-US" sz="2000">
                <a:latin typeface="微软雅黑" panose="020B0503020204020204" pitchFamily="34" charset="-122"/>
                <a:ea typeface="微软雅黑" panose="020B0503020204020204" pitchFamily="34" charset="-122"/>
                <a:sym typeface="+mn-ea"/>
              </a:rPr>
            </a:br>
            <a:r>
              <a:rPr lang="zh-CN" altLang="en-US" sz="2000" noProof="1">
                <a:latin typeface="微软雅黑" panose="020B0503020204020204" pitchFamily="34" charset="-122"/>
                <a:ea typeface="微软雅黑" panose="020B0503020204020204" pitchFamily="34" charset="-122"/>
                <a:sym typeface="+mn-ea"/>
              </a:rPr>
              <a:t>　　楚辞在汉代又被称作“赋”，如司马迁在</a:t>
            </a: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史记</a:t>
            </a: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中称：屈原“乃作</a:t>
            </a: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怀沙</a:t>
            </a:r>
            <a:r>
              <a:rPr lang="zh-CN" altLang="zh-CN" sz="2000" noProof="1">
                <a:latin typeface="微软雅黑" panose="020B0503020204020204" pitchFamily="34" charset="-122"/>
                <a:ea typeface="微软雅黑" panose="020B0503020204020204" pitchFamily="34" charset="-122"/>
                <a:sym typeface="+mn-ea"/>
              </a:rPr>
              <a:t>》</a:t>
            </a:r>
            <a:r>
              <a:rPr lang="zh-CN" altLang="en-US" sz="2000" noProof="1">
                <a:latin typeface="微软雅黑" panose="020B0503020204020204" pitchFamily="34" charset="-122"/>
                <a:ea typeface="微软雅黑" panose="020B0503020204020204" pitchFamily="34" charset="-122"/>
                <a:sym typeface="+mn-ea"/>
              </a:rPr>
              <a:t>之赋”；实际上，楚辞作为一种产生于楚地的独立诗体，是不应与汉赋混淆的。汉赋是适应汉代宫廷需要而发展起来的一种半诗半文或称带韵散文的作品，赋一般用主客问答为叙事的形式，它不是抒情，而是铺陈辞藻，咏物说理。楚辞则不同，它虽然也富于文采，描写细致，含有叙事成分，但它以抒发个人感情为主，是一种诗歌。</a:t>
            </a:r>
            <a:endParaRPr lang="zh-CN" altLang="en-US" sz="2000" noProof="1">
              <a:latin typeface="微软雅黑" panose="020B0503020204020204" pitchFamily="34" charset="-122"/>
              <a:ea typeface="微软雅黑" panose="020B0503020204020204" pitchFamily="34" charset="-122"/>
              <a:sym typeface="+mn-ea"/>
            </a:endParaRPr>
          </a:p>
        </p:txBody>
      </p:sp>
      <p:sp>
        <p:nvSpPr>
          <p:cNvPr id="7172" name="单圆角矩形 5"/>
          <p:cNvSpPr/>
          <p:nvPr/>
        </p:nvSpPr>
        <p:spPr>
          <a:xfrm>
            <a:off x="-50800" y="153988"/>
            <a:ext cx="3724275"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24581" name="矩形 6"/>
          <p:cNvSpPr>
            <a:spLocks noChangeArrowheads="1"/>
          </p:cNvSpPr>
          <p:nvPr/>
        </p:nvSpPr>
        <p:spPr bwMode="auto">
          <a:xfrm>
            <a:off x="303213" y="476250"/>
            <a:ext cx="1000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24582" name="图片 9" descr="图形4"/>
          <p:cNvPicPr>
            <a:picLocks noChangeAspect="1" noChangeArrowheads="1"/>
          </p:cNvPicPr>
          <p:nvPr/>
        </p:nvPicPr>
        <p:blipFill>
          <a:blip r:embed="rId1"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custDataLst>
              <p:tags r:id="rId2"/>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五、拓展延伸</a:t>
            </a:r>
            <a:endParaRPr lang="zh-CN" altLang="en-US" noProof="1"/>
          </a:p>
        </p:txBody>
      </p:sp>
      <p:pic>
        <p:nvPicPr>
          <p:cNvPr id="24584" name="图片 2"/>
          <p:cNvPicPr>
            <a:picLocks noChangeAspect="1" noChangeArrowheads="1"/>
          </p:cNvPicPr>
          <p:nvPr/>
        </p:nvPicPr>
        <p:blipFill>
          <a:blip r:embed="rId3" cstate="email"/>
          <a:srcRect/>
          <a:stretch>
            <a:fillRect/>
          </a:stretch>
        </p:blipFill>
        <p:spPr bwMode="auto">
          <a:xfrm>
            <a:off x="7305675" y="4918075"/>
            <a:ext cx="1566863"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delay="0"/>
                                  </p:endCondLst>
                                  <p:childTnLst>
                                    <p:set>
                                      <p:cBhvr>
                                        <p:cTn id="6" dur="1" fill="hold">
                                          <p:stCondLst>
                                            <p:cond delay="0"/>
                                          </p:stCondLst>
                                        </p:cTn>
                                        <p:tgtEl>
                                          <p:spTgt spid="57346">
                                            <p:txEl>
                                              <p:pRg st="0" end="0"/>
                                            </p:txEl>
                                          </p:spTgt>
                                        </p:tgtEl>
                                        <p:attrNameLst>
                                          <p:attrName>style.visibility</p:attrName>
                                        </p:attrNameLst>
                                      </p:cBhvr>
                                      <p:to>
                                        <p:strVal val="visible"/>
                                      </p:to>
                                    </p:set>
                                    <p:anim calcmode="lin" valueType="num">
                                      <p:cBhvr>
                                        <p:cTn id="7" dur="500" fill="hold"/>
                                        <p:tgtEl>
                                          <p:spTgt spid="5734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73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76863"/>
          <p:cNvSpPr>
            <a:spLocks noChangeArrowheads="1"/>
          </p:cNvSpPr>
          <p:nvPr/>
        </p:nvSpPr>
        <p:spPr bwMode="auto">
          <a:xfrm>
            <a:off x="260350" y="1317625"/>
            <a:ext cx="86233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buFont typeface="Arial" panose="020B0604020202020204" pitchFamily="34" charset="0"/>
              <a:buNone/>
            </a:pPr>
            <a:r>
              <a:rPr lang="en-US" altLang="zh-CN" sz="2000">
                <a:latin typeface="微软雅黑" panose="020B0503020204020204" pitchFamily="34" charset="-122"/>
                <a:ea typeface="微软雅黑" panose="020B0503020204020204" pitchFamily="34" charset="-122"/>
              </a:rPr>
              <a:t>在楚辞之前的《诗经》，诗句以四字句为主，篇章比较短，风格朴素；楚辞则篇章宏阔，气势汪洋恣肆，诗的结构、篇幅都扩大了，句式参差错落，富于变化，而感情奔放、想象力丰富、文采华美、风格绚烂，都与诗经作品截然不同。一般来说，诗经产生于北方，代表了当时的中原文化，而楚辞则是南方楚地的乡土文学，楚辞中的大部分作品是屈原吸收民间文学并加以创造性提高的结果。</a:t>
            </a:r>
            <a:br>
              <a:rPr lang="en-US" altLang="zh-CN" sz="2000">
                <a:latin typeface="微软雅黑" panose="020B0503020204020204" pitchFamily="34" charset="-122"/>
                <a:ea typeface="微软雅黑" panose="020B0503020204020204" pitchFamily="34" charset="-122"/>
              </a:rPr>
            </a:br>
            <a:r>
              <a:rPr lang="en-US" altLang="zh-CN" sz="2000">
                <a:latin typeface="微软雅黑" panose="020B0503020204020204" pitchFamily="34" charset="-122"/>
                <a:ea typeface="微软雅黑" panose="020B0503020204020204" pitchFamily="34" charset="-122"/>
              </a:rPr>
              <a:t>　《楚辞》的编纂始于西汉，汉成帝河平三年，文学家刘向领校中秘书衔，负责整理屈、宋作品，编定《楚辞》。《楚辞》一书中选编了屈原的《离骚》《九歌》《天问》《九章》《远游》《卜居》《渔父》等名篇，并加以详细的注释，即使现代读者对当时的语言习惯、社会背景等都比较陌生，也能比较好地理解楚辞作品，从中领略楚辞的精粹。 </a:t>
            </a:r>
            <a:endParaRPr lang="en-US" altLang="zh-CN" sz="2000">
              <a:latin typeface="微软雅黑" panose="020B0503020204020204" pitchFamily="34" charset="-122"/>
              <a:ea typeface="微软雅黑" panose="020B0503020204020204" pitchFamily="34" charset="-122"/>
            </a:endParaRPr>
          </a:p>
        </p:txBody>
      </p:sp>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2"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五、拓展延伸</a:t>
            </a:r>
            <a:endParaRPr lang="zh-CN" altLang="en-US" noProof="1"/>
          </a:p>
        </p:txBody>
      </p:sp>
      <p:sp>
        <p:nvSpPr>
          <p:cNvPr id="25605" name="矩形 6"/>
          <p:cNvSpPr>
            <a:spLocks noChangeArrowheads="1"/>
          </p:cNvSpPr>
          <p:nvPr/>
        </p:nvSpPr>
        <p:spPr bwMode="auto">
          <a:xfrm>
            <a:off x="303213" y="476250"/>
            <a:ext cx="1000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25606"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1911350" y="1528763"/>
            <a:ext cx="309563"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2700"/>
          </a:p>
        </p:txBody>
      </p:sp>
      <p:sp>
        <p:nvSpPr>
          <p:cNvPr id="26627" name="Text Box 3"/>
          <p:cNvSpPr txBox="1">
            <a:spLocks noChangeArrowheads="1"/>
          </p:cNvSpPr>
          <p:nvPr/>
        </p:nvSpPr>
        <p:spPr bwMode="auto">
          <a:xfrm>
            <a:off x="2073275" y="1528763"/>
            <a:ext cx="309563"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2700"/>
          </a:p>
        </p:txBody>
      </p:sp>
      <p:sp>
        <p:nvSpPr>
          <p:cNvPr id="53253" name="Text Box 6"/>
          <p:cNvSpPr txBox="1"/>
          <p:nvPr/>
        </p:nvSpPr>
        <p:spPr>
          <a:xfrm>
            <a:off x="268288" y="1371600"/>
            <a:ext cx="8605837" cy="2030413"/>
          </a:xfrm>
          <a:prstGeom prst="rect">
            <a:avLst/>
          </a:prstGeom>
          <a:noFill/>
          <a:ln w="9525">
            <a:noFill/>
          </a:ln>
        </p:spPr>
        <p:txBody>
          <a:bodyPr>
            <a:spAutoFit/>
          </a:bodyPr>
          <a:lstStyle/>
          <a:p>
            <a:pPr>
              <a:lnSpc>
                <a:spcPct val="150000"/>
              </a:lnSpc>
              <a:buFont typeface="Arial" panose="020B0604020202020204" pitchFamily="34" charset="0"/>
              <a:buNone/>
              <a:defRPr/>
            </a:pPr>
            <a:r>
              <a:rPr lang="en-US" altLang="zh-CN" sz="2800" b="1" spc="150" noProof="1">
                <a:latin typeface="微软雅黑" panose="020B0503020204020204" pitchFamily="34" charset="-122"/>
                <a:ea typeface="微软雅黑" panose="020B0503020204020204" pitchFamily="34" charset="-122"/>
                <a:sym typeface="+mn-ea"/>
              </a:rPr>
              <a:t>   </a:t>
            </a:r>
            <a:r>
              <a:rPr lang="zh-CN" altLang="en-US" sz="2800" spc="150" noProof="1">
                <a:latin typeface="微软雅黑" panose="020B0503020204020204" pitchFamily="34" charset="-122"/>
                <a:ea typeface="微软雅黑" panose="020B0503020204020204" pitchFamily="34" charset="-122"/>
                <a:sym typeface="+mn-ea"/>
              </a:rPr>
              <a:t>1.背诵文章主体部分</a:t>
            </a:r>
            <a:r>
              <a:rPr lang="en-US" altLang="zh-CN" sz="2800" spc="150" noProof="1">
                <a:latin typeface="微软雅黑" panose="020B0503020204020204" pitchFamily="34" charset="-122"/>
                <a:ea typeface="微软雅黑" panose="020B0503020204020204" pitchFamily="34" charset="-122"/>
                <a:sym typeface="+mn-ea"/>
              </a:rPr>
              <a:t>——“</a:t>
            </a:r>
            <a:r>
              <a:rPr lang="zh-CN" altLang="en-US" sz="2800" spc="150" noProof="1">
                <a:latin typeface="微软雅黑" panose="020B0503020204020204" pitchFamily="34" charset="-122"/>
                <a:ea typeface="微软雅黑" panose="020B0503020204020204" pitchFamily="34" charset="-122"/>
                <a:sym typeface="+mn-ea"/>
              </a:rPr>
              <a:t>屈原的内心独白</a:t>
            </a:r>
            <a:r>
              <a:rPr lang="en-US" altLang="zh-CN" sz="2800" spc="150" noProof="1">
                <a:latin typeface="微软雅黑" panose="020B0503020204020204" pitchFamily="34" charset="-122"/>
                <a:ea typeface="微软雅黑" panose="020B0503020204020204" pitchFamily="34" charset="-122"/>
                <a:sym typeface="+mn-ea"/>
              </a:rPr>
              <a:t>”</a:t>
            </a:r>
            <a:r>
              <a:rPr lang="zh-CN" altLang="en-US" sz="2800" spc="150" noProof="1">
                <a:latin typeface="微软雅黑" panose="020B0503020204020204" pitchFamily="34" charset="-122"/>
                <a:ea typeface="微软雅黑" panose="020B0503020204020204" pitchFamily="34" charset="-122"/>
                <a:sym typeface="+mn-ea"/>
              </a:rPr>
              <a:t>。   </a:t>
            </a:r>
            <a:endParaRPr lang="zh-CN" altLang="en-US" sz="2800" spc="150" noProof="1">
              <a:latin typeface="微软雅黑" panose="020B0503020204020204" pitchFamily="34" charset="-122"/>
              <a:ea typeface="微软雅黑" panose="020B0503020204020204" pitchFamily="34" charset="-122"/>
              <a:sym typeface="+mn-ea"/>
            </a:endParaRPr>
          </a:p>
          <a:p>
            <a:pPr>
              <a:lnSpc>
                <a:spcPct val="150000"/>
              </a:lnSpc>
              <a:buFont typeface="Arial" panose="020B0604020202020204" pitchFamily="34" charset="0"/>
              <a:buNone/>
              <a:defRPr/>
            </a:pPr>
            <a:r>
              <a:rPr lang="zh-CN" altLang="en-US" sz="2800" spc="150" noProof="1">
                <a:latin typeface="微软雅黑" panose="020B0503020204020204" pitchFamily="34" charset="-122"/>
                <a:ea typeface="微软雅黑" panose="020B0503020204020204" pitchFamily="34" charset="-122"/>
                <a:sym typeface="+mn-ea"/>
              </a:rPr>
              <a:t>   </a:t>
            </a:r>
            <a:r>
              <a:rPr lang="en-US" altLang="zh-CN" sz="2800" spc="150" noProof="1">
                <a:latin typeface="微软雅黑" panose="020B0503020204020204" pitchFamily="34" charset="-122"/>
                <a:ea typeface="微软雅黑" panose="020B0503020204020204" pitchFamily="34" charset="-122"/>
                <a:sym typeface="+mn-ea"/>
              </a:rPr>
              <a:t>2.</a:t>
            </a:r>
            <a:r>
              <a:rPr lang="zh-CN" altLang="en-US" sz="2800" spc="150" noProof="1">
                <a:latin typeface="微软雅黑" panose="020B0503020204020204" pitchFamily="34" charset="-122"/>
                <a:ea typeface="微软雅黑" panose="020B0503020204020204" pitchFamily="34" charset="-122"/>
                <a:sym typeface="+mn-ea"/>
              </a:rPr>
              <a:t>拓展阅读历史剧《屈原》，全貌性感受作品的思想内容，写出自己的心得体会。 </a:t>
            </a:r>
            <a:endParaRPr lang="zh-CN" altLang="en-US" sz="2800" noProof="1">
              <a:latin typeface="微软雅黑" panose="020B0503020204020204" pitchFamily="34" charset="-122"/>
              <a:ea typeface="微软雅黑" panose="020B0503020204020204" pitchFamily="34" charset="-122"/>
              <a:sym typeface="+mn-ea"/>
            </a:endParaRPr>
          </a:p>
        </p:txBody>
      </p:sp>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5"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六、布置作业</a:t>
            </a:r>
            <a:endParaRPr lang="zh-CN" altLang="en-US" noProof="1"/>
          </a:p>
        </p:txBody>
      </p:sp>
      <p:sp>
        <p:nvSpPr>
          <p:cNvPr id="26631" name="矩形 6"/>
          <p:cNvSpPr>
            <a:spLocks noChangeArrowheads="1"/>
          </p:cNvSpPr>
          <p:nvPr/>
        </p:nvSpPr>
        <p:spPr bwMode="auto">
          <a:xfrm>
            <a:off x="303213" y="476250"/>
            <a:ext cx="1000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26632" name="图片 9" descr="图形4"/>
          <p:cNvPicPr>
            <a:picLocks noChangeAspect="1" noChangeArrowheads="1"/>
          </p:cNvPicPr>
          <p:nvPr/>
        </p:nvPicPr>
        <p:blipFill>
          <a:blip r:embed="rId2" cstate="email"/>
          <a:srcRect/>
          <a:stretch>
            <a:fillRect/>
          </a:stretch>
        </p:blipFill>
        <p:spPr bwMode="auto">
          <a:xfrm>
            <a:off x="8088313" y="242888"/>
            <a:ext cx="592137"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cstate="email"/>
          <a:srcRect/>
          <a:stretch>
            <a:fillRect/>
          </a:stretch>
        </p:blipFill>
        <p:spPr>
          <a:xfrm>
            <a:off x="177165" y="3659504"/>
            <a:ext cx="8858885" cy="3138806"/>
          </a:xfrm>
          <a:prstGeom prst="roundRect">
            <a:avLst/>
          </a:prstGeom>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3553"/>
          <p:cNvSpPr/>
          <p:nvPr/>
        </p:nvSpPr>
        <p:spPr>
          <a:xfrm>
            <a:off x="258763" y="969963"/>
            <a:ext cx="4462462" cy="5630862"/>
          </a:xfrm>
          <a:prstGeom prst="rect">
            <a:avLst/>
          </a:prstGeom>
          <a:noFill/>
          <a:ln w="12700">
            <a:noFill/>
          </a:ln>
        </p:spPr>
        <p:txBody>
          <a:bodyPr>
            <a:spAutoFit/>
          </a:bodyPr>
          <a:lstStyle/>
          <a:p>
            <a:pPr>
              <a:lnSpc>
                <a:spcPct val="150000"/>
              </a:lnSpc>
              <a:defRPr/>
            </a:pPr>
            <a:r>
              <a:rPr lang="en-US" altLang="zh-CN" sz="2400" noProof="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rPr>
              <a:t>      </a:t>
            </a:r>
            <a:r>
              <a:rPr lang="zh-CN" altLang="en-US" sz="2400" noProof="1">
                <a:solidFill>
                  <a:srgbClr val="FF0000"/>
                </a:solidFill>
                <a:effectLst>
                  <a:outerShdw blurRad="38100" dist="38100" dir="2700000">
                    <a:srgbClr val="000000"/>
                  </a:outerShdw>
                </a:effectLst>
                <a:latin typeface="微软雅黑" panose="020B0503020204020204" pitchFamily="34" charset="-122"/>
                <a:ea typeface="微软雅黑" panose="020B0503020204020204" pitchFamily="34" charset="-122"/>
              </a:rPr>
              <a:t>屈原</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名平，字原，又自云名正则，字灵均。我国第一位伟大的爱国主义诗人，战国时楚国人。他用楚辞的形式写了我国第一首政治抒情诗</a:t>
            </a:r>
            <a:r>
              <a:rPr lang="en-US" altLang="zh-CN"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离骚</a:t>
            </a:r>
            <a:r>
              <a:rPr lang="en-US" altLang="zh-CN"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defRPr/>
            </a:pPr>
            <a:r>
              <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rPr>
              <a:t>       因看透了秦国吞并六国的野心，力劝楚怀王合齐抗秦，后来遭奸人陷害，罢官放逐，但心仍系国。楚国被攻破后，自投汨罗江而死。</a:t>
            </a:r>
            <a:endParaRPr lang="zh-CN" altLang="en-US" sz="2400" noProof="1">
              <a:effectLst>
                <a:outerShdw blurRad="38100" dist="38100" dir="2700000">
                  <a:srgbClr val="00000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794" name="图片 33793"/>
          <p:cNvPicPr>
            <a:picLocks noChangeAspect="1"/>
          </p:cNvPicPr>
          <p:nvPr/>
        </p:nvPicPr>
        <p:blipFill>
          <a:blip r:embed="rId1"/>
          <a:stretch>
            <a:fillRect/>
          </a:stretch>
        </p:blipFill>
        <p:spPr>
          <a:xfrm>
            <a:off x="5128260" y="1087755"/>
            <a:ext cx="3853815" cy="5513070"/>
          </a:xfrm>
          <a:prstGeom prst="dodecagon">
            <a:avLst/>
          </a:prstGeom>
          <a:noFill/>
          <a:ln w="9525">
            <a:noFill/>
          </a:ln>
          <a:effectLst>
            <a:softEdge rad="127000"/>
          </a:effectLst>
        </p:spPr>
      </p:pic>
      <p:sp>
        <p:nvSpPr>
          <p:cNvPr id="4"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 name="副标题 2"/>
          <p:cNvSpPr txBox="1"/>
          <p:nvPr>
            <p:custDataLst>
              <p:tags r:id="rId2"/>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fontAlgn="auto">
              <a:spcAft>
                <a:spcPts val="0"/>
              </a:spcAft>
              <a:defRPr/>
            </a:pPr>
            <a:endParaRPr lang="zh-CN" altLang="en-US" dirty="0">
              <a:sym typeface="+mn-ea"/>
            </a:endParaRPr>
          </a:p>
        </p:txBody>
      </p:sp>
      <p:sp>
        <p:nvSpPr>
          <p:cNvPr id="4102"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4103" name="图片 6" descr="图形4"/>
          <p:cNvPicPr>
            <a:picLocks noChangeAspect="1" noChangeArrowheads="1"/>
          </p:cNvPicPr>
          <p:nvPr/>
        </p:nvPicPr>
        <p:blipFill>
          <a:blip r:embed="rId3"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dissolve">
                                      <p:cBhvr>
                                        <p:cTn id="7" dur="5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dissolve">
                                      <p:cBhvr>
                                        <p:cTn id="12" dur="500"/>
                                        <p:tgtEl>
                                          <p:spTgt spid="23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5123"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sp>
        <p:nvSpPr>
          <p:cNvPr id="6" name="副标题 2"/>
          <p:cNvSpPr txBox="1"/>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3600" b="1" dirty="0">
              <a:latin typeface="黑体" panose="02010609060101010101" pitchFamily="49" charset="-122"/>
              <a:ea typeface="黑体" panose="02010609060101010101" pitchFamily="49" charset="-122"/>
              <a:sym typeface="+mn-ea"/>
            </a:endParaRPr>
          </a:p>
          <a:p>
            <a:pPr fontAlgn="auto">
              <a:spcAft>
                <a:spcPts val="0"/>
              </a:spcAft>
              <a:defRPr/>
            </a:pPr>
            <a:endParaRPr lang="zh-CN" altLang="en-US" dirty="0">
              <a:sym typeface="+mn-ea"/>
            </a:endParaRPr>
          </a:p>
        </p:txBody>
      </p:sp>
      <p:pic>
        <p:nvPicPr>
          <p:cNvPr id="5125" name="图片 6"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文本框 1"/>
          <p:cNvSpPr txBox="1"/>
          <p:nvPr/>
        </p:nvSpPr>
        <p:spPr>
          <a:xfrm>
            <a:off x="996950" y="1481138"/>
            <a:ext cx="1681163" cy="522287"/>
          </a:xfrm>
          <a:prstGeom prst="rect">
            <a:avLst/>
          </a:prstGeom>
          <a:noFill/>
          <a:ln w="9525">
            <a:noFill/>
          </a:ln>
        </p:spPr>
        <p:txBody>
          <a:bodyPr wrap="none">
            <a:spAutoFit/>
          </a:bodyPr>
          <a:lstStyle/>
          <a:p>
            <a:pPr eaLnBrk="0" hangingPunct="0">
              <a:buFont typeface="Arial" panose="020B0604020202020204" pitchFamily="34" charset="0"/>
              <a:buNone/>
              <a:defRPr/>
            </a:pPr>
            <a:r>
              <a:rPr lang="zh-CN" altLang="en-US" sz="2800" spc="150" noProof="1">
                <a:latin typeface="微软雅黑" panose="020B0503020204020204" pitchFamily="34" charset="-122"/>
                <a:ea typeface="微软雅黑" panose="020B0503020204020204" pitchFamily="34" charset="-122"/>
                <a:sym typeface="+mn-ea"/>
              </a:rPr>
              <a:t>作者简介</a:t>
            </a:r>
            <a:endParaRPr lang="zh-CN" altLang="en-US" sz="2800" spc="150" noProof="1">
              <a:latin typeface="微软雅黑" panose="020B0503020204020204" pitchFamily="34" charset="-122"/>
              <a:ea typeface="微软雅黑" panose="020B0503020204020204" pitchFamily="34" charset="-122"/>
              <a:sym typeface="+mn-ea"/>
            </a:endParaRPr>
          </a:p>
        </p:txBody>
      </p:sp>
      <p:sp>
        <p:nvSpPr>
          <p:cNvPr id="8193" name="矩形 10245"/>
          <p:cNvSpPr>
            <a:spLocks noChangeArrowheads="1"/>
          </p:cNvSpPr>
          <p:nvPr/>
        </p:nvSpPr>
        <p:spPr bwMode="auto">
          <a:xfrm>
            <a:off x="4044950" y="1589088"/>
            <a:ext cx="4908550" cy="4616450"/>
          </a:xfrm>
          <a:prstGeom prst="rect">
            <a:avLst/>
          </a:prstGeom>
          <a:noFill/>
          <a:ln w="12700">
            <a:noFill/>
            <a:prstDash val="sysDash"/>
            <a:round/>
          </a:ln>
        </p:spPr>
        <p:txBody>
          <a:bodyPr anchor="ctr">
            <a:spAutoFit/>
          </a:bodyPr>
          <a:lstStyle/>
          <a:p>
            <a:pPr indent="457200">
              <a:lnSpc>
                <a:spcPct val="150000"/>
              </a:lnSpc>
              <a:spcBef>
                <a:spcPts val="0"/>
              </a:spcBef>
              <a:defRPr/>
            </a:pPr>
            <a:r>
              <a:rPr lang="en-US" altLang="zh-CN" sz="2800" b="1" noProof="1">
                <a:latin typeface="Times New Roman" panose="02020603050405020304" pitchFamily="18" charset="0"/>
                <a:sym typeface="+mn-ea"/>
              </a:rPr>
              <a:t> </a:t>
            </a:r>
            <a:r>
              <a:rPr lang="zh-CN" altLang="en-US" sz="2400" b="1"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郭沫若 </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1892—1978</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作家、诗人、历史学家、剧作家、考古学家、古文字学家、社会活动家。 代表作：</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诗集</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女神</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历史剧</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屈原</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棠棣之花</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蔡文姬</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武则天</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虎符</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高渐离</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南冠草</a:t>
            </a:r>
            <a:r>
              <a:rPr lang="en-US" altLang="zh-CN"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noProof="1">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0"/>
              </a:spcBef>
              <a:buFont typeface="Arial" panose="020B0604020202020204" pitchFamily="34" charset="0"/>
              <a:buNone/>
              <a:defRPr/>
            </a:pPr>
            <a:endParaRPr lang="en-US" altLang="zh-CN" sz="2400" spc="150"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2466" name="图片 62465"/>
          <p:cNvPicPr>
            <a:picLocks noChangeAspect="1"/>
          </p:cNvPicPr>
          <p:nvPr/>
        </p:nvPicPr>
        <p:blipFill>
          <a:blip r:embed="rId3"/>
          <a:stretch>
            <a:fillRect/>
          </a:stretch>
        </p:blipFill>
        <p:spPr>
          <a:xfrm>
            <a:off x="219075" y="2118995"/>
            <a:ext cx="3309620" cy="4101465"/>
          </a:xfrm>
          <a:prstGeom prst="roundRect">
            <a:avLst/>
          </a:prstGeom>
          <a:noFill/>
          <a:ln w="9525">
            <a:noFill/>
          </a:ln>
          <a:effectLst>
            <a:glow rad="63500">
              <a:schemeClr val="accent1">
                <a:satMod val="175000"/>
                <a:alpha val="40000"/>
              </a:schemeClr>
            </a:glow>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checkerboard(across)">
                                      <p:cBhvr>
                                        <p:cTn id="7" dur="500"/>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6147"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3"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b="1" noProof="1">
              <a:latin typeface="黑体" panose="02010609060101010101" pitchFamily="49" charset="-122"/>
              <a:ea typeface="黑体" panose="02010609060101010101" pitchFamily="49" charset="-122"/>
              <a:sym typeface="+mn-ea"/>
            </a:endParaRPr>
          </a:p>
          <a:p>
            <a:pPr>
              <a:defRPr/>
            </a:pPr>
            <a:endParaRPr lang="zh-CN" altLang="en-US" noProof="1"/>
          </a:p>
        </p:txBody>
      </p:sp>
      <p:pic>
        <p:nvPicPr>
          <p:cNvPr id="6149"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Box 8"/>
          <p:cNvSpPr txBox="1">
            <a:spLocks noChangeArrowheads="1"/>
          </p:cNvSpPr>
          <p:nvPr/>
        </p:nvSpPr>
        <p:spPr bwMode="auto">
          <a:xfrm>
            <a:off x="3700463" y="1028700"/>
            <a:ext cx="15859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a:solidFill>
                  <a:srgbClr val="0070C0"/>
                </a:solidFill>
                <a:latin typeface="微软雅黑" panose="020B0503020204020204" pitchFamily="34" charset="-122"/>
                <a:ea typeface="微软雅黑" panose="020B0503020204020204" pitchFamily="34" charset="-122"/>
              </a:rPr>
              <a:t>背景链接</a:t>
            </a:r>
            <a:endParaRPr lang="zh-CN" altLang="en-US" sz="2400">
              <a:solidFill>
                <a:srgbClr val="0070C0"/>
              </a:solidFill>
              <a:latin typeface="微软雅黑" panose="020B0503020204020204" pitchFamily="34" charset="-122"/>
              <a:ea typeface="微软雅黑" panose="020B0503020204020204" pitchFamily="34" charset="-122"/>
            </a:endParaRPr>
          </a:p>
        </p:txBody>
      </p:sp>
      <p:sp>
        <p:nvSpPr>
          <p:cNvPr id="13" name="TextBox 8"/>
          <p:cNvSpPr txBox="1">
            <a:spLocks noChangeArrowheads="1"/>
          </p:cNvSpPr>
          <p:nvPr/>
        </p:nvSpPr>
        <p:spPr bwMode="auto">
          <a:xfrm>
            <a:off x="219075" y="1593850"/>
            <a:ext cx="8737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200" dirty="0">
                <a:solidFill>
                  <a:srgbClr val="FF0000"/>
                </a:solidFill>
                <a:latin typeface="微软雅黑" panose="020B0503020204020204" pitchFamily="34" charset="-122"/>
                <a:ea typeface="微软雅黑" panose="020B0503020204020204" pitchFamily="34" charset="-122"/>
              </a:rPr>
              <a:t>《屈原》</a:t>
            </a:r>
            <a:r>
              <a:rPr lang="zh-CN" altLang="en-US" sz="2200" dirty="0">
                <a:solidFill>
                  <a:srgbClr val="474747"/>
                </a:solidFill>
                <a:latin typeface="微软雅黑" panose="020B0503020204020204" pitchFamily="34" charset="-122"/>
                <a:ea typeface="微软雅黑" panose="020B0503020204020204" pitchFamily="34" charset="-122"/>
              </a:rPr>
              <a:t>写于1942年1月，正是抗日战争的相持阶段，半壁河山沦于敌手，国民党政府消极抗日、积极反共，悍然发动“皖南事变”。</a:t>
            </a:r>
            <a:endParaRPr lang="zh-CN" altLang="en-US" sz="2200" dirty="0">
              <a:solidFill>
                <a:srgbClr val="474747"/>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00" dirty="0">
                <a:solidFill>
                  <a:srgbClr val="474747"/>
                </a:solidFill>
                <a:latin typeface="微软雅黑" panose="020B0503020204020204" pitchFamily="34" charset="-122"/>
                <a:ea typeface="微软雅黑" panose="020B0503020204020204" pitchFamily="34" charset="-122"/>
              </a:rPr>
              <a:t> 郭沫若面对这样的政治现实义愤填膺，创作了历史剧《屈原》，以批判国民党反动派的黑暗统治，展示了现实世界光明与黑暗，正义与邪恶，爱国与卖国的尖锐斗争。起到了“借古讽今，古为今用”的作用。</a:t>
            </a:r>
            <a:endParaRPr lang="zh-CN" altLang="en-US" sz="2200" dirty="0">
              <a:solidFill>
                <a:srgbClr val="474747"/>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00" dirty="0">
                <a:solidFill>
                  <a:srgbClr val="FF0000"/>
                </a:solidFill>
                <a:latin typeface="微软雅黑" panose="020B0503020204020204" pitchFamily="34" charset="-122"/>
                <a:ea typeface="微软雅黑" panose="020B0503020204020204" pitchFamily="34" charset="-122"/>
              </a:rPr>
              <a:t>《屈原》</a:t>
            </a:r>
            <a:r>
              <a:rPr lang="zh-CN" altLang="en-US" sz="2200" dirty="0">
                <a:solidFill>
                  <a:srgbClr val="474747"/>
                </a:solidFill>
                <a:latin typeface="微软雅黑" panose="020B0503020204020204" pitchFamily="34" charset="-122"/>
                <a:ea typeface="微软雅黑" panose="020B0503020204020204" pitchFamily="34" charset="-122"/>
              </a:rPr>
              <a:t>在当年国民党统治的中心</a:t>
            </a:r>
            <a:r>
              <a:rPr lang="en-US" altLang="zh-CN" sz="2200" dirty="0">
                <a:solidFill>
                  <a:srgbClr val="474747"/>
                </a:solidFill>
                <a:latin typeface="微软雅黑" panose="020B0503020204020204" pitchFamily="34" charset="-122"/>
                <a:ea typeface="微软雅黑" panose="020B0503020204020204" pitchFamily="34" charset="-122"/>
              </a:rPr>
              <a:t>——</a:t>
            </a:r>
            <a:r>
              <a:rPr lang="zh-CN" altLang="en-US" sz="2200" dirty="0">
                <a:solidFill>
                  <a:srgbClr val="474747"/>
                </a:solidFill>
                <a:latin typeface="微软雅黑" panose="020B0503020204020204" pitchFamily="34" charset="-122"/>
                <a:ea typeface="微软雅黑" panose="020B0503020204020204" pitchFamily="34" charset="-122"/>
              </a:rPr>
              <a:t>重庆上演，产生过巨大的影响。尤其是“雷电颂”一幕中的独白，激起过许多爱国者的共鸣。每次演出都被观众爆发出的雷鸣般的掌声所淹没。这个剧最终被国民党当局禁演。</a:t>
            </a:r>
            <a:endParaRPr lang="zh-CN" altLang="en-US" sz="2000" dirty="0">
              <a:solidFill>
                <a:srgbClr val="474747"/>
              </a:solidFill>
              <a:latin typeface="微软雅黑" panose="020B0503020204020204" pitchFamily="34" charset="-122"/>
              <a:ea typeface="微软雅黑" panose="020B0503020204020204" pitchFamily="34" charset="-122"/>
            </a:endParaRPr>
          </a:p>
        </p:txBody>
      </p:sp>
      <p:sp>
        <p:nvSpPr>
          <p:cNvPr id="6152" name="AutoShape 2" descr="http://img0.imgtn.bdimg.com/it/u=582191143,3273433307&amp;fm=27&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6625"/>
          <p:cNvSpPr txBox="1">
            <a:spLocks noChangeArrowheads="1"/>
          </p:cNvSpPr>
          <p:nvPr/>
        </p:nvSpPr>
        <p:spPr bwMode="auto">
          <a:xfrm>
            <a:off x="304800" y="2141538"/>
            <a:ext cx="8534400"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3300" b="1">
                <a:latin typeface="Times New Roman" panose="02020603050405020304" pitchFamily="18" charset="0"/>
              </a:rPr>
              <a:t>  </a:t>
            </a:r>
            <a:r>
              <a:rPr lang="zh-CN" altLang="en-US" sz="2800">
                <a:solidFill>
                  <a:srgbClr val="FF0000"/>
                </a:solidFill>
                <a:latin typeface="微软雅黑" panose="020B0503020204020204" pitchFamily="34" charset="-122"/>
                <a:ea typeface="微软雅黑" panose="020B0503020204020204" pitchFamily="34" charset="-122"/>
              </a:rPr>
              <a:t>戏剧是由演员扮演角色，在舞台上当众表演故事情节的一种艺术。</a:t>
            </a:r>
            <a:r>
              <a:rPr lang="zh-CN" altLang="en-US" sz="2800">
                <a:latin typeface="微软雅黑" panose="020B0503020204020204" pitchFamily="34" charset="-122"/>
                <a:ea typeface="微软雅黑" panose="020B0503020204020204" pitchFamily="34" charset="-122"/>
              </a:rPr>
              <a:t>戏剧的文学部分，通称剧本，是文学的一大类别，与诗歌、散文、小说并列。</a:t>
            </a:r>
            <a:br>
              <a:rPr lang="zh-CN" altLang="en-US" sz="2800">
                <a:latin typeface="微软雅黑" panose="020B0503020204020204" pitchFamily="34" charset="-122"/>
                <a:ea typeface="微软雅黑" panose="020B0503020204020204" pitchFamily="34" charset="-122"/>
              </a:rPr>
            </a:br>
            <a:r>
              <a:rPr lang="zh-CN" altLang="en-US" sz="2800">
                <a:latin typeface="微软雅黑" panose="020B0503020204020204" pitchFamily="34" charset="-122"/>
                <a:ea typeface="微软雅黑" panose="020B0503020204020204" pitchFamily="34" charset="-122"/>
              </a:rPr>
              <a:t>      </a:t>
            </a:r>
            <a:r>
              <a:rPr lang="zh-CN" altLang="en-US" sz="2800">
                <a:solidFill>
                  <a:srgbClr val="FF0000"/>
                </a:solidFill>
                <a:latin typeface="微软雅黑" panose="020B0503020204020204" pitchFamily="34" charset="-122"/>
                <a:ea typeface="微软雅黑" panose="020B0503020204020204" pitchFamily="34" charset="-122"/>
              </a:rPr>
              <a:t>戏剧</a:t>
            </a:r>
            <a:r>
              <a:rPr lang="zh-CN" altLang="en-US" sz="2800">
                <a:latin typeface="微软雅黑" panose="020B0503020204020204" pitchFamily="34" charset="-122"/>
                <a:ea typeface="微软雅黑" panose="020B0503020204020204" pitchFamily="34" charset="-122"/>
              </a:rPr>
              <a:t>的基本要素是矛盾冲突，通过具体的舞台形象再现社会的生活斗争，激发观众强烈的情感反应，达到熏陶教育的目的。</a:t>
            </a:r>
            <a:endParaRPr lang="zh-CN" altLang="en-US" sz="2800">
              <a:latin typeface="微软雅黑" panose="020B0503020204020204" pitchFamily="34" charset="-122"/>
              <a:ea typeface="微软雅黑" panose="020B0503020204020204" pitchFamily="34" charset="-122"/>
            </a:endParaRPr>
          </a:p>
        </p:txBody>
      </p:sp>
      <p:sp>
        <p:nvSpPr>
          <p:cNvPr id="7171" name="TextBox 8"/>
          <p:cNvSpPr txBox="1">
            <a:spLocks noChangeArrowheads="1"/>
          </p:cNvSpPr>
          <p:nvPr/>
        </p:nvSpPr>
        <p:spPr bwMode="auto">
          <a:xfrm>
            <a:off x="3416300" y="1268413"/>
            <a:ext cx="265747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800">
                <a:solidFill>
                  <a:srgbClr val="0070C0"/>
                </a:solidFill>
                <a:latin typeface="微软雅黑" panose="020B0503020204020204" pitchFamily="34" charset="-122"/>
                <a:ea typeface="微软雅黑" panose="020B0503020204020204" pitchFamily="34" charset="-122"/>
                <a:sym typeface="黑体" panose="02010609060101010101" pitchFamily="49" charset="-122"/>
              </a:rPr>
              <a:t>戏剧知识推介</a:t>
            </a:r>
            <a:endParaRPr lang="zh-CN" altLang="en-US" sz="2800">
              <a:solidFill>
                <a:srgbClr val="0070C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7172" name="单圆角矩形 5"/>
          <p:cNvSpPr/>
          <p:nvPr/>
        </p:nvSpPr>
        <p:spPr>
          <a:xfrm>
            <a:off x="-23813" y="1412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3"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b="1" noProof="1">
              <a:latin typeface="黑体" panose="02010609060101010101" pitchFamily="49" charset="-122"/>
              <a:ea typeface="黑体" panose="02010609060101010101" pitchFamily="49" charset="-122"/>
              <a:sym typeface="+mn-ea"/>
            </a:endParaRPr>
          </a:p>
          <a:p>
            <a:pPr>
              <a:defRPr/>
            </a:pPr>
            <a:endParaRPr lang="zh-CN" altLang="en-US" noProof="1"/>
          </a:p>
        </p:txBody>
      </p:sp>
      <p:sp>
        <p:nvSpPr>
          <p:cNvPr id="7174"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pic>
        <p:nvPicPr>
          <p:cNvPr id="7175"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6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defRPr/>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8195"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3" name="副标题 2"/>
          <p:cNvSpPr>
            <a:spLocks noGrp="1"/>
          </p:cNvSpPr>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defRPr/>
            </a:pPr>
            <a:r>
              <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a:buFont typeface="Wingdings" panose="05000000000000000000" pitchFamily="2" charset="2"/>
              <a:buNone/>
              <a:defRPr/>
            </a:pPr>
            <a:endParaRPr lang="zh-CN" altLang="en-US" sz="3600" b="1" noProof="1">
              <a:latin typeface="黑体" panose="02010609060101010101" pitchFamily="49" charset="-122"/>
              <a:ea typeface="黑体" panose="02010609060101010101" pitchFamily="49" charset="-122"/>
              <a:sym typeface="+mn-ea"/>
            </a:endParaRPr>
          </a:p>
          <a:p>
            <a:pPr>
              <a:defRPr/>
            </a:pPr>
            <a:endParaRPr lang="zh-CN" altLang="en-US" noProof="1"/>
          </a:p>
        </p:txBody>
      </p:sp>
      <p:pic>
        <p:nvPicPr>
          <p:cNvPr id="8197" name="图片 9"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8"/>
          <p:cNvSpPr txBox="1">
            <a:spLocks noChangeArrowheads="1"/>
          </p:cNvSpPr>
          <p:nvPr/>
        </p:nvSpPr>
        <p:spPr bwMode="auto">
          <a:xfrm>
            <a:off x="3700463" y="982663"/>
            <a:ext cx="16129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800">
                <a:solidFill>
                  <a:srgbClr val="0070C0"/>
                </a:solidFill>
                <a:latin typeface="微软雅黑" panose="020B0503020204020204" pitchFamily="34" charset="-122"/>
                <a:ea typeface="微软雅黑" panose="020B0503020204020204" pitchFamily="34" charset="-122"/>
              </a:rPr>
              <a:t>剧情简介</a:t>
            </a:r>
            <a:endParaRPr lang="zh-CN" altLang="en-US" sz="2800">
              <a:solidFill>
                <a:srgbClr val="0070C0"/>
              </a:solidFill>
              <a:latin typeface="微软雅黑" panose="020B0503020204020204" pitchFamily="34" charset="-122"/>
              <a:ea typeface="微软雅黑" panose="020B0503020204020204" pitchFamily="34" charset="-122"/>
            </a:endParaRPr>
          </a:p>
        </p:txBody>
      </p:sp>
      <p:sp>
        <p:nvSpPr>
          <p:cNvPr id="8199" name="AutoShape 2" descr="http://img0.imgtn.bdimg.com/it/u=582191143,3273433307&amp;fm=27&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p>
        </p:txBody>
      </p:sp>
      <p:sp>
        <p:nvSpPr>
          <p:cNvPr id="47111" name="文本框 47110"/>
          <p:cNvSpPr txBox="1">
            <a:spLocks noChangeArrowheads="1"/>
          </p:cNvSpPr>
          <p:nvPr/>
        </p:nvSpPr>
        <p:spPr bwMode="auto">
          <a:xfrm>
            <a:off x="1057275" y="2095500"/>
            <a:ext cx="68738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全剧分为：</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“橘颂”</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“受诬”</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“招魂”</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“被囚”</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“雷电颂”</a:t>
            </a:r>
            <a:endParaRPr lang="zh-CN" altLang="en-US" sz="2400">
              <a:solidFill>
                <a:srgbClr val="CC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a:solidFill>
                  <a:srgbClr val="CC0000"/>
                </a:solidFill>
                <a:latin typeface="微软雅黑" panose="020B0503020204020204" pitchFamily="34" charset="-122"/>
                <a:ea typeface="微软雅黑" panose="020B0503020204020204" pitchFamily="34" charset="-122"/>
              </a:rPr>
              <a:t>课文节选自第</a:t>
            </a:r>
            <a:r>
              <a:rPr lang="zh-CN" altLang="en-US" sz="2400">
                <a:solidFill>
                  <a:srgbClr val="0000FF"/>
                </a:solidFill>
                <a:latin typeface="微软雅黑" panose="020B0503020204020204" pitchFamily="34" charset="-122"/>
                <a:ea typeface="微软雅黑" panose="020B0503020204020204" pitchFamily="34" charset="-122"/>
              </a:rPr>
              <a:t>五</a:t>
            </a:r>
            <a:r>
              <a:rPr lang="zh-CN" altLang="en-US" sz="2400">
                <a:solidFill>
                  <a:srgbClr val="CC0000"/>
                </a:solidFill>
                <a:latin typeface="微软雅黑" panose="020B0503020204020204" pitchFamily="34" charset="-122"/>
                <a:ea typeface="微软雅黑" panose="020B0503020204020204" pitchFamily="34" charset="-122"/>
              </a:rPr>
              <a:t>幕的第</a:t>
            </a:r>
            <a:r>
              <a:rPr lang="zh-CN" altLang="en-US" sz="2400">
                <a:solidFill>
                  <a:srgbClr val="0000FF"/>
                </a:solidFill>
                <a:latin typeface="微软雅黑" panose="020B0503020204020204" pitchFamily="34" charset="-122"/>
                <a:ea typeface="微软雅黑" panose="020B0503020204020204" pitchFamily="34" charset="-122"/>
              </a:rPr>
              <a:t>二</a:t>
            </a:r>
            <a:r>
              <a:rPr lang="zh-CN" altLang="en-US" sz="2400">
                <a:solidFill>
                  <a:srgbClr val="CC0000"/>
                </a:solidFill>
                <a:latin typeface="微软雅黑" panose="020B0503020204020204" pitchFamily="34" charset="-122"/>
                <a:ea typeface="微软雅黑" panose="020B0503020204020204" pitchFamily="34" charset="-122"/>
              </a:rPr>
              <a:t>场，是全剧的</a:t>
            </a:r>
            <a:r>
              <a:rPr lang="zh-CN" altLang="en-US" sz="2400">
                <a:solidFill>
                  <a:srgbClr val="0000FF"/>
                </a:solidFill>
                <a:latin typeface="微软雅黑" panose="020B0503020204020204" pitchFamily="34" charset="-122"/>
                <a:ea typeface="微软雅黑" panose="020B0503020204020204" pitchFamily="34" charset="-122"/>
              </a:rPr>
              <a:t>高潮</a:t>
            </a:r>
            <a:r>
              <a:rPr lang="zh-CN" altLang="en-US" sz="2400">
                <a:solidFill>
                  <a:srgbClr val="CC0000"/>
                </a:solidFill>
                <a:latin typeface="微软雅黑" panose="020B0503020204020204" pitchFamily="34" charset="-122"/>
                <a:ea typeface="微软雅黑" panose="020B0503020204020204" pitchFamily="34" charset="-122"/>
              </a:rPr>
              <a:t>。</a:t>
            </a:r>
            <a:endParaRPr lang="zh-CN" altLang="en-US" sz="2400">
              <a:solidFill>
                <a:srgbClr val="CC0000"/>
              </a:solidFill>
              <a:latin typeface="微软雅黑" panose="020B0503020204020204" pitchFamily="34" charset="-122"/>
              <a:ea typeface="微软雅黑" panose="020B0503020204020204" pitchFamily="34" charset="-122"/>
            </a:endParaRPr>
          </a:p>
        </p:txBody>
      </p:sp>
      <p:pic>
        <p:nvPicPr>
          <p:cNvPr id="43011" name="图片 43010"/>
          <p:cNvPicPr>
            <a:picLocks noChangeAspect="1"/>
          </p:cNvPicPr>
          <p:nvPr/>
        </p:nvPicPr>
        <p:blipFill>
          <a:blip r:embed="rId3"/>
          <a:stretch>
            <a:fillRect/>
          </a:stretch>
        </p:blipFill>
        <p:spPr>
          <a:xfrm>
            <a:off x="5205094" y="2407917"/>
            <a:ext cx="3510916" cy="2933068"/>
          </a:xfrm>
          <a:prstGeom prst="decagon">
            <a:avLst/>
          </a:prstGeom>
          <a:noFill/>
          <a:ln w="9525">
            <a:noFill/>
          </a:ln>
          <a:effectLst>
            <a:softEdge rad="127000"/>
          </a:effectLst>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47111"/>
                                        </p:tgtEl>
                                        <p:attrNameLst>
                                          <p:attrName>style.visibility</p:attrName>
                                        </p:attrNameLst>
                                      </p:cBhvr>
                                      <p:to>
                                        <p:strVal val="visible"/>
                                      </p:to>
                                    </p:set>
                                    <p:animEffect transition="in" filter="strips(upRight)">
                                      <p:cBhvr>
                                        <p:cTn id="7"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9219"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sp>
        <p:nvSpPr>
          <p:cNvPr id="6" name="副标题 2"/>
          <p:cNvSpPr txBox="1"/>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2800" noProof="1" smtClean="0">
              <a:solidFill>
                <a:srgbClr val="0070C0"/>
              </a:solidFill>
              <a:latin typeface="微软雅黑" panose="020B0503020204020204" pitchFamily="34" charset="-122"/>
              <a:ea typeface="微软雅黑" panose="020B0503020204020204" pitchFamily="34" charset="-122"/>
              <a:sym typeface="+mn-ea"/>
            </a:endParaRPr>
          </a:p>
          <a:p>
            <a:pPr marL="0" indent="0" fontAlgn="auto">
              <a:spcAft>
                <a:spcPts val="0"/>
              </a:spcAft>
              <a:buFont typeface="Wingdings" panose="05000000000000000000" pitchFamily="2" charset="2"/>
              <a:buNone/>
              <a:defRPr/>
            </a:pPr>
            <a:r>
              <a:rPr lang="zh-CN" altLang="en-US" sz="2800"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pic>
        <p:nvPicPr>
          <p:cNvPr id="9221" name="图片 6"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8" name="矩形 4098"/>
          <p:cNvSpPr>
            <a:spLocks noChangeArrowheads="1"/>
          </p:cNvSpPr>
          <p:nvPr/>
        </p:nvSpPr>
        <p:spPr bwMode="auto">
          <a:xfrm>
            <a:off x="61913" y="1185863"/>
            <a:ext cx="9017000" cy="4508500"/>
          </a:xfrm>
          <a:prstGeom prst="rect">
            <a:avLst/>
          </a:prstGeom>
          <a:noFill/>
          <a:ln w="9525">
            <a:noFill/>
            <a:miter lim="800000"/>
          </a:ln>
        </p:spPr>
        <p:txBody>
          <a:bodyPr anchor="ctr">
            <a:spAutoFit/>
          </a:bodyPr>
          <a:lstStyle/>
          <a:p>
            <a:pPr eaLnBrk="0" hangingPunct="0">
              <a:lnSpc>
                <a:spcPct val="150000"/>
              </a:lnSpc>
              <a:buFont typeface="Arial" panose="020B0604020202020204" pitchFamily="34" charset="0"/>
              <a:buNone/>
              <a:defRPr/>
            </a:pPr>
            <a:endParaRPr lang="zh-CN" altLang="zh-CN" sz="2200" noProof="1">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0" hangingPunct="0">
              <a:lnSpc>
                <a:spcPct val="200000"/>
              </a:lnSpc>
              <a:buFont typeface="Arial" panose="020B0604020202020204" pitchFamily="34" charset="0"/>
              <a:buNone/>
              <a:defRPr/>
            </a:pPr>
            <a:r>
              <a:rPr lang="en-US" altLang="zh-CN" sz="2800" b="1" spc="15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国</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殇</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spc="15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诡</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谲</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睥睨</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污</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秽</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0" hangingPunct="0">
              <a:lnSpc>
                <a:spcPct val="200000"/>
              </a:lnSpc>
              <a:buFont typeface="Arial" panose="020B0604020202020204" pitchFamily="34" charset="0"/>
              <a:buNone/>
              <a:defRPr/>
            </a:pP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稽</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首</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瘦</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削</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罪</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孽</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脚</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镣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0" hangingPunct="0">
              <a:lnSpc>
                <a:spcPct val="200000"/>
              </a:lnSpc>
              <a:buFont typeface="Arial" panose="020B0604020202020204" pitchFamily="34" charset="0"/>
              <a:buNone/>
              <a:defRPr/>
            </a:pP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咆哮</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眩</a:t>
            </a:r>
            <a:r>
              <a:rPr lang="en-US"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目</a:t>
            </a:r>
            <a:r>
              <a:rPr lang="en-US"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伫</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立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虐</a:t>
            </a:r>
            <a:r>
              <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latin typeface="微软雅黑" panose="020B0503020204020204" pitchFamily="34" charset="-122"/>
                <a:ea typeface="微软雅黑" panose="020B0503020204020204" pitchFamily="34" charset="-122"/>
                <a:cs typeface="微软雅黑" panose="020B0503020204020204" pitchFamily="34" charset="-122"/>
                <a:sym typeface="+mn-ea"/>
              </a:rPr>
              <a:t>待</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0" hangingPunct="0">
              <a:lnSpc>
                <a:spcPct val="200000"/>
              </a:lnSpc>
              <a:buFont typeface="Arial" panose="020B0604020202020204" pitchFamily="34" charset="0"/>
              <a:buNone/>
              <a:defRPr/>
            </a:pPr>
            <a:r>
              <a:rPr lang="en-US"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驰骋</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徘徊</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鞺鞺鞳鞳</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zh-CN" sz="220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0" hangingPunct="0">
              <a:lnSpc>
                <a:spcPct val="150000"/>
              </a:lnSpc>
              <a:buFont typeface="Arial" panose="020B0604020202020204" pitchFamily="34" charset="0"/>
              <a:buNone/>
              <a:defRPr/>
            </a:pPr>
            <a:r>
              <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0" hangingPunct="0">
              <a:lnSpc>
                <a:spcPct val="150000"/>
              </a:lnSpc>
              <a:buFont typeface="Arial" panose="020B0604020202020204" pitchFamily="34" charset="0"/>
              <a:buNone/>
              <a:defRPr/>
            </a:pPr>
            <a:endParaRPr lang="en-US" altLang="zh-CN" sz="2200"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3" cstate="email"/>
          <a:stretch>
            <a:fillRect/>
          </a:stretch>
        </p:blipFill>
        <p:spPr>
          <a:xfrm>
            <a:off x="6820535" y="4718685"/>
            <a:ext cx="2258060" cy="2134867"/>
          </a:xfrm>
          <a:prstGeom prst="rect">
            <a:avLst/>
          </a:prstGeom>
          <a:ln>
            <a:noFill/>
          </a:ln>
          <a:effectLst>
            <a:softEdge rad="317500"/>
          </a:effectLst>
        </p:spPr>
      </p:pic>
      <p:sp>
        <p:nvSpPr>
          <p:cNvPr id="2" name="文本框 1"/>
          <p:cNvSpPr txBox="1">
            <a:spLocks noChangeArrowheads="1"/>
          </p:cNvSpPr>
          <p:nvPr/>
        </p:nvSpPr>
        <p:spPr bwMode="auto">
          <a:xfrm>
            <a:off x="1176338" y="2141538"/>
            <a:ext cx="98901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sh</a:t>
            </a:r>
            <a:r>
              <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ā</a:t>
            </a:r>
            <a:r>
              <a:rPr lang="en-US" altLang="zh-CN" sz="2200">
                <a:solidFill>
                  <a:srgbClr val="FF0000"/>
                </a:solidFill>
                <a:latin typeface="微软雅黑" panose="020B0503020204020204" pitchFamily="34" charset="-122"/>
                <a:ea typeface="微软雅黑" panose="020B0503020204020204" pitchFamily="34" charset="-122"/>
              </a:rPr>
              <a:t>ng</a:t>
            </a:r>
            <a:endParaRPr lang="zh-CN"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5" name="文本框 4"/>
          <p:cNvSpPr txBox="1">
            <a:spLocks noChangeArrowheads="1"/>
          </p:cNvSpPr>
          <p:nvPr/>
        </p:nvSpPr>
        <p:spPr bwMode="auto">
          <a:xfrm>
            <a:off x="3700463" y="2141538"/>
            <a:ext cx="7794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jｕé</a:t>
            </a:r>
            <a:r>
              <a:rPr lang="zh-CN"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7" name="文本框 6"/>
          <p:cNvSpPr txBox="1">
            <a:spLocks noChangeArrowheads="1"/>
          </p:cNvSpPr>
          <p:nvPr/>
        </p:nvSpPr>
        <p:spPr bwMode="auto">
          <a:xfrm>
            <a:off x="5843588" y="2141538"/>
            <a:ext cx="10112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pì nì  </a:t>
            </a:r>
            <a:r>
              <a:rPr lang="zh-CN"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8" name="文本框 7"/>
          <p:cNvSpPr txBox="1">
            <a:spLocks noChangeArrowheads="1"/>
          </p:cNvSpPr>
          <p:nvPr/>
        </p:nvSpPr>
        <p:spPr bwMode="auto">
          <a:xfrm>
            <a:off x="8013700" y="2141538"/>
            <a:ext cx="76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huì  </a:t>
            </a:r>
            <a:endParaRPr lang="zh-CN"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9" name="文本框 8"/>
          <p:cNvSpPr txBox="1">
            <a:spLocks noChangeArrowheads="1"/>
          </p:cNvSpPr>
          <p:nvPr/>
        </p:nvSpPr>
        <p:spPr bwMode="auto">
          <a:xfrm>
            <a:off x="1065213" y="2838450"/>
            <a:ext cx="6000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qǐ  </a:t>
            </a:r>
            <a:endPar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0" name="文本框 9"/>
          <p:cNvSpPr txBox="1">
            <a:spLocks noChangeArrowheads="1"/>
          </p:cNvSpPr>
          <p:nvPr/>
        </p:nvSpPr>
        <p:spPr bwMode="auto">
          <a:xfrm>
            <a:off x="3811588" y="2838450"/>
            <a:ext cx="78898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xu</a:t>
            </a:r>
            <a:r>
              <a:rPr lang="en-US" altLang="zh-CN" sz="2200">
                <a:solidFill>
                  <a:srgbClr val="FF0000"/>
                </a:solidFill>
                <a:ea typeface="微软雅黑" panose="020B0503020204020204" pitchFamily="34" charset="-122"/>
              </a:rPr>
              <a:t>ē</a:t>
            </a:r>
            <a:r>
              <a:rPr lang="en-US" altLang="zh-CN">
                <a:solidFill>
                  <a:srgbClr val="FF0000"/>
                </a:solidFill>
                <a:latin typeface="微软雅黑" panose="020B0503020204020204" pitchFamily="34" charset="-122"/>
                <a:ea typeface="微软雅黑" panose="020B0503020204020204" pitchFamily="34" charset="-122"/>
              </a:rPr>
              <a:t> </a:t>
            </a:r>
            <a:r>
              <a:rPr lang="zh-CN" altLang="zh-CN">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11" name="文本框 10"/>
          <p:cNvSpPr txBox="1">
            <a:spLocks noChangeArrowheads="1"/>
          </p:cNvSpPr>
          <p:nvPr/>
        </p:nvSpPr>
        <p:spPr bwMode="auto">
          <a:xfrm>
            <a:off x="5945188" y="2838450"/>
            <a:ext cx="73818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niè </a:t>
            </a:r>
            <a:r>
              <a:rPr lang="zh-CN" altLang="zh-CN">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12" name="文本框 11"/>
          <p:cNvSpPr txBox="1">
            <a:spLocks noChangeArrowheads="1"/>
          </p:cNvSpPr>
          <p:nvPr/>
        </p:nvSpPr>
        <p:spPr bwMode="auto">
          <a:xfrm>
            <a:off x="1257300" y="3479800"/>
            <a:ext cx="16494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páo xiào   </a:t>
            </a:r>
            <a:r>
              <a:rPr lang="zh-CN"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13" name="文本框 12"/>
          <p:cNvSpPr txBox="1">
            <a:spLocks noChangeArrowheads="1"/>
          </p:cNvSpPr>
          <p:nvPr/>
        </p:nvSpPr>
        <p:spPr bwMode="auto">
          <a:xfrm>
            <a:off x="3390900" y="3479800"/>
            <a:ext cx="8905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xuàn</a:t>
            </a:r>
            <a:r>
              <a:rPr lang="zh-CN" altLang="zh-CN">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14" name="文本框 13"/>
          <p:cNvSpPr txBox="1">
            <a:spLocks noChangeArrowheads="1"/>
          </p:cNvSpPr>
          <p:nvPr/>
        </p:nvSpPr>
        <p:spPr bwMode="auto">
          <a:xfrm>
            <a:off x="5357813" y="3429000"/>
            <a:ext cx="971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a:latin typeface="微软雅黑" panose="020B0503020204020204" pitchFamily="34" charset="-122"/>
                <a:ea typeface="微软雅黑" panose="020B0503020204020204" pitchFamily="34" charset="-122"/>
                <a:sym typeface="黑体" panose="02010609060101010101" pitchFamily="49" charset="-122"/>
              </a:rPr>
              <a:t> </a:t>
            </a:r>
            <a:r>
              <a:rPr lang="en-US" altLang="zh-CN" sz="2200">
                <a:solidFill>
                  <a:srgbClr val="FF0000"/>
                </a:solidFill>
                <a:latin typeface="微软雅黑" panose="020B0503020204020204" pitchFamily="34" charset="-122"/>
                <a:ea typeface="微软雅黑" panose="020B0503020204020204" pitchFamily="34" charset="-122"/>
              </a:rPr>
              <a:t>zhù   </a:t>
            </a:r>
            <a:r>
              <a:rPr lang="zh-CN" altLang="zh-CN">
                <a:solidFill>
                  <a:srgbClr val="FF0000"/>
                </a:solidFill>
                <a:latin typeface="微软雅黑" panose="020B0503020204020204" pitchFamily="34" charset="-122"/>
                <a:ea typeface="微软雅黑" panose="020B0503020204020204" pitchFamily="34" charset="-122"/>
                <a:sym typeface="黑体" panose="02010609060101010101" pitchFamily="49" charset="-122"/>
              </a:rPr>
              <a:t> </a:t>
            </a:r>
            <a:endParaRPr lang="zh-CN" altLang="en-US"/>
          </a:p>
        </p:txBody>
      </p:sp>
      <p:sp>
        <p:nvSpPr>
          <p:cNvPr id="9234" name="文本框 17"/>
          <p:cNvSpPr txBox="1">
            <a:spLocks noChangeArrowheads="1"/>
          </p:cNvSpPr>
          <p:nvPr/>
        </p:nvSpPr>
        <p:spPr bwMode="auto">
          <a:xfrm>
            <a:off x="644525" y="1296988"/>
            <a:ext cx="1604963"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ts val="1000"/>
              </a:spcBef>
              <a:buClr>
                <a:schemeClr val="accent1"/>
              </a:buClr>
              <a:buSzPct val="80000"/>
              <a:buFont typeface="Wingdings" panose="05000000000000000000" pitchFamily="2" charset="2"/>
              <a:buNone/>
            </a:pPr>
            <a:r>
              <a:rPr lang="zh-CN" altLang="en-US" sz="2800">
                <a:solidFill>
                  <a:srgbClr val="0070C0"/>
                </a:solidFill>
                <a:latin typeface="微软雅黑" panose="020B0503020204020204" pitchFamily="34" charset="-122"/>
                <a:ea typeface="微软雅黑" panose="020B0503020204020204" pitchFamily="34" charset="-122"/>
                <a:sym typeface="黑体" panose="02010609060101010101" pitchFamily="49" charset="-122"/>
              </a:rPr>
              <a:t>读准字音</a:t>
            </a:r>
            <a:endParaRPr lang="zh-CN" altLang="en-US"/>
          </a:p>
        </p:txBody>
      </p:sp>
      <p:sp>
        <p:nvSpPr>
          <p:cNvPr id="18" name="文本框 17"/>
          <p:cNvSpPr txBox="1">
            <a:spLocks noChangeArrowheads="1"/>
          </p:cNvSpPr>
          <p:nvPr/>
        </p:nvSpPr>
        <p:spPr bwMode="auto">
          <a:xfrm>
            <a:off x="7891463" y="2838450"/>
            <a:ext cx="6635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liào</a:t>
            </a:r>
            <a:endParaRPr lang="en-US" altLang="zh-CN" sz="2200">
              <a:solidFill>
                <a:srgbClr val="FF0000"/>
              </a:solidFill>
              <a:latin typeface="微软雅黑" panose="020B0503020204020204" pitchFamily="34" charset="-122"/>
              <a:ea typeface="微软雅黑" panose="020B0503020204020204" pitchFamily="34" charset="-122"/>
            </a:endParaRPr>
          </a:p>
        </p:txBody>
      </p:sp>
      <p:sp>
        <p:nvSpPr>
          <p:cNvPr id="19" name="文本框 18"/>
          <p:cNvSpPr txBox="1">
            <a:spLocks noChangeArrowheads="1"/>
          </p:cNvSpPr>
          <p:nvPr/>
        </p:nvSpPr>
        <p:spPr bwMode="auto">
          <a:xfrm>
            <a:off x="7215188" y="3357563"/>
            <a:ext cx="68580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nüè</a:t>
            </a:r>
            <a:endParaRPr lang="en-US" altLang="zh-CN" sz="2200">
              <a:solidFill>
                <a:srgbClr val="FF0000"/>
              </a:solidFill>
              <a:latin typeface="微软雅黑" panose="020B0503020204020204" pitchFamily="34" charset="-122"/>
              <a:ea typeface="微软雅黑" panose="020B0503020204020204" pitchFamily="34" charset="-122"/>
            </a:endParaRPr>
          </a:p>
        </p:txBody>
      </p:sp>
      <p:sp>
        <p:nvSpPr>
          <p:cNvPr id="20" name="文本框 19"/>
          <p:cNvSpPr txBox="1">
            <a:spLocks noChangeArrowheads="1"/>
          </p:cNvSpPr>
          <p:nvPr/>
        </p:nvSpPr>
        <p:spPr bwMode="auto">
          <a:xfrm>
            <a:off x="1071563" y="4071938"/>
            <a:ext cx="1531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chí chěng   </a:t>
            </a:r>
            <a:endParaRPr lang="en-US" altLang="zh-CN" sz="2200">
              <a:solidFill>
                <a:srgbClr val="FF0000"/>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3827463" y="4192588"/>
            <a:ext cx="14890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pái huái   </a:t>
            </a:r>
            <a:endParaRPr lang="zh-CN" altLang="en-US"/>
          </a:p>
        </p:txBody>
      </p:sp>
      <p:sp>
        <p:nvSpPr>
          <p:cNvPr id="22" name="文本框 21"/>
          <p:cNvSpPr txBox="1">
            <a:spLocks noChangeArrowheads="1"/>
          </p:cNvSpPr>
          <p:nvPr/>
        </p:nvSpPr>
        <p:spPr bwMode="auto">
          <a:xfrm>
            <a:off x="6964363" y="4192588"/>
            <a:ext cx="15906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200">
                <a:solidFill>
                  <a:srgbClr val="FF0000"/>
                </a:solidFill>
                <a:latin typeface="微软雅黑" panose="020B0503020204020204" pitchFamily="34" charset="-122"/>
                <a:ea typeface="微软雅黑" panose="020B0503020204020204" pitchFamily="34" charset="-122"/>
              </a:rPr>
              <a:t>t</a:t>
            </a:r>
            <a:r>
              <a:rPr lang="en-US" altLang="zh-CN" sz="2200">
                <a:solidFill>
                  <a:srgbClr val="FF0000"/>
                </a:solidFill>
                <a:latin typeface="微软雅黑" panose="020B0503020204020204" pitchFamily="34" charset="-122"/>
                <a:ea typeface="微软雅黑" panose="020B0503020204020204" pitchFamily="34" charset="-122"/>
                <a:sym typeface="黑体" panose="02010609060101010101" pitchFamily="49" charset="-122"/>
              </a:rPr>
              <a:t>ā</a:t>
            </a:r>
            <a:r>
              <a:rPr lang="en-US" altLang="zh-CN" sz="2200">
                <a:solidFill>
                  <a:srgbClr val="FF0000"/>
                </a:solidFill>
                <a:latin typeface="微软雅黑" panose="020B0503020204020204" pitchFamily="34" charset="-122"/>
                <a:ea typeface="微软雅黑" panose="020B0503020204020204" pitchFamily="34" charset="-122"/>
              </a:rPr>
              <a:t>ng tà   </a:t>
            </a:r>
            <a:endParaRPr lang="en-US" altLang="zh-CN" sz="22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8" grpId="0"/>
      <p:bldP spid="9" grpId="0"/>
      <p:bldP spid="10" grpId="0"/>
      <p:bldP spid="11" grpId="0"/>
      <p:bldP spid="12" grpId="0"/>
      <p:bldP spid="13" grpId="0"/>
      <p:bldP spid="14"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文本框 74755"/>
          <p:cNvSpPr txBox="1">
            <a:spLocks noChangeArrowheads="1"/>
          </p:cNvSpPr>
          <p:nvPr/>
        </p:nvSpPr>
        <p:spPr bwMode="auto">
          <a:xfrm>
            <a:off x="457200" y="2468563"/>
            <a:ext cx="8340725"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午夜已经过去，黎明尚未来临时。靳尚前来布置和催促郑詹尹立即执行南后毒死屈原、纵火焚尸的密令。</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地点在东皇太一庙正殿，神像林立，阴森可怖，给人以令人窒息的气氛。</a:t>
            </a: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自然景象是雷电交加，狂风大作，无边的黑夜在颤动，在撕裂，在爆炸。</a:t>
            </a:r>
            <a:endParaRPr lang="zh-CN" altLang="en-US" sz="2400" dirty="0">
              <a:latin typeface="微软雅黑" panose="020B0503020204020204" pitchFamily="34" charset="-122"/>
              <a:ea typeface="微软雅黑" panose="020B0503020204020204" pitchFamily="34" charset="-122"/>
            </a:endParaRPr>
          </a:p>
        </p:txBody>
      </p:sp>
      <p:sp>
        <p:nvSpPr>
          <p:cNvPr id="10243" name="文本框 74756"/>
          <p:cNvSpPr txBox="1">
            <a:spLocks noChangeArrowheads="1"/>
          </p:cNvSpPr>
          <p:nvPr/>
        </p:nvSpPr>
        <p:spPr bwMode="auto">
          <a:xfrm>
            <a:off x="3406775" y="1554163"/>
            <a:ext cx="23304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3200" dirty="0">
                <a:solidFill>
                  <a:srgbClr val="0000FF"/>
                </a:solidFill>
                <a:latin typeface="微软雅黑" panose="020B0503020204020204" pitchFamily="34" charset="-122"/>
                <a:ea typeface="微软雅黑" panose="020B0503020204020204" pitchFamily="34" charset="-122"/>
              </a:rPr>
              <a:t>亲近作品</a:t>
            </a:r>
            <a:endParaRPr lang="zh-CN" altLang="en-US" sz="3200" dirty="0">
              <a:solidFill>
                <a:srgbClr val="0000FF"/>
              </a:solidFill>
              <a:latin typeface="微软雅黑" panose="020B0503020204020204" pitchFamily="34" charset="-122"/>
              <a:ea typeface="微软雅黑" panose="020B0503020204020204" pitchFamily="34" charset="-122"/>
            </a:endParaRPr>
          </a:p>
        </p:txBody>
      </p:sp>
      <p:sp>
        <p:nvSpPr>
          <p:cNvPr id="4" name="单圆角矩形 5"/>
          <p:cNvSpPr/>
          <p:nvPr/>
        </p:nvSpPr>
        <p:spPr>
          <a:xfrm>
            <a:off x="-23813" y="153988"/>
            <a:ext cx="3724276" cy="769937"/>
          </a:xfrm>
          <a:custGeom>
            <a:avLst/>
            <a:gdLst>
              <a:gd name="txL" fmla="*/ 0 w 3816424"/>
              <a:gd name="txT" fmla="*/ 0 h 1263290"/>
              <a:gd name="txR" fmla="*/ 3816424 w 3816424"/>
              <a:gd name="txB" fmla="*/ 1263290 h 1263290"/>
            </a:gdLst>
            <a:ahLst/>
            <a:cxnLst>
              <a:cxn ang="0">
                <a:pos x="0" y="0"/>
              </a:cxn>
              <a:cxn ang="0">
                <a:pos x="3402671" y="0"/>
              </a:cxn>
              <a:cxn ang="0">
                <a:pos x="3816424" y="413753"/>
              </a:cxn>
              <a:cxn ang="0">
                <a:pos x="3816424" y="1263290"/>
              </a:cxn>
              <a:cxn ang="0">
                <a:pos x="0" y="1263290"/>
              </a:cxn>
              <a:cxn ang="0">
                <a:pos x="0" y="0"/>
              </a:cxn>
            </a:cxnLst>
            <a:rect l="txL" t="txT" r="txR" b="txB"/>
            <a:pathLst>
              <a:path w="3816424" h="1263290">
                <a:moveTo>
                  <a:pt x="0" y="0"/>
                </a:moveTo>
                <a:lnTo>
                  <a:pt x="3402671" y="0"/>
                </a:lnTo>
                <a:cubicBezTo>
                  <a:pt x="3631180" y="0"/>
                  <a:pt x="3816424" y="185244"/>
                  <a:pt x="3816424" y="413753"/>
                </a:cubicBezTo>
                <a:lnTo>
                  <a:pt x="3816424" y="1263290"/>
                </a:lnTo>
                <a:lnTo>
                  <a:pt x="0" y="1263290"/>
                </a:lnTo>
                <a:lnTo>
                  <a:pt x="0" y="0"/>
                </a:lnTo>
                <a:close/>
              </a:path>
            </a:pathLst>
          </a:custGeom>
          <a:solidFill>
            <a:schemeClr val="accent6">
              <a:lumMod val="50000"/>
            </a:schemeClr>
          </a:solidFill>
          <a:ln w="9525">
            <a:noFill/>
          </a:ln>
        </p:spPr>
        <p:txBody>
          <a:bodyPr anchor="ctr"/>
          <a:lstStyle/>
          <a:p>
            <a:pPr algn="ctr">
              <a:buFont typeface="Arial" panose="020B0604020202020204" pitchFamily="34" charset="0"/>
              <a:buNone/>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 name="副标题 2"/>
          <p:cNvSpPr txBox="1"/>
          <p:nvPr>
            <p:custDataLst>
              <p:tags r:id="rId1"/>
            </p:custDataLst>
          </p:nvPr>
        </p:nvSpPr>
        <p:spPr>
          <a:xfrm>
            <a:off x="403225" y="371475"/>
            <a:ext cx="3408363" cy="657225"/>
          </a:xfrm>
        </p:spPr>
        <p:txBody>
          <a:bodyPr/>
          <a:lstStyle>
            <a:lvl1pPr marL="228600" indent="-228600" algn="l" defTabSz="914400" rtl="0" eaLnBrk="1" latinLnBrk="0" hangingPunct="1">
              <a:lnSpc>
                <a:spcPct val="9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8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Wingdings" panose="05000000000000000000" pitchFamily="2" charset="2"/>
              <a:buNone/>
              <a:defRPr/>
            </a:pPr>
            <a:r>
              <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二、新课讲解</a:t>
            </a:r>
            <a:endParaRPr lang="zh-CN" altLang="en-US" sz="3600"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pPr marL="0" indent="0" fontAlgn="auto">
              <a:spcAft>
                <a:spcPts val="0"/>
              </a:spcAft>
              <a:buFont typeface="Wingdings" panose="05000000000000000000" pitchFamily="2" charset="2"/>
              <a:buNone/>
              <a:defRPr/>
            </a:pPr>
            <a:endParaRPr lang="zh-CN" altLang="en-US" sz="2800" noProof="1" smtClean="0">
              <a:solidFill>
                <a:srgbClr val="0070C0"/>
              </a:solidFill>
              <a:latin typeface="微软雅黑" panose="020B0503020204020204" pitchFamily="34" charset="-122"/>
              <a:ea typeface="微软雅黑" panose="020B0503020204020204" pitchFamily="34" charset="-122"/>
              <a:sym typeface="+mn-ea"/>
            </a:endParaRPr>
          </a:p>
          <a:p>
            <a:pPr marL="0" indent="0" fontAlgn="auto">
              <a:spcAft>
                <a:spcPts val="0"/>
              </a:spcAft>
              <a:buFont typeface="Wingdings" panose="05000000000000000000" pitchFamily="2" charset="2"/>
              <a:buNone/>
              <a:defRPr/>
            </a:pPr>
            <a:r>
              <a:rPr lang="zh-CN" altLang="en-US" sz="2800" noProof="1" smtClean="0">
                <a:solidFill>
                  <a:srgbClr val="0070C0"/>
                </a:solidFill>
                <a:latin typeface="微软雅黑" panose="020B0503020204020204" pitchFamily="34" charset="-122"/>
                <a:ea typeface="微软雅黑" panose="020B0503020204020204" pitchFamily="34" charset="-122"/>
                <a:sym typeface="+mn-ea"/>
              </a:rPr>
              <a:t>  </a:t>
            </a:r>
            <a:endParaRPr lang="zh-CN" altLang="en-US" dirty="0">
              <a:sym typeface="+mn-ea"/>
            </a:endParaRPr>
          </a:p>
        </p:txBody>
      </p:sp>
      <p:sp>
        <p:nvSpPr>
          <p:cNvPr id="10246" name="矩形 6"/>
          <p:cNvSpPr>
            <a:spLocks noChangeArrowheads="1"/>
          </p:cNvSpPr>
          <p:nvPr/>
        </p:nvSpPr>
        <p:spPr bwMode="auto">
          <a:xfrm>
            <a:off x="219075" y="476250"/>
            <a:ext cx="100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zh-CN" altLang="en-US">
              <a:solidFill>
                <a:srgbClr val="FFFFFF"/>
              </a:solidFill>
              <a:latin typeface="Calibri" panose="020F0502020204030204" pitchFamily="34" charset="0"/>
              <a:ea typeface="幼圆" pitchFamily="49" charset="-122"/>
            </a:endParaRPr>
          </a:p>
        </p:txBody>
      </p:sp>
      <p:pic>
        <p:nvPicPr>
          <p:cNvPr id="10247" name="图片 6" descr="图形4"/>
          <p:cNvPicPr>
            <a:picLocks noChangeAspect="1" noChangeArrowheads="1"/>
          </p:cNvPicPr>
          <p:nvPr/>
        </p:nvPicPr>
        <p:blipFill>
          <a:blip r:embed="rId2" cstate="email"/>
          <a:srcRect/>
          <a:stretch>
            <a:fillRect/>
          </a:stretch>
        </p:blipFill>
        <p:spPr bwMode="auto">
          <a:xfrm>
            <a:off x="8280400" y="225425"/>
            <a:ext cx="5921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4756">
                                            <p:txEl>
                                              <p:pRg st="0" end="0"/>
                                            </p:txEl>
                                          </p:spTgt>
                                        </p:tgtEl>
                                        <p:attrNameLst>
                                          <p:attrName>style.visibility</p:attrName>
                                        </p:attrNameLst>
                                      </p:cBhvr>
                                      <p:to>
                                        <p:strVal val="visible"/>
                                      </p:to>
                                    </p:set>
                                    <p:anim calcmode="lin" valueType="num">
                                      <p:cBhvr>
                                        <p:cTn id="7" dur="500" fill="hold"/>
                                        <p:tgtEl>
                                          <p:spTgt spid="7475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7475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4756">
                                            <p:txEl>
                                              <p:pRg st="1" end="1"/>
                                            </p:txEl>
                                          </p:spTgt>
                                        </p:tgtEl>
                                        <p:attrNameLst>
                                          <p:attrName>style.visibility</p:attrName>
                                        </p:attrNameLst>
                                      </p:cBhvr>
                                      <p:to>
                                        <p:strVal val="visible"/>
                                      </p:to>
                                    </p:set>
                                    <p:anim calcmode="lin" valueType="num">
                                      <p:cBhvr>
                                        <p:cTn id="13" dur="500" fill="hold"/>
                                        <p:tgtEl>
                                          <p:spTgt spid="74756">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7475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4756">
                                            <p:txEl>
                                              <p:pRg st="2" end="2"/>
                                            </p:txEl>
                                          </p:spTgt>
                                        </p:tgtEl>
                                        <p:attrNameLst>
                                          <p:attrName>style.visibility</p:attrName>
                                        </p:attrNameLst>
                                      </p:cBhvr>
                                      <p:to>
                                        <p:strVal val="visible"/>
                                      </p:to>
                                    </p:set>
                                    <p:anim calcmode="lin" valueType="num">
                                      <p:cBhvr>
                                        <p:cTn id="19" dur="500" fill="hold"/>
                                        <p:tgtEl>
                                          <p:spTgt spid="74756">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74756">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p:bldLst>
  </p:timing>
</p:sld>
</file>

<file path=ppt/tags/tag1.xml><?xml version="1.0" encoding="utf-8"?>
<p:tagLst xmlns:p="http://schemas.openxmlformats.org/presentationml/2006/main">
  <p:tag name="KSO_WM_TEMPLATE_CATEGORY" val="custom"/>
  <p:tag name="KSO_WM_TEMPLATE_INDEX" val="215"/>
  <p:tag name="KSO_WM_TAG_VERSION" val="1.0"/>
  <p:tag name="KSO_WM_SLIDE_ID" val="custom596_12"/>
  <p:tag name="KSO_WM_SLIDE_INDEX" val="12"/>
  <p:tag name="KSO_WM_SLIDE_ITEM_CNT" val="2"/>
  <p:tag name="KSO_WM_SLIDE_LAYOUT" val="a_b_e"/>
  <p:tag name="KSO_WM_SLIDE_LAYOUT_CNT" val="1_1_1"/>
  <p:tag name="KSO_WM_SLIDE_TYPE" val="sectionTitle"/>
  <p:tag name="KSO_WM_BEAUTIFY_FLAG" val="#wm#"/>
</p:tagLst>
</file>

<file path=ppt/tags/tag10.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3.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BEAUTIFY_FLAG" val="#wm#"/>
  <p:tag name="KSO_WM_TEMPLATE_CATEGORY" val="custom"/>
  <p:tag name="KSO_WM_TEMPLATE_INDEX" val="215"/>
</p:tagLst>
</file>

<file path=ppt/tags/tag7.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8.xml><?xml version="1.0" encoding="utf-8"?>
<p:tagLst xmlns:p="http://schemas.openxmlformats.org/presentationml/2006/main">
  <p:tag name="KSO_WM_TAG_VERSION" val="1.0"/>
  <p:tag name="KSO_WM_BEAUTIFY_FLAG" val="#wm#"/>
  <p:tag name="KSO_WM_TEMPLATE_CATEGORY" val="custom"/>
  <p:tag name="KSO_WM_TEMPLATE_INDEX" val="596"/>
  <p:tag name="KSO_WM_UNIT_TYPE" val="b"/>
  <p:tag name="KSO_WM_UNIT_INDEX" val="1"/>
  <p:tag name="KSO_WM_UNIT_ID" val="custom596_1*b*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BEAUTIFY_FLAG" val="#wm#"/>
  <p:tag name="KSO_WM_TEMPLATE_CATEGORY" val="custom"/>
  <p:tag name="KSO_WM_TEMPLATE_INDEX" val="215"/>
</p:tagLst>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3869</Words>
  <Application>WPS 演示</Application>
  <PresentationFormat>全屏显示(4:3)</PresentationFormat>
  <Paragraphs>289</Paragraphs>
  <Slides>25</Slides>
  <Notes>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Arial</vt:lpstr>
      <vt:lpstr>宋体</vt:lpstr>
      <vt:lpstr>Wingdings</vt:lpstr>
      <vt:lpstr>Calibri</vt:lpstr>
      <vt:lpstr>黑体</vt:lpstr>
      <vt:lpstr>楷体</vt:lpstr>
      <vt:lpstr>微软雅黑</vt:lpstr>
      <vt:lpstr>Calibri</vt:lpstr>
      <vt:lpstr>幼圆</vt:lpstr>
      <vt:lpstr>Times New Roman</vt:lpstr>
      <vt:lpstr>Arial Unicode MS</vt:lpstr>
      <vt:lpstr>华文琥珀</vt:lpstr>
      <vt:lpstr>楷体_GB2312</vt:lpstr>
      <vt:lpstr>华文彩云</vt:lpstr>
      <vt:lpstr>Dotum</vt:lpstr>
      <vt:lpstr>仿宋_GB2312</vt:lpstr>
      <vt:lpstr>Arial</vt:lpstr>
      <vt:lpstr>新宋体</vt:lpstr>
      <vt:lpstr>Malgun Gothic</vt:lpstr>
      <vt:lpstr>仿宋</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Administrator</cp:lastModifiedBy>
  <cp:revision>7</cp:revision>
  <dcterms:created xsi:type="dcterms:W3CDTF">2018-01-19T00:33:00Z</dcterms:created>
  <dcterms:modified xsi:type="dcterms:W3CDTF">2022-03-14T06:13:11Z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