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61" r:id="rId4"/>
    <p:sldId id="270" r:id="rId5"/>
    <p:sldId id="269" r:id="rId6"/>
    <p:sldId id="271" r:id="rId7"/>
    <p:sldId id="263" r:id="rId8"/>
    <p:sldId id="272" r:id="rId9"/>
    <p:sldId id="273" r:id="rId10"/>
    <p:sldId id="262" r:id="rId11"/>
    <p:sldId id="26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228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microsoft.com/office/2007/relationships/hdphoto" Target="../media/image4.wdp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 userDrawn="1"/>
        </p:nvSpPr>
        <p:spPr>
          <a:xfrm>
            <a:off x="2603396" y="6510271"/>
            <a:ext cx="2557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4.5</a:t>
            </a:r>
            <a:r>
              <a:rPr lang="zh-CN" altLang="en-US"/>
              <a:t>牛顿运动定律的应用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" y="5267459"/>
            <a:ext cx="1694696" cy="16121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 r="-1955"/>
          <a:stretch>
            <a:fillRect/>
          </a:stretch>
        </p:blipFill>
        <p:spPr>
          <a:xfrm>
            <a:off x="10238705" y="-137512"/>
            <a:ext cx="2110385" cy="2046806"/>
          </a:xfrm>
          <a:prstGeom prst="rect">
            <a:avLst/>
          </a:prstGeom>
        </p:spPr>
      </p:pic>
      <p:cxnSp>
        <p:nvCxnSpPr>
          <p:cNvPr id="5" name="直接连接符 4"/>
          <p:cNvCxnSpPr/>
          <p:nvPr userDrawn="1"/>
        </p:nvCxnSpPr>
        <p:spPr>
          <a:xfrm flipH="1">
            <a:off x="12067504" y="1648495"/>
            <a:ext cx="0" cy="4943410"/>
          </a:xfrm>
          <a:prstGeom prst="line">
            <a:avLst/>
          </a:prstGeom>
          <a:ln w="19050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 flipH="1">
            <a:off x="283335" y="77273"/>
            <a:ext cx="10174310" cy="0"/>
          </a:xfrm>
          <a:prstGeom prst="line">
            <a:avLst/>
          </a:prstGeom>
          <a:ln w="19050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 flipH="1">
            <a:off x="1163393" y="6510271"/>
            <a:ext cx="10174310" cy="0"/>
          </a:xfrm>
          <a:prstGeom prst="line">
            <a:avLst/>
          </a:prstGeom>
          <a:ln w="19050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 flipH="1">
            <a:off x="154546" y="634285"/>
            <a:ext cx="0" cy="4943410"/>
          </a:xfrm>
          <a:prstGeom prst="line">
            <a:avLst/>
          </a:prstGeom>
          <a:ln w="19050">
            <a:solidFill>
              <a:srgbClr val="ADAD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E419A-A015-4A61-898D-671D8BDA92C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A40AE-96FF-4293-BE65-8AB1D101B4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019218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90" y="-1"/>
            <a:ext cx="12194469" cy="6858001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-2469" y="4186930"/>
            <a:ext cx="12194469" cy="1375395"/>
            <a:chOff x="-1524000" y="2705990"/>
            <a:chExt cx="12192000" cy="1375395"/>
          </a:xfrm>
        </p:grpSpPr>
        <p:sp>
          <p:nvSpPr>
            <p:cNvPr id="31" name="矩形 30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ysClr val="window" lastClr="FFFFFF">
                <a:alpha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34" name="标题 2"/>
          <p:cNvSpPr txBox="1"/>
          <p:nvPr/>
        </p:nvSpPr>
        <p:spPr>
          <a:xfrm>
            <a:off x="912437" y="4712188"/>
            <a:ext cx="8886056" cy="68391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218565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800" b="1" kern="100" dirty="0">
                <a:solidFill>
                  <a:srgbClr val="E7E6E6">
                    <a:lumMod val="25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4.5</a:t>
            </a:r>
            <a:r>
              <a:rPr lang="zh-CN" altLang="en-US" sz="3800" b="1" kern="100" dirty="0">
                <a:solidFill>
                  <a:srgbClr val="E7E6E6">
                    <a:lumMod val="25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牛顿运动定律的应用</a:t>
            </a:r>
            <a:endParaRPr lang="zh-CN" altLang="zh-CN" sz="3800" b="1" kern="100" dirty="0">
              <a:solidFill>
                <a:srgbClr val="E7E6E6">
                  <a:lumMod val="25000"/>
                </a:srgb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副标题 3"/>
          <p:cNvSpPr txBox="1"/>
          <p:nvPr/>
        </p:nvSpPr>
        <p:spPr>
          <a:xfrm>
            <a:off x="912437" y="4196455"/>
            <a:ext cx="6120000" cy="50405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457200" indent="-4572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85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第四章 运动和力的关系</a:t>
            </a:r>
            <a:endParaRPr lang="zh-CN" altLang="en-US" sz="2400" dirty="0">
              <a:solidFill>
                <a:srgbClr val="E7E6E6">
                  <a:lumMod val="25000"/>
                </a:srgb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8675" y="6028194"/>
            <a:ext cx="4990543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www.92ppt.net</a:t>
            </a:r>
            <a:endParaRPr lang="en-US" altLang="zh-CN" sz="2000" b="1" kern="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应用牛顿运动定律解题的一般步骤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4"/>
          <p:cNvSpPr txBox="1"/>
          <p:nvPr/>
        </p:nvSpPr>
        <p:spPr>
          <a:xfrm>
            <a:off x="1993006" y="2525333"/>
            <a:ext cx="7620000" cy="147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解题思路：</a:t>
            </a:r>
            <a:endParaRPr lang="zh-CN" altLang="en-US" sz="36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Line 5"/>
          <p:cNvSpPr/>
          <p:nvPr/>
        </p:nvSpPr>
        <p:spPr>
          <a:xfrm>
            <a:off x="3821806" y="3592133"/>
            <a:ext cx="6858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txBody>
          <a:bodyPr/>
          <a:lstStyle/>
          <a:p/>
        </p:txBody>
      </p:sp>
      <p:sp>
        <p:nvSpPr>
          <p:cNvPr id="20" name="Line 17"/>
          <p:cNvSpPr/>
          <p:nvPr/>
        </p:nvSpPr>
        <p:spPr>
          <a:xfrm>
            <a:off x="5955406" y="3592133"/>
            <a:ext cx="6858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txBody>
          <a:bodyPr/>
          <a:lstStyle/>
          <a:p/>
        </p:txBody>
      </p:sp>
      <p:sp>
        <p:nvSpPr>
          <p:cNvPr id="21" name="Line 18"/>
          <p:cNvSpPr/>
          <p:nvPr/>
        </p:nvSpPr>
        <p:spPr>
          <a:xfrm>
            <a:off x="6946006" y="3592133"/>
            <a:ext cx="6858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txBody>
          <a:bodyPr/>
          <a:lstStyle/>
          <a:p/>
        </p:txBody>
      </p:sp>
      <p:sp>
        <p:nvSpPr>
          <p:cNvPr id="22" name="AutoShape 22"/>
          <p:cNvSpPr/>
          <p:nvPr/>
        </p:nvSpPr>
        <p:spPr>
          <a:xfrm>
            <a:off x="4126606" y="1991933"/>
            <a:ext cx="2057400" cy="1143000"/>
          </a:xfrm>
          <a:prstGeom prst="wedgeRoundRectCallout">
            <a:avLst>
              <a:gd name="adj1" fmla="val -36884"/>
              <a:gd name="adj2" fmla="val 82778"/>
              <a:gd name="adj3" fmla="val 16667"/>
            </a:avLst>
          </a:prstGeom>
          <a:solidFill>
            <a:srgbClr val="FFFFCC">
              <a:alpha val="79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anose="03010101010201010101" pitchFamily="66" charset="0"/>
                <a:ea typeface="宋体" panose="02010600030101010101" pitchFamily="2" charset="-122"/>
              </a:rPr>
              <a:t>力的合成与分解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5345806" y="4125533"/>
            <a:ext cx="1676400" cy="609600"/>
          </a:xfrm>
          <a:prstGeom prst="wedgeRoundRectCallout">
            <a:avLst>
              <a:gd name="adj1" fmla="val 9093"/>
              <a:gd name="adj2" fmla="val -101301"/>
              <a:gd name="adj3" fmla="val 16667"/>
            </a:avLst>
          </a:prstGeom>
          <a:solidFill>
            <a:srgbClr val="FFFFCC">
              <a:alpha val="79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Monotype Corsiva" panose="03010101010201010101" pitchFamily="66" charset="0"/>
                <a:ea typeface="宋体" panose="02010600030101010101" pitchFamily="2" charset="-122"/>
              </a:rPr>
              <a:t>F</a:t>
            </a:r>
            <a:r>
              <a:rPr kumimoji="0" lang="zh-CN" altLang="en-US" sz="3200" b="0" i="0" u="none" strike="noStrike" kern="0" cap="none" spc="0" normalizeH="0" baseline="-25000" noProof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Monotype Corsiva" panose="03010101010201010101" pitchFamily="66" charset="0"/>
                <a:ea typeface="宋体" panose="02010600030101010101" pitchFamily="2" charset="-122"/>
              </a:rPr>
              <a:t>合</a:t>
            </a:r>
            <a:r>
              <a:rPr kumimoji="0" lang="en-US" altLang="zh-CN" sz="3200" b="0" i="0" u="none" strike="noStrike" kern="0" cap="none" spc="0" normalizeH="0" baseline="0" noProof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Monotype Corsiva" panose="03010101010201010101" pitchFamily="66" charset="0"/>
                <a:ea typeface="宋体" panose="02010600030101010101" pitchFamily="2" charset="-122"/>
              </a:rPr>
              <a:t>= m a</a:t>
            </a:r>
            <a:endParaRPr kumimoji="0" lang="en-US" altLang="zh-CN" sz="3200" b="0" i="0" u="none" strike="noStrike" kern="0" cap="none" spc="0" normalizeH="0" baseline="0" noProof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Monotype Corsiva" panose="03010101010201010101" pitchFamily="66" charset="0"/>
              <a:ea typeface="宋体" panose="02010600030101010101" pitchFamily="2" charset="-122"/>
            </a:endParaRPr>
          </a:p>
        </p:txBody>
      </p:sp>
      <p:sp>
        <p:nvSpPr>
          <p:cNvPr id="24" name="AutoShape 24"/>
          <p:cNvSpPr/>
          <p:nvPr/>
        </p:nvSpPr>
        <p:spPr>
          <a:xfrm>
            <a:off x="7327006" y="2068133"/>
            <a:ext cx="1524000" cy="1143000"/>
          </a:xfrm>
          <a:prstGeom prst="wedgeRoundRectCallout">
            <a:avLst>
              <a:gd name="adj1" fmla="val -53750"/>
              <a:gd name="adj2" fmla="val 76528"/>
              <a:gd name="adj3" fmla="val 16667"/>
            </a:avLst>
          </a:prstGeom>
          <a:solidFill>
            <a:srgbClr val="FFFFCC">
              <a:alpha val="79999"/>
            </a:srgbClr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anose="03010101010201010101" pitchFamily="66" charset="0"/>
                <a:ea typeface="宋体" panose="02010600030101010101" pitchFamily="2" charset="-122"/>
              </a:rPr>
              <a:t>运动学公式</a:t>
            </a: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 Box 25"/>
          <p:cNvSpPr txBox="1"/>
          <p:nvPr/>
        </p:nvSpPr>
        <p:spPr>
          <a:xfrm>
            <a:off x="1993006" y="3363533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受力情况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 Box 26"/>
          <p:cNvSpPr txBox="1"/>
          <p:nvPr/>
        </p:nvSpPr>
        <p:spPr>
          <a:xfrm>
            <a:off x="4445694" y="3406396"/>
            <a:ext cx="1600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合力</a:t>
            </a:r>
            <a:r>
              <a:rPr lang="en-US" altLang="zh-CN" sz="3200">
                <a:solidFill>
                  <a:srgbClr val="000000"/>
                </a:solidFill>
                <a:latin typeface="Monotype Corsiva" panose="03010101010201010101" pitchFamily="66" charset="0"/>
                <a:ea typeface="宋体" panose="02010600030101010101" pitchFamily="2" charset="-122"/>
              </a:rPr>
              <a:t>F</a:t>
            </a:r>
            <a:r>
              <a:rPr lang="zh-CN" altLang="en-US" sz="3200" baseline="-250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 Box 27"/>
          <p:cNvSpPr txBox="1"/>
          <p:nvPr/>
        </p:nvSpPr>
        <p:spPr>
          <a:xfrm>
            <a:off x="6565006" y="3211133"/>
            <a:ext cx="547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zh-CN" sz="4000">
                <a:solidFill>
                  <a:srgbClr val="FF0000"/>
                </a:solidFill>
                <a:latin typeface="Monotype Corsiva" panose="03010101010201010101" pitchFamily="66" charset="0"/>
                <a:ea typeface="宋体" panose="02010600030101010101" pitchFamily="2" charset="-122"/>
              </a:rPr>
              <a:t>a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 Box 28"/>
          <p:cNvSpPr txBox="1"/>
          <p:nvPr/>
        </p:nvSpPr>
        <p:spPr>
          <a:xfrm>
            <a:off x="7784206" y="3363533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运动情况</a:t>
            </a:r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标题 7169"/>
          <p:cNvSpPr>
            <a:spLocks noGrp="1"/>
          </p:cNvSpPr>
          <p:nvPr/>
        </p:nvSpPr>
        <p:spPr>
          <a:xfrm>
            <a:off x="344488" y="1121602"/>
            <a:ext cx="7416800" cy="6127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r>
              <a:rPr lang="zh-CN" altLang="en-US" sz="44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一、牛顿运动定律</a:t>
            </a:r>
            <a:endParaRPr lang="zh-CN" altLang="en-US" sz="4400" dirty="0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1" name="文本占位符 7170"/>
          <p:cNvSpPr>
            <a:spLocks noGrp="1"/>
          </p:cNvSpPr>
          <p:nvPr/>
        </p:nvSpPr>
        <p:spPr>
          <a:xfrm>
            <a:off x="346075" y="3367088"/>
            <a:ext cx="11258550" cy="15843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90000"/>
              <a:buBlip>
                <a:blip r:embed="rId2"/>
              </a:buBlip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3"/>
              </a:buBlip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4"/>
              </a:buBlip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5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0000"/>
              <a:buBlip>
                <a:blip r:embed="rId6"/>
              </a:buBlip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第二定律：</a:t>
            </a:r>
            <a:r>
              <a:rPr lang="zh-CN" altLang="en-US" sz="2800" noProof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物体加速度的大小跟所受到的作用力成正比，跟它的质量成反比； 加速度方向跟作用力方向相同。</a:t>
            </a:r>
            <a:endParaRPr lang="zh-CN" altLang="en-US" sz="2800" noProof="1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844800" y="4392613"/>
            <a:ext cx="7186613" cy="49090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公式</a:t>
            </a:r>
            <a:r>
              <a:rPr lang="en-US" altLang="zh-CN" sz="280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:     F=ma</a:t>
            </a:r>
            <a:endParaRPr lang="en-US" altLang="zh-CN" sz="2800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3" name="Text Box 5"/>
          <p:cNvSpPr txBox="1"/>
          <p:nvPr/>
        </p:nvSpPr>
        <p:spPr>
          <a:xfrm>
            <a:off x="304800" y="5119688"/>
            <a:ext cx="11342688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noProof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第三定律：</a:t>
            </a:r>
            <a:r>
              <a:rPr lang="zh-CN" altLang="en-US" sz="2800" noProof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两个物体之间的作用力和反作用力总是大小相等，方向相反，作用在一条直线上。</a:t>
            </a:r>
            <a:endParaRPr lang="zh-CN" altLang="en-US" sz="2800" noProof="1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4488" y="2051050"/>
            <a:ext cx="11466513" cy="952500"/>
          </a:xfrm>
          <a:prstGeom prst="rect">
            <a:avLst/>
          </a:prstGeom>
          <a:noFill/>
          <a:ln w="31750">
            <a:noFill/>
          </a:ln>
        </p:spPr>
        <p:txBody>
          <a:bodyPr>
            <a:spAutoFit/>
          </a:bodyPr>
          <a:lstStyle/>
          <a:p>
            <a:pPr>
              <a:buClr>
                <a:prstClr val="white"/>
              </a:buClr>
              <a:defRPr/>
            </a:pPr>
            <a:r>
              <a:rPr lang="zh-CN" altLang="en-US" sz="2800" noProof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第一定律：</a:t>
            </a:r>
            <a:r>
              <a:rPr lang="zh-CN" altLang="en-US" sz="2800" noProof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一切物体总保持匀速直线运动状态或静止状态，除非作用在它上面的力迫使它改变这种状态。</a:t>
            </a:r>
            <a:endParaRPr lang="zh-CN" altLang="en-US" sz="2800" noProof="1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复习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标题 8193"/>
          <p:cNvSpPr>
            <a:spLocks noGrp="1"/>
          </p:cNvSpPr>
          <p:nvPr/>
        </p:nvSpPr>
        <p:spPr>
          <a:xfrm>
            <a:off x="685800" y="917575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r>
              <a:rPr lang="zh-CN" altLang="en-US" sz="6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二、运动学公式</a:t>
            </a:r>
            <a:endParaRPr lang="zh-CN" altLang="en-US" sz="6000" dirty="0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" name="文本占位符 8194"/>
          <p:cNvSpPr>
            <a:spLocks noGrp="1"/>
          </p:cNvSpPr>
          <p:nvPr/>
        </p:nvSpPr>
        <p:spPr>
          <a:xfrm>
            <a:off x="1901825" y="2590800"/>
            <a:ext cx="5830888" cy="942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90000"/>
            </a:pPr>
            <a:r>
              <a:rPr lang="zh-CN" altLang="en-US" sz="36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速度公式 ：</a:t>
            </a:r>
            <a:r>
              <a:rPr lang="en-US" altLang="zh-CN" sz="3600" i="1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v = </a:t>
            </a:r>
            <a:r>
              <a:rPr lang="en-US" altLang="zh-CN" sz="3600" i="1" dirty="0" err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v</a:t>
            </a:r>
            <a:r>
              <a:rPr lang="en-US" altLang="zh-CN" sz="3600" i="1" baseline="-14000" dirty="0" err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o</a:t>
            </a:r>
            <a:r>
              <a:rPr lang="en-US" altLang="zh-CN" sz="3600" i="1" dirty="0" err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+at</a:t>
            </a:r>
            <a:endParaRPr lang="en-US" altLang="zh-CN" sz="3600" i="1" dirty="0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文本框 8195"/>
          <p:cNvSpPr txBox="1"/>
          <p:nvPr/>
        </p:nvSpPr>
        <p:spPr>
          <a:xfrm>
            <a:off x="1900238" y="3678238"/>
            <a:ext cx="64087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位移公式：</a:t>
            </a:r>
            <a:r>
              <a:rPr lang="en-US" altLang="zh-CN" sz="4000" i="1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x</a:t>
            </a:r>
            <a:r>
              <a:rPr lang="en-US" altLang="zh-CN" sz="4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= </a:t>
            </a:r>
            <a:r>
              <a:rPr lang="en-US" altLang="zh-CN" sz="4000" i="1" dirty="0" err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v</a:t>
            </a:r>
            <a:r>
              <a:rPr lang="en-US" altLang="zh-CN" sz="4000" baseline="-25000" dirty="0" err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o</a:t>
            </a:r>
            <a:r>
              <a:rPr lang="en-US" altLang="zh-CN" sz="4000" i="1" dirty="0" err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t</a:t>
            </a:r>
            <a:r>
              <a:rPr lang="en-US" altLang="zh-CN" sz="4000" i="1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+	at</a:t>
            </a:r>
            <a:r>
              <a:rPr lang="en-US" altLang="zh-CN" sz="4000" i="1" baseline="30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endParaRPr lang="en-US" altLang="zh-CN" sz="4000" i="1" dirty="0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文本框 8196"/>
          <p:cNvSpPr txBox="1"/>
          <p:nvPr/>
        </p:nvSpPr>
        <p:spPr>
          <a:xfrm>
            <a:off x="1900238" y="4830763"/>
            <a:ext cx="6480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导出公式：</a:t>
            </a:r>
            <a:r>
              <a:rPr lang="en-US" altLang="zh-CN" sz="4000" i="1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v </a:t>
            </a:r>
            <a:r>
              <a:rPr lang="en-US" altLang="zh-CN" sz="4000" baseline="30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－ </a:t>
            </a:r>
            <a:r>
              <a:rPr lang="en-US" altLang="zh-CN" sz="4000" i="1" dirty="0" err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v</a:t>
            </a:r>
            <a:r>
              <a:rPr lang="en-US" altLang="zh-CN" sz="4000" baseline="-14000" dirty="0" err="1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o</a:t>
            </a:r>
            <a:r>
              <a:rPr lang="en-US" altLang="zh-CN" sz="4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4000" baseline="30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en-US" altLang="zh-CN" sz="4000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=2</a:t>
            </a:r>
            <a:r>
              <a:rPr lang="en-US" altLang="zh-CN" sz="4000" i="1" dirty="0">
                <a:solidFill>
                  <a:srgbClr val="0C0C1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ax</a:t>
            </a:r>
            <a:endParaRPr lang="en-US" altLang="zh-CN" sz="4000" i="1" dirty="0">
              <a:solidFill>
                <a:srgbClr val="0C0C1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aphicFrame>
        <p:nvGraphicFramePr>
          <p:cNvPr id="18" name="对象 8197"/>
          <p:cNvGraphicFramePr>
            <a:graphicFrameLocks noChangeAspect="1"/>
          </p:cNvGraphicFramePr>
          <p:nvPr/>
        </p:nvGraphicFramePr>
        <p:xfrm>
          <a:off x="6219825" y="3678238"/>
          <a:ext cx="347663" cy="900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" r:id="rId2" imgW="153035" imgH="394970" progId="Equation.3">
                  <p:embed/>
                </p:oleObj>
              </mc:Choice>
              <mc:Fallback>
                <p:oleObj name="" r:id="rId2" imgW="153035" imgH="39497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219825" y="3678238"/>
                        <a:ext cx="347663" cy="900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动力学的两类基本问题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5363"/>
          <p:cNvGrpSpPr/>
          <p:nvPr/>
        </p:nvGrpSpPr>
        <p:grpSpPr>
          <a:xfrm>
            <a:off x="1676400" y="1970848"/>
            <a:ext cx="8794750" cy="2103437"/>
            <a:chOff x="-26" y="-347"/>
            <a:chExt cx="5185" cy="1198"/>
          </a:xfrm>
        </p:grpSpPr>
        <p:sp>
          <p:nvSpPr>
            <p:cNvPr id="12" name="文本框 15364"/>
            <p:cNvSpPr txBox="1"/>
            <p:nvPr/>
          </p:nvSpPr>
          <p:spPr>
            <a:xfrm>
              <a:off x="4107" y="-43"/>
              <a:ext cx="1052" cy="894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物体运动情况</a:t>
              </a:r>
              <a:r>
                <a:rPr lang="en-US" altLang="zh-CN" sz="32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+mn-ea"/>
                  <a:ea typeface="+mn-ea"/>
                </a:rPr>
                <a:t>(v,s,t)</a:t>
              </a:r>
              <a:endParaRPr lang="zh-CN" altLang="en-US" sz="32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" name="文本框 15365"/>
            <p:cNvSpPr txBox="1"/>
            <p:nvPr/>
          </p:nvSpPr>
          <p:spPr>
            <a:xfrm>
              <a:off x="3164" y="-347"/>
              <a:ext cx="744" cy="666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运动学</a:t>
              </a:r>
              <a:endPara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28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公    式</a:t>
              </a:r>
              <a:endPara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4" name="文本框 15366"/>
            <p:cNvSpPr txBox="1"/>
            <p:nvPr/>
          </p:nvSpPr>
          <p:spPr>
            <a:xfrm>
              <a:off x="2471" y="87"/>
              <a:ext cx="629" cy="614"/>
            </a:xfrm>
            <a:prstGeom prst="rect">
              <a:avLst/>
            </a:prstGeom>
            <a:solidFill>
              <a:srgbClr val="FF3300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加速度 </a:t>
              </a:r>
              <a:r>
                <a:rPr lang="en-US" altLang="zh-CN" sz="32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a</a:t>
              </a:r>
              <a:endParaRPr lang="en-US" altLang="zh-CN" sz="32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5" name="文本框 15367"/>
            <p:cNvSpPr txBox="1"/>
            <p:nvPr/>
          </p:nvSpPr>
          <p:spPr>
            <a:xfrm>
              <a:off x="1412" y="-347"/>
              <a:ext cx="811" cy="666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8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牛顿第</a:t>
              </a:r>
              <a:endPara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28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二定律</a:t>
              </a:r>
              <a:endParaRPr lang="zh-CN" altLang="en-US" sz="28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6" name="文本框 15368"/>
            <p:cNvSpPr txBox="1"/>
            <p:nvPr/>
          </p:nvSpPr>
          <p:spPr>
            <a:xfrm>
              <a:off x="-26" y="87"/>
              <a:ext cx="1239" cy="614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物体受力情况（</a:t>
              </a:r>
              <a:r>
                <a:rPr lang="en-US" altLang="zh-CN" sz="32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+mn-ea"/>
                  <a:ea typeface="+mn-ea"/>
                </a:rPr>
                <a:t>F,f</a:t>
              </a:r>
              <a:r>
                <a:rPr lang="zh-CN" altLang="en-US" sz="3200" b="1" noProof="1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华文行楷" panose="02010800040101010101" pitchFamily="2" charset="-122"/>
                  <a:ea typeface="华文行楷" panose="02010800040101010101" pitchFamily="2" charset="-122"/>
                </a:rPr>
                <a:t>）</a:t>
              </a:r>
              <a:endParaRPr lang="zh-CN" altLang="en-US" sz="3200" b="1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7" name="右箭头 15369"/>
            <p:cNvSpPr>
              <a:spLocks noChangeArrowheads="1"/>
            </p:cNvSpPr>
            <p:nvPr/>
          </p:nvSpPr>
          <p:spPr bwMode="auto">
            <a:xfrm>
              <a:off x="1258" y="304"/>
              <a:ext cx="1168" cy="192"/>
            </a:xfrm>
            <a:prstGeom prst="rightArrow">
              <a:avLst>
                <a:gd name="adj1" fmla="val 50000"/>
                <a:gd name="adj2" fmla="val 49990"/>
              </a:avLst>
            </a:prstGeom>
            <a:noFill/>
            <a:ln w="28575">
              <a:solidFill>
                <a:srgbClr val="FF33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18" name="右箭头 15371"/>
            <p:cNvSpPr>
              <a:spLocks noChangeArrowheads="1"/>
            </p:cNvSpPr>
            <p:nvPr/>
          </p:nvSpPr>
          <p:spPr bwMode="auto">
            <a:xfrm>
              <a:off x="3145" y="304"/>
              <a:ext cx="898" cy="192"/>
            </a:xfrm>
            <a:prstGeom prst="rightArrow">
              <a:avLst>
                <a:gd name="adj1" fmla="val 50000"/>
                <a:gd name="adj2" fmla="val 49997"/>
              </a:avLst>
            </a:prstGeom>
            <a:noFill/>
            <a:ln w="28575">
              <a:solidFill>
                <a:srgbClr val="FF33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grpSp>
        <p:nvGrpSpPr>
          <p:cNvPr id="19" name="组合 15363"/>
          <p:cNvGrpSpPr/>
          <p:nvPr/>
        </p:nvGrpSpPr>
        <p:grpSpPr>
          <a:xfrm>
            <a:off x="3810000" y="3464685"/>
            <a:ext cx="4725988" cy="336550"/>
            <a:chOff x="1232" y="-711"/>
            <a:chExt cx="2786" cy="192"/>
          </a:xfrm>
        </p:grpSpPr>
        <p:sp>
          <p:nvSpPr>
            <p:cNvPr id="20" name="右箭头 15369"/>
            <p:cNvSpPr>
              <a:spLocks noChangeArrowheads="1"/>
            </p:cNvSpPr>
            <p:nvPr/>
          </p:nvSpPr>
          <p:spPr bwMode="auto">
            <a:xfrm flipH="1">
              <a:off x="1232" y="-711"/>
              <a:ext cx="1131" cy="192"/>
            </a:xfrm>
            <a:prstGeom prst="rightArrow">
              <a:avLst>
                <a:gd name="adj1" fmla="val 50000"/>
                <a:gd name="adj2" fmla="val 49988"/>
              </a:avLst>
            </a:prstGeom>
            <a:noFill/>
            <a:ln w="28575">
              <a:solidFill>
                <a:srgbClr val="FF33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sp>
          <p:nvSpPr>
            <p:cNvPr id="21" name="右箭头 15371"/>
            <p:cNvSpPr>
              <a:spLocks noChangeArrowheads="1"/>
            </p:cNvSpPr>
            <p:nvPr/>
          </p:nvSpPr>
          <p:spPr bwMode="auto">
            <a:xfrm flipH="1">
              <a:off x="3164" y="-711"/>
              <a:ext cx="854" cy="192"/>
            </a:xfrm>
            <a:prstGeom prst="rightArrow">
              <a:avLst>
                <a:gd name="adj1" fmla="val 50000"/>
                <a:gd name="adj2" fmla="val 49998"/>
              </a:avLst>
            </a:prstGeom>
            <a:noFill/>
            <a:ln w="28575">
              <a:solidFill>
                <a:srgbClr val="FF33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20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</p:grpSp>
      <p:sp>
        <p:nvSpPr>
          <p:cNvPr id="22" name="圆角右箭头 45"/>
          <p:cNvSpPr/>
          <p:nvPr/>
        </p:nvSpPr>
        <p:spPr>
          <a:xfrm>
            <a:off x="2590800" y="1559685"/>
            <a:ext cx="6781800" cy="868363"/>
          </a:xfrm>
          <a:prstGeom prst="bentArrow">
            <a:avLst>
              <a:gd name="adj1" fmla="val 25000"/>
              <a:gd name="adj2" fmla="val 21656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圆角右箭头 47"/>
          <p:cNvSpPr/>
          <p:nvPr/>
        </p:nvSpPr>
        <p:spPr>
          <a:xfrm flipH="1" flipV="1">
            <a:off x="2667000" y="4150485"/>
            <a:ext cx="6858000" cy="838200"/>
          </a:xfrm>
          <a:prstGeom prst="bentArrow">
            <a:avLst>
              <a:gd name="adj1" fmla="val 25000"/>
              <a:gd name="adj2" fmla="val 18981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TextBox 48"/>
          <p:cNvSpPr txBox="1">
            <a:spLocks noChangeArrowheads="1"/>
          </p:cNvSpPr>
          <p:nvPr/>
        </p:nvSpPr>
        <p:spPr bwMode="auto">
          <a:xfrm>
            <a:off x="4191000" y="4814060"/>
            <a:ext cx="43005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/>
              <a:t>动力学第二类问题</a:t>
            </a:r>
            <a:endParaRPr lang="zh-CN" altLang="en-US" sz="4000" b="1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从受力确定运动情况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35918" y="2674289"/>
            <a:ext cx="8697965" cy="784178"/>
            <a:chOff x="0" y="0"/>
            <a:chExt cx="5128" cy="335"/>
          </a:xfrm>
        </p:grpSpPr>
        <p:sp>
          <p:nvSpPr>
            <p:cNvPr id="26" name="文本框 25"/>
            <p:cNvSpPr txBox="1"/>
            <p:nvPr/>
          </p:nvSpPr>
          <p:spPr>
            <a:xfrm>
              <a:off x="4608" y="0"/>
              <a:ext cx="520" cy="335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物体运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动情况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56" y="0"/>
              <a:ext cx="520" cy="335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运动学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公    式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304" y="0"/>
              <a:ext cx="520" cy="335"/>
            </a:xfrm>
            <a:prstGeom prst="rect">
              <a:avLst/>
            </a:prstGeom>
            <a:solidFill>
              <a:srgbClr val="FF3300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加速度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    </a:t>
              </a: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29" y="0"/>
              <a:ext cx="520" cy="335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牛顿第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二定律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0" y="0"/>
              <a:ext cx="520" cy="335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物体受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力情况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右箭头 15369"/>
            <p:cNvSpPr/>
            <p:nvPr/>
          </p:nvSpPr>
          <p:spPr>
            <a:xfrm>
              <a:off x="720" y="138"/>
              <a:ext cx="384" cy="192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32" name="右箭头 15370"/>
            <p:cNvSpPr/>
            <p:nvPr/>
          </p:nvSpPr>
          <p:spPr>
            <a:xfrm>
              <a:off x="1872" y="114"/>
              <a:ext cx="384" cy="192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33" name="右箭头 15371"/>
            <p:cNvSpPr/>
            <p:nvPr/>
          </p:nvSpPr>
          <p:spPr>
            <a:xfrm>
              <a:off x="3024" y="96"/>
              <a:ext cx="384" cy="192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34" name="右箭头 15372"/>
            <p:cNvSpPr/>
            <p:nvPr/>
          </p:nvSpPr>
          <p:spPr>
            <a:xfrm>
              <a:off x="4176" y="114"/>
              <a:ext cx="384" cy="192"/>
            </a:xfrm>
            <a:prstGeom prst="rightArrow">
              <a:avLst>
                <a:gd name="adj1" fmla="val 50000"/>
                <a:gd name="adj2" fmla="val 50000"/>
              </a:avLst>
            </a:prstGeom>
            <a:noFill/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b="1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从受力确定运动情况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5764" y="1166842"/>
            <a:ext cx="1013567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例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：在交通事故的分析中，刹车线的长度是很重要的依据，刹车线是汽车刹车后，停止转动的轮胎在地面上发生滑动时留下的滑动痕迹．某路段限速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40 km/h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，在该路段的一次交通事故中，汽车的刹车线长度是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14 m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，查取相关数据得到汽车轮胎与地面间的动摩擦因数恒为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0.7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，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g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取</a:t>
            </a: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10 m/s</a:t>
            </a:r>
            <a:r>
              <a:rPr kumimoji="0" lang="en-US" altLang="zh-CN" sz="36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，则：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(1)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汽车刹车后的加速度多大？</a:t>
            </a:r>
            <a:endParaRPr kumimoji="0" lang="zh-CN" altLang="en-US" sz="3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(2)</a:t>
            </a:r>
            <a:r>
              <a:rPr kumimoji="0" lang="zh-CN" altLang="en-US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汽车刹车前的速度是否超速？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从运动情况确定受力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86744" y="2773385"/>
            <a:ext cx="8197850" cy="784225"/>
            <a:chOff x="0" y="0"/>
            <a:chExt cx="5164" cy="494"/>
          </a:xfrm>
        </p:grpSpPr>
        <p:sp>
          <p:nvSpPr>
            <p:cNvPr id="8" name="文本框 7"/>
            <p:cNvSpPr txBox="1"/>
            <p:nvPr/>
          </p:nvSpPr>
          <p:spPr>
            <a:xfrm>
              <a:off x="4608" y="0"/>
              <a:ext cx="556" cy="494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物体运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动情况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456" y="0"/>
              <a:ext cx="556" cy="494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运动学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公    式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04" y="0"/>
              <a:ext cx="556" cy="494"/>
            </a:xfrm>
            <a:prstGeom prst="rect">
              <a:avLst/>
            </a:prstGeom>
            <a:solidFill>
              <a:srgbClr val="FF3300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加速度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    </a:t>
              </a: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a</a:t>
              </a:r>
              <a:endPara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29" y="0"/>
              <a:ext cx="556" cy="494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牛顿第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二定律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0" y="0"/>
              <a:ext cx="556" cy="494"/>
            </a:xfrm>
            <a:prstGeom prst="rect">
              <a:avLst/>
            </a:prstGeom>
            <a:solidFill>
              <a:srgbClr val="3333FF"/>
            </a:solidFill>
            <a:ln w="9525"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物体受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力情况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左箭头 22537"/>
            <p:cNvSpPr/>
            <p:nvPr/>
          </p:nvSpPr>
          <p:spPr>
            <a:xfrm>
              <a:off x="720" y="288"/>
              <a:ext cx="384" cy="192"/>
            </a:xfrm>
            <a:prstGeom prst="leftArrow">
              <a:avLst>
                <a:gd name="adj1" fmla="val 50000"/>
                <a:gd name="adj2" fmla="val 50000"/>
              </a:avLst>
            </a:prstGeom>
            <a:noFill/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4" name="左箭头 22538"/>
            <p:cNvSpPr/>
            <p:nvPr/>
          </p:nvSpPr>
          <p:spPr>
            <a:xfrm>
              <a:off x="1872" y="240"/>
              <a:ext cx="384" cy="192"/>
            </a:xfrm>
            <a:prstGeom prst="leftArrow">
              <a:avLst>
                <a:gd name="adj1" fmla="val 50000"/>
                <a:gd name="adj2" fmla="val 50000"/>
              </a:avLst>
            </a:prstGeom>
            <a:noFill/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5" name="左箭头 22539"/>
            <p:cNvSpPr/>
            <p:nvPr/>
          </p:nvSpPr>
          <p:spPr>
            <a:xfrm>
              <a:off x="3024" y="240"/>
              <a:ext cx="384" cy="192"/>
            </a:xfrm>
            <a:prstGeom prst="leftArrow">
              <a:avLst>
                <a:gd name="adj1" fmla="val 50000"/>
                <a:gd name="adj2" fmla="val 50000"/>
              </a:avLst>
            </a:prstGeom>
            <a:noFill/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b="1">
                <a:latin typeface="Arial" panose="020B0604020202020204" pitchFamily="34" charset="0"/>
              </a:endParaRPr>
            </a:p>
          </p:txBody>
        </p:sp>
        <p:sp>
          <p:nvSpPr>
            <p:cNvPr id="16" name="左箭头 22540"/>
            <p:cNvSpPr/>
            <p:nvPr/>
          </p:nvSpPr>
          <p:spPr>
            <a:xfrm>
              <a:off x="4176" y="240"/>
              <a:ext cx="384" cy="192"/>
            </a:xfrm>
            <a:prstGeom prst="leftArrow">
              <a:avLst>
                <a:gd name="adj1" fmla="val 50000"/>
                <a:gd name="adj2" fmla="val 50000"/>
              </a:avLst>
            </a:prstGeom>
            <a:noFill/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b="1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40831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从运动情况确定受力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72862" y="2151727"/>
            <a:ext cx="964627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【例题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】一位滑雪者，人与装备的总质量为75 kg，以2 m/s 的初速度沿山坡匀加速直线滑下，山坡倾角为 30°，在5 s的时间内滑下的路程为60 m。求滑雪者对雪面的压力及滑雪者受到的阻力（包括摩擦和空气阻力），g取10 m/s</a:t>
            </a:r>
            <a:r>
              <a:rPr lang="zh-CN" altLang="en-US" sz="3200" baseline="30000" dirty="0">
                <a:solidFill>
                  <a:schemeClr val="tx1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uFillTx/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 descr="仓鼠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426" y="96591"/>
            <a:ext cx="708338" cy="7083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5764" y="220154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应用牛顿运动定律解题的一般步骤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Rectangle 3"/>
          <p:cNvSpPr txBox="1"/>
          <p:nvPr/>
        </p:nvSpPr>
        <p:spPr>
          <a:xfrm>
            <a:off x="2286000" y="1181100"/>
            <a:ext cx="7620000" cy="4495800"/>
          </a:xfrm>
          <a:prstGeom prst="rect">
            <a:avLst/>
          </a:prstGeom>
          <a:solidFill>
            <a:srgbClr val="FFFFCC">
              <a:alpha val="79999"/>
            </a:srgbClr>
          </a:solidFill>
          <a:ln w="19050">
            <a:solidFill>
              <a:srgbClr val="FF0000"/>
            </a:solidFill>
            <a:prstDash val="lgDash"/>
            <a:miter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FontTx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 1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、确定</a:t>
            </a:r>
            <a:r>
              <a:rPr lang="zh-CN" altLang="en-US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研究对象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、分析研究对象的</a:t>
            </a:r>
            <a:r>
              <a:rPr lang="zh-CN" altLang="en-US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受力情况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，必要时画受力的示意图。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、分析研究对象的</a:t>
            </a:r>
            <a:r>
              <a:rPr lang="zh-CN" altLang="en-US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运动情况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，必要时画运动过程简图。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、利用牛顿第二定律或运动学公式</a:t>
            </a:r>
            <a:r>
              <a:rPr lang="zh-CN" altLang="en-US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求加速度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。 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、利用运动学公式或牛顿第二定律进一步求解要求的物理量。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897</Words>
  <Application>WPS 演示</Application>
  <PresentationFormat>自定义</PresentationFormat>
  <Paragraphs>116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等线</vt:lpstr>
      <vt:lpstr>Times New Roman</vt:lpstr>
      <vt:lpstr>微软雅黑</vt:lpstr>
      <vt:lpstr>黑体</vt:lpstr>
      <vt:lpstr>华文行楷</vt:lpstr>
      <vt:lpstr>Monotype Corsiva</vt:lpstr>
      <vt:lpstr>Arial</vt:lpstr>
      <vt:lpstr>Arial Unicode MS</vt:lpstr>
      <vt:lpstr>等线 Light</vt:lpstr>
      <vt:lpstr>Mongolian Baiti</vt:lpstr>
      <vt:lpstr>第一PPT模板网-WWW.1PPT.COM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4</cp:revision>
  <cp:lastPrinted>2020-12-29T08:58:00Z</cp:lastPrinted>
  <dcterms:created xsi:type="dcterms:W3CDTF">2020-12-29T08:58:00Z</dcterms:created>
  <dcterms:modified xsi:type="dcterms:W3CDTF">2022-04-08T04:35:25Z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2052-11.8.2.8053</vt:lpwstr>
  </property>
</Properties>
</file>