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557" r:id="rId3"/>
    <p:sldId id="558" r:id="rId4"/>
    <p:sldId id="584" r:id="rId5"/>
    <p:sldId id="586" r:id="rId6"/>
    <p:sldId id="587" r:id="rId7"/>
    <p:sldId id="588" r:id="rId9"/>
    <p:sldId id="589" r:id="rId10"/>
    <p:sldId id="585" r:id="rId11"/>
    <p:sldId id="592" r:id="rId12"/>
    <p:sldId id="593" r:id="rId13"/>
    <p:sldId id="594" r:id="rId14"/>
    <p:sldId id="590" r:id="rId15"/>
    <p:sldId id="596" r:id="rId16"/>
    <p:sldId id="598" r:id="rId17"/>
    <p:sldId id="597" r:id="rId18"/>
    <p:sldId id="599" r:id="rId19"/>
    <p:sldId id="600" r:id="rId20"/>
    <p:sldId id="601" r:id="rId21"/>
    <p:sldId id="602" r:id="rId22"/>
    <p:sldId id="603" r:id="rId23"/>
    <p:sldId id="604" r:id="rId2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0099"/>
    <a:srgbClr val="FFFFCC"/>
    <a:srgbClr val="FF66CC"/>
    <a:srgbClr val="66FFFF"/>
    <a:srgbClr val="669900"/>
    <a:srgbClr val="DFBFDB"/>
    <a:srgbClr val="29292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85" autoAdjust="0"/>
  </p:normalViewPr>
  <p:slideViewPr>
    <p:cSldViewPr>
      <p:cViewPr>
        <p:scale>
          <a:sx n="100" d="100"/>
          <a:sy n="100" d="100"/>
        </p:scale>
        <p:origin x="-294" y="-2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4" d="100"/>
        <a:sy n="124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anose="020B0604020202020204" pitchFamily="34" charset="0"/>
              <a:buNone/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buFont typeface="Arial" panose="020B0604020202020204" pitchFamily="34" charset="0"/>
              <a:buNone/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7892" name="Rectangle 4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1536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1536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buFont typeface="Arial" panose="020B0604020202020204" pitchFamily="34" charset="0"/>
              <a:buNone/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 algn="r">
              <a:buFont typeface="Arial" panose="020B0604020202020204" pitchFamily="34" charset="0"/>
              <a:buNone/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0180AE31-381B-4975-BCE7-D26DE2ECB599}" type="slidenum">
              <a:rPr lang="en-US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ziliao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n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fanwen/" TargetMode="Externa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180AE31-381B-4975-BCE7-D26DE2ECB599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527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0" y="4149725"/>
            <a:ext cx="9144000" cy="1800225"/>
          </a:xfrm>
          <a:prstGeom prst="rect">
            <a:avLst/>
          </a:prstGeom>
          <a:gradFill rotWithShape="1">
            <a:gsLst>
              <a:gs pos="0">
                <a:schemeClr val="hlink"/>
              </a:gs>
              <a:gs pos="100000">
                <a:schemeClr val="accent2"/>
              </a:gs>
            </a:gsLst>
            <a:lin ang="2700000" scaled="1"/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0" y="4076700"/>
            <a:ext cx="9144000" cy="73025"/>
          </a:xfrm>
          <a:prstGeom prst="rect">
            <a:avLst/>
          </a:prstGeom>
          <a:gradFill rotWithShape="1">
            <a:gsLst>
              <a:gs pos="0">
                <a:schemeClr val="bg2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0" y="5949950"/>
            <a:ext cx="9144527" cy="88900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chemeClr val="bg2"/>
              </a:gs>
            </a:gsLst>
            <a:lin ang="0" scaled="1"/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43012" name="Rectangle 27"/>
          <p:cNvSpPr>
            <a:spLocks noGrp="1" noChangeArrowheads="1"/>
          </p:cNvSpPr>
          <p:nvPr>
            <p:ph type="ctrTitle"/>
          </p:nvPr>
        </p:nvSpPr>
        <p:spPr>
          <a:xfrm>
            <a:off x="468313" y="4294188"/>
            <a:ext cx="8207375" cy="960437"/>
          </a:xfrm>
        </p:spPr>
        <p:txBody>
          <a:bodyPr/>
          <a:lstStyle>
            <a:lvl1pPr algn="r">
              <a:defRPr sz="3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43013" name="Rectangle 31"/>
          <p:cNvSpPr>
            <a:spLocks noGrp="1" noChangeArrowheads="1"/>
          </p:cNvSpPr>
          <p:nvPr>
            <p:ph type="subTitle" idx="1"/>
          </p:nvPr>
        </p:nvSpPr>
        <p:spPr>
          <a:xfrm>
            <a:off x="468313" y="5254625"/>
            <a:ext cx="8207375" cy="407988"/>
          </a:xfrm>
        </p:spPr>
        <p:txBody>
          <a:bodyPr anchor="ctr"/>
          <a:lstStyle>
            <a:lvl1pPr marL="0" indent="0" algn="r">
              <a:buFont typeface="Wingdings" panose="05000000000000000000" pitchFamily="2" charset="2"/>
              <a:buNone/>
              <a:defRPr sz="1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4638" y="188913"/>
            <a:ext cx="2051050" cy="611981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68313" y="188913"/>
            <a:ext cx="6003925" cy="611981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68313" y="1125538"/>
            <a:ext cx="4027487" cy="51831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125538"/>
            <a:ext cx="4027488" cy="51831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2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4"/>
          <p:cNvPicPr>
            <a:picLocks noChangeAspect="1" noChangeArrowheads="1"/>
          </p:cNvPicPr>
          <p:nvPr/>
        </p:nvPicPr>
        <p:blipFill>
          <a:blip r:embed="rId12" cstate="email"/>
          <a:srcRect/>
          <a:stretch>
            <a:fillRect/>
          </a:stretch>
        </p:blipFill>
        <p:spPr bwMode="auto">
          <a:xfrm>
            <a:off x="0" y="0"/>
            <a:ext cx="9144000" cy="1155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3" name="Rectangle 31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8313" y="1125538"/>
            <a:ext cx="8207375" cy="5183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</p:txBody>
      </p:sp>
      <p:sp>
        <p:nvSpPr>
          <p:cNvPr id="5124" name="Rectangle 27"/>
          <p:cNvSpPr>
            <a:spLocks noGrp="1" noChangeArrowheads="1"/>
          </p:cNvSpPr>
          <p:nvPr>
            <p:ph type="title"/>
          </p:nvPr>
        </p:nvSpPr>
        <p:spPr bwMode="auto">
          <a:xfrm>
            <a:off x="468313" y="188913"/>
            <a:ext cx="8207375" cy="57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41989" name="Rectangle 5"/>
          <p:cNvSpPr>
            <a:spLocks noChangeArrowheads="1"/>
          </p:cNvSpPr>
          <p:nvPr/>
        </p:nvSpPr>
        <p:spPr bwMode="auto">
          <a:xfrm>
            <a:off x="3851275" y="6524625"/>
            <a:ext cx="1439863" cy="1968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/>
          <a:lstStyle/>
          <a:p>
            <a:pPr algn="ctr" eaLnBrk="0" hangingPunct="0">
              <a:buFont typeface="Arial" panose="020B0604020202020204" pitchFamily="34" charset="0"/>
              <a:buNone/>
              <a:defRPr/>
            </a:pPr>
            <a:r>
              <a:rPr lang="de-DE" altLang="en-US" sz="1000" b="1" i="1">
                <a:ea typeface="华文细黑" panose="02010600040101010101" pitchFamily="2" charset="-122"/>
              </a:rPr>
              <a:t>Page </a:t>
            </a:r>
            <a:r>
              <a:rPr lang="de-DE" altLang="en-US" sz="1000" b="1" i="1">
                <a:ea typeface="华文细黑" panose="02010600040101010101" pitchFamily="2" charset="-122"/>
                <a:sym typeface="MS UI Gothic" panose="020B0600070205080204" pitchFamily="34" charset="-128"/>
              </a:rPr>
              <a:t></a:t>
            </a:r>
            <a:r>
              <a:rPr lang="de-DE" altLang="en-US" sz="1000" b="1" i="1">
                <a:ea typeface="华文细黑" panose="02010600040101010101" pitchFamily="2" charset="-122"/>
              </a:rPr>
              <a:t> </a:t>
            </a:r>
            <a:fld id="{5B99E682-182C-49B1-B47B-E78D40563295}" type="slidenum">
              <a:rPr lang="en-US" altLang="zh-CN" sz="1000" b="1" i="1">
                <a:ea typeface="华文细黑" panose="02010600040101010101" pitchFamily="2" charset="-122"/>
              </a:rPr>
            </a:fld>
            <a:endParaRPr lang="en-US" sz="1000" b="1" i="1">
              <a:ea typeface="华文细黑" panose="0201060004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n"/>
        <a:defRPr sz="2000" b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n"/>
        <a:defRPr b="1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n"/>
        <a:defRPr sz="1600" b="1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n"/>
        <a:defRPr sz="1400" b="1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audio" Target="../media/audio3.wav"/><Relationship Id="rId2" Type="http://schemas.openxmlformats.org/officeDocument/2006/relationships/audio" Target="../media/audio2.wav"/><Relationship Id="rId1" Type="http://schemas.openxmlformats.org/officeDocument/2006/relationships/image" Target="../media/image5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jpeg"/><Relationship Id="rId1" Type="http://schemas.openxmlformats.org/officeDocument/2006/relationships/slide" Target="slide1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jpeg"/><Relationship Id="rId1" Type="http://schemas.openxmlformats.org/officeDocument/2006/relationships/slide" Target="slide1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4293096"/>
            <a:ext cx="9144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4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安史之乱与唐朝衰亡</a:t>
            </a:r>
            <a:endParaRPr lang="zh-CN" altLang="en-US" sz="4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299142" y="5373216"/>
            <a:ext cx="2545715" cy="4972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www.92ppt.net</a:t>
            </a:r>
            <a:endParaRPr lang="en-US" altLang="zh-CN" sz="2400" b="1" kern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huanguan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348038" y="1600200"/>
            <a:ext cx="2062162" cy="472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63" name="Text Box 3"/>
          <p:cNvSpPr txBox="1">
            <a:spLocks noChangeArrowheads="1"/>
          </p:cNvSpPr>
          <p:nvPr/>
        </p:nvSpPr>
        <p:spPr bwMode="auto">
          <a:xfrm>
            <a:off x="5286375" y="3643313"/>
            <a:ext cx="3527425" cy="2185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600" b="1">
                <a:solidFill>
                  <a:srgbClr val="66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李辅国</a:t>
            </a:r>
            <a:r>
              <a:rPr lang="zh-CN" altLang="en-US" sz="2000" b="1">
                <a:solidFill>
                  <a:srgbClr val="66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安史之乱，唐玄宗逃往蜀地</a:t>
            </a:r>
            <a:r>
              <a:rPr lang="zh-CN" altLang="en-US" b="1">
                <a:solidFill>
                  <a:srgbClr val="66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zh-CN" altLang="en-US" sz="2000" b="1">
                <a:solidFill>
                  <a:srgbClr val="66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李辅国劝说太子李亨（肃宗）在灵武即位，所以深得肃宗信任。当时宰相和百官除日常朝见外，奏事必须经由辅国才能面见皇帝</a:t>
            </a:r>
            <a:r>
              <a:rPr lang="zh-CN" altLang="en-US" b="1">
                <a:solidFill>
                  <a:srgbClr val="66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b="1">
              <a:solidFill>
                <a:srgbClr val="66006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580" name="Text Box 4"/>
          <p:cNvSpPr txBox="1">
            <a:spLocks noChangeArrowheads="1"/>
          </p:cNvSpPr>
          <p:nvPr/>
        </p:nvSpPr>
        <p:spPr bwMode="auto">
          <a:xfrm>
            <a:off x="762000" y="0"/>
            <a:ext cx="76962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581" name="Text Box 5"/>
          <p:cNvSpPr txBox="1">
            <a:spLocks noChangeArrowheads="1"/>
          </p:cNvSpPr>
          <p:nvPr/>
        </p:nvSpPr>
        <p:spPr bwMode="auto">
          <a:xfrm>
            <a:off x="323850" y="549275"/>
            <a:ext cx="824388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</a:rPr>
              <a:t>宦官专权 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第二阶段  掌握禁军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702" name="AutoShape 6"/>
          <p:cNvSpPr>
            <a:spLocks noChangeArrowheads="1"/>
          </p:cNvSpPr>
          <p:nvPr/>
        </p:nvSpPr>
        <p:spPr bwMode="auto">
          <a:xfrm>
            <a:off x="5508625" y="1412875"/>
            <a:ext cx="3046413" cy="1873250"/>
          </a:xfrm>
          <a:prstGeom prst="wedgeRectCallout">
            <a:avLst>
              <a:gd name="adj1" fmla="val -80153"/>
              <a:gd name="adj2" fmla="val -1569"/>
            </a:avLst>
          </a:prstGeom>
          <a:solidFill>
            <a:srgbClr val="00FFFF"/>
          </a:solidFill>
          <a:ln w="9525">
            <a:solidFill>
              <a:srgbClr val="33CCCC"/>
            </a:solidFill>
            <a:miter lim="800000"/>
          </a:ln>
        </p:spPr>
        <p:txBody>
          <a:bodyPr wrap="none" anchor="ctr"/>
          <a:lstStyle/>
          <a:p>
            <a:pPr algn="ctr"/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703" name="Text Box 7"/>
          <p:cNvSpPr txBox="1">
            <a:spLocks noChangeArrowheads="1"/>
          </p:cNvSpPr>
          <p:nvPr/>
        </p:nvSpPr>
        <p:spPr bwMode="auto">
          <a:xfrm>
            <a:off x="5435600" y="1341438"/>
            <a:ext cx="3257550" cy="175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600" b="1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大家都内里坐，外事全凭老奴处置</a:t>
            </a:r>
            <a:endParaRPr lang="zh-CN" altLang="en-US" sz="3600" b="1">
              <a:solidFill>
                <a:schemeClr val="accent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704" name="AutoShape 8"/>
          <p:cNvSpPr>
            <a:spLocks noChangeArrowheads="1"/>
          </p:cNvSpPr>
          <p:nvPr/>
        </p:nvSpPr>
        <p:spPr bwMode="auto">
          <a:xfrm>
            <a:off x="285750" y="1571625"/>
            <a:ext cx="2844800" cy="3529013"/>
          </a:xfrm>
          <a:prstGeom prst="cloudCallout">
            <a:avLst>
              <a:gd name="adj1" fmla="val 93583"/>
              <a:gd name="adj2" fmla="val -19815"/>
            </a:avLst>
          </a:prstGeom>
          <a:solidFill>
            <a:srgbClr val="FFFF99"/>
          </a:solidFill>
          <a:ln w="9525">
            <a:solidFill>
              <a:srgbClr val="FFFF00"/>
            </a:solidFill>
            <a:round/>
          </a:ln>
        </p:spPr>
        <p:txBody>
          <a:bodyPr wrap="none" anchor="ctr"/>
          <a:lstStyle/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皇帝老儿，咱俩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到底谁听谁的，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嗯？！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7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97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297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297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IVEB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5" dur="500"/>
                                        <p:tgtEl>
                                          <p:spTgt spid="409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3" grpId="0"/>
      <p:bldP spid="29702" grpId="0" animBg="1" autoUpdateAnimBg="0"/>
      <p:bldP spid="29703" grpId="0" autoUpdateAnimBg="0"/>
      <p:bldP spid="29704" grpId="0" bldLvl="0" animBg="1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huanguan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116013" y="1773238"/>
            <a:ext cx="2260600" cy="472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3" name="Text Box 3"/>
          <p:cNvSpPr txBox="1">
            <a:spLocks noChangeArrowheads="1"/>
          </p:cNvSpPr>
          <p:nvPr/>
        </p:nvSpPr>
        <p:spPr bwMode="auto">
          <a:xfrm>
            <a:off x="390525" y="3357563"/>
            <a:ext cx="738188" cy="1944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600" b="1">
                <a:solidFill>
                  <a:srgbClr val="66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唐末宦官</a:t>
            </a:r>
            <a:endParaRPr lang="zh-CN" altLang="en-US" sz="3600" b="1">
              <a:solidFill>
                <a:srgbClr val="66006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604" name="Text Box 4"/>
          <p:cNvSpPr txBox="1">
            <a:spLocks noChangeArrowheads="1"/>
          </p:cNvSpPr>
          <p:nvPr/>
        </p:nvSpPr>
        <p:spPr bwMode="auto">
          <a:xfrm>
            <a:off x="215900" y="642938"/>
            <a:ext cx="8142288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</a:rPr>
              <a:t>宦官专权</a:t>
            </a:r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第三阶段掌握  皇帝生杀予夺大权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725" name="AutoShape 5"/>
          <p:cNvSpPr>
            <a:spLocks noChangeArrowheads="1"/>
          </p:cNvSpPr>
          <p:nvPr/>
        </p:nvSpPr>
        <p:spPr bwMode="auto">
          <a:xfrm>
            <a:off x="3714750" y="1500188"/>
            <a:ext cx="4929188" cy="2643187"/>
          </a:xfrm>
          <a:prstGeom prst="wedgeEllipseCallout">
            <a:avLst>
              <a:gd name="adj1" fmla="val -81019"/>
              <a:gd name="adj2" fmla="val -3898"/>
            </a:avLst>
          </a:prstGeom>
          <a:solidFill>
            <a:srgbClr val="CCFFCC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zh-CN" altLang="en-US" sz="4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726" name="Rectangle 6"/>
          <p:cNvSpPr>
            <a:spLocks noChangeArrowheads="1"/>
          </p:cNvSpPr>
          <p:nvPr/>
        </p:nvSpPr>
        <p:spPr bwMode="auto">
          <a:xfrm>
            <a:off x="4000500" y="1844675"/>
            <a:ext cx="4162425" cy="1692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你这混帐东西，别看你是皇帝，我要你死，你就活不了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！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991" name="Text Box 7"/>
          <p:cNvSpPr txBox="1">
            <a:spLocks noChangeArrowheads="1"/>
          </p:cNvSpPr>
          <p:nvPr/>
        </p:nvSpPr>
        <p:spPr bwMode="auto">
          <a:xfrm>
            <a:off x="3500438" y="4286250"/>
            <a:ext cx="5143500" cy="200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66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</a:t>
            </a:r>
            <a:r>
              <a:rPr lang="zh-CN" altLang="en-US" sz="2400" b="1">
                <a:solidFill>
                  <a:srgbClr val="66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从唐穆宗</a:t>
            </a:r>
            <a:r>
              <a:rPr lang="en-US" sz="2400" b="1">
                <a:solidFill>
                  <a:srgbClr val="66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唐朝第十二位皇帝）</a:t>
            </a:r>
            <a:r>
              <a:rPr lang="zh-CN" altLang="en-US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400" b="1">
                <a:solidFill>
                  <a:srgbClr val="66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以后，唐朝的皇帝都是由宦官拥立的。这样一来，宦官的权力就更大了，连皇帝的命运都掌握在他们的手里，还有谁敢跟他们作对呢？</a:t>
            </a:r>
            <a:endParaRPr lang="zh-CN" altLang="en-US" sz="2400" b="1">
              <a:solidFill>
                <a:srgbClr val="66006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0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500"/>
                                        <p:tgtEl>
                                          <p:spTgt spid="419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5" grpId="0" bldLvl="0" animBg="1" autoUpdateAnimBg="0"/>
      <p:bldP spid="30726" grpId="0" autoUpdateAnimBg="0"/>
      <p:bldP spid="4199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4"/>
          <p:cNvSpPr>
            <a:spLocks noRot="1" noChangeArrowheads="1"/>
          </p:cNvSpPr>
          <p:nvPr/>
        </p:nvSpPr>
        <p:spPr bwMode="auto">
          <a:xfrm>
            <a:off x="571500" y="571500"/>
            <a:ext cx="5715000" cy="571500"/>
          </a:xfrm>
          <a:prstGeom prst="rect">
            <a:avLst/>
          </a:prstGeom>
          <a:solidFill>
            <a:srgbClr val="92D050">
              <a:alpha val="12157"/>
            </a:srgbClr>
          </a:solidFill>
          <a:ln w="9525">
            <a:solidFill>
              <a:schemeClr val="tx1"/>
            </a:solidFill>
            <a:miter lim="800000"/>
          </a:ln>
        </p:spPr>
        <p:txBody>
          <a:bodyPr anchor="ctr"/>
          <a:lstStyle/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二</a:t>
            </a:r>
            <a:r>
              <a:rPr lang="en-US" altLang="zh-CN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黄巢起义与唐朝灭亡</a:t>
            </a:r>
            <a:endParaRPr lang="zh-CN" altLang="en-US" sz="4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 Box 11"/>
          <p:cNvSpPr txBox="1">
            <a:spLocks noChangeArrowheads="1"/>
          </p:cNvSpPr>
          <p:nvPr/>
        </p:nvSpPr>
        <p:spPr bwMode="auto">
          <a:xfrm>
            <a:off x="571500" y="2214563"/>
            <a:ext cx="8001000" cy="341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 原为农民起义军将领的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朱温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，后投降唐朝，被封为节度使，与其他藩镇联合镇压了黄巢起义。他逐渐控制朝政，陆续兼并了北方的大小割据势力。</a:t>
            </a: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907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朱温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建立了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后梁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政权，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唐朝至此灭亡。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628" name="Rectangle 5"/>
          <p:cNvSpPr>
            <a:spLocks noRot="1" noChangeArrowheads="1"/>
          </p:cNvSpPr>
          <p:nvPr/>
        </p:nvSpPr>
        <p:spPr bwMode="auto">
          <a:xfrm>
            <a:off x="571500" y="1285875"/>
            <a:ext cx="3071813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altLang="zh-CN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唐朝灭亡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4"/>
          <p:cNvSpPr>
            <a:spLocks noRot="1" noChangeArrowheads="1"/>
          </p:cNvSpPr>
          <p:nvPr/>
        </p:nvSpPr>
        <p:spPr bwMode="auto">
          <a:xfrm>
            <a:off x="571500" y="571500"/>
            <a:ext cx="2643188" cy="571500"/>
          </a:xfrm>
          <a:prstGeom prst="rect">
            <a:avLst/>
          </a:prstGeom>
          <a:solidFill>
            <a:srgbClr val="92D050">
              <a:alpha val="12157"/>
            </a:srgbClr>
          </a:solidFill>
          <a:ln w="9525">
            <a:solidFill>
              <a:schemeClr val="tx1"/>
            </a:solidFill>
            <a:miter lim="800000"/>
          </a:ln>
        </p:spPr>
        <p:txBody>
          <a:bodyPr anchor="ctr"/>
          <a:lstStyle/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相关史事</a:t>
            </a:r>
            <a:endParaRPr lang="zh-CN" altLang="en-US" sz="4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 Box 11"/>
          <p:cNvSpPr txBox="1">
            <a:spLocks noChangeArrowheads="1"/>
          </p:cNvSpPr>
          <p:nvPr/>
        </p:nvSpPr>
        <p:spPr bwMode="auto">
          <a:xfrm>
            <a:off x="500063" y="1785938"/>
            <a:ext cx="3929062" cy="452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黄巢起义后，曾发布檄文，指斥宦官当政，纲纪紊乱，贿赂公行，并宣布要“洗涤朝廷”，为民除害，对贪污犯赃的地方官吏处斩。黄巢深受民众拥护，队伍发展到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65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万人。</a:t>
            </a:r>
            <a:endParaRPr lang="en-US" altLang="zh-CN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8676" name="Picture 2" descr="C:\Users\Administrator\Desktop\u=438309398,2292202875&amp;fm=21&amp;gp=0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857750" y="1571625"/>
            <a:ext cx="3535363" cy="407193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677" name="Text Box 4"/>
          <p:cNvSpPr txBox="1">
            <a:spLocks noChangeArrowheads="1"/>
          </p:cNvSpPr>
          <p:nvPr/>
        </p:nvSpPr>
        <p:spPr bwMode="auto">
          <a:xfrm>
            <a:off x="5929313" y="5786438"/>
            <a:ext cx="135731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黄巢像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4"/>
          <p:cNvSpPr>
            <a:spLocks noRot="1" noChangeArrowheads="1"/>
          </p:cNvSpPr>
          <p:nvPr/>
        </p:nvSpPr>
        <p:spPr bwMode="auto">
          <a:xfrm>
            <a:off x="285750" y="642938"/>
            <a:ext cx="6429375" cy="571500"/>
          </a:xfrm>
          <a:prstGeom prst="rect">
            <a:avLst/>
          </a:prstGeom>
          <a:solidFill>
            <a:srgbClr val="92D050">
              <a:alpha val="12157"/>
            </a:srgbClr>
          </a:solidFill>
          <a:ln w="9525">
            <a:solidFill>
              <a:schemeClr val="tx1"/>
            </a:solidFill>
            <a:miter lim="800000"/>
          </a:ln>
        </p:spPr>
        <p:txBody>
          <a:bodyPr anchor="ctr"/>
          <a:lstStyle/>
          <a:p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</a:t>
            </a:r>
            <a:r>
              <a:rPr lang="en-US" altLang="zh-CN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五代十国的更迭与分立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 Box 11"/>
          <p:cNvSpPr txBox="1">
            <a:spLocks noChangeArrowheads="1"/>
          </p:cNvSpPr>
          <p:nvPr/>
        </p:nvSpPr>
        <p:spPr bwMode="auto">
          <a:xfrm>
            <a:off x="428625" y="2357438"/>
            <a:ext cx="8143875" cy="341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 唐朝灭亡后，北方黄河流域先后出现</a:t>
            </a:r>
            <a:r>
              <a:rPr lang="zh-CN" altLang="en-US" sz="3600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后梁、后唐、后晋、后汉、后周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五个政权，南方地区出现</a:t>
            </a:r>
            <a:r>
              <a:rPr lang="zh-CN" altLang="en-US" sz="36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吴、南唐、吴越、前蜀、后蜀、楚、闽、南汉、南平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九个政权，再加上北方割据太原的</a:t>
            </a:r>
            <a:r>
              <a:rPr lang="zh-CN" altLang="en-US" sz="36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北汉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，史称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600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五代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十国”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700" name="Rectangle 5"/>
          <p:cNvSpPr>
            <a:spLocks noRot="1" noChangeArrowheads="1"/>
          </p:cNvSpPr>
          <p:nvPr/>
        </p:nvSpPr>
        <p:spPr bwMode="auto">
          <a:xfrm>
            <a:off x="357188" y="1357313"/>
            <a:ext cx="3143250" cy="719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altLang="zh-CN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五代十国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AutoShape 4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2357438" y="6192838"/>
            <a:ext cx="4033837" cy="665162"/>
          </a:xfrm>
          <a:prstGeom prst="roundRect">
            <a:avLst>
              <a:gd name="adj" fmla="val 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五代十国形势图（后周时期）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0723" name="Picture 9" descr="C:\Users\Administrator\Desktop\a52d9ad61d03587a8e2587574d595dc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3000" y="285750"/>
            <a:ext cx="6572250" cy="6069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4"/>
          <p:cNvSpPr>
            <a:spLocks noRot="1" noChangeArrowheads="1"/>
          </p:cNvSpPr>
          <p:nvPr/>
        </p:nvSpPr>
        <p:spPr bwMode="auto">
          <a:xfrm>
            <a:off x="285750" y="500063"/>
            <a:ext cx="6429375" cy="571500"/>
          </a:xfrm>
          <a:prstGeom prst="rect">
            <a:avLst/>
          </a:prstGeom>
          <a:solidFill>
            <a:srgbClr val="92D050">
              <a:alpha val="12157"/>
            </a:srgbClr>
          </a:solidFill>
          <a:ln w="9525">
            <a:solidFill>
              <a:schemeClr val="tx1"/>
            </a:solidFill>
            <a:miter lim="800000"/>
          </a:ln>
        </p:spPr>
        <p:txBody>
          <a:bodyPr anchor="ctr"/>
          <a:lstStyle/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</a:t>
            </a:r>
            <a:r>
              <a:rPr lang="en-US" altLang="zh-CN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五代十国的更迭与分立</a:t>
            </a:r>
            <a:endParaRPr lang="zh-CN" altLang="en-US" sz="4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 Box 11"/>
          <p:cNvSpPr txBox="1">
            <a:spLocks noChangeArrowheads="1"/>
          </p:cNvSpPr>
          <p:nvPr/>
        </p:nvSpPr>
        <p:spPr bwMode="auto">
          <a:xfrm>
            <a:off x="428625" y="1928813"/>
            <a:ext cx="8143875" cy="452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五代十国是唐末以来藩镇割据局面的延续，它们的开国君主都是掌握兵权的武将。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北方政权更迭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，战事不断，政局动荡不安。当时的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南方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地区，由于受战乱影响较小，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政局相对稳定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，经济在原有的基础上也有一定的发展。五代十国时期，虽然政权分立，但长期政治统一的历史影响和各地经济的发展密切联系，使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统一始终是一个客观存在的必然趋势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748" name="Rectangle 5"/>
          <p:cNvSpPr>
            <a:spLocks noRot="1" noChangeArrowheads="1"/>
          </p:cNvSpPr>
          <p:nvPr/>
        </p:nvSpPr>
        <p:spPr bwMode="auto">
          <a:xfrm>
            <a:off x="357188" y="1143000"/>
            <a:ext cx="5572125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五代十国的更迭于分立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4"/>
          <p:cNvSpPr>
            <a:spLocks noRot="1" noChangeArrowheads="1"/>
          </p:cNvSpPr>
          <p:nvPr/>
        </p:nvSpPr>
        <p:spPr bwMode="auto">
          <a:xfrm>
            <a:off x="285750" y="642938"/>
            <a:ext cx="2286000" cy="571500"/>
          </a:xfrm>
          <a:prstGeom prst="rect">
            <a:avLst/>
          </a:prstGeom>
          <a:solidFill>
            <a:srgbClr val="92D050">
              <a:alpha val="12157"/>
            </a:srgbClr>
          </a:solidFill>
          <a:ln w="9525">
            <a:solidFill>
              <a:schemeClr val="tx1"/>
            </a:solidFill>
            <a:miter lim="800000"/>
          </a:ln>
        </p:spPr>
        <p:txBody>
          <a:bodyPr anchor="ctr"/>
          <a:lstStyle/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相关史事</a:t>
            </a:r>
            <a:endParaRPr lang="zh-CN" altLang="en-US" sz="4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 Box 11"/>
          <p:cNvSpPr txBox="1">
            <a:spLocks noChangeArrowheads="1"/>
          </p:cNvSpPr>
          <p:nvPr/>
        </p:nvSpPr>
        <p:spPr bwMode="auto">
          <a:xfrm>
            <a:off x="285750" y="2143125"/>
            <a:ext cx="4500563" cy="3970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五代的开国皇帝都是凭武力夺位，在位的时间也都不长，最短的只有十个月。这五个朝代的统治平均约为十年，最短的不到四年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 Box 11"/>
          <p:cNvSpPr txBox="1">
            <a:spLocks noChangeArrowheads="1"/>
          </p:cNvSpPr>
          <p:nvPr/>
        </p:nvSpPr>
        <p:spPr bwMode="auto">
          <a:xfrm>
            <a:off x="4929188" y="3214688"/>
            <a:ext cx="3857625" cy="2862262"/>
          </a:xfrm>
          <a:prstGeom prst="rect">
            <a:avLst/>
          </a:prstGeom>
          <a:noFill/>
          <a:ln w="9525">
            <a:solidFill>
              <a:srgbClr val="CC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后梁 </a:t>
            </a:r>
            <a:r>
              <a:rPr lang="en-US" altLang="zh-CN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907</a:t>
            </a: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</a:rPr>
              <a:t>—923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en-US" altLang="zh-CN" sz="3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后唐 </a:t>
            </a: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</a:rPr>
              <a:t>923—936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en-US" altLang="zh-CN" sz="3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后晋 </a:t>
            </a: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</a:rPr>
              <a:t>936—946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， </a:t>
            </a:r>
            <a:endParaRPr lang="en-US" altLang="zh-CN" sz="3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后汉 </a:t>
            </a: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</a:rPr>
              <a:t>947—950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， </a:t>
            </a:r>
            <a:endParaRPr lang="en-US" altLang="zh-CN" sz="3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后周 </a:t>
            </a: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</a:rPr>
              <a:t>951—</a:t>
            </a:r>
            <a:r>
              <a:rPr lang="en-US" altLang="zh-CN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960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3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AutoShape 4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714375" y="4643438"/>
            <a:ext cx="7929563" cy="1785937"/>
          </a:xfrm>
          <a:prstGeom prst="roundRect">
            <a:avLst>
              <a:gd name="adj" fmla="val 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>
              <a:spcBef>
                <a:spcPct val="50000"/>
              </a:spcBef>
            </a:pP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       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韩熙载夜宴图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（局部）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画面描绘了南塘高官韩熙载开宴行乐、众人静听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琵琶的情景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3795" name="Picture 2" descr="C:\Users\Administrator\Desktop\u=2679403744,523327063&amp;fm=23&amp;gp=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075738" cy="442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4"/>
          <p:cNvSpPr>
            <a:spLocks noRot="1" noChangeArrowheads="1"/>
          </p:cNvSpPr>
          <p:nvPr/>
        </p:nvSpPr>
        <p:spPr bwMode="auto">
          <a:xfrm>
            <a:off x="285750" y="500063"/>
            <a:ext cx="2643188" cy="571500"/>
          </a:xfrm>
          <a:prstGeom prst="rect">
            <a:avLst/>
          </a:prstGeom>
          <a:solidFill>
            <a:srgbClr val="92D050">
              <a:alpha val="12157"/>
            </a:srgbClr>
          </a:solidFill>
          <a:ln w="9525">
            <a:solidFill>
              <a:schemeClr val="tx1"/>
            </a:solidFill>
            <a:miter lim="800000"/>
          </a:ln>
        </p:spPr>
        <p:txBody>
          <a:bodyPr anchor="ctr"/>
          <a:lstStyle/>
          <a:p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课后活动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819" name="Text Box 11"/>
          <p:cNvSpPr txBox="1">
            <a:spLocks noChangeArrowheads="1"/>
          </p:cNvSpPr>
          <p:nvPr/>
        </p:nvSpPr>
        <p:spPr bwMode="auto">
          <a:xfrm>
            <a:off x="357188" y="1357313"/>
            <a:ext cx="8215312" cy="403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下列各项，哪些是安史之乱爆发的主要原因？请在□内画√。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□皇帝荒废朝政     □发生严重灾荒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□杨贵妃得宠       □节度使势力膨胀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□农民负担过重     □军队战斗力薄弱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 Box 11"/>
          <p:cNvSpPr txBox="1">
            <a:spLocks noChangeArrowheads="1"/>
          </p:cNvSpPr>
          <p:nvPr/>
        </p:nvSpPr>
        <p:spPr bwMode="auto">
          <a:xfrm>
            <a:off x="285750" y="2786063"/>
            <a:ext cx="642938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en-US" altLang="zh-CN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 Box 11"/>
          <p:cNvSpPr txBox="1">
            <a:spLocks noChangeArrowheads="1"/>
          </p:cNvSpPr>
          <p:nvPr/>
        </p:nvSpPr>
        <p:spPr bwMode="auto">
          <a:xfrm>
            <a:off x="285750" y="3714750"/>
            <a:ext cx="5715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en-US" altLang="zh-CN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 Box 11"/>
          <p:cNvSpPr txBox="1">
            <a:spLocks noChangeArrowheads="1"/>
          </p:cNvSpPr>
          <p:nvPr/>
        </p:nvSpPr>
        <p:spPr bwMode="auto">
          <a:xfrm>
            <a:off x="4214813" y="3714750"/>
            <a:ext cx="642937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en-US" altLang="zh-CN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Box 11"/>
          <p:cNvSpPr txBox="1">
            <a:spLocks noChangeArrowheads="1"/>
          </p:cNvSpPr>
          <p:nvPr/>
        </p:nvSpPr>
        <p:spPr bwMode="auto">
          <a:xfrm>
            <a:off x="714375" y="1214438"/>
            <a:ext cx="7929563" cy="5078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    “万国尽征戎，烽火被</a:t>
            </a:r>
            <a:r>
              <a:rPr lang="en-US" altLang="zh-CN" sz="2800"/>
              <a:t>[pī]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冈峦。积尸草木腥</a:t>
            </a: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流血川原丹。”这是杜甫在</a:t>
            </a: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垂老别</a:t>
            </a: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一诗中描绘的安史之乱造成的惨状。盛唐的升平景象，在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唐玄宗统治后期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急转而下，爆发了大规模的动乱，唐朝从此走向衰落。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这场动乱为什么会发生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它所造成的后果又是怎样的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唐朝灭亡后出现了什么样的局面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WordArt 9"/>
          <p:cNvSpPr>
            <a:spLocks noChangeArrowheads="1" noChangeShapeType="1"/>
          </p:cNvSpPr>
          <p:nvPr/>
        </p:nvSpPr>
        <p:spPr bwMode="auto">
          <a:xfrm>
            <a:off x="428596" y="571480"/>
            <a:ext cx="1428760" cy="409818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90625"/>
              </a:avLst>
            </a:prstTxWarp>
            <a:scene3d>
              <a:camera prst="legacyPerspectiveFront">
                <a:rot lat="20519999" lon="1080000" rev="0"/>
              </a:camera>
              <a:lightRig rig="legacyFlat1" dir="r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>
              <a:defRPr/>
            </a:pPr>
            <a:r>
              <a:rPr lang="zh-CN" altLang="en-US" sz="3600" dirty="0">
                <a:ln w="9525" cmpd="sng">
                  <a:round/>
                </a:ln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引入</a:t>
            </a:r>
            <a:endParaRPr lang="zh-CN" altLang="en-US" sz="3600" dirty="0">
              <a:ln w="9525" cmpd="sng">
                <a:round/>
              </a:ln>
              <a:gradFill rotWithShape="0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4"/>
          <p:cNvSpPr>
            <a:spLocks noRot="1" noChangeArrowheads="1"/>
          </p:cNvSpPr>
          <p:nvPr/>
        </p:nvSpPr>
        <p:spPr bwMode="auto">
          <a:xfrm>
            <a:off x="285750" y="500063"/>
            <a:ext cx="2071688" cy="571500"/>
          </a:xfrm>
          <a:prstGeom prst="rect">
            <a:avLst/>
          </a:prstGeom>
          <a:solidFill>
            <a:srgbClr val="92D050">
              <a:alpha val="12157"/>
            </a:srgbClr>
          </a:solidFill>
          <a:ln w="9525">
            <a:solidFill>
              <a:schemeClr val="tx1"/>
            </a:solidFill>
            <a:miter lim="800000"/>
          </a:ln>
        </p:spPr>
        <p:txBody>
          <a:bodyPr anchor="ctr"/>
          <a:lstStyle/>
          <a:p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课后活动</a:t>
            </a:r>
            <a:endParaRPr lang="zh-CN" altLang="en-US" sz="3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843" name="Text Box 11"/>
          <p:cNvSpPr txBox="1">
            <a:spLocks noChangeArrowheads="1"/>
          </p:cNvSpPr>
          <p:nvPr/>
        </p:nvSpPr>
        <p:spPr bwMode="auto">
          <a:xfrm>
            <a:off x="0" y="1143000"/>
            <a:ext cx="8929688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黄巢在青年时代写了一首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不第后赋菊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诗：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待到秋来九月八，我花开后百花杀。冲天香阵透长安，满城尽带黄金甲。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5844" name="Picture 3" descr="C:\Users\Administrator\Desktop\u=4113517348,3115857608&amp;fm=23&amp;gp=0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000375" y="3286125"/>
            <a:ext cx="5929313" cy="3214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45" name="Text Box 11"/>
          <p:cNvSpPr txBox="1">
            <a:spLocks noChangeArrowheads="1"/>
          </p:cNvSpPr>
          <p:nvPr/>
        </p:nvSpPr>
        <p:spPr bwMode="auto">
          <a:xfrm>
            <a:off x="285750" y="2714625"/>
            <a:ext cx="835818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想一想，作者在诗中抒发了什么样的愿望？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 Box 11"/>
          <p:cNvSpPr txBox="1">
            <a:spLocks noChangeArrowheads="1"/>
          </p:cNvSpPr>
          <p:nvPr/>
        </p:nvSpPr>
        <p:spPr bwMode="auto">
          <a:xfrm>
            <a:off x="571500" y="5715000"/>
            <a:ext cx="642938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en-US" altLang="zh-CN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4"/>
          <p:cNvSpPr>
            <a:spLocks noRot="1" noChangeArrowheads="1"/>
          </p:cNvSpPr>
          <p:nvPr/>
        </p:nvSpPr>
        <p:spPr bwMode="auto">
          <a:xfrm>
            <a:off x="285750" y="500063"/>
            <a:ext cx="2286000" cy="571500"/>
          </a:xfrm>
          <a:prstGeom prst="rect">
            <a:avLst/>
          </a:prstGeom>
          <a:solidFill>
            <a:srgbClr val="92D050">
              <a:alpha val="12157"/>
            </a:srgbClr>
          </a:solidFill>
          <a:ln w="9525">
            <a:solidFill>
              <a:schemeClr val="tx1"/>
            </a:solidFill>
            <a:miter lim="800000"/>
          </a:ln>
        </p:spPr>
        <p:txBody>
          <a:bodyPr anchor="ctr"/>
          <a:lstStyle/>
          <a:p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知识拓展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867" name="Text Box 11"/>
          <p:cNvSpPr txBox="1">
            <a:spLocks noChangeArrowheads="1"/>
          </p:cNvSpPr>
          <p:nvPr/>
        </p:nvSpPr>
        <p:spPr bwMode="auto">
          <a:xfrm>
            <a:off x="285750" y="1785938"/>
            <a:ext cx="8429625" cy="4586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         </a:t>
            </a:r>
            <a:r>
              <a:rPr lang="zh-CN" altLang="en-US" sz="3600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周世宗改革</a:t>
            </a:r>
            <a:endParaRPr lang="en-US" altLang="zh-CN" sz="3200" b="1" u="sng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后周的第二个皇帝周世宗，具有宏大志向，即位后大力扭转混乱局面，实行一系列改革措施：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政治上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加强中央集权，提高行政效率，修订法律；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经济上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注重发展生产，兴修水利，减轻农民负担；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军事上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整编中央禁军，削弱地方兵权。他率军南征北战，决心统一全国，但身患急病，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39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岁就去世了。周世宗的改革使后周强大起来，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为此后北宋的统一打下基础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 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 Box 11"/>
          <p:cNvSpPr txBox="1">
            <a:spLocks noChangeArrowheads="1"/>
          </p:cNvSpPr>
          <p:nvPr/>
        </p:nvSpPr>
        <p:spPr bwMode="auto">
          <a:xfrm>
            <a:off x="500063" y="1779588"/>
            <a:ext cx="8143875" cy="452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开元末年以后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唐玄宗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追求享乐，任人唯亲，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朝政日益腐败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。社会上的各种矛盾越来越尖锐，边疆形势也日益紧张。各地的</a:t>
            </a:r>
            <a:r>
              <a:rPr lang="zh-CN" altLang="en-US" sz="3200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节度使</a:t>
            </a:r>
            <a:r>
              <a:rPr lang="zh-CN" altLang="en-US" sz="2400" b="1" dirty="0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（原为军事统领，后成为地方最高军政长官）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逐渐集军权、行政权和财权于一身，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势力膨胀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。中央与地方的的力量对比失去平衡，形成外重内轻的局面。边将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安禄山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一身兼任范阳等三地的节度使，担负东北地区防御重任，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逐渐扩张势力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357188" y="285750"/>
            <a:ext cx="3286125" cy="708025"/>
          </a:xfrm>
          <a:prstGeom prst="rect">
            <a:avLst/>
          </a:prstGeom>
          <a:solidFill>
            <a:srgbClr val="92D050">
              <a:alpha val="16000"/>
            </a:srgbClr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en-US" altLang="zh-CN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安史之乱</a:t>
            </a:r>
            <a:endParaRPr lang="zh-CN" altLang="en-US" sz="3600" b="1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412" name="Text Box 13"/>
          <p:cNvSpPr txBox="1">
            <a:spLocks noChangeArrowheads="1"/>
          </p:cNvSpPr>
          <p:nvPr/>
        </p:nvSpPr>
        <p:spPr bwMode="auto">
          <a:xfrm>
            <a:off x="357188" y="1071563"/>
            <a:ext cx="385762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安史之乱的背景</a:t>
            </a:r>
            <a:endParaRPr lang="zh-CN" altLang="en-US" sz="3200" b="1" dirty="0">
              <a:solidFill>
                <a:srgbClr val="00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 Box 11"/>
          <p:cNvSpPr txBox="1">
            <a:spLocks noChangeArrowheads="1"/>
          </p:cNvSpPr>
          <p:nvPr/>
        </p:nvSpPr>
        <p:spPr bwMode="auto">
          <a:xfrm>
            <a:off x="500063" y="1412776"/>
            <a:ext cx="3929063" cy="501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唐玄宗宠幸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杨贵妃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，从此荒废朝政。他重用宦官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高力士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，又把朝政交给口蜜腹剑的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李林甫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，还提拔杨贵妃的堂兄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杨国忠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担任宰相。这些人把持大权，营私舞弊，排斥贤能之人，致使朝政黑暗腐败。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500063" y="642938"/>
            <a:ext cx="2214562" cy="646112"/>
          </a:xfrm>
          <a:prstGeom prst="rect">
            <a:avLst/>
          </a:prstGeom>
          <a:solidFill>
            <a:srgbClr val="92D050">
              <a:alpha val="16000"/>
            </a:srgbClr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相关史事</a:t>
            </a:r>
            <a:endParaRPr lang="zh-CN" altLang="en-US" sz="3600" b="1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8436" name="组合 5"/>
          <p:cNvGrpSpPr/>
          <p:nvPr/>
        </p:nvGrpSpPr>
        <p:grpSpPr bwMode="auto">
          <a:xfrm>
            <a:off x="5072063" y="2000250"/>
            <a:ext cx="3595687" cy="4437063"/>
            <a:chOff x="355600" y="1700214"/>
            <a:chExt cx="3596184" cy="4437063"/>
          </a:xfrm>
        </p:grpSpPr>
        <p:pic>
          <p:nvPicPr>
            <p:cNvPr id="18438" name="Picture 2" descr="杨玉环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5072066" y="2000240"/>
              <a:ext cx="2884487" cy="4437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439" name="Text Box 3"/>
            <p:cNvSpPr txBox="1">
              <a:spLocks noChangeArrowheads="1"/>
            </p:cNvSpPr>
            <p:nvPr/>
          </p:nvSpPr>
          <p:spPr bwMode="auto">
            <a:xfrm>
              <a:off x="3213120" y="2128842"/>
              <a:ext cx="738664" cy="3600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zh-CN" altLang="en-US" sz="36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唐玄宗</a:t>
              </a:r>
              <a:r>
                <a:rPr lang="zh-CN" altLang="en-US" sz="32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宠妃杨玉环</a:t>
              </a:r>
              <a:endPara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9" name="AutoShape 4"/>
          <p:cNvSpPr>
            <a:spLocks noChangeArrowheads="1"/>
          </p:cNvSpPr>
          <p:nvPr/>
        </p:nvSpPr>
        <p:spPr bwMode="auto">
          <a:xfrm>
            <a:off x="4786313" y="714375"/>
            <a:ext cx="4137025" cy="1190625"/>
          </a:xfrm>
          <a:prstGeom prst="cloudCallout">
            <a:avLst>
              <a:gd name="adj1" fmla="val -80667"/>
              <a:gd name="adj2" fmla="val 29032"/>
            </a:avLst>
          </a:prstGeom>
          <a:gradFill rotWithShape="1">
            <a:gsLst>
              <a:gs pos="0">
                <a:srgbClr val="CCFFFF"/>
              </a:gs>
              <a:gs pos="50000">
                <a:srgbClr val="FFFFFF"/>
              </a:gs>
              <a:gs pos="100000">
                <a:srgbClr val="CCFFFF"/>
              </a:gs>
            </a:gsLst>
            <a:lin ang="5400000" scaled="1"/>
          </a:gradFill>
          <a:ln w="15875" cap="rnd">
            <a:solidFill>
              <a:srgbClr val="FF00FF"/>
            </a:solidFill>
            <a:prstDash val="sysDot"/>
            <a:round/>
          </a:ln>
        </p:spPr>
        <p:txBody>
          <a:bodyPr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</a:rPr>
              <a:t>是我惹的祸吗？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9" grpId="0" animBg="1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 Box 11"/>
          <p:cNvSpPr txBox="1">
            <a:spLocks noChangeArrowheads="1"/>
          </p:cNvSpPr>
          <p:nvPr/>
        </p:nvSpPr>
        <p:spPr bwMode="auto">
          <a:xfrm>
            <a:off x="481410" y="2060848"/>
            <a:ext cx="8143875" cy="35394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755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安禄山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借口朝廷出现奸臣，和部将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史思明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一起发动叛乱，史称</a:t>
            </a:r>
            <a:r>
              <a:rPr lang="zh-CN" altLang="en-US" sz="2800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“安史之乱”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安史叛军从河北大举南下，先后攻占东都洛阳，又攻下潼关，逼近长安。唐玄宗仓皇逃往四川，太子李亨北上灵武，被拥立为帝，即唐肃宗。唐朝将镇守西北地区的精兵悉数内调，并在北方少数民族军队的援助下，反击叛军。安史叛军接连内乱，最终于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763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年被平定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357188" y="500063"/>
            <a:ext cx="3286125" cy="708025"/>
          </a:xfrm>
          <a:prstGeom prst="rect">
            <a:avLst/>
          </a:prstGeom>
          <a:solidFill>
            <a:srgbClr val="92D050">
              <a:alpha val="16000"/>
            </a:srgbClr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en-US" altLang="zh-CN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安史之乱</a:t>
            </a:r>
            <a:endParaRPr lang="zh-CN" altLang="en-US" sz="3600" b="1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460" name="Text Box 13"/>
          <p:cNvSpPr txBox="1">
            <a:spLocks noChangeArrowheads="1"/>
          </p:cNvSpPr>
          <p:nvPr/>
        </p:nvSpPr>
        <p:spPr bwMode="auto">
          <a:xfrm>
            <a:off x="357188" y="1214438"/>
            <a:ext cx="2500312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安史之乱</a:t>
            </a:r>
            <a:endParaRPr lang="zh-CN" altLang="en-US" sz="3200" b="1" dirty="0">
              <a:solidFill>
                <a:srgbClr val="00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 Box 11"/>
          <p:cNvSpPr txBox="1">
            <a:spLocks noChangeArrowheads="1"/>
          </p:cNvSpPr>
          <p:nvPr/>
        </p:nvSpPr>
        <p:spPr bwMode="auto">
          <a:xfrm>
            <a:off x="500063" y="1779588"/>
            <a:ext cx="8143875" cy="2246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持续八年之久的安史之乱，对社会经济造成极大的破坏，尤其是北方地区遭到浩劫。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唐朝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的国势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从此由盛转衰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，各种矛盾越来越尖锐。唐朝的中央权力衰微，安史旧将和内地节度使权势加大，逐渐形成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藩镇割据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的局面。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357188" y="428625"/>
            <a:ext cx="3286125" cy="708025"/>
          </a:xfrm>
          <a:prstGeom prst="rect">
            <a:avLst/>
          </a:prstGeom>
          <a:solidFill>
            <a:srgbClr val="92D050">
              <a:alpha val="16000"/>
            </a:srgbClr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en-US" altLang="zh-CN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安史之乱</a:t>
            </a:r>
            <a:endParaRPr lang="zh-CN" altLang="en-US" sz="3600" b="1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484" name="Text Box 13"/>
          <p:cNvSpPr txBox="1">
            <a:spLocks noChangeArrowheads="1"/>
          </p:cNvSpPr>
          <p:nvPr/>
        </p:nvSpPr>
        <p:spPr bwMode="auto">
          <a:xfrm>
            <a:off x="357188" y="1071563"/>
            <a:ext cx="40005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安史之乱的影响</a:t>
            </a:r>
            <a:endParaRPr lang="zh-CN" altLang="en-US" sz="3200" b="1" dirty="0">
              <a:solidFill>
                <a:srgbClr val="00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 Box 11"/>
          <p:cNvSpPr txBox="1">
            <a:spLocks noChangeArrowheads="1"/>
          </p:cNvSpPr>
          <p:nvPr/>
        </p:nvSpPr>
        <p:spPr bwMode="auto">
          <a:xfrm>
            <a:off x="616298" y="4365104"/>
            <a:ext cx="8143875" cy="181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藩镇割据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，安史之乱期间及以后，唐朝增设了许多节度使。不少节度使管辖的地区，名义上是唐朝的藩镇，实际上是割据势力。这样就出现了藩镇割据的局面。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 Box 11"/>
          <p:cNvSpPr txBox="1">
            <a:spLocks noChangeArrowheads="1"/>
          </p:cNvSpPr>
          <p:nvPr/>
        </p:nvSpPr>
        <p:spPr bwMode="auto">
          <a:xfrm>
            <a:off x="571500" y="1357313"/>
            <a:ext cx="7786688" cy="261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安史之乱造成北方地区“人烟断绝，千里萧条”。杜甫诗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无家别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中有“寂寞天宝后，圆庐但蒿藜。我里百余家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, 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世乱各东西。 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四邻何所有？ 一二老寡妻”之句。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500063" y="642938"/>
            <a:ext cx="2214562" cy="646112"/>
          </a:xfrm>
          <a:prstGeom prst="rect">
            <a:avLst/>
          </a:prstGeom>
          <a:solidFill>
            <a:srgbClr val="92D050">
              <a:alpha val="16000"/>
            </a:srgbClr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材料研读</a:t>
            </a:r>
            <a:endParaRPr lang="zh-CN" altLang="en-US" sz="3600" b="1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 Box 11"/>
          <p:cNvSpPr txBox="1">
            <a:spLocks noChangeArrowheads="1"/>
          </p:cNvSpPr>
          <p:nvPr/>
        </p:nvSpPr>
        <p:spPr bwMode="auto">
          <a:xfrm>
            <a:off x="714375" y="4071938"/>
            <a:ext cx="7786688" cy="126206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</a:rPr>
              <a:t>想一想，这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场战乱给人民造成了什么样的灾难？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4"/>
          <p:cNvSpPr>
            <a:spLocks noRot="1" noChangeArrowheads="1"/>
          </p:cNvSpPr>
          <p:nvPr/>
        </p:nvSpPr>
        <p:spPr bwMode="auto">
          <a:xfrm>
            <a:off x="571500" y="571500"/>
            <a:ext cx="5715000" cy="571500"/>
          </a:xfrm>
          <a:prstGeom prst="rect">
            <a:avLst/>
          </a:prstGeom>
          <a:solidFill>
            <a:srgbClr val="92D050">
              <a:alpha val="12157"/>
            </a:srgbClr>
          </a:solidFill>
          <a:ln w="9525">
            <a:solidFill>
              <a:schemeClr val="tx1"/>
            </a:solidFill>
            <a:miter lim="800000"/>
          </a:ln>
        </p:spPr>
        <p:txBody>
          <a:bodyPr anchor="ctr"/>
          <a:lstStyle/>
          <a:p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二</a:t>
            </a:r>
            <a:r>
              <a:rPr lang="en-US" altLang="zh-CN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黄巢起义与唐朝灭亡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 Box 11"/>
          <p:cNvSpPr txBox="1">
            <a:spLocks noChangeArrowheads="1"/>
          </p:cNvSpPr>
          <p:nvPr/>
        </p:nvSpPr>
        <p:spPr bwMode="auto">
          <a:xfrm>
            <a:off x="428625" y="1841500"/>
            <a:ext cx="8001000" cy="452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 唐朝后期，统治腐朽，宦官专权，藩镇割据的态势越来越严重，而且相互之间发生兼并战争，中央已无力控制藩镇。人民赋役繁重，生活困苦，又遭到连年的灾荒，无以为生，发动了大规模起义。起义军在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黄巢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的率领下，转战南北，并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攻入长安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建立政权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，给唐朝统治者以致命的打击。</a:t>
            </a:r>
            <a:endParaRPr lang="en-US" altLang="zh-CN" sz="3200" b="1" dirty="0">
              <a:solidFill>
                <a:schemeClr val="hlin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532" name="Rectangle 5"/>
          <p:cNvSpPr>
            <a:spLocks noRot="1" noChangeArrowheads="1"/>
          </p:cNvSpPr>
          <p:nvPr/>
        </p:nvSpPr>
        <p:spPr bwMode="auto">
          <a:xfrm>
            <a:off x="500063" y="1143000"/>
            <a:ext cx="2571750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黄巢起义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huanguan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23850" y="1557338"/>
            <a:ext cx="2116138" cy="4464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939" name="Text Box 3"/>
          <p:cNvSpPr txBox="1">
            <a:spLocks noChangeArrowheads="1"/>
          </p:cNvSpPr>
          <p:nvPr/>
        </p:nvSpPr>
        <p:spPr bwMode="auto">
          <a:xfrm>
            <a:off x="2714625" y="4000500"/>
            <a:ext cx="6011863" cy="178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en-US" sz="4000" b="1">
                <a:solidFill>
                  <a:srgbClr val="66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高力士</a:t>
            </a:r>
            <a:endParaRPr lang="zh-CN" altLang="en-US" sz="4000" b="1">
              <a:solidFill>
                <a:srgbClr val="66006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en-US" sz="2800" b="1">
                <a:solidFill>
                  <a:srgbClr val="66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在唐玄宗（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大唐王朝的第六位皇帝）</a:t>
            </a:r>
            <a:r>
              <a:rPr lang="zh-CN" altLang="en-US" sz="2800" b="1">
                <a:solidFill>
                  <a:srgbClr val="66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统治期间，其地位达到顶点</a:t>
            </a:r>
            <a:endParaRPr lang="zh-CN" altLang="en-US" sz="2800" b="1">
              <a:solidFill>
                <a:srgbClr val="66006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556" name="Text Box 4"/>
          <p:cNvSpPr txBox="1">
            <a:spLocks noChangeArrowheads="1"/>
          </p:cNvSpPr>
          <p:nvPr/>
        </p:nvSpPr>
        <p:spPr bwMode="auto">
          <a:xfrm>
            <a:off x="928688" y="500063"/>
            <a:ext cx="764381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</a:rPr>
              <a:t>宦官专权  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第一阶段   批阅奏折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677" name="AutoShape 5"/>
          <p:cNvSpPr>
            <a:spLocks noChangeArrowheads="1"/>
          </p:cNvSpPr>
          <p:nvPr/>
        </p:nvSpPr>
        <p:spPr bwMode="auto">
          <a:xfrm>
            <a:off x="2786063" y="1571625"/>
            <a:ext cx="4968875" cy="1928813"/>
          </a:xfrm>
          <a:prstGeom prst="wedgeRoundRectCallout">
            <a:avLst>
              <a:gd name="adj1" fmla="val -68116"/>
              <a:gd name="adj2" fmla="val -6699"/>
              <a:gd name="adj3" fmla="val 16667"/>
            </a:avLst>
          </a:prstGeom>
          <a:solidFill>
            <a:srgbClr val="CCFFFF"/>
          </a:solidFill>
          <a:ln w="9525">
            <a:solidFill>
              <a:srgbClr val="008080"/>
            </a:solidFill>
            <a:miter lim="800000"/>
          </a:ln>
        </p:spPr>
        <p:txBody>
          <a:bodyPr wrap="none" anchor="ctr"/>
          <a:lstStyle/>
          <a:p>
            <a:pPr algn="ctr"/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678" name="Text Box 6"/>
          <p:cNvSpPr txBox="1">
            <a:spLocks noChangeArrowheads="1"/>
          </p:cNvSpPr>
          <p:nvPr/>
        </p:nvSpPr>
        <p:spPr bwMode="auto">
          <a:xfrm>
            <a:off x="3214688" y="1785938"/>
            <a:ext cx="4286250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别以为你是当朝宰相，你呈上来的奏折还得让我批准呢！</a:t>
            </a:r>
            <a:endParaRPr lang="zh-CN" altLang="en-US" sz="3200" b="1">
              <a:solidFill>
                <a:schemeClr val="accent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3" dur="75"/>
                                        <p:tgtEl>
                                          <p:spTgt spid="2867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99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9" grpId="0"/>
      <p:bldP spid="28677" grpId="0" bldLvl="0" animBg="1" autoUpdateAnimBg="0"/>
      <p:bldP spid="28678" grpId="0" autoUpdateAnimBg="0"/>
    </p:bldLst>
  </p:timing>
</p:sld>
</file>

<file path=ppt/theme/theme1.xml><?xml version="1.0" encoding="utf-8"?>
<a:theme xmlns:a="http://schemas.openxmlformats.org/drawingml/2006/main" name="第一PPT模板网-WWW.1PPT.COM">
  <a:themeElements>
    <a:clrScheme name="nordridesign.com 8">
      <a:dk1>
        <a:srgbClr val="000000"/>
      </a:dk1>
      <a:lt1>
        <a:srgbClr val="FFFFFF"/>
      </a:lt1>
      <a:dk2>
        <a:srgbClr val="000000"/>
      </a:dk2>
      <a:lt2>
        <a:srgbClr val="C0C0C0"/>
      </a:lt2>
      <a:accent1>
        <a:srgbClr val="6FC01E"/>
      </a:accent1>
      <a:accent2>
        <a:srgbClr val="4F7913"/>
      </a:accent2>
      <a:accent3>
        <a:srgbClr val="FFFFFF"/>
      </a:accent3>
      <a:accent4>
        <a:srgbClr val="000000"/>
      </a:accent4>
      <a:accent5>
        <a:srgbClr val="BBDCAB"/>
      </a:accent5>
      <a:accent6>
        <a:srgbClr val="476D10"/>
      </a:accent6>
      <a:hlink>
        <a:srgbClr val="26420A"/>
      </a:hlink>
      <a:folHlink>
        <a:srgbClr val="ADE971"/>
      </a:folHlink>
    </a:clrScheme>
    <a:fontScheme name="nordridesign.com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nordridesign.com 1">
        <a:dk1>
          <a:srgbClr val="000000"/>
        </a:dk1>
        <a:lt1>
          <a:srgbClr val="FFFFFF"/>
        </a:lt1>
        <a:dk2>
          <a:srgbClr val="000000"/>
        </a:dk2>
        <a:lt2>
          <a:srgbClr val="C0C0C0"/>
        </a:lt2>
        <a:accent1>
          <a:srgbClr val="DFE0BE"/>
        </a:accent1>
        <a:accent2>
          <a:srgbClr val="D1D46B"/>
        </a:accent2>
        <a:accent3>
          <a:srgbClr val="FFFFFF"/>
        </a:accent3>
        <a:accent4>
          <a:srgbClr val="000000"/>
        </a:accent4>
        <a:accent5>
          <a:srgbClr val="ECEDDB"/>
        </a:accent5>
        <a:accent6>
          <a:srgbClr val="BDC060"/>
        </a:accent6>
        <a:hlink>
          <a:srgbClr val="3A3B11"/>
        </a:hlink>
        <a:folHlink>
          <a:srgbClr val="EAEBB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ordridesign.com 2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FF0517"/>
        </a:accent1>
        <a:accent2>
          <a:srgbClr val="BC000D"/>
        </a:accent2>
        <a:accent3>
          <a:srgbClr val="FFFFFF"/>
        </a:accent3>
        <a:accent4>
          <a:srgbClr val="000000"/>
        </a:accent4>
        <a:accent5>
          <a:srgbClr val="FFAAAB"/>
        </a:accent5>
        <a:accent6>
          <a:srgbClr val="AA000B"/>
        </a:accent6>
        <a:hlink>
          <a:srgbClr val="3A0004"/>
        </a:hlink>
        <a:folHlink>
          <a:srgbClr val="FF757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ordridesign.com 3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BF59B8"/>
        </a:accent1>
        <a:accent2>
          <a:srgbClr val="884183"/>
        </a:accent2>
        <a:accent3>
          <a:srgbClr val="FFFFFF"/>
        </a:accent3>
        <a:accent4>
          <a:srgbClr val="000000"/>
        </a:accent4>
        <a:accent5>
          <a:srgbClr val="DCB5D8"/>
        </a:accent5>
        <a:accent6>
          <a:srgbClr val="7B3A76"/>
        </a:accent6>
        <a:hlink>
          <a:srgbClr val="371535"/>
        </a:hlink>
        <a:folHlink>
          <a:srgbClr val="D99FD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ordridesign.com 4">
        <a:dk1>
          <a:srgbClr val="000000"/>
        </a:dk1>
        <a:lt1>
          <a:srgbClr val="FFFFFF"/>
        </a:lt1>
        <a:dk2>
          <a:srgbClr val="000000"/>
        </a:dk2>
        <a:lt2>
          <a:srgbClr val="C0C0C0"/>
        </a:lt2>
        <a:accent1>
          <a:srgbClr val="B2B2B2"/>
        </a:accent1>
        <a:accent2>
          <a:srgbClr val="5F5F5F"/>
        </a:accent2>
        <a:accent3>
          <a:srgbClr val="FFFFFF"/>
        </a:accent3>
        <a:accent4>
          <a:srgbClr val="000000"/>
        </a:accent4>
        <a:accent5>
          <a:srgbClr val="D5D5D5"/>
        </a:accent5>
        <a:accent6>
          <a:srgbClr val="555555"/>
        </a:accent6>
        <a:hlink>
          <a:srgbClr val="1C1C1C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ordridesign.com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00"/>
        </a:accent1>
        <a:accent2>
          <a:srgbClr val="FF8A15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E77D12"/>
        </a:accent6>
        <a:hlink>
          <a:srgbClr val="463900"/>
        </a:hlink>
        <a:folHlink>
          <a:srgbClr val="FFF0A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ordridesign.com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9021"/>
        </a:accent1>
        <a:accent2>
          <a:srgbClr val="DA5800"/>
        </a:accent2>
        <a:accent3>
          <a:srgbClr val="FFFFFF"/>
        </a:accent3>
        <a:accent4>
          <a:srgbClr val="000000"/>
        </a:accent4>
        <a:accent5>
          <a:srgbClr val="FFC6AB"/>
        </a:accent5>
        <a:accent6>
          <a:srgbClr val="C54F00"/>
        </a:accent6>
        <a:hlink>
          <a:srgbClr val="963D00"/>
        </a:hlink>
        <a:folHlink>
          <a:srgbClr val="FFC78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ordridesign.com 7">
        <a:dk1>
          <a:srgbClr val="000000"/>
        </a:dk1>
        <a:lt1>
          <a:srgbClr val="FFFFFF"/>
        </a:lt1>
        <a:dk2>
          <a:srgbClr val="000000"/>
        </a:dk2>
        <a:lt2>
          <a:srgbClr val="C0C0C0"/>
        </a:lt2>
        <a:accent1>
          <a:srgbClr val="5B8CC1"/>
        </a:accent1>
        <a:accent2>
          <a:srgbClr val="2A5682"/>
        </a:accent2>
        <a:accent3>
          <a:srgbClr val="FFFFFF"/>
        </a:accent3>
        <a:accent4>
          <a:srgbClr val="000000"/>
        </a:accent4>
        <a:accent5>
          <a:srgbClr val="B5C5DD"/>
        </a:accent5>
        <a:accent6>
          <a:srgbClr val="254D75"/>
        </a:accent6>
        <a:hlink>
          <a:srgbClr val="002850"/>
        </a:hlink>
        <a:folHlink>
          <a:srgbClr val="66B2F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ordridesign.com 8">
        <a:dk1>
          <a:srgbClr val="000000"/>
        </a:dk1>
        <a:lt1>
          <a:srgbClr val="FFFFFF"/>
        </a:lt1>
        <a:dk2>
          <a:srgbClr val="000000"/>
        </a:dk2>
        <a:lt2>
          <a:srgbClr val="C0C0C0"/>
        </a:lt2>
        <a:accent1>
          <a:srgbClr val="6FC01E"/>
        </a:accent1>
        <a:accent2>
          <a:srgbClr val="4F7913"/>
        </a:accent2>
        <a:accent3>
          <a:srgbClr val="FFFFFF"/>
        </a:accent3>
        <a:accent4>
          <a:srgbClr val="000000"/>
        </a:accent4>
        <a:accent5>
          <a:srgbClr val="BBDCAB"/>
        </a:accent5>
        <a:accent6>
          <a:srgbClr val="476D10"/>
        </a:accent6>
        <a:hlink>
          <a:srgbClr val="26420A"/>
        </a:hlink>
        <a:folHlink>
          <a:srgbClr val="ADE971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moban</Template>
  <TotalTime>0</TotalTime>
  <Words>2427</Words>
  <Application>WPS 演示</Application>
  <PresentationFormat>全屏显示(4:3)</PresentationFormat>
  <Paragraphs>143</Paragraphs>
  <Slides>21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3" baseType="lpstr">
      <vt:lpstr>Arial</vt:lpstr>
      <vt:lpstr>宋体</vt:lpstr>
      <vt:lpstr>Wingdings</vt:lpstr>
      <vt:lpstr>华文细黑</vt:lpstr>
      <vt:lpstr>MS UI Gothic</vt:lpstr>
      <vt:lpstr>Calibri</vt:lpstr>
      <vt:lpstr>Times New Roman</vt:lpstr>
      <vt:lpstr>微软雅黑</vt:lpstr>
      <vt:lpstr>楷体</vt:lpstr>
      <vt:lpstr>Arial Unicode MS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Administrator</cp:lastModifiedBy>
  <cp:revision>1</cp:revision>
  <dcterms:created xsi:type="dcterms:W3CDTF">2022-04-27T02:27:10Z</dcterms:created>
  <dcterms:modified xsi:type="dcterms:W3CDTF">2022-04-27T02:27:10Z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2052-11.8.2.8053</vt:lpwstr>
  </property>
</Properties>
</file>