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71" r:id="rId3"/>
    <p:sldId id="268" r:id="rId4"/>
    <p:sldId id="272" r:id="rId6"/>
    <p:sldId id="275" r:id="rId7"/>
    <p:sldId id="256" r:id="rId8"/>
    <p:sldId id="274" r:id="rId9"/>
    <p:sldId id="276" r:id="rId10"/>
    <p:sldId id="257" r:id="rId11"/>
    <p:sldId id="258" r:id="rId12"/>
    <p:sldId id="259" r:id="rId13"/>
    <p:sldId id="277" r:id="rId14"/>
    <p:sldId id="260" r:id="rId15"/>
    <p:sldId id="261" r:id="rId16"/>
    <p:sldId id="262" r:id="rId17"/>
    <p:sldId id="263" r:id="rId18"/>
    <p:sldId id="264" r:id="rId19"/>
    <p:sldId id="265" r:id="rId20"/>
    <p:sldId id="266" r:id="rId21"/>
    <p:sldId id="267" r:id="rId22"/>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9"/>
    <p:restoredTop sz="94660"/>
  </p:normalViewPr>
  <p:slideViewPr>
    <p:cSldViewPr snapToGrid="0">
      <p:cViewPr varScale="1">
        <p:scale>
          <a:sx n="116" d="100"/>
          <a:sy n="116" d="100"/>
        </p:scale>
        <p:origin x="-1494" y="-96"/>
      </p:cViewPr>
      <p:guideLst>
        <p:guide orient="horz" pos="216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1B6214E-9EA0-44C0-B08A-A55EB62A5E9C}" type="datetimeFigureOut">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79D61D2-9C61-4C46-A63A-4E369A562923}" type="slidenum">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a:p>
        </p:txBody>
      </p:sp>
      <p:sp>
        <p:nvSpPr>
          <p:cNvPr id="614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a:p>
        </p:txBody>
      </p:sp>
      <p:sp>
        <p:nvSpPr>
          <p:cNvPr id="8196"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a:solidFill>
              <a:srgbClr val="000000"/>
            </a:solidFill>
            <a:miter/>
          </a:ln>
        </p:spPr>
      </p:sp>
      <p:sp>
        <p:nvSpPr>
          <p:cNvPr id="10243"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a:p>
        </p:txBody>
      </p:sp>
      <p:sp>
        <p:nvSpPr>
          <p:cNvPr id="10244"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a:ln>
            <a:solidFill>
              <a:srgbClr val="000000"/>
            </a:solidFill>
            <a:miter/>
          </a:ln>
        </p:spPr>
      </p:sp>
      <p:sp>
        <p:nvSpPr>
          <p:cNvPr id="14339"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a:p>
        </p:txBody>
      </p:sp>
      <p:sp>
        <p:nvSpPr>
          <p:cNvPr id="14340"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solidFill>
            <a:miter/>
          </a:ln>
        </p:spPr>
      </p:sp>
      <p:sp>
        <p:nvSpPr>
          <p:cNvPr id="19459"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a:p>
        </p:txBody>
      </p:sp>
      <p:sp>
        <p:nvSpPr>
          <p:cNvPr id="19460"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advTm="1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28650" y="365125"/>
            <a:ext cx="78867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1"/>
          </p:nvPr>
        </p:nvSpPr>
        <p:spPr>
          <a:xfrm>
            <a:off x="628650" y="1825625"/>
            <a:ext cx="7886700"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ct val="0"/>
              </a:spcBef>
              <a:spcAft>
                <a:spcPct val="0"/>
              </a:spcAft>
              <a:defRPr sz="1200"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4C27C00-B3DE-4F32-B26B-9BCF4985E52A}"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fontAlgn="auto" hangingPunct="1">
              <a:spcBef>
                <a:spcPct val="0"/>
              </a:spcBef>
              <a:spcAft>
                <a:spcPct val="0"/>
              </a:spcAft>
              <a:defRPr sz="1200"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63E9A006-B3F5-4D6E-ACC0-61B9FD596543}"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811213"/>
            <a:ext cx="9144000" cy="803403"/>
          </a:xfrm>
        </p:spPr>
        <p:txBody>
          <a:bodyPr vert="horz" wrap="square" lIns="91440" tIns="45720" rIns="91440" bIns="45720" numCol="1" anchor="b"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rPr>
              <a:t>辽</a:t>
            </a:r>
            <a:r>
              <a:rPr kumimoji="0" lang="zh-CN" altLang="en-US" sz="2400" b="1" i="0" u="none" strike="noStrike" kern="1200" cap="none" spc="0" normalizeH="0" baseline="0" noProof="0" dirty="0">
                <a:ln>
                  <a:noFill/>
                </a:ln>
                <a:solidFill>
                  <a:schemeClr val="tx2">
                    <a:lumMod val="50000"/>
                  </a:schemeClr>
                </a:solidFill>
                <a:effectLst/>
                <a:uLnTx/>
                <a:uFillTx/>
                <a:latin typeface="微软雅黑" panose="020B0503020204020204" pitchFamily="34" charset="-122"/>
                <a:ea typeface="微软雅黑" panose="020B0503020204020204" pitchFamily="34" charset="-122"/>
              </a:rPr>
              <a:t>宋夏金元时期：民族关系发展和社会</a:t>
            </a:r>
            <a:r>
              <a:rPr kumimoji="0" lang="zh-CN" altLang="en-US" sz="2400" b="1" i="0" u="none" strike="noStrike" kern="1200" cap="none" spc="0" normalizeH="0" baseline="0" noProof="0" dirty="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rPr>
              <a:t>变化</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0" y="2031443"/>
            <a:ext cx="9144000" cy="744708"/>
          </a:xfrm>
        </p:spPr>
        <p:txBody>
          <a:bodyPr vert="horz" wrap="square" lIns="91440" tIns="45720" rIns="91440" bIns="45720" numCol="1" anchor="t" anchorCtr="0" compatLnSpc="1"/>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zh-CN" altLang="en-US" sz="4000" i="0" u="none" strike="noStrike" kern="1200" cap="none" spc="0" normalizeH="0" baseline="0" noProof="0" dirty="0" smtClean="0">
                <a:ln>
                  <a:noFill/>
                </a:ln>
                <a:solidFill>
                  <a:schemeClr val="tx2">
                    <a:lumMod val="50000"/>
                  </a:schemeClr>
                </a:solidFill>
                <a:effectLst/>
                <a:uLnTx/>
                <a:uFillTx/>
                <a:latin typeface="隶书" pitchFamily="49" charset="-122"/>
                <a:ea typeface="隶书" pitchFamily="49" charset="-122"/>
                <a:cs typeface="+mn-cs"/>
              </a:rPr>
              <a:t>第</a:t>
            </a:r>
            <a:r>
              <a:rPr kumimoji="0" lang="en-US" altLang="zh-CN" sz="4000" i="0" u="none" strike="noStrike" kern="1200" cap="none" spc="0" normalizeH="0" baseline="0" noProof="0" dirty="0" smtClean="0">
                <a:ln>
                  <a:noFill/>
                </a:ln>
                <a:solidFill>
                  <a:schemeClr val="tx2">
                    <a:lumMod val="50000"/>
                  </a:schemeClr>
                </a:solidFill>
                <a:effectLst/>
                <a:uLnTx/>
                <a:uFillTx/>
                <a:latin typeface="隶书" pitchFamily="49" charset="-122"/>
                <a:ea typeface="隶书" pitchFamily="49" charset="-122"/>
                <a:cs typeface="+mn-cs"/>
              </a:rPr>
              <a:t>7</a:t>
            </a:r>
            <a:r>
              <a:rPr kumimoji="0" lang="zh-CN" altLang="en-US" sz="4000" i="0" u="none" strike="noStrike" kern="1200" cap="none" spc="0" normalizeH="0" baseline="0" noProof="0" dirty="0" smtClean="0">
                <a:ln>
                  <a:noFill/>
                </a:ln>
                <a:solidFill>
                  <a:schemeClr val="tx2">
                    <a:lumMod val="50000"/>
                  </a:schemeClr>
                </a:solidFill>
                <a:effectLst/>
                <a:uLnTx/>
                <a:uFillTx/>
                <a:latin typeface="隶书" pitchFamily="49" charset="-122"/>
                <a:ea typeface="隶书" pitchFamily="49" charset="-122"/>
                <a:cs typeface="+mn-cs"/>
              </a:rPr>
              <a:t>课</a:t>
            </a:r>
            <a:r>
              <a:rPr kumimoji="0" lang="en-US" altLang="zh-CN" sz="4000" i="0" u="none" strike="noStrike" kern="1200" cap="none" spc="0" normalizeH="0" baseline="0" noProof="0" dirty="0">
                <a:ln>
                  <a:noFill/>
                </a:ln>
                <a:solidFill>
                  <a:schemeClr val="tx2">
                    <a:lumMod val="50000"/>
                  </a:schemeClr>
                </a:solidFill>
                <a:effectLst/>
                <a:uLnTx/>
                <a:uFillTx/>
                <a:latin typeface="隶书" pitchFamily="49" charset="-122"/>
                <a:ea typeface="隶书" pitchFamily="49" charset="-122"/>
                <a:cs typeface="+mn-cs"/>
              </a:rPr>
              <a:t> </a:t>
            </a:r>
            <a:r>
              <a:rPr kumimoji="0" lang="en-US" altLang="zh-CN" sz="4000" i="0" u="none" strike="noStrike" kern="1200" cap="none" spc="0" normalizeH="0" baseline="0" noProof="0" dirty="0" smtClean="0">
                <a:ln>
                  <a:noFill/>
                </a:ln>
                <a:solidFill>
                  <a:schemeClr val="tx2">
                    <a:lumMod val="50000"/>
                  </a:schemeClr>
                </a:solidFill>
                <a:effectLst/>
                <a:uLnTx/>
                <a:uFillTx/>
                <a:latin typeface="隶书" pitchFamily="49" charset="-122"/>
                <a:ea typeface="隶书" pitchFamily="49" charset="-122"/>
                <a:cs typeface="+mn-cs"/>
              </a:rPr>
              <a:t> </a:t>
            </a:r>
            <a:r>
              <a:rPr kumimoji="0" lang="zh-CN" altLang="en-US" sz="4000" i="0" u="none" strike="noStrike" kern="1200" cap="none" spc="0" normalizeH="0" baseline="0" noProof="0" dirty="0" smtClean="0">
                <a:ln>
                  <a:noFill/>
                </a:ln>
                <a:solidFill>
                  <a:schemeClr val="tx2">
                    <a:lumMod val="50000"/>
                  </a:schemeClr>
                </a:solidFill>
                <a:effectLst/>
                <a:uLnTx/>
                <a:uFillTx/>
                <a:latin typeface="隶书" pitchFamily="49" charset="-122"/>
                <a:ea typeface="隶书" pitchFamily="49" charset="-122"/>
                <a:cs typeface="+mn-cs"/>
              </a:rPr>
              <a:t>辽</a:t>
            </a:r>
            <a:r>
              <a:rPr kumimoji="0" lang="zh-CN" altLang="en-US" sz="4000" i="0" u="none" strike="noStrike" kern="1200" cap="none" spc="0" normalizeH="0" baseline="0" noProof="0" dirty="0">
                <a:ln>
                  <a:noFill/>
                </a:ln>
                <a:solidFill>
                  <a:schemeClr val="tx2">
                    <a:lumMod val="50000"/>
                  </a:schemeClr>
                </a:solidFill>
                <a:effectLst/>
                <a:uLnTx/>
                <a:uFillTx/>
                <a:latin typeface="隶书" pitchFamily="49" charset="-122"/>
                <a:ea typeface="隶书" pitchFamily="49" charset="-122"/>
                <a:cs typeface="+mn-cs"/>
              </a:rPr>
              <a:t>、西夏与北宋的并立</a:t>
            </a:r>
            <a:endParaRPr kumimoji="0" lang="zh-CN" altLang="en-US" sz="4000" i="0" u="none" strike="noStrike" kern="1200" cap="none" spc="0" normalizeH="0" baseline="0" noProof="0" dirty="0">
              <a:ln>
                <a:noFill/>
              </a:ln>
              <a:solidFill>
                <a:schemeClr val="tx2">
                  <a:lumMod val="50000"/>
                </a:schemeClr>
              </a:solidFill>
              <a:effectLst/>
              <a:uLnTx/>
              <a:uFillTx/>
              <a:latin typeface="隶书" pitchFamily="49" charset="-122"/>
              <a:ea typeface="隶书" pitchFamily="49" charset="-122"/>
              <a:cs typeface="+mn-cs"/>
            </a:endParaRPr>
          </a:p>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4000" i="0" u="none" strike="noStrike" kern="1200" cap="none" spc="0" normalizeH="0" baseline="0" noProof="0" dirty="0">
              <a:ln>
                <a:noFill/>
              </a:ln>
              <a:solidFill>
                <a:schemeClr val="tx1"/>
              </a:solidFill>
              <a:effectLst/>
              <a:uLnTx/>
              <a:uFillTx/>
              <a:latin typeface="隶书" pitchFamily="49" charset="-122"/>
              <a:ea typeface="隶书" pitchFamily="49" charset="-122"/>
              <a:cs typeface="+mn-cs"/>
            </a:endParaRPr>
          </a:p>
        </p:txBody>
      </p:sp>
      <p:pic>
        <p:nvPicPr>
          <p:cNvPr id="4101" name="图片 3"/>
          <p:cNvPicPr>
            <a:picLocks noChangeAspect="1"/>
          </p:cNvPicPr>
          <p:nvPr/>
        </p:nvPicPr>
        <p:blipFill>
          <a:blip r:embed="rId1" cstate="email"/>
          <a:stretch>
            <a:fillRect/>
          </a:stretch>
        </p:blipFill>
        <p:spPr>
          <a:xfrm>
            <a:off x="1173161" y="3097662"/>
            <a:ext cx="3265487" cy="2613025"/>
          </a:xfrm>
          <a:prstGeom prst="rect">
            <a:avLst/>
          </a:prstGeom>
          <a:noFill/>
          <a:ln w="9525">
            <a:noFill/>
          </a:ln>
        </p:spPr>
      </p:pic>
      <p:pic>
        <p:nvPicPr>
          <p:cNvPr id="4102" name="图片 4"/>
          <p:cNvPicPr>
            <a:picLocks noChangeAspect="1"/>
          </p:cNvPicPr>
          <p:nvPr/>
        </p:nvPicPr>
        <p:blipFill>
          <a:blip r:embed="rId2" cstate="email"/>
          <a:stretch>
            <a:fillRect/>
          </a:stretch>
        </p:blipFill>
        <p:spPr>
          <a:xfrm>
            <a:off x="5399087" y="2887319"/>
            <a:ext cx="2587625" cy="3033712"/>
          </a:xfrm>
          <a:prstGeom prst="rect">
            <a:avLst/>
          </a:prstGeom>
          <a:noFill/>
          <a:ln w="9525">
            <a:noFill/>
          </a:ln>
        </p:spPr>
      </p:pic>
      <p:sp>
        <p:nvSpPr>
          <p:cNvPr id="7" name="矩形 6"/>
          <p:cNvSpPr/>
          <p:nvPr/>
        </p:nvSpPr>
        <p:spPr>
          <a:xfrm>
            <a:off x="0" y="6065323"/>
            <a:ext cx="9144000" cy="497205"/>
          </a:xfrm>
          <a:prstGeom prst="rect">
            <a:avLst/>
          </a:prstGeom>
        </p:spPr>
        <p:txBody>
          <a:bodyPr wrap="square">
            <a:spAutoFit/>
          </a:bodyPr>
          <a:lstStyle/>
          <a:p>
            <a:pPr marL="342900" lvl="0" indent="-342900" algn="ctr" fontAlgn="base">
              <a:lnSpc>
                <a:spcPct val="110000"/>
              </a:lnSpc>
              <a:spcBef>
                <a:spcPct val="0"/>
              </a:spcBef>
              <a:spcAft>
                <a:spcPct val="0"/>
              </a:spcAft>
            </a:pPr>
            <a:r>
              <a:rPr lang="en-US" altLang="zh-CN" sz="2400" b="1" kern="0" dirty="0" smtClean="0">
                <a:solidFill>
                  <a:srgbClr val="000000"/>
                </a:solidFill>
                <a:latin typeface="微软雅黑" panose="020B0503020204020204" pitchFamily="34" charset="-122"/>
                <a:ea typeface="微软雅黑" panose="020B0503020204020204" pitchFamily="34" charset="-122"/>
              </a:rPr>
              <a:t>www.92ppt.net</a:t>
            </a:r>
            <a:endParaRPr lang="en-US" altLang="zh-CN" sz="2400" b="1" kern="0" dirty="0" smtClean="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矩形 2"/>
          <p:cNvSpPr/>
          <p:nvPr/>
        </p:nvSpPr>
        <p:spPr>
          <a:xfrm>
            <a:off x="727075" y="750888"/>
            <a:ext cx="8061325" cy="962025"/>
          </a:xfrm>
          <a:prstGeom prst="rect">
            <a:avLst/>
          </a:prstGeom>
          <a:noFill/>
          <a:ln w="9525">
            <a:noFill/>
          </a:ln>
        </p:spPr>
        <p:txBody>
          <a:bodyPr>
            <a:spAutoFit/>
          </a:bodyPr>
          <a:lstStyle/>
          <a:p>
            <a:pPr>
              <a:lnSpc>
                <a:spcPct val="150000"/>
              </a:lnSpc>
            </a:pPr>
            <a:r>
              <a:rPr lang="zh-CN" altLang="zh-CN" sz="2000">
                <a:solidFill>
                  <a:srgbClr val="333333"/>
                </a:solidFill>
                <a:latin typeface="Calibri" panose="020F0502020204030204" pitchFamily="34" charset="0"/>
                <a:cs typeface="Segoe UI" panose="020B0502040204020203" pitchFamily="34" charset="0"/>
              </a:rPr>
              <a:t>大宋皇帝谨致誓书于大契丹皇帝阙下</a:t>
            </a:r>
            <a:r>
              <a:rPr lang="zh-CN" altLang="en-US" sz="2000">
                <a:solidFill>
                  <a:srgbClr val="333333"/>
                </a:solidFill>
                <a:latin typeface="Calibri" panose="020F0502020204030204" pitchFamily="34" charset="0"/>
                <a:cs typeface="Segoe UI" panose="020B0502040204020203" pitchFamily="34" charset="0"/>
              </a:rPr>
              <a:t>：</a:t>
            </a:r>
            <a:r>
              <a:rPr lang="zh-CN" altLang="zh-CN" sz="2000">
                <a:solidFill>
                  <a:srgbClr val="333333"/>
                </a:solidFill>
                <a:latin typeface="Calibri" panose="020F0502020204030204" pitchFamily="34" charset="0"/>
                <a:cs typeface="Segoe UI" panose="020B0502040204020203" pitchFamily="34" charset="0"/>
              </a:rPr>
              <a:t>共遵诚信</a:t>
            </a:r>
            <a:r>
              <a:rPr lang="zh-CN" altLang="en-US" sz="2000">
                <a:solidFill>
                  <a:srgbClr val="333333"/>
                </a:solidFill>
                <a:latin typeface="Calibri" panose="020F0502020204030204" pitchFamily="34" charset="0"/>
                <a:cs typeface="Segoe UI" panose="020B0502040204020203" pitchFamily="34" charset="0"/>
              </a:rPr>
              <a:t>，</a:t>
            </a:r>
            <a:r>
              <a:rPr lang="zh-CN" altLang="zh-CN" sz="2000">
                <a:solidFill>
                  <a:srgbClr val="333333"/>
                </a:solidFill>
                <a:latin typeface="Calibri" panose="020F0502020204030204" pitchFamily="34" charset="0"/>
                <a:cs typeface="Segoe UI" panose="020B0502040204020203" pitchFamily="34" charset="0"/>
              </a:rPr>
              <a:t>虔奉欢盟</a:t>
            </a:r>
            <a:r>
              <a:rPr lang="zh-CN" altLang="zh-CN" sz="2000">
                <a:solidFill>
                  <a:srgbClr val="333333"/>
                </a:solidFill>
                <a:latin typeface="Calibri" panose="020F0502020204030204" pitchFamily="34" charset="0"/>
                <a:ea typeface="Segoe UI" panose="020B0502040204020203" pitchFamily="34" charset="0"/>
              </a:rPr>
              <a:t>……</a:t>
            </a:r>
            <a:r>
              <a:rPr lang="zh-CN" altLang="zh-CN" sz="2000">
                <a:solidFill>
                  <a:srgbClr val="333333"/>
                </a:solidFill>
                <a:latin typeface="Calibri" panose="020F0502020204030204" pitchFamily="34" charset="0"/>
                <a:cs typeface="Segoe UI" panose="020B0502040204020203" pitchFamily="34" charset="0"/>
              </a:rPr>
              <a:t>每岁以绢二十万匹、银一十万两</a:t>
            </a:r>
            <a:r>
              <a:rPr lang="zh-CN" altLang="zh-CN" sz="2000">
                <a:solidFill>
                  <a:srgbClr val="333333"/>
                </a:solidFill>
                <a:latin typeface="Calibri" panose="020F0502020204030204" pitchFamily="34" charset="0"/>
                <a:ea typeface="Segoe UI" panose="020B0502040204020203" pitchFamily="34" charset="0"/>
              </a:rPr>
              <a:t>……</a:t>
            </a:r>
            <a:r>
              <a:rPr lang="zh-CN" altLang="zh-CN" sz="2000">
                <a:solidFill>
                  <a:srgbClr val="333333"/>
                </a:solidFill>
                <a:latin typeface="Calibri" panose="020F0502020204030204" pitchFamily="34" charset="0"/>
                <a:cs typeface="Segoe UI" panose="020B0502040204020203" pitchFamily="34" charset="0"/>
              </a:rPr>
              <a:t>送至雄州交割。</a:t>
            </a:r>
            <a:endParaRPr lang="zh-CN" altLang="en-US" sz="2000">
              <a:latin typeface="Calibri" panose="020F0502020204030204" pitchFamily="34" charset="0"/>
            </a:endParaRPr>
          </a:p>
        </p:txBody>
      </p:sp>
      <p:sp>
        <p:nvSpPr>
          <p:cNvPr id="5" name="椭圆形标注 4"/>
          <p:cNvSpPr/>
          <p:nvPr/>
        </p:nvSpPr>
        <p:spPr>
          <a:xfrm>
            <a:off x="385763" y="2063750"/>
            <a:ext cx="3044825" cy="1614488"/>
          </a:xfrm>
          <a:prstGeom prst="wedgeEllipseCallout">
            <a:avLst>
              <a:gd name="adj1" fmla="val 15668"/>
              <a:gd name="adj2" fmla="val -6875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smtClean="0">
                <a:ln>
                  <a:noFill/>
                </a:ln>
                <a:solidFill>
                  <a:schemeClr val="lt1"/>
                </a:solidFill>
                <a:effectLst/>
                <a:uLnTx/>
                <a:uFillTx/>
                <a:latin typeface="+mn-lt"/>
                <a:ea typeface="+mn-ea"/>
                <a:cs typeface="+mn-cs"/>
              </a:rPr>
              <a:t>大宋皇帝为什么要给大契丹皇帝岁币？</a:t>
            </a:r>
            <a:endParaRPr kumimoji="0" lang="zh-CN" altLang="zh-CN"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6" name="矩形 5"/>
          <p:cNvSpPr/>
          <p:nvPr/>
        </p:nvSpPr>
        <p:spPr>
          <a:xfrm>
            <a:off x="823913" y="4029075"/>
            <a:ext cx="2746375" cy="768350"/>
          </a:xfrm>
          <a:prstGeom prst="rect">
            <a:avLst/>
          </a:prstGeom>
          <a:noFill/>
        </p:spPr>
        <p:txBody>
          <a:bodyPr wrap="squar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4400" b="1"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檀渊之盟</a:t>
            </a:r>
            <a:endParaRPr kumimoji="0" lang="zh-CN" altLang="en-US" sz="4400" b="0" i="0" u="none" strike="noStrike" kern="1200" cap="none" spc="0" normalizeH="0" baseline="0" noProof="0" smtClean="0">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
        <p:nvSpPr>
          <p:cNvPr id="7" name="矩形 6"/>
          <p:cNvSpPr/>
          <p:nvPr/>
        </p:nvSpPr>
        <p:spPr>
          <a:xfrm>
            <a:off x="322263" y="5006975"/>
            <a:ext cx="8466138" cy="1338263"/>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内容：辽与宋议和，辽军撤回，宋给辽岁币。檀州旧称檀渊，所以这次宋辽盟约称“檀渊之盟”</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作用：辽宋之间保持了很长时间的和平局面。</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1" cstate="email"/>
          <a:stretch>
            <a:fillRect/>
          </a:stretch>
        </p:blipFill>
        <p:spPr>
          <a:xfrm>
            <a:off x="4165600" y="1827213"/>
            <a:ext cx="4772025" cy="30114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749675" y="2595563"/>
            <a:ext cx="3876675" cy="722312"/>
            <a:chOff x="145688" y="3237069"/>
            <a:chExt cx="5169973" cy="963568"/>
          </a:xfrm>
        </p:grpSpPr>
        <p:sp>
          <p:nvSpPr>
            <p:cNvPr id="19" name="文本框 12"/>
            <p:cNvSpPr txBox="1"/>
            <p:nvPr/>
          </p:nvSpPr>
          <p:spPr>
            <a:xfrm>
              <a:off x="145688" y="3237069"/>
              <a:ext cx="5169973" cy="861663"/>
            </a:xfrm>
            <a:prstGeom prst="rect">
              <a:avLst/>
            </a:prstGeom>
            <a:noFill/>
          </p:spPr>
          <p:txBody>
            <a:bodyPr wrap="none" rtlCol="0">
              <a:spAutoFit/>
            </a:bodyPr>
            <a:lstStyle/>
            <a:p>
              <a:pPr marR="0" algn="ctr" defTabSz="914400">
                <a:buClrTx/>
                <a:buSzTx/>
                <a:buFontTx/>
                <a:buNone/>
                <a:defRPr/>
              </a:pPr>
              <a:r>
                <a:rPr kumimoji="0" lang="zh-CN" altLang="en-US" sz="3600" kern="1200" cap="none" spc="0" normalizeH="0" baseline="0" noProof="0" dirty="0" smtClean="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西夏与北宋的关系</a:t>
              </a:r>
              <a:endParaRPr kumimoji="0" lang="zh-CN" altLang="en-US" sz="3600" kern="1200" cap="none" spc="0" normalizeH="0" baseline="0" noProof="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endParaRPr>
            </a:p>
          </p:txBody>
        </p:sp>
        <p:sp>
          <p:nvSpPr>
            <p:cNvPr id="20" name="矩形 19"/>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2" name="_14"/>
          <p:cNvSpPr txBox="1">
            <a:spLocks noChangeArrowheads="1"/>
          </p:cNvSpPr>
          <p:nvPr/>
        </p:nvSpPr>
        <p:spPr bwMode="auto">
          <a:xfrm>
            <a:off x="2419350" y="2443163"/>
            <a:ext cx="950913"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450" normalizeH="0" baseline="0" noProof="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rPr>
              <a:t>3</a:t>
            </a:r>
            <a:endParaRPr kumimoji="0" lang="zh-CN" altLang="en-US" sz="5400" b="0" i="0" u="none" strike="noStrike" kern="1200" cap="none" spc="45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endParaRPr>
          </a:p>
        </p:txBody>
      </p:sp>
      <p:sp>
        <p:nvSpPr>
          <p:cNvPr id="23" name="_14"/>
          <p:cNvSpPr txBox="1">
            <a:spLocks noChangeArrowheads="1"/>
          </p:cNvSpPr>
          <p:nvPr/>
        </p:nvSpPr>
        <p:spPr bwMode="auto">
          <a:xfrm>
            <a:off x="2947988" y="2959100"/>
            <a:ext cx="908050" cy="790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1200" cap="none" spc="450" normalizeH="0" baseline="0" noProof="0" smtClean="0">
                <a:ln>
                  <a:noFill/>
                </a:ln>
                <a:solidFill>
                  <a:srgbClr val="FC3333"/>
                </a:solidFill>
                <a:effectLst/>
                <a:uLnTx/>
                <a:uFillTx/>
                <a:latin typeface="叶根友刀锋黑草" panose="02010601030101010101" pitchFamily="2" charset="-122"/>
                <a:ea typeface="叶根友刀锋黑草" panose="02010601030101010101" pitchFamily="2" charset="-122"/>
                <a:cs typeface="+mj-cs"/>
              </a:rPr>
              <a:t>叁</a:t>
            </a:r>
            <a:endParaRPr kumimoji="0" lang="zh-CN" altLang="zh-CN" sz="60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endParaRPr>
          </a:p>
        </p:txBody>
      </p:sp>
      <p:cxnSp>
        <p:nvCxnSpPr>
          <p:cNvPr id="24" name="直接连接符 27"/>
          <p:cNvCxnSpPr/>
          <p:nvPr/>
        </p:nvCxnSpPr>
        <p:spPr>
          <a:xfrm flipH="1">
            <a:off x="3878263" y="2767013"/>
            <a:ext cx="0" cy="869950"/>
          </a:xfrm>
          <a:prstGeom prst="line">
            <a:avLst/>
          </a:prstGeom>
          <a:ln w="19050" cap="flat" cmpd="sng">
            <a:solidFill>
              <a:srgbClr val="404040">
                <a:alpha val="67842"/>
              </a:srgbClr>
            </a:solidFill>
            <a:prstDash val="solid"/>
            <a:headEnd type="none" w="med" len="med"/>
            <a:tailEnd type="none" w="med" len="med"/>
          </a:ln>
        </p:spPr>
      </p:cxnSp>
      <p:grpSp>
        <p:nvGrpSpPr>
          <p:cNvPr id="25" name="组合 24"/>
          <p:cNvGrpSpPr/>
          <p:nvPr/>
        </p:nvGrpSpPr>
        <p:grpSpPr>
          <a:xfrm rot="-6300000">
            <a:off x="2281238" y="2371725"/>
            <a:ext cx="1689100" cy="1679575"/>
            <a:chOff x="3502191" y="533400"/>
            <a:chExt cx="4241635" cy="4219576"/>
          </a:xfrm>
        </p:grpSpPr>
        <p:sp>
          <p:nvSpPr>
            <p:cNvPr id="26" name="弧形 25"/>
            <p:cNvSpPr/>
            <p:nvPr/>
          </p:nvSpPr>
          <p:spPr>
            <a:xfrm>
              <a:off x="3524250" y="533400"/>
              <a:ext cx="4219576" cy="4219576"/>
            </a:xfrm>
            <a:prstGeom prst="arc">
              <a:avLst>
                <a:gd name="adj1" fmla="val 9947470"/>
                <a:gd name="adj2" fmla="val 2497295"/>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椭圆 26"/>
            <p:cNvSpPr/>
            <p:nvPr/>
          </p:nvSpPr>
          <p:spPr>
            <a:xfrm>
              <a:off x="7072970" y="3929076"/>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椭圆 27"/>
            <p:cNvSpPr/>
            <p:nvPr/>
          </p:nvSpPr>
          <p:spPr>
            <a:xfrm>
              <a:off x="3502191" y="3094741"/>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29" name="图片 5"/>
          <p:cNvPicPr/>
          <p:nvPr/>
        </p:nvPicPr>
        <p:blipFill>
          <a:blip r:embed="rId1" cstate="email"/>
          <a:stretch>
            <a:fillRect/>
          </a:stretch>
        </p:blipFill>
        <p:spPr>
          <a:xfrm>
            <a:off x="4572000" y="1233488"/>
            <a:ext cx="1316038" cy="985837"/>
          </a:xfrm>
          <a:prstGeom prst="rect">
            <a:avLst/>
          </a:prstGeom>
          <a:noFill/>
          <a:ln w="9525">
            <a:noFill/>
          </a:ln>
        </p:spPr>
      </p:pic>
      <p:pic>
        <p:nvPicPr>
          <p:cNvPr id="30" name="图片 29"/>
          <p:cNvPicPr>
            <a:picLocks noChangeAspect="1"/>
          </p:cNvPicPr>
          <p:nvPr/>
        </p:nvPicPr>
        <p:blipFill>
          <a:blip r:embed="rId2" cstate="email"/>
          <a:stretch>
            <a:fillRect/>
          </a:stretch>
        </p:blipFill>
        <p:spPr>
          <a:xfrm>
            <a:off x="3402013" y="4298950"/>
            <a:ext cx="2611437" cy="1327150"/>
          </a:xfrm>
          <a:prstGeom prst="rect">
            <a:avLst/>
          </a:prstGeom>
          <a:noFill/>
          <a:ln w="9525">
            <a:noFill/>
          </a:ln>
        </p:spPr>
      </p:pic>
    </p:spTree>
  </p:cSld>
  <p:clrMapOvr>
    <a:masterClrMapping/>
  </p:clrMapOvr>
  <p:transition spd="slow"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750"/>
                                        <p:tgtEl>
                                          <p:spTgt spid="24"/>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22"/>
                                        </p:tgtEl>
                                        <p:attrNameLst>
                                          <p:attrName>style.visibility</p:attrName>
                                        </p:attrNameLst>
                                      </p:cBhvr>
                                      <p:to>
                                        <p:strVal val="visible"/>
                                      </p:to>
                                    </p:set>
                                    <p:anim by="(-#ppt_w*2)" calcmode="lin" valueType="num">
                                      <p:cBhvr rctx="PPT">
                                        <p:cTn id="10" dur="625" autoRev="1" fill="hold">
                                          <p:stCondLst>
                                            <p:cond delay="0"/>
                                          </p:stCondLst>
                                        </p:cTn>
                                        <p:tgtEl>
                                          <p:spTgt spid="22"/>
                                        </p:tgtEl>
                                        <p:attrNameLst>
                                          <p:attrName>ppt_w</p:attrName>
                                        </p:attrNameLst>
                                      </p:cBhvr>
                                    </p:anim>
                                    <p:anim by="(#ppt_w*0.50)" calcmode="lin" valueType="num">
                                      <p:cBhvr>
                                        <p:cTn id="11" dur="625" decel="50000" autoRev="1" fill="hold">
                                          <p:stCondLst>
                                            <p:cond delay="0"/>
                                          </p:stCondLst>
                                        </p:cTn>
                                        <p:tgtEl>
                                          <p:spTgt spid="22"/>
                                        </p:tgtEl>
                                        <p:attrNameLst>
                                          <p:attrName>ppt_x</p:attrName>
                                        </p:attrNameLst>
                                      </p:cBhvr>
                                    </p:anim>
                                    <p:anim from="(-#ppt_h/2)" to="(#ppt_y)" calcmode="lin" valueType="num">
                                      <p:cBhvr>
                                        <p:cTn id="12" dur="1250" fill="hold">
                                          <p:stCondLst>
                                            <p:cond delay="0"/>
                                          </p:stCondLst>
                                        </p:cTn>
                                        <p:tgtEl>
                                          <p:spTgt spid="22"/>
                                        </p:tgtEl>
                                        <p:attrNameLst>
                                          <p:attrName>ppt_y</p:attrName>
                                        </p:attrNameLst>
                                      </p:cBhvr>
                                    </p:anim>
                                    <p:animRot by="21600000">
                                      <p:cBhvr>
                                        <p:cTn id="13" dur="1250" fill="hold">
                                          <p:stCondLst>
                                            <p:cond delay="0"/>
                                          </p:stCondLst>
                                        </p:cTn>
                                        <p:tgtEl>
                                          <p:spTgt spid="22"/>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23"/>
                                        </p:tgtEl>
                                        <p:attrNameLst>
                                          <p:attrName>style.visibility</p:attrName>
                                        </p:attrNameLst>
                                      </p:cBhvr>
                                      <p:to>
                                        <p:strVal val="visible"/>
                                      </p:to>
                                    </p:set>
                                    <p:anim by="(-#ppt_w*2)" calcmode="lin" valueType="num">
                                      <p:cBhvr rctx="PPT">
                                        <p:cTn id="16" dur="625" autoRev="1" fill="hold">
                                          <p:stCondLst>
                                            <p:cond delay="0"/>
                                          </p:stCondLst>
                                        </p:cTn>
                                        <p:tgtEl>
                                          <p:spTgt spid="23"/>
                                        </p:tgtEl>
                                        <p:attrNameLst>
                                          <p:attrName>ppt_w</p:attrName>
                                        </p:attrNameLst>
                                      </p:cBhvr>
                                    </p:anim>
                                    <p:anim by="(#ppt_w*0.50)" calcmode="lin" valueType="num">
                                      <p:cBhvr>
                                        <p:cTn id="17" dur="625" decel="50000" autoRev="1" fill="hold">
                                          <p:stCondLst>
                                            <p:cond delay="0"/>
                                          </p:stCondLst>
                                        </p:cTn>
                                        <p:tgtEl>
                                          <p:spTgt spid="23"/>
                                        </p:tgtEl>
                                        <p:attrNameLst>
                                          <p:attrName>ppt_x</p:attrName>
                                        </p:attrNameLst>
                                      </p:cBhvr>
                                    </p:anim>
                                    <p:anim from="(-#ppt_h/2)" to="(#ppt_y)" calcmode="lin" valueType="num">
                                      <p:cBhvr>
                                        <p:cTn id="18" dur="1250" fill="hold">
                                          <p:stCondLst>
                                            <p:cond delay="0"/>
                                          </p:stCondLst>
                                        </p:cTn>
                                        <p:tgtEl>
                                          <p:spTgt spid="23"/>
                                        </p:tgtEl>
                                        <p:attrNameLst>
                                          <p:attrName>ppt_y</p:attrName>
                                        </p:attrNameLst>
                                      </p:cBhvr>
                                    </p:anim>
                                    <p:animRot by="21600000">
                                      <p:cBhvr>
                                        <p:cTn id="19" dur="1250" fill="hold">
                                          <p:stCondLst>
                                            <p:cond delay="0"/>
                                          </p:stCondLst>
                                        </p:cTn>
                                        <p:tgtEl>
                                          <p:spTgt spid="23"/>
                                        </p:tgtEl>
                                        <p:attrNameLst>
                                          <p:attrName>r</p:attrName>
                                        </p:attrNameLst>
                                      </p:cBhvr>
                                    </p:animRot>
                                  </p:childTnLst>
                                </p:cTn>
                              </p:par>
                              <p:par>
                                <p:cTn id="20" presetID="47" presetClass="entr" presetSubtype="0" fill="hold" nodeType="withEffect">
                                  <p:stCondLst>
                                    <p:cond delay="1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125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par>
                                <p:cTn id="29" presetID="2" presetClass="entr" presetSubtype="3" fill="hold" nodeType="withEffect">
                                  <p:stCondLst>
                                    <p:cond delay="1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42" presetClass="entr" presetSubtype="0" fill="hold" nodeType="withEffect">
                                  <p:stCondLst>
                                    <p:cond delay="125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750"/>
                                        <p:tgtEl>
                                          <p:spTgt spid="30"/>
                                        </p:tgtEl>
                                      </p:cBhvr>
                                    </p:animEffect>
                                    <p:anim calcmode="lin" valueType="num">
                                      <p:cBhvr>
                                        <p:cTn id="36" dur="750" fill="hold"/>
                                        <p:tgtEl>
                                          <p:spTgt spid="30"/>
                                        </p:tgtEl>
                                        <p:attrNameLst>
                                          <p:attrName>ppt_x</p:attrName>
                                        </p:attrNameLst>
                                      </p:cBhvr>
                                      <p:tavLst>
                                        <p:tav tm="0">
                                          <p:val>
                                            <p:strVal val="#ppt_x"/>
                                          </p:val>
                                        </p:tav>
                                        <p:tav tm="100000">
                                          <p:val>
                                            <p:strVal val="#ppt_x"/>
                                          </p:val>
                                        </p:tav>
                                      </p:tavLst>
                                    </p:anim>
                                    <p:anim calcmode="lin" valueType="num">
                                      <p:cBhvr>
                                        <p:cTn id="37"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8705" y="1130557"/>
            <a:ext cx="8026400" cy="963613"/>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西夏向宋称臣，宋每年赐西夏绢</a:t>
            </a:r>
            <a:r>
              <a:rPr kumimoji="0" lang="en-US"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13</a:t>
            </a:r>
            <a:r>
              <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万匹、银</a:t>
            </a:r>
            <a:r>
              <a:rPr kumimoji="0" lang="en-US"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5</a:t>
            </a:r>
            <a:r>
              <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万两、茶</a:t>
            </a:r>
            <a:r>
              <a:rPr kumimoji="0" lang="en-US"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2</a:t>
            </a:r>
            <a:r>
              <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万斤，节日再另行赏赐。</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4" name="云形标注 3"/>
          <p:cNvSpPr/>
          <p:nvPr/>
        </p:nvSpPr>
        <p:spPr>
          <a:xfrm>
            <a:off x="6437313" y="1955800"/>
            <a:ext cx="2673350" cy="1319213"/>
          </a:xfrm>
          <a:prstGeom prst="cloudCallout">
            <a:avLst>
              <a:gd name="adj1" fmla="val -28196"/>
              <a:gd name="adj2" fmla="val -5422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zh-CN" sz="1800" b="0" i="0" u="none" strike="noStrike" kern="1200" cap="none" spc="0" normalizeH="0" baseline="0" noProof="0" smtClean="0">
                <a:ln>
                  <a:noFill/>
                </a:ln>
                <a:solidFill>
                  <a:schemeClr val="lt1"/>
                </a:solidFill>
                <a:effectLst/>
                <a:uLnTx/>
                <a:uFillTx/>
                <a:latin typeface="+mn-lt"/>
                <a:ea typeface="+mn-ea"/>
                <a:cs typeface="+mn-cs"/>
              </a:rPr>
              <a:t>西夏向宋称臣为什么宋要给西夏岁币？</a:t>
            </a:r>
            <a:endParaRPr kumimoji="0" lang="zh-CN" altLang="en-US" sz="1800" b="0" i="0" u="none" strike="noStrike" kern="1200" cap="none" spc="0" normalizeH="0" baseline="0" noProof="0" smtClean="0">
              <a:ln>
                <a:noFill/>
              </a:ln>
              <a:solidFill>
                <a:schemeClr val="lt1"/>
              </a:solidFill>
              <a:effectLst/>
              <a:uLnTx/>
              <a:uFillTx/>
              <a:latin typeface="+mn-lt"/>
              <a:ea typeface="+mn-ea"/>
              <a:cs typeface="+mn-cs"/>
            </a:endParaRPr>
          </a:p>
        </p:txBody>
      </p:sp>
      <p:sp>
        <p:nvSpPr>
          <p:cNvPr id="5" name="矩形 4"/>
          <p:cNvSpPr/>
          <p:nvPr/>
        </p:nvSpPr>
        <p:spPr>
          <a:xfrm>
            <a:off x="320675" y="2217738"/>
            <a:ext cx="6116638" cy="4246563"/>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1800"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、北宋与西夏的战争：</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1</a:t>
            </a: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）元昊称帝后，多次亲率军队进攻北宋，宋朝被动挨打，节节败退，损失严重。</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2</a:t>
            </a: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）西夏虽然在军事上屡屡获胜，但由于立国时间短，人力和物力有限，连年的战争使西夏遭受很大损失，人民处于困苦之中。</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1800"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、北宋与西夏的议和</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1</a:t>
            </a: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）议和内容：</a:t>
            </a: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北宋与西夏进行和谈，订立了宋夏合约，元昊向宋称臣，宋给西夏岁币。</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2</a:t>
            </a:r>
            <a:r>
              <a:rPr kumimoji="0" lang="zh-CN" altLang="zh-CN" sz="18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）作用：</a:t>
            </a:r>
            <a:r>
              <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议和后，宋夏边界贸易兴旺。</a:t>
            </a:r>
            <a:endParaRPr kumimoji="0" lang="zh-CN" altLang="zh-CN" sz="18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p:cNvPicPr>
          <p:nvPr/>
        </p:nvPicPr>
        <p:blipFill>
          <a:blip r:embed="rId1" cstate="email"/>
          <a:stretch>
            <a:fillRect/>
          </a:stretch>
        </p:blipFill>
        <p:spPr>
          <a:xfrm>
            <a:off x="0" y="457200"/>
            <a:ext cx="9110663" cy="6191250"/>
          </a:xfrm>
          <a:prstGeom prst="rect">
            <a:avLst/>
          </a:prstGeom>
          <a:noFill/>
          <a:ln w="9525">
            <a:noFill/>
          </a:ln>
        </p:spPr>
      </p:pic>
      <p:pic>
        <p:nvPicPr>
          <p:cNvPr id="21507" name="图片 1"/>
          <p:cNvPicPr>
            <a:picLocks noChangeAspect="1"/>
          </p:cNvPicPr>
          <p:nvPr/>
        </p:nvPicPr>
        <p:blipFill>
          <a:blip r:embed="rId2" cstate="email"/>
          <a:srcRect/>
          <a:stretch>
            <a:fillRect/>
          </a:stretch>
        </p:blipFill>
        <p:spPr>
          <a:xfrm>
            <a:off x="0" y="457200"/>
            <a:ext cx="9131300" cy="6191250"/>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5390" y="925318"/>
            <a:ext cx="2242922" cy="70788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rPr>
              <a:t>随堂训练</a:t>
            </a:r>
            <a:endPar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endParaRPr>
          </a:p>
        </p:txBody>
      </p:sp>
      <p:sp>
        <p:nvSpPr>
          <p:cNvPr id="4" name="矩形 3"/>
          <p:cNvSpPr/>
          <p:nvPr/>
        </p:nvSpPr>
        <p:spPr>
          <a:xfrm>
            <a:off x="407988" y="1743075"/>
            <a:ext cx="8251825" cy="2309813"/>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黄袍加身大宋兴</a:t>
            </a:r>
            <a:r>
              <a:rPr kumimoji="0" lang="en-US"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澶渊之盟迎和平</a:t>
            </a:r>
            <a:r>
              <a:rPr kumimoji="0" lang="en-US"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各族共创文明史</a:t>
            </a:r>
            <a:r>
              <a:rPr kumimoji="0" lang="zh-CN" altLang="en-US"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2400" b="0" i="0" u="sng"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____</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。最后一句应是</a:t>
            </a:r>
            <a:r>
              <a:rPr kumimoji="0" lang="zh-CN" altLang="en-US"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北宋、辽、金齐称雄</a:t>
            </a:r>
            <a:r>
              <a:rPr kumimoji="0" lang="en-US"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B.</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南宋、辽、夏齐称雄</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C.</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南宋、辽、金齐称雄</a:t>
            </a:r>
            <a:r>
              <a:rPr kumimoji="0" lang="en-US"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D.</a:t>
            </a:r>
            <a:r>
              <a:rPr kumimoji="0" lang="zh-CN" altLang="zh-CN" sz="24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北宋、辽、夏齐称雄</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269875" y="4516438"/>
            <a:ext cx="8528050" cy="1706563"/>
          </a:xfrm>
          <a:prstGeom prst="rect">
            <a:avLst/>
          </a:prstGeom>
          <a:solidFill>
            <a:schemeClr val="accent6">
              <a:lumMod val="60000"/>
              <a:lumOff val="40000"/>
            </a:schemeClr>
          </a:solid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解析：本题考查北宋时期民族政权的并立。北宋建立时，北方出现了契丹（辽）政权，西北出现了西夏政权；而北宋灭亡后，南宋建立，与之并立的政权是金、西夏。“黄袍加身”说的是赵匡胤,他建立了北宋政权。“澶渊之 盟”是北宋和辽的盟约。故最后一句应是“北宋、辽、夏齐 称雄”，故选</a:t>
            </a:r>
            <a:r>
              <a:rPr kumimoji="0" lang="en-US" altLang="zh-CN" sz="18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D</a:t>
            </a: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2843213" y="2154238"/>
            <a:ext cx="611188" cy="9239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D</a:t>
            </a:r>
            <a:endPar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590" y="820858"/>
            <a:ext cx="2242922" cy="707886"/>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rPr>
              <a:t>随堂训练</a:t>
            </a:r>
            <a:endPar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endParaRPr>
          </a:p>
        </p:txBody>
      </p:sp>
      <p:sp>
        <p:nvSpPr>
          <p:cNvPr id="4" name="矩形 3"/>
          <p:cNvSpPr/>
          <p:nvPr/>
        </p:nvSpPr>
        <p:spPr>
          <a:xfrm>
            <a:off x="487363" y="1651000"/>
            <a:ext cx="8286750" cy="2308225"/>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杨家将的故事流传至今已有</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800 </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多年</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这些故事反映的是“澶渊之盟”订立前</a:t>
            </a:r>
            <a:r>
              <a:rPr kumimoji="0" lang="zh-CN" altLang="en-US"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zh-CN" altLang="zh-CN" sz="24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北宋与辽的征战</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B.</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北宋与金的征战</a:t>
            </a:r>
            <a:endParaRPr kumimoji="0" lang="zh-CN" altLang="zh-CN" sz="24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C.</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北宋与西夏的征战</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D.</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南宋与辽的征战</a:t>
            </a:r>
            <a:endParaRPr kumimoji="0" lang="zh-CN" altLang="zh-CN" sz="24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590550" y="4865688"/>
            <a:ext cx="8275638" cy="923925"/>
          </a:xfrm>
          <a:prstGeom prst="rect">
            <a:avLst/>
          </a:prstGeom>
          <a:solidFill>
            <a:schemeClr val="accent6">
              <a:lumMod val="60000"/>
              <a:lumOff val="40000"/>
            </a:schemeClr>
          </a:solid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解析：本题考查北宋与辽征战的内容。杨家将是民间广为流传的忠烈，他们英勇抗辽的故事得到人们的赞誉。而且与辽签订“澶渊之盟”的是北宋，故选</a:t>
            </a:r>
            <a:r>
              <a:rPr kumimoji="0" lang="en-US" altLang="zh-CN" sz="18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3225800" y="2052638"/>
            <a:ext cx="585788" cy="9239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A</a:t>
            </a:r>
            <a:endParaRPr kumimoji="0" lang="zh-CN" altLang="en-US"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3086" y="940826"/>
            <a:ext cx="2242922" cy="707886"/>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rPr>
              <a:t>随堂训练</a:t>
            </a:r>
            <a:endPar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endParaRPr>
          </a:p>
        </p:txBody>
      </p:sp>
      <p:sp>
        <p:nvSpPr>
          <p:cNvPr id="4" name="矩形 3"/>
          <p:cNvSpPr/>
          <p:nvPr/>
        </p:nvSpPr>
        <p:spPr>
          <a:xfrm>
            <a:off x="404813" y="1720850"/>
            <a:ext cx="8426450" cy="2862263"/>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3.</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金与西夏、南宋的贸易很繁荣</a:t>
            </a:r>
            <a:r>
              <a:rPr kumimoji="0" lang="zh-CN" altLang="en-US"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金向南宋输出的主要物品有</a:t>
            </a:r>
            <a:r>
              <a:rPr kumimoji="0" lang="zh-CN" altLang="en-US"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北珠、人参、松子、甘草、 北绢等。南宋向金输出的物品以茶为大宗。这说明了双方侧重于</a:t>
            </a:r>
            <a:r>
              <a:rPr kumimoji="0" lang="zh-CN" altLang="en-US"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种植作物的交流</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B.</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语言交流</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C.</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饮食交流</a:t>
            </a:r>
            <a:r>
              <a:rPr kumimoji="0" lang="en-US"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D.</a:t>
            </a:r>
            <a:r>
              <a:rPr kumimoji="0" lang="zh-CN" altLang="zh-CN" sz="24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贸易交流</a:t>
            </a:r>
            <a:endParaRPr kumimoji="0" lang="zh-CN" altLang="zh-CN" sz="24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404813" y="5067300"/>
            <a:ext cx="8426450" cy="876300"/>
          </a:xfrm>
          <a:prstGeom prst="rect">
            <a:avLst/>
          </a:prstGeom>
          <a:solidFill>
            <a:schemeClr val="accent6">
              <a:lumMod val="60000"/>
              <a:lumOff val="40000"/>
            </a:schemeClr>
          </a:solid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解析：本题考查金与南宋的交往。题干显示的具体内容属于双方的贸易交流。故选</a:t>
            </a:r>
            <a:r>
              <a:rPr kumimoji="0" lang="en-US" altLang="zh-CN" sz="18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D</a:t>
            </a: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5330825" y="2690813"/>
            <a:ext cx="611188" cy="9239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D</a:t>
            </a:r>
            <a:endParaRPr kumimoji="0" lang="zh-CN" altLang="en-US"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1981" y="880359"/>
            <a:ext cx="2242922" cy="707886"/>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rPr>
              <a:t>随堂训练</a:t>
            </a:r>
            <a:endPar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endParaRPr>
          </a:p>
        </p:txBody>
      </p:sp>
      <p:graphicFrame>
        <p:nvGraphicFramePr>
          <p:cNvPr id="4" name="表格 3"/>
          <p:cNvGraphicFramePr>
            <a:graphicFrameLocks noGrp="1"/>
          </p:cNvGraphicFramePr>
          <p:nvPr/>
        </p:nvGraphicFramePr>
        <p:xfrm>
          <a:off x="231775" y="3306763"/>
          <a:ext cx="4409960" cy="3291840"/>
        </p:xfrm>
        <a:graphic>
          <a:graphicData uri="http://schemas.openxmlformats.org/drawingml/2006/table">
            <a:tbl>
              <a:tblPr firstRow="1" firstCol="1" bandRow="1">
                <a:tableStyleId>{5C22544A-7EE6-4342-B048-85BDC9FD1C3A}</a:tableStyleId>
              </a:tblPr>
              <a:tblGrid>
                <a:gridCol w="1102490"/>
                <a:gridCol w="1102490"/>
                <a:gridCol w="1102490"/>
                <a:gridCol w="1102490"/>
              </a:tblGrid>
              <a:tr h="528437">
                <a:tc>
                  <a:txBody>
                    <a:bodyPr/>
                    <a:lstStyle/>
                    <a:p>
                      <a:pPr algn="ctr">
                        <a:lnSpc>
                          <a:spcPct val="150000"/>
                        </a:lnSpc>
                        <a:spcAft>
                          <a:spcPct val="0"/>
                        </a:spcAft>
                        <a:tabLst>
                          <a:tab pos="1317625" algn="l"/>
                          <a:tab pos="2639060" algn="l"/>
                          <a:tab pos="3956685" algn="l"/>
                        </a:tabLst>
                      </a:pPr>
                      <a:r>
                        <a:rPr lang="zh-CN" sz="2400" kern="100">
                          <a:effectLst/>
                        </a:rPr>
                        <a:t>时间</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民族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领导人</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国号</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792656">
                <a:tc>
                  <a:txBody>
                    <a:bodyPr/>
                    <a:lstStyle/>
                    <a:p>
                      <a:pPr algn="ctr">
                        <a:lnSpc>
                          <a:spcPct val="150000"/>
                        </a:lnSpc>
                        <a:spcAft>
                          <a:spcPct val="0"/>
                        </a:spcAft>
                        <a:tabLst>
                          <a:tab pos="1317625" algn="l"/>
                          <a:tab pos="2639060" algn="l"/>
                          <a:tab pos="3956685" algn="l"/>
                        </a:tabLst>
                      </a:pPr>
                      <a:r>
                        <a:rPr lang="en-US" sz="2400" kern="100">
                          <a:effectLst/>
                        </a:rPr>
                        <a:t>10</a:t>
                      </a:r>
                      <a:r>
                        <a:rPr lang="zh-CN" sz="2400" kern="100">
                          <a:effectLst/>
                        </a:rPr>
                        <a:t>世纪初</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契丹</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耶律阿保机</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辽</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528437">
                <a:tc>
                  <a:txBody>
                    <a:bodyPr/>
                    <a:lstStyle/>
                    <a:p>
                      <a:pPr algn="ctr">
                        <a:lnSpc>
                          <a:spcPct val="150000"/>
                        </a:lnSpc>
                        <a:spcAft>
                          <a:spcPct val="0"/>
                        </a:spcAft>
                        <a:tabLst>
                          <a:tab pos="1317625" algn="l"/>
                          <a:tab pos="2639060" algn="l"/>
                          <a:tab pos="3956685" algn="l"/>
                        </a:tabLst>
                      </a:pPr>
                      <a:r>
                        <a:rPr lang="en-US" sz="2400" kern="100">
                          <a:effectLst/>
                        </a:rPr>
                        <a:t>960</a:t>
                      </a:r>
                      <a:r>
                        <a:rPr lang="zh-CN" sz="2400" kern="100">
                          <a:effectLst/>
                        </a:rPr>
                        <a:t>年</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汉族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赵匡胤</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宋</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792656">
                <a:tc>
                  <a:txBody>
                    <a:bodyPr/>
                    <a:lstStyle/>
                    <a:p>
                      <a:pPr algn="ctr">
                        <a:lnSpc>
                          <a:spcPct val="150000"/>
                        </a:lnSpc>
                        <a:spcAft>
                          <a:spcPct val="0"/>
                        </a:spcAft>
                        <a:tabLst>
                          <a:tab pos="1317625" algn="l"/>
                          <a:tab pos="2639060" algn="l"/>
                          <a:tab pos="3956685" algn="l"/>
                        </a:tabLst>
                      </a:pPr>
                      <a:r>
                        <a:rPr lang="en-US" sz="2400" kern="100">
                          <a:effectLst/>
                        </a:rPr>
                        <a:t>11</a:t>
                      </a:r>
                      <a:r>
                        <a:rPr lang="zh-CN" sz="2400" kern="100">
                          <a:effectLst/>
                        </a:rPr>
                        <a:t>世纪前期</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党项</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元昊</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ct val="150000"/>
                        </a:lnSpc>
                        <a:spcAft>
                          <a:spcPct val="0"/>
                        </a:spcAft>
                        <a:tabLst>
                          <a:tab pos="1317625" algn="l"/>
                          <a:tab pos="2639060" algn="l"/>
                          <a:tab pos="3956685" algn="l"/>
                        </a:tabLst>
                      </a:pPr>
                      <a:r>
                        <a:rPr lang="zh-CN" sz="2400" kern="100">
                          <a:effectLst/>
                        </a:rPr>
                        <a:t>西夏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25631" name="Rectangle 1"/>
          <p:cNvSpPr/>
          <p:nvPr/>
        </p:nvSpPr>
        <p:spPr>
          <a:xfrm>
            <a:off x="533400" y="1587500"/>
            <a:ext cx="8216900" cy="1692275"/>
          </a:xfrm>
          <a:prstGeom prst="rect">
            <a:avLst/>
          </a:prstGeom>
          <a:noFill/>
          <a:ln w="9525">
            <a:noFill/>
          </a:ln>
        </p:spPr>
        <p:txBody>
          <a:bodyPr anchor="ctr" anchorCtr="0">
            <a:spAutoFit/>
          </a:bodyPr>
          <a:lstStyle/>
          <a:p>
            <a:pPr defTabSz="914400" eaLnBrk="1" hangingPunct="1">
              <a:lnSpc>
                <a:spcPct val="150000"/>
              </a:lnSpc>
              <a:tabLst>
                <a:tab pos="1317625" algn="l"/>
                <a:tab pos="2638425" algn="l"/>
                <a:tab pos="3956050" algn="l"/>
              </a:tabLst>
            </a:pPr>
            <a:r>
              <a:rPr lang="en-US" altLang="zh-CN" sz="2400">
                <a:solidFill>
                  <a:srgbClr val="000000"/>
                </a:solidFill>
                <a:latin typeface="宋体" panose="02010600030101010101" pitchFamily="2" charset="-122"/>
                <a:cs typeface="Times New Roman" panose="02020603050405020304" pitchFamily="18" charset="0"/>
              </a:rPr>
              <a:t>4.</a:t>
            </a:r>
            <a:r>
              <a:rPr lang="zh-CN" altLang="en-US" sz="2400">
                <a:solidFill>
                  <a:srgbClr val="000000"/>
                </a:solidFill>
                <a:latin typeface="宋体" panose="02010600030101010101" pitchFamily="2" charset="-122"/>
                <a:cs typeface="Times New Roman" panose="02020603050405020304" pitchFamily="18" charset="0"/>
              </a:rPr>
              <a:t>下面表格内容所反映的历史信息是</a:t>
            </a:r>
            <a:r>
              <a:rPr lang="en-US" altLang="zh-CN" sz="2400">
                <a:solidFill>
                  <a:srgbClr val="000000"/>
                </a:solidFill>
                <a:latin typeface="宋体" panose="02010600030101010101" pitchFamily="2" charset="-122"/>
                <a:cs typeface="Times New Roman" panose="02020603050405020304" pitchFamily="18" charset="0"/>
              </a:rPr>
              <a:t>(   )</a:t>
            </a:r>
            <a:endParaRPr lang="en-US" altLang="zh-CN" sz="2400">
              <a:latin typeface="Calibri" panose="020F0502020204030204" pitchFamily="34" charset="0"/>
            </a:endParaRPr>
          </a:p>
          <a:p>
            <a:pPr defTabSz="914400">
              <a:lnSpc>
                <a:spcPct val="150000"/>
              </a:lnSpc>
              <a:tabLst>
                <a:tab pos="1317625" algn="l"/>
                <a:tab pos="2638425" algn="l"/>
                <a:tab pos="3956050" algn="l"/>
              </a:tabLst>
            </a:pPr>
            <a:r>
              <a:rPr lang="en-US" altLang="zh-CN" sz="2400">
                <a:solidFill>
                  <a:srgbClr val="000000"/>
                </a:solidFill>
                <a:latin typeface="宋体" panose="02010600030101010101" pitchFamily="2" charset="-122"/>
                <a:cs typeface="Times New Roman" panose="02020603050405020304" pitchFamily="18" charset="0"/>
              </a:rPr>
              <a:t>A.</a:t>
            </a:r>
            <a:r>
              <a:rPr lang="zh-CN" altLang="en-US" sz="2400">
                <a:solidFill>
                  <a:srgbClr val="000000"/>
                </a:solidFill>
                <a:latin typeface="宋体" panose="02010600030101010101" pitchFamily="2" charset="-122"/>
                <a:cs typeface="Times New Roman" panose="02020603050405020304" pitchFamily="18" charset="0"/>
              </a:rPr>
              <a:t>中华文明的起源		</a:t>
            </a:r>
            <a:r>
              <a:rPr lang="en-US" altLang="zh-CN" sz="2400">
                <a:solidFill>
                  <a:srgbClr val="000000"/>
                </a:solidFill>
                <a:latin typeface="宋体" panose="02010600030101010101" pitchFamily="2" charset="-122"/>
                <a:cs typeface="Times New Roman" panose="02020603050405020304" pitchFamily="18" charset="0"/>
              </a:rPr>
              <a:t>B.</a:t>
            </a:r>
            <a:r>
              <a:rPr lang="zh-CN" altLang="en-US" sz="2400">
                <a:solidFill>
                  <a:srgbClr val="000000"/>
                </a:solidFill>
                <a:latin typeface="宋体" panose="02010600030101010101" pitchFamily="2" charset="-122"/>
                <a:cs typeface="Times New Roman" panose="02020603050405020304" pitchFamily="18" charset="0"/>
              </a:rPr>
              <a:t>统一国家的建立</a:t>
            </a:r>
            <a:endParaRPr lang="zh-CN" altLang="en-US" sz="2400">
              <a:latin typeface="Calibri" panose="020F0502020204030204" pitchFamily="34" charset="0"/>
            </a:endParaRPr>
          </a:p>
          <a:p>
            <a:pPr defTabSz="914400">
              <a:lnSpc>
                <a:spcPct val="150000"/>
              </a:lnSpc>
              <a:tabLst>
                <a:tab pos="1317625" algn="l"/>
                <a:tab pos="2638425" algn="l"/>
                <a:tab pos="3956050" algn="l"/>
              </a:tabLst>
            </a:pPr>
            <a:r>
              <a:rPr lang="en-US" altLang="zh-CN" sz="2400">
                <a:solidFill>
                  <a:srgbClr val="000000"/>
                </a:solidFill>
                <a:latin typeface="宋体" panose="02010600030101010101" pitchFamily="2" charset="-122"/>
                <a:cs typeface="Times New Roman" panose="02020603050405020304" pitchFamily="18" charset="0"/>
              </a:rPr>
              <a:t>C.</a:t>
            </a:r>
            <a:r>
              <a:rPr lang="zh-CN" altLang="en-US" sz="2400">
                <a:solidFill>
                  <a:srgbClr val="000000"/>
                </a:solidFill>
                <a:latin typeface="宋体" panose="02010600030101010101" pitchFamily="2" charset="-122"/>
                <a:cs typeface="Times New Roman" panose="02020603050405020304" pitchFamily="18" charset="0"/>
              </a:rPr>
              <a:t>民族政权的并立		</a:t>
            </a:r>
            <a:r>
              <a:rPr lang="en-US" altLang="zh-CN" sz="2400">
                <a:solidFill>
                  <a:srgbClr val="000000"/>
                </a:solidFill>
                <a:latin typeface="宋体" panose="02010600030101010101" pitchFamily="2" charset="-122"/>
                <a:cs typeface="Times New Roman" panose="02020603050405020304" pitchFamily="18" charset="0"/>
              </a:rPr>
              <a:t>D.</a:t>
            </a:r>
            <a:r>
              <a:rPr lang="zh-CN" altLang="en-US" sz="2400">
                <a:solidFill>
                  <a:srgbClr val="000000"/>
                </a:solidFill>
                <a:latin typeface="宋体" panose="02010600030101010101" pitchFamily="2" charset="-122"/>
                <a:cs typeface="Times New Roman" panose="02020603050405020304" pitchFamily="18" charset="0"/>
              </a:rPr>
              <a:t>繁荣与开放的社会</a:t>
            </a:r>
            <a:endParaRPr lang="zh-CN" altLang="en-US" sz="2400">
              <a:latin typeface="Calibri" panose="020F0502020204030204" pitchFamily="34" charset="0"/>
            </a:endParaRPr>
          </a:p>
        </p:txBody>
      </p:sp>
      <p:sp>
        <p:nvSpPr>
          <p:cNvPr id="6" name="矩形 5"/>
          <p:cNvSpPr/>
          <p:nvPr/>
        </p:nvSpPr>
        <p:spPr>
          <a:xfrm>
            <a:off x="5003800" y="4035425"/>
            <a:ext cx="3513138" cy="2122488"/>
          </a:xfrm>
          <a:prstGeom prst="rect">
            <a:avLst/>
          </a:prstGeom>
          <a:solidFill>
            <a:schemeClr val="accent6">
              <a:lumMod val="60000"/>
              <a:lumOff val="40000"/>
            </a:schemeClr>
          </a:solid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900430" algn="l"/>
              </a:tabLst>
              <a:defRPr/>
            </a:pP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解析：本题考查北宋、辽、西夏的并立。据表格材料 并结合所学可知，宋辽“澶渊之盟”，宋夏议和后，出现辽、北宋、西夏三个主要政权并立的局面。故选</a:t>
            </a:r>
            <a:r>
              <a:rPr kumimoji="0" lang="en-US" altLang="zh-CN" sz="18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C</a:t>
            </a: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7" name="矩形 6"/>
          <p:cNvSpPr/>
          <p:nvPr/>
        </p:nvSpPr>
        <p:spPr>
          <a:xfrm>
            <a:off x="5580063" y="1509713"/>
            <a:ext cx="554038" cy="9239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C</a:t>
            </a:r>
            <a:endParaRPr kumimoji="0" lang="zh-CN" altLang="en-US"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9384" y="930191"/>
            <a:ext cx="2242922" cy="70788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rPr>
              <a:t>随堂训练</a:t>
            </a:r>
            <a:endParaRPr kumimoji="0" lang="zh-CN" altLang="en-US" sz="4000" b="1" i="1" u="none" strike="noStrike" kern="1200" cap="none" spc="0" normalizeH="0" baseline="0" noProof="0" smtClean="0">
              <a:ln w="0"/>
              <a:gradFill>
                <a:gsLst>
                  <a:gs pos="21000">
                    <a:srgbClr val="53575C"/>
                  </a:gs>
                  <a:gs pos="88000">
                    <a:srgbClr val="C5C7CA"/>
                  </a:gs>
                </a:gsLst>
                <a:lin ang="5400000"/>
              </a:gradFill>
              <a:effectLst>
                <a:outerShdw blurRad="38100" dist="38100" dir="2700000" algn="tl">
                  <a:srgbClr val="000000">
                    <a:alpha val="43137"/>
                  </a:srgbClr>
                </a:outerShdw>
              </a:effectLst>
              <a:uLnTx/>
              <a:uFillTx/>
              <a:latin typeface="Calibri" panose="020F0502020204030204" pitchFamily="34" charset="0"/>
              <a:ea typeface="宋体" panose="02010600030101010101" pitchFamily="2" charset="-122"/>
              <a:cs typeface="+mn-cs"/>
            </a:endParaRPr>
          </a:p>
        </p:txBody>
      </p:sp>
      <p:sp>
        <p:nvSpPr>
          <p:cNvPr id="4" name="矩形 3"/>
          <p:cNvSpPr/>
          <p:nvPr/>
        </p:nvSpPr>
        <p:spPr>
          <a:xfrm>
            <a:off x="301625" y="1516063"/>
            <a:ext cx="8809038" cy="3786188"/>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0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5.</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“宋朝皇帝每年要向游牧民族</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辽、西夏</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‘送礼’……</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‘送礼’</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是宋朝一个致命的弱点</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它使游牧民族入侵十分容易。‘送礼’政策实行了一个半世纪。”对于这段文字的理解</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正确的是</a:t>
            </a:r>
            <a:r>
              <a:rPr kumimoji="0" lang="zh-CN" altLang="en-US"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①“送礼”指的是北宋统治者送给游牧民族岁币</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②宋朝皇帝向游牧民族“送礼”的原因是战场上的全部失利</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③“送礼”给宋朝政府带来了财政负担</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所以是其致命弱点之一</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④“送礼”政策客观上有利于边境安定</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互市贸易往来</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tabLst>
                <a:tab pos="1317625" algn="l"/>
                <a:tab pos="2639060" algn="l"/>
                <a:tab pos="3956685" algn="l"/>
              </a:tabLst>
              <a:defRPr/>
            </a:pPr>
            <a:r>
              <a:rPr kumimoji="0" lang="en-US" altLang="zh-CN" sz="20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①③④</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B.</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①②④</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C.</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②③④</a:t>
            </a:r>
            <a:r>
              <a:rPr kumimoji="0" lang="en-US"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	D.</a:t>
            </a:r>
            <a:r>
              <a:rPr kumimoji="0" lang="zh-CN" altLang="zh-CN" sz="2000" b="0" i="0" u="none" strike="noStrike" kern="100" cap="none" spc="0" normalizeH="0" baseline="0" noProof="0" dirty="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①②③④</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5" name="矩形 4"/>
          <p:cNvSpPr/>
          <p:nvPr/>
        </p:nvSpPr>
        <p:spPr>
          <a:xfrm>
            <a:off x="196850" y="5302250"/>
            <a:ext cx="8715375" cy="1292225"/>
          </a:xfrm>
          <a:prstGeom prst="rect">
            <a:avLst/>
          </a:prstGeom>
          <a:solidFill>
            <a:schemeClr val="accent6">
              <a:lumMod val="60000"/>
              <a:lumOff val="40000"/>
            </a:schemeClr>
          </a:solid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解析：本题考查对北宋送给辽和西夏岁币的全面理 解。结合所学可知，因为北宋统治者的软弱等因素导致 北宋同辽和西夏的交往中往往通过送给岁币的方式换取和平；其主要原因是战场上的失利，但不是全部失利， ②错误，排除。故选</a:t>
            </a:r>
            <a:r>
              <a:rPr kumimoji="0" lang="en-US" altLang="zh-CN" sz="1800" b="0" i="0" u="none" strike="noStrike" kern="1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1800" b="0" i="0" u="none" strike="noStrike" kern="1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Times New Roman" panose="02020603050405020304" pitchFamily="18" charset="0"/>
              </a:rPr>
              <a:t>。</a:t>
            </a:r>
            <a:endParaRPr kumimoji="0" lang="zh-CN" altLang="zh-CN" sz="1800" b="0" i="0" u="none" strike="noStrike" kern="1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4262438" y="2265363"/>
            <a:ext cx="585788" cy="922338"/>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rPr>
              <a:t>A</a:t>
            </a:r>
            <a:endParaRPr kumimoji="0" lang="zh-CN" altLang="en-US" sz="5400" b="0" i="0" u="none" strike="noStrike" kern="1200" cap="none" spc="0" normalizeH="0" baseline="0" noProof="0" smtClean="0">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08860" y="2314913"/>
            <a:ext cx="3892411" cy="1569660"/>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600" b="1" i="1" strike="noStrike" kern="1200" cap="none" spc="0" normalizeH="0" baseline="0" noProof="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Calibri" panose="020F0502020204030204" pitchFamily="34" charset="0"/>
                <a:ea typeface="宋体" panose="02010600030101010101" pitchFamily="2" charset="-122"/>
                <a:cs typeface="+mn-cs"/>
              </a:rPr>
              <a:t>谢谢！</a:t>
            </a:r>
            <a:endParaRPr kumimoji="0" lang="zh-CN" altLang="en-US" sz="9600" b="1" i="1" strike="noStrike" kern="1200" cap="none" spc="0" normalizeH="0" baseline="0" noProof="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Calibri" panose="020F0502020204030204" pitchFamily="34" charset="0"/>
              <a:ea typeface="宋体" panose="02010600030101010101" pitchFamily="2" charset="-122"/>
              <a:cs typeface="+mn-cs"/>
            </a:endParaRPr>
          </a:p>
        </p:txBody>
      </p:sp>
      <p:pic>
        <p:nvPicPr>
          <p:cNvPr id="27651" name="New picture"/>
          <p:cNvPicPr/>
          <p:nvPr/>
        </p:nvPicPr>
        <p:blipFill>
          <a:blip r:embed="rId1"/>
          <a:stretch>
            <a:fillRect/>
          </a:stretch>
        </p:blipFill>
        <p:spPr>
          <a:xfrm>
            <a:off x="10718800" y="11252200"/>
            <a:ext cx="317500" cy="2413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_14"/>
          <p:cNvSpPr txBox="1">
            <a:spLocks noChangeArrowheads="1"/>
          </p:cNvSpPr>
          <p:nvPr/>
        </p:nvSpPr>
        <p:spPr bwMode="auto">
          <a:xfrm>
            <a:off x="2060575" y="2417763"/>
            <a:ext cx="950913" cy="827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600" b="0" i="0" u="none" strike="noStrike" kern="1200" cap="none" spc="450" normalizeH="0" baseline="0" noProof="0">
                <a:ln>
                  <a:noFill/>
                </a:ln>
                <a:solidFill>
                  <a:schemeClr val="tx2">
                    <a:lumMod val="50000"/>
                  </a:schemeClr>
                </a:solidFill>
                <a:effectLst/>
                <a:uLnTx/>
                <a:uFillTx/>
                <a:latin typeface="叶根友刀锋黑草" panose="02010601030101010101" pitchFamily="2" charset="-122"/>
                <a:ea typeface="叶根友刀锋黑草" panose="02010601030101010101" pitchFamily="2" charset="-122"/>
                <a:cs typeface="+mj-cs"/>
              </a:rPr>
              <a:t>目</a:t>
            </a:r>
            <a:endParaRPr kumimoji="0" lang="zh-CN" altLang="en-US" sz="6600" b="0" i="0" u="none" strike="noStrike" kern="1200" cap="none" spc="450" normalizeH="0" baseline="0" noProof="0">
              <a:ln>
                <a:noFill/>
              </a:ln>
              <a:solidFill>
                <a:schemeClr val="tx2">
                  <a:lumMod val="50000"/>
                </a:schemeClr>
              </a:solidFill>
              <a:effectLst/>
              <a:uLnTx/>
              <a:uFillTx/>
              <a:latin typeface="叶根友刀锋黑草" panose="02010601030101010101" pitchFamily="2" charset="-122"/>
              <a:ea typeface="叶根友刀锋黑草" panose="02010601030101010101" pitchFamily="2" charset="-122"/>
              <a:cs typeface="+mj-cs"/>
            </a:endParaRPr>
          </a:p>
        </p:txBody>
      </p:sp>
      <p:sp>
        <p:nvSpPr>
          <p:cNvPr id="20" name="_14"/>
          <p:cNvSpPr txBox="1">
            <a:spLocks noChangeArrowheads="1"/>
          </p:cNvSpPr>
          <p:nvPr/>
        </p:nvSpPr>
        <p:spPr bwMode="auto">
          <a:xfrm>
            <a:off x="2665413" y="3321050"/>
            <a:ext cx="909638"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72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rPr>
              <a:t>录</a:t>
            </a:r>
            <a:endParaRPr kumimoji="0" lang="zh-CN" altLang="zh-CN" sz="72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endParaRPr>
          </a:p>
        </p:txBody>
      </p:sp>
      <p:cxnSp>
        <p:nvCxnSpPr>
          <p:cNvPr id="21" name="直接连接符 27"/>
          <p:cNvCxnSpPr/>
          <p:nvPr/>
        </p:nvCxnSpPr>
        <p:spPr>
          <a:xfrm>
            <a:off x="3817938" y="2132013"/>
            <a:ext cx="52387" cy="2519362"/>
          </a:xfrm>
          <a:prstGeom prst="line">
            <a:avLst/>
          </a:prstGeom>
          <a:ln w="19050" cap="flat" cmpd="sng">
            <a:solidFill>
              <a:srgbClr val="404040">
                <a:alpha val="67842"/>
              </a:srgbClr>
            </a:solidFill>
            <a:prstDash val="solid"/>
            <a:headEnd type="none" w="med" len="med"/>
            <a:tailEnd type="none" w="med" len="med"/>
          </a:ln>
        </p:spPr>
      </p:cxnSp>
      <p:grpSp>
        <p:nvGrpSpPr>
          <p:cNvPr id="22" name="组合 21"/>
          <p:cNvGrpSpPr/>
          <p:nvPr/>
        </p:nvGrpSpPr>
        <p:grpSpPr>
          <a:xfrm rot="-6300000">
            <a:off x="1649413" y="2114550"/>
            <a:ext cx="2535237" cy="2627313"/>
            <a:chOff x="3502191" y="533400"/>
            <a:chExt cx="4241635" cy="4219576"/>
          </a:xfrm>
        </p:grpSpPr>
        <p:sp>
          <p:nvSpPr>
            <p:cNvPr id="23" name="弧形 22"/>
            <p:cNvSpPr/>
            <p:nvPr/>
          </p:nvSpPr>
          <p:spPr>
            <a:xfrm>
              <a:off x="3524250" y="533400"/>
              <a:ext cx="4219576" cy="4219576"/>
            </a:xfrm>
            <a:prstGeom prst="arc">
              <a:avLst>
                <a:gd name="adj1" fmla="val 9947470"/>
                <a:gd name="adj2" fmla="val 2497295"/>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4" name="椭圆 23"/>
            <p:cNvSpPr/>
            <p:nvPr/>
          </p:nvSpPr>
          <p:spPr>
            <a:xfrm>
              <a:off x="7072970" y="3929076"/>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椭圆 24"/>
            <p:cNvSpPr/>
            <p:nvPr/>
          </p:nvSpPr>
          <p:spPr>
            <a:xfrm>
              <a:off x="3502191" y="3094741"/>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26" name="组合 25"/>
          <p:cNvGrpSpPr/>
          <p:nvPr/>
        </p:nvGrpSpPr>
        <p:grpSpPr>
          <a:xfrm>
            <a:off x="4194175" y="2017713"/>
            <a:ext cx="3792538" cy="2727325"/>
            <a:chOff x="6429563" y="2314339"/>
            <a:chExt cx="3520112" cy="1920128"/>
          </a:xfrm>
        </p:grpSpPr>
        <p:sp>
          <p:nvSpPr>
            <p:cNvPr id="27" name="Rectangle 39"/>
            <p:cNvSpPr>
              <a:spLocks noChangeArrowheads="1"/>
            </p:cNvSpPr>
            <p:nvPr/>
          </p:nvSpPr>
          <p:spPr bwMode="auto">
            <a:xfrm>
              <a:off x="6885572" y="2314339"/>
              <a:ext cx="3024336" cy="26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mn-cs"/>
                </a:rPr>
                <a:t>契丹族与党项族</a:t>
              </a:r>
              <a:endParaRPr kumimoji="0" lang="en-US" altLang="zh-CN" sz="2400" b="0" i="0" u="none" strike="noStrike" kern="1200" cap="none" spc="0" normalizeH="0" baseline="0" noProof="0" dirty="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6429563" y="2318690"/>
              <a:ext cx="257184" cy="257184"/>
              <a:chOff x="4923349" y="1475317"/>
              <a:chExt cx="305414" cy="305414"/>
            </a:xfrm>
            <a:solidFill>
              <a:srgbClr val="E94E60"/>
            </a:solidFill>
          </p:grpSpPr>
          <p:sp>
            <p:nvSpPr>
              <p:cNvPr id="52" name="椭圆 51"/>
              <p:cNvSpPr/>
              <p:nvPr/>
            </p:nvSpPr>
            <p:spPr>
              <a:xfrm>
                <a:off x="4923349" y="1475317"/>
                <a:ext cx="305414" cy="305414"/>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53" name="椭圆 52"/>
              <p:cNvSpPr/>
              <p:nvPr/>
            </p:nvSpPr>
            <p:spPr>
              <a:xfrm>
                <a:off x="5008132" y="1560100"/>
                <a:ext cx="135848" cy="135848"/>
              </a:xfrm>
              <a:prstGeom prst="ellipse">
                <a:avLst/>
              </a:prstGeom>
              <a:solidFill>
                <a:schemeClr val="tx2">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5132" name="Rectangle 39"/>
            <p:cNvSpPr/>
            <p:nvPr/>
          </p:nvSpPr>
          <p:spPr>
            <a:xfrm>
              <a:off x="6925339" y="3178589"/>
              <a:ext cx="3024336" cy="260006"/>
            </a:xfrm>
            <a:prstGeom prst="rect">
              <a:avLst/>
            </a:prstGeom>
            <a:noFill/>
            <a:ln w="9525">
              <a:noFill/>
            </a:ln>
          </p:spPr>
          <p:txBody>
            <a:bodyPr lIns="0" tIns="0" rIns="0" bIns="0">
              <a:spAutoFit/>
            </a:bodyPr>
            <a:lstStyle/>
            <a:p>
              <a:pPr>
                <a:buNone/>
              </a:pPr>
              <a:r>
                <a:rPr lang="zh-CN" altLang="en-US" sz="2400">
                  <a:solidFill>
                    <a:srgbClr val="FC3333"/>
                  </a:solidFill>
                  <a:latin typeface="微软雅黑" panose="020B0503020204020204" pitchFamily="34" charset="-122"/>
                  <a:ea typeface="微软雅黑" panose="020B0503020204020204" pitchFamily="34" charset="-122"/>
                </a:rPr>
                <a:t>辽与北宋的和战</a:t>
              </a:r>
              <a:endParaRPr lang="en-US" altLang="zh-CN" sz="2400">
                <a:solidFill>
                  <a:srgbClr val="FC3333"/>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429563" y="3147105"/>
              <a:ext cx="257184" cy="257184"/>
              <a:chOff x="4923349" y="1475317"/>
              <a:chExt cx="305414" cy="305414"/>
            </a:xfrm>
            <a:solidFill>
              <a:srgbClr val="E94E60"/>
            </a:solidFill>
          </p:grpSpPr>
          <p:sp>
            <p:nvSpPr>
              <p:cNvPr id="50" name="椭圆 49"/>
              <p:cNvSpPr/>
              <p:nvPr/>
            </p:nvSpPr>
            <p:spPr>
              <a:xfrm>
                <a:off x="4923349" y="1475317"/>
                <a:ext cx="305414" cy="305414"/>
              </a:xfrm>
              <a:prstGeom prst="ellipse">
                <a:avLst/>
              </a:prstGeom>
              <a:noFill/>
              <a:ln w="6350">
                <a:solidFill>
                  <a:srgbClr val="FC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51" name="椭圆 50"/>
              <p:cNvSpPr/>
              <p:nvPr/>
            </p:nvSpPr>
            <p:spPr>
              <a:xfrm>
                <a:off x="5008132" y="1560100"/>
                <a:ext cx="135848" cy="135848"/>
              </a:xfrm>
              <a:prstGeom prst="ellipse">
                <a:avLst/>
              </a:prstGeom>
              <a:solidFill>
                <a:srgbClr val="FC333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grpSp>
        <p:sp>
          <p:nvSpPr>
            <p:cNvPr id="40" name="Rectangle 39"/>
            <p:cNvSpPr>
              <a:spLocks noChangeArrowheads="1"/>
            </p:cNvSpPr>
            <p:nvPr/>
          </p:nvSpPr>
          <p:spPr bwMode="auto">
            <a:xfrm>
              <a:off x="6918195" y="3908132"/>
              <a:ext cx="3024336" cy="260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rPr>
                <a:t>西夏与北宋的关系</a:t>
              </a:r>
              <a:endParaRPr kumimoji="0" lang="en-US" altLang="zh-CN" sz="24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42" name="组合 41"/>
            <p:cNvGrpSpPr/>
            <p:nvPr/>
          </p:nvGrpSpPr>
          <p:grpSpPr>
            <a:xfrm>
              <a:off x="6429563" y="3977283"/>
              <a:ext cx="257184" cy="257184"/>
              <a:chOff x="4923349" y="1475317"/>
              <a:chExt cx="305414" cy="305414"/>
            </a:xfrm>
            <a:solidFill>
              <a:srgbClr val="E94E60"/>
            </a:solidFill>
          </p:grpSpPr>
          <p:sp>
            <p:nvSpPr>
              <p:cNvPr id="48" name="椭圆 47"/>
              <p:cNvSpPr/>
              <p:nvPr/>
            </p:nvSpPr>
            <p:spPr>
              <a:xfrm>
                <a:off x="4923349" y="1475317"/>
                <a:ext cx="305414" cy="305414"/>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49" name="椭圆 48"/>
              <p:cNvSpPr/>
              <p:nvPr/>
            </p:nvSpPr>
            <p:spPr>
              <a:xfrm>
                <a:off x="5008132" y="1560100"/>
                <a:ext cx="135848" cy="135848"/>
              </a:xfrm>
              <a:prstGeom prst="ellipse">
                <a:avLst/>
              </a:prstGeom>
              <a:solidFill>
                <a:schemeClr val="tx2">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n-cs"/>
                </a:endParaRPr>
              </a:p>
            </p:txBody>
          </p:sp>
        </p:grpSp>
      </p:grpSp>
      <p:pic>
        <p:nvPicPr>
          <p:cNvPr id="54" name="图片 5"/>
          <p:cNvPicPr/>
          <p:nvPr/>
        </p:nvPicPr>
        <p:blipFill>
          <a:blip r:embed="rId1" cstate="email"/>
          <a:stretch>
            <a:fillRect/>
          </a:stretch>
        </p:blipFill>
        <p:spPr>
          <a:xfrm>
            <a:off x="6073775" y="915988"/>
            <a:ext cx="1266825" cy="947737"/>
          </a:xfrm>
          <a:prstGeom prst="rect">
            <a:avLst/>
          </a:prstGeom>
          <a:noFill/>
          <a:ln w="9525">
            <a:noFill/>
          </a:ln>
        </p:spPr>
      </p:pic>
      <p:pic>
        <p:nvPicPr>
          <p:cNvPr id="55" name="图片 54"/>
          <p:cNvPicPr>
            <a:picLocks noChangeAspect="1"/>
          </p:cNvPicPr>
          <p:nvPr/>
        </p:nvPicPr>
        <p:blipFill>
          <a:blip r:embed="rId2" cstate="email"/>
          <a:stretch>
            <a:fillRect/>
          </a:stretch>
        </p:blipFill>
        <p:spPr>
          <a:xfrm>
            <a:off x="3167063" y="4745038"/>
            <a:ext cx="2235200" cy="1136650"/>
          </a:xfrm>
          <a:prstGeom prst="rect">
            <a:avLst/>
          </a:prstGeom>
          <a:noFill/>
          <a:ln w="9525">
            <a:noFill/>
          </a:ln>
        </p:spPr>
      </p:pic>
    </p:spTree>
  </p:cSld>
  <p:clrMapOvr>
    <a:masterClrMapping/>
  </p:clrMapOvr>
  <p:transition spd="slow"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750"/>
                                        <p:tgtEl>
                                          <p:spTgt spid="21"/>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19"/>
                                        </p:tgtEl>
                                        <p:attrNameLst>
                                          <p:attrName>style.visibility</p:attrName>
                                        </p:attrNameLst>
                                      </p:cBhvr>
                                      <p:to>
                                        <p:strVal val="visible"/>
                                      </p:to>
                                    </p:set>
                                    <p:anim by="(-#ppt_w*2)" calcmode="lin" valueType="num">
                                      <p:cBhvr rctx="PPT">
                                        <p:cTn id="10" dur="625" autoRev="1" fill="hold">
                                          <p:stCondLst>
                                            <p:cond delay="0"/>
                                          </p:stCondLst>
                                        </p:cTn>
                                        <p:tgtEl>
                                          <p:spTgt spid="19"/>
                                        </p:tgtEl>
                                        <p:attrNameLst>
                                          <p:attrName>ppt_w</p:attrName>
                                        </p:attrNameLst>
                                      </p:cBhvr>
                                    </p:anim>
                                    <p:anim by="(#ppt_w*0.50)" calcmode="lin" valueType="num">
                                      <p:cBhvr>
                                        <p:cTn id="11" dur="625" decel="50000" autoRev="1" fill="hold">
                                          <p:stCondLst>
                                            <p:cond delay="0"/>
                                          </p:stCondLst>
                                        </p:cTn>
                                        <p:tgtEl>
                                          <p:spTgt spid="19"/>
                                        </p:tgtEl>
                                        <p:attrNameLst>
                                          <p:attrName>ppt_x</p:attrName>
                                        </p:attrNameLst>
                                      </p:cBhvr>
                                    </p:anim>
                                    <p:anim from="(-#ppt_h/2)" to="(#ppt_y)" calcmode="lin" valueType="num">
                                      <p:cBhvr>
                                        <p:cTn id="12" dur="1250" fill="hold">
                                          <p:stCondLst>
                                            <p:cond delay="0"/>
                                          </p:stCondLst>
                                        </p:cTn>
                                        <p:tgtEl>
                                          <p:spTgt spid="19"/>
                                        </p:tgtEl>
                                        <p:attrNameLst>
                                          <p:attrName>ppt_y</p:attrName>
                                        </p:attrNameLst>
                                      </p:cBhvr>
                                    </p:anim>
                                    <p:animRot by="21600000">
                                      <p:cBhvr>
                                        <p:cTn id="13" dur="1250" fill="hold">
                                          <p:stCondLst>
                                            <p:cond delay="0"/>
                                          </p:stCondLst>
                                        </p:cTn>
                                        <p:tgtEl>
                                          <p:spTgt spid="19"/>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20"/>
                                        </p:tgtEl>
                                        <p:attrNameLst>
                                          <p:attrName>style.visibility</p:attrName>
                                        </p:attrNameLst>
                                      </p:cBhvr>
                                      <p:to>
                                        <p:strVal val="visible"/>
                                      </p:to>
                                    </p:set>
                                    <p:anim by="(-#ppt_w*2)" calcmode="lin" valueType="num">
                                      <p:cBhvr rctx="PPT">
                                        <p:cTn id="16" dur="625" autoRev="1" fill="hold">
                                          <p:stCondLst>
                                            <p:cond delay="0"/>
                                          </p:stCondLst>
                                        </p:cTn>
                                        <p:tgtEl>
                                          <p:spTgt spid="20"/>
                                        </p:tgtEl>
                                        <p:attrNameLst>
                                          <p:attrName>ppt_w</p:attrName>
                                        </p:attrNameLst>
                                      </p:cBhvr>
                                    </p:anim>
                                    <p:anim by="(#ppt_w*0.50)" calcmode="lin" valueType="num">
                                      <p:cBhvr>
                                        <p:cTn id="17" dur="625" decel="50000" autoRev="1" fill="hold">
                                          <p:stCondLst>
                                            <p:cond delay="0"/>
                                          </p:stCondLst>
                                        </p:cTn>
                                        <p:tgtEl>
                                          <p:spTgt spid="20"/>
                                        </p:tgtEl>
                                        <p:attrNameLst>
                                          <p:attrName>ppt_x</p:attrName>
                                        </p:attrNameLst>
                                      </p:cBhvr>
                                    </p:anim>
                                    <p:anim from="(-#ppt_h/2)" to="(#ppt_y)" calcmode="lin" valueType="num">
                                      <p:cBhvr>
                                        <p:cTn id="18" dur="1250" fill="hold">
                                          <p:stCondLst>
                                            <p:cond delay="0"/>
                                          </p:stCondLst>
                                        </p:cTn>
                                        <p:tgtEl>
                                          <p:spTgt spid="20"/>
                                        </p:tgtEl>
                                        <p:attrNameLst>
                                          <p:attrName>ppt_y</p:attrName>
                                        </p:attrNameLst>
                                      </p:cBhvr>
                                    </p:anim>
                                    <p:animRot by="21600000">
                                      <p:cBhvr>
                                        <p:cTn id="19" dur="1250" fill="hold">
                                          <p:stCondLst>
                                            <p:cond delay="0"/>
                                          </p:stCondLst>
                                        </p:cTn>
                                        <p:tgtEl>
                                          <p:spTgt spid="20"/>
                                        </p:tgtEl>
                                        <p:attrNameLst>
                                          <p:attrName>r</p:attrName>
                                        </p:attrNameLst>
                                      </p:cBhvr>
                                    </p:animRot>
                                  </p:childTnLst>
                                </p:cTn>
                              </p:par>
                              <p:par>
                                <p:cTn id="20" presetID="47" presetClass="entr" presetSubtype="0" fill="hold" nodeType="withEffect">
                                  <p:stCondLst>
                                    <p:cond delay="10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42" presetClass="entr" presetSubtype="0" fill="hold" nodeType="afterEffect">
                                  <p:stCondLst>
                                    <p:cond delay="12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par>
                                <p:cTn id="31" presetID="2" presetClass="entr" presetSubtype="3" fill="hold" nodeType="withEffect">
                                  <p:stCondLst>
                                    <p:cond delay="12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0-#ppt_h/2"/>
                                          </p:val>
                                        </p:tav>
                                        <p:tav tm="100000">
                                          <p:val>
                                            <p:strVal val="#ppt_y"/>
                                          </p:val>
                                        </p:tav>
                                      </p:tavLst>
                                    </p:anim>
                                  </p:childTnLst>
                                </p:cTn>
                              </p:par>
                              <p:par>
                                <p:cTn id="35" presetID="42" presetClass="entr" presetSubtype="0" fill="hold" nodeType="withEffect">
                                  <p:stCondLst>
                                    <p:cond delay="125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750"/>
                                        <p:tgtEl>
                                          <p:spTgt spid="55"/>
                                        </p:tgtEl>
                                      </p:cBhvr>
                                    </p:animEffect>
                                    <p:anim calcmode="lin" valueType="num">
                                      <p:cBhvr>
                                        <p:cTn id="38" dur="750" fill="hold"/>
                                        <p:tgtEl>
                                          <p:spTgt spid="55"/>
                                        </p:tgtEl>
                                        <p:attrNameLst>
                                          <p:attrName>ppt_x</p:attrName>
                                        </p:attrNameLst>
                                      </p:cBhvr>
                                      <p:tavLst>
                                        <p:tav tm="0">
                                          <p:val>
                                            <p:strVal val="#ppt_x"/>
                                          </p:val>
                                        </p:tav>
                                        <p:tav tm="100000">
                                          <p:val>
                                            <p:strVal val="#ppt_x"/>
                                          </p:val>
                                        </p:tav>
                                      </p:tavLst>
                                    </p:anim>
                                    <p:anim calcmode="lin" valueType="num">
                                      <p:cBhvr>
                                        <p:cTn id="39"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
          <p:cNvSpPr txBox="1">
            <a:spLocks noChangeArrowheads="1"/>
          </p:cNvSpPr>
          <p:nvPr/>
        </p:nvSpPr>
        <p:spPr bwMode="auto">
          <a:xfrm>
            <a:off x="2222500" y="1119188"/>
            <a:ext cx="48847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marR="0" algn="ctr" defTabSz="914400" eaLnBrk="1" hangingPunct="1">
              <a:buClrTx/>
              <a:buSzTx/>
              <a:buFontTx/>
              <a:buNone/>
              <a:defRPr/>
            </a:pPr>
            <a:r>
              <a:rPr kumimoji="0" lang="zh-CN" altLang="zh-CN" sz="3200" b="1" kern="1200" cap="none" spc="0" normalizeH="0" baseline="0" noProof="0" smtClean="0">
                <a:latin typeface="Calibri" panose="020F0502020204030204" pitchFamily="34" charset="0"/>
                <a:ea typeface="宋体" panose="02010600030101010101" pitchFamily="2" charset="-122"/>
                <a:cs typeface="+mn-cs"/>
              </a:rPr>
              <a:t>契丹（辽）政权的建立</a:t>
            </a:r>
            <a:endParaRPr kumimoji="0" lang="zh-CN" altLang="en-US" sz="3200" kern="1200" cap="none" spc="0" normalizeH="0" baseline="0" noProof="0">
              <a:solidFill>
                <a:schemeClr val="tx2">
                  <a:lumMod val="50000"/>
                </a:schemeClr>
              </a:solidFill>
              <a:latin typeface="叶根友行书繁" panose="02010601030101010101" pitchFamily="2" charset="-122"/>
              <a:ea typeface="叶根友行书繁" panose="02010601030101010101" pitchFamily="2" charset="-122"/>
              <a:cs typeface="+mn-cs"/>
              <a:sym typeface="Arial" panose="020B0604020202020204" pitchFamily="34" charset="0"/>
            </a:endParaRPr>
          </a:p>
        </p:txBody>
      </p:sp>
      <p:sp>
        <p:nvSpPr>
          <p:cNvPr id="2" name="矩形 1"/>
          <p:cNvSpPr/>
          <p:nvPr/>
        </p:nvSpPr>
        <p:spPr>
          <a:xfrm>
            <a:off x="885825" y="1916113"/>
            <a:ext cx="7339013" cy="1885950"/>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热播剧《赘婿》讲述了由郭麒麟饰演的赘婿宁毅入赘苏家之后的故事，前十几集围绕武朝的“岁布”贸易展开，也提到了三个相互对立的国家对立的局面，这里的三个国家和辽、西夏与北宋之间的并立局面有什么相似之处？让我们走进这节课来了解。</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spd="slow" advTm="1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979863" y="2595563"/>
            <a:ext cx="3416300" cy="722312"/>
            <a:chOff x="453424" y="3237069"/>
            <a:chExt cx="4554501" cy="963568"/>
          </a:xfrm>
        </p:grpSpPr>
        <p:sp>
          <p:nvSpPr>
            <p:cNvPr id="19" name="文本框 12"/>
            <p:cNvSpPr txBox="1"/>
            <p:nvPr/>
          </p:nvSpPr>
          <p:spPr>
            <a:xfrm>
              <a:off x="453424" y="3237069"/>
              <a:ext cx="4554501" cy="861663"/>
            </a:xfrm>
            <a:prstGeom prst="rect">
              <a:avLst/>
            </a:prstGeom>
            <a:noFill/>
          </p:spPr>
          <p:txBody>
            <a:bodyPr wrap="none" rtlCol="0">
              <a:spAutoFit/>
            </a:bodyPr>
            <a:lstStyle/>
            <a:p>
              <a:pPr marR="0" algn="ctr" defTabSz="914400">
                <a:buClrTx/>
                <a:buSzTx/>
                <a:buFontTx/>
                <a:buNone/>
                <a:defRPr/>
              </a:pPr>
              <a:r>
                <a:rPr kumimoji="0" lang="zh-CN" altLang="en-US" sz="3600" kern="1200" cap="none" spc="0" normalizeH="0" baseline="0" noProof="0" smtClean="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契丹族与党项族</a:t>
              </a:r>
              <a:endParaRPr kumimoji="0" lang="zh-CN" altLang="en-US" sz="3600" kern="1200" cap="none" spc="0" normalizeH="0" baseline="0" noProof="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endParaRPr>
            </a:p>
          </p:txBody>
        </p:sp>
        <p:sp>
          <p:nvSpPr>
            <p:cNvPr id="20" name="矩形 19"/>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2" name="_14"/>
          <p:cNvSpPr txBox="1">
            <a:spLocks noChangeArrowheads="1"/>
          </p:cNvSpPr>
          <p:nvPr/>
        </p:nvSpPr>
        <p:spPr bwMode="auto">
          <a:xfrm>
            <a:off x="2419350" y="2443163"/>
            <a:ext cx="950913"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450" normalizeH="0" baseline="0" noProof="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rPr>
              <a:t>1</a:t>
            </a:r>
            <a:endParaRPr kumimoji="0" lang="zh-CN" altLang="en-US" sz="5400" b="0" i="0" u="none" strike="noStrike" kern="1200" cap="none" spc="45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endParaRPr>
          </a:p>
        </p:txBody>
      </p:sp>
      <p:sp>
        <p:nvSpPr>
          <p:cNvPr id="23" name="_14"/>
          <p:cNvSpPr txBox="1">
            <a:spLocks noChangeArrowheads="1"/>
          </p:cNvSpPr>
          <p:nvPr/>
        </p:nvSpPr>
        <p:spPr bwMode="auto">
          <a:xfrm>
            <a:off x="2947988" y="2959100"/>
            <a:ext cx="908050" cy="790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rPr>
              <a:t>壹</a:t>
            </a:r>
            <a:endParaRPr kumimoji="0" lang="zh-CN" altLang="zh-CN" sz="60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endParaRPr>
          </a:p>
        </p:txBody>
      </p:sp>
      <p:cxnSp>
        <p:nvCxnSpPr>
          <p:cNvPr id="24" name="直接连接符 27"/>
          <p:cNvCxnSpPr/>
          <p:nvPr/>
        </p:nvCxnSpPr>
        <p:spPr>
          <a:xfrm flipH="1">
            <a:off x="3878263" y="2767013"/>
            <a:ext cx="0" cy="869950"/>
          </a:xfrm>
          <a:prstGeom prst="line">
            <a:avLst/>
          </a:prstGeom>
          <a:ln w="19050" cap="flat" cmpd="sng">
            <a:solidFill>
              <a:srgbClr val="404040">
                <a:alpha val="67842"/>
              </a:srgbClr>
            </a:solidFill>
            <a:prstDash val="solid"/>
            <a:headEnd type="none" w="med" len="med"/>
            <a:tailEnd type="none" w="med" len="med"/>
          </a:ln>
        </p:spPr>
      </p:cxnSp>
      <p:grpSp>
        <p:nvGrpSpPr>
          <p:cNvPr id="25" name="组合 24"/>
          <p:cNvGrpSpPr/>
          <p:nvPr/>
        </p:nvGrpSpPr>
        <p:grpSpPr>
          <a:xfrm rot="-6300000">
            <a:off x="2281238" y="2371725"/>
            <a:ext cx="1689100" cy="1679575"/>
            <a:chOff x="3502191" y="533400"/>
            <a:chExt cx="4241635" cy="4219576"/>
          </a:xfrm>
        </p:grpSpPr>
        <p:sp>
          <p:nvSpPr>
            <p:cNvPr id="26" name="弧形 25"/>
            <p:cNvSpPr/>
            <p:nvPr/>
          </p:nvSpPr>
          <p:spPr>
            <a:xfrm>
              <a:off x="3524250" y="533400"/>
              <a:ext cx="4219576" cy="4219576"/>
            </a:xfrm>
            <a:prstGeom prst="arc">
              <a:avLst>
                <a:gd name="adj1" fmla="val 9947470"/>
                <a:gd name="adj2" fmla="val 2497295"/>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椭圆 26"/>
            <p:cNvSpPr/>
            <p:nvPr/>
          </p:nvSpPr>
          <p:spPr>
            <a:xfrm>
              <a:off x="7072970" y="3929076"/>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椭圆 27"/>
            <p:cNvSpPr/>
            <p:nvPr/>
          </p:nvSpPr>
          <p:spPr>
            <a:xfrm>
              <a:off x="3502191" y="3094741"/>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29" name="图片 5"/>
          <p:cNvPicPr/>
          <p:nvPr/>
        </p:nvPicPr>
        <p:blipFill>
          <a:blip r:embed="rId1" cstate="email"/>
          <a:stretch>
            <a:fillRect/>
          </a:stretch>
        </p:blipFill>
        <p:spPr>
          <a:xfrm>
            <a:off x="4572000" y="1233488"/>
            <a:ext cx="1316038" cy="985837"/>
          </a:xfrm>
          <a:prstGeom prst="rect">
            <a:avLst/>
          </a:prstGeom>
          <a:noFill/>
          <a:ln w="9525">
            <a:noFill/>
          </a:ln>
        </p:spPr>
      </p:pic>
      <p:pic>
        <p:nvPicPr>
          <p:cNvPr id="30" name="图片 29"/>
          <p:cNvPicPr>
            <a:picLocks noChangeAspect="1"/>
          </p:cNvPicPr>
          <p:nvPr/>
        </p:nvPicPr>
        <p:blipFill>
          <a:blip r:embed="rId2" cstate="email"/>
          <a:stretch>
            <a:fillRect/>
          </a:stretch>
        </p:blipFill>
        <p:spPr>
          <a:xfrm>
            <a:off x="3402013" y="4298950"/>
            <a:ext cx="2611437" cy="1327150"/>
          </a:xfrm>
          <a:prstGeom prst="rect">
            <a:avLst/>
          </a:prstGeom>
          <a:noFill/>
          <a:ln w="9525">
            <a:noFill/>
          </a:ln>
        </p:spPr>
      </p:pic>
    </p:spTree>
  </p:cSld>
  <p:clrMapOvr>
    <a:masterClrMapping/>
  </p:clrMapOvr>
  <p:transition spd="slow"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750"/>
                                        <p:tgtEl>
                                          <p:spTgt spid="24"/>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22"/>
                                        </p:tgtEl>
                                        <p:attrNameLst>
                                          <p:attrName>style.visibility</p:attrName>
                                        </p:attrNameLst>
                                      </p:cBhvr>
                                      <p:to>
                                        <p:strVal val="visible"/>
                                      </p:to>
                                    </p:set>
                                    <p:anim by="(-#ppt_w*2)" calcmode="lin" valueType="num">
                                      <p:cBhvr rctx="PPT">
                                        <p:cTn id="10" dur="625" autoRev="1" fill="hold">
                                          <p:stCondLst>
                                            <p:cond delay="0"/>
                                          </p:stCondLst>
                                        </p:cTn>
                                        <p:tgtEl>
                                          <p:spTgt spid="22"/>
                                        </p:tgtEl>
                                        <p:attrNameLst>
                                          <p:attrName>ppt_w</p:attrName>
                                        </p:attrNameLst>
                                      </p:cBhvr>
                                    </p:anim>
                                    <p:anim by="(#ppt_w*0.50)" calcmode="lin" valueType="num">
                                      <p:cBhvr>
                                        <p:cTn id="11" dur="625" decel="50000" autoRev="1" fill="hold">
                                          <p:stCondLst>
                                            <p:cond delay="0"/>
                                          </p:stCondLst>
                                        </p:cTn>
                                        <p:tgtEl>
                                          <p:spTgt spid="22"/>
                                        </p:tgtEl>
                                        <p:attrNameLst>
                                          <p:attrName>ppt_x</p:attrName>
                                        </p:attrNameLst>
                                      </p:cBhvr>
                                    </p:anim>
                                    <p:anim from="(-#ppt_h/2)" to="(#ppt_y)" calcmode="lin" valueType="num">
                                      <p:cBhvr>
                                        <p:cTn id="12" dur="1250" fill="hold">
                                          <p:stCondLst>
                                            <p:cond delay="0"/>
                                          </p:stCondLst>
                                        </p:cTn>
                                        <p:tgtEl>
                                          <p:spTgt spid="22"/>
                                        </p:tgtEl>
                                        <p:attrNameLst>
                                          <p:attrName>ppt_y</p:attrName>
                                        </p:attrNameLst>
                                      </p:cBhvr>
                                    </p:anim>
                                    <p:animRot by="21600000">
                                      <p:cBhvr>
                                        <p:cTn id="13" dur="1250" fill="hold">
                                          <p:stCondLst>
                                            <p:cond delay="0"/>
                                          </p:stCondLst>
                                        </p:cTn>
                                        <p:tgtEl>
                                          <p:spTgt spid="22"/>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23"/>
                                        </p:tgtEl>
                                        <p:attrNameLst>
                                          <p:attrName>style.visibility</p:attrName>
                                        </p:attrNameLst>
                                      </p:cBhvr>
                                      <p:to>
                                        <p:strVal val="visible"/>
                                      </p:to>
                                    </p:set>
                                    <p:anim by="(-#ppt_w*2)" calcmode="lin" valueType="num">
                                      <p:cBhvr rctx="PPT">
                                        <p:cTn id="16" dur="625" autoRev="1" fill="hold">
                                          <p:stCondLst>
                                            <p:cond delay="0"/>
                                          </p:stCondLst>
                                        </p:cTn>
                                        <p:tgtEl>
                                          <p:spTgt spid="23"/>
                                        </p:tgtEl>
                                        <p:attrNameLst>
                                          <p:attrName>ppt_w</p:attrName>
                                        </p:attrNameLst>
                                      </p:cBhvr>
                                    </p:anim>
                                    <p:anim by="(#ppt_w*0.50)" calcmode="lin" valueType="num">
                                      <p:cBhvr>
                                        <p:cTn id="17" dur="625" decel="50000" autoRev="1" fill="hold">
                                          <p:stCondLst>
                                            <p:cond delay="0"/>
                                          </p:stCondLst>
                                        </p:cTn>
                                        <p:tgtEl>
                                          <p:spTgt spid="23"/>
                                        </p:tgtEl>
                                        <p:attrNameLst>
                                          <p:attrName>ppt_x</p:attrName>
                                        </p:attrNameLst>
                                      </p:cBhvr>
                                    </p:anim>
                                    <p:anim from="(-#ppt_h/2)" to="(#ppt_y)" calcmode="lin" valueType="num">
                                      <p:cBhvr>
                                        <p:cTn id="18" dur="1250" fill="hold">
                                          <p:stCondLst>
                                            <p:cond delay="0"/>
                                          </p:stCondLst>
                                        </p:cTn>
                                        <p:tgtEl>
                                          <p:spTgt spid="23"/>
                                        </p:tgtEl>
                                        <p:attrNameLst>
                                          <p:attrName>ppt_y</p:attrName>
                                        </p:attrNameLst>
                                      </p:cBhvr>
                                    </p:anim>
                                    <p:animRot by="21600000">
                                      <p:cBhvr>
                                        <p:cTn id="19" dur="1250" fill="hold">
                                          <p:stCondLst>
                                            <p:cond delay="0"/>
                                          </p:stCondLst>
                                        </p:cTn>
                                        <p:tgtEl>
                                          <p:spTgt spid="23"/>
                                        </p:tgtEl>
                                        <p:attrNameLst>
                                          <p:attrName>r</p:attrName>
                                        </p:attrNameLst>
                                      </p:cBhvr>
                                    </p:animRot>
                                  </p:childTnLst>
                                </p:cTn>
                              </p:par>
                              <p:par>
                                <p:cTn id="20" presetID="47" presetClass="entr" presetSubtype="0" fill="hold" nodeType="withEffect">
                                  <p:stCondLst>
                                    <p:cond delay="1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125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par>
                                <p:cTn id="29" presetID="2" presetClass="entr" presetSubtype="3" fill="hold" nodeType="withEffect">
                                  <p:stCondLst>
                                    <p:cond delay="1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42" presetClass="entr" presetSubtype="0" fill="hold" nodeType="withEffect">
                                  <p:stCondLst>
                                    <p:cond delay="125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750"/>
                                        <p:tgtEl>
                                          <p:spTgt spid="30"/>
                                        </p:tgtEl>
                                      </p:cBhvr>
                                    </p:animEffect>
                                    <p:anim calcmode="lin" valueType="num">
                                      <p:cBhvr>
                                        <p:cTn id="36" dur="750" fill="hold"/>
                                        <p:tgtEl>
                                          <p:spTgt spid="30"/>
                                        </p:tgtEl>
                                        <p:attrNameLst>
                                          <p:attrName>ppt_x</p:attrName>
                                        </p:attrNameLst>
                                      </p:cBhvr>
                                      <p:tavLst>
                                        <p:tav tm="0">
                                          <p:val>
                                            <p:strVal val="#ppt_x"/>
                                          </p:val>
                                        </p:tav>
                                        <p:tav tm="100000">
                                          <p:val>
                                            <p:strVal val="#ppt_x"/>
                                          </p:val>
                                        </p:tav>
                                      </p:tavLst>
                                    </p:anim>
                                    <p:anim calcmode="lin" valueType="num">
                                      <p:cBhvr>
                                        <p:cTn id="37"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矩形 2"/>
          <p:cNvSpPr/>
          <p:nvPr/>
        </p:nvSpPr>
        <p:spPr>
          <a:xfrm>
            <a:off x="823913" y="965200"/>
            <a:ext cx="7462837" cy="1754188"/>
          </a:xfrm>
          <a:prstGeom prst="rect">
            <a:avLst/>
          </a:prstGeom>
          <a:noFill/>
          <a:ln w="9525">
            <a:noFill/>
          </a:ln>
        </p:spPr>
        <p:txBody>
          <a:bodyPr>
            <a:spAutoFit/>
          </a:bodyPr>
          <a:lstStyle/>
          <a:p>
            <a:pPr>
              <a:lnSpc>
                <a:spcPct val="150000"/>
              </a:lnSpc>
            </a:pPr>
            <a:r>
              <a:rPr lang="zh-CN" altLang="zh-CN" sz="2400" dirty="0">
                <a:solidFill>
                  <a:srgbClr val="333333"/>
                </a:solidFill>
                <a:latin typeface="Calibri" panose="020F0502020204030204" pitchFamily="34" charset="0"/>
                <a:cs typeface="Segoe UI" panose="020B0502040204020203" pitchFamily="34" charset="0"/>
              </a:rPr>
              <a:t>他统一契丹八部</a:t>
            </a:r>
            <a:r>
              <a:rPr lang="zh-CN" altLang="en-US"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任用汉人为官改革习俗</a:t>
            </a:r>
            <a:r>
              <a:rPr lang="zh-CN" altLang="en-US"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建筑城郭</a:t>
            </a:r>
            <a:r>
              <a:rPr lang="zh-CN" altLang="en-US"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创制契丹文字</a:t>
            </a:r>
            <a:r>
              <a:rPr lang="en-US" altLang="zh-CN"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发展了农业和商业。</a:t>
            </a:r>
            <a:r>
              <a:rPr lang="en-US" altLang="zh-CN" sz="2400" dirty="0">
                <a:solidFill>
                  <a:srgbClr val="333333"/>
                </a:solidFill>
                <a:latin typeface="Calibri" panose="020F0502020204030204" pitchFamily="34" charset="0"/>
                <a:cs typeface="Segoe UI" panose="020B0502040204020203" pitchFamily="34" charset="0"/>
              </a:rPr>
              <a:t>916</a:t>
            </a:r>
            <a:r>
              <a:rPr lang="zh-CN" altLang="zh-CN" sz="2400" dirty="0">
                <a:solidFill>
                  <a:srgbClr val="333333"/>
                </a:solidFill>
                <a:latin typeface="Calibri" panose="020F0502020204030204" pitchFamily="34" charset="0"/>
                <a:cs typeface="Segoe UI" panose="020B0502040204020203" pitchFamily="34" charset="0"/>
              </a:rPr>
              <a:t>年</a:t>
            </a:r>
            <a:r>
              <a:rPr lang="zh-CN" altLang="en-US"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他称皇帝</a:t>
            </a:r>
            <a:r>
              <a:rPr lang="zh-CN" altLang="en-US" sz="2400" dirty="0">
                <a:solidFill>
                  <a:srgbClr val="333333"/>
                </a:solidFill>
                <a:latin typeface="Calibri" panose="020F0502020204030204" pitchFamily="34" charset="0"/>
                <a:cs typeface="Segoe UI" panose="020B0502040204020203" pitchFamily="34" charset="0"/>
              </a:rPr>
              <a:t>，</a:t>
            </a:r>
            <a:r>
              <a:rPr lang="zh-CN" altLang="zh-CN" sz="2400" dirty="0">
                <a:solidFill>
                  <a:srgbClr val="333333"/>
                </a:solidFill>
                <a:latin typeface="Calibri" panose="020F0502020204030204" pitchFamily="34" charset="0"/>
                <a:cs typeface="Segoe UI" panose="020B0502040204020203" pitchFamily="34" charset="0"/>
              </a:rPr>
              <a:t>国号“契丹”。</a:t>
            </a:r>
            <a:endParaRPr lang="zh-CN" altLang="en-US" sz="2400" dirty="0">
              <a:latin typeface="Calibri" panose="020F0502020204030204" pitchFamily="34" charset="0"/>
            </a:endParaRPr>
          </a:p>
        </p:txBody>
      </p:sp>
      <p:sp>
        <p:nvSpPr>
          <p:cNvPr id="4" name="矩形 3"/>
          <p:cNvSpPr/>
          <p:nvPr/>
        </p:nvSpPr>
        <p:spPr>
          <a:xfrm>
            <a:off x="2793260" y="2098503"/>
            <a:ext cx="6474849" cy="707887"/>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1" i="0" u="none" strike="noStrike" kern="1200" cap="none" spc="0" normalizeH="0" baseline="0" noProof="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uLnTx/>
                <a:uFillTx/>
                <a:latin typeface="Calibri" panose="020F0502020204030204" pitchFamily="34" charset="0"/>
                <a:ea typeface="宋体" panose="02010600030101010101" pitchFamily="2" charset="-122"/>
                <a:cs typeface="+mn-cs"/>
              </a:rPr>
              <a:t>“他” 是谁？做了什么事？</a:t>
            </a:r>
            <a:endParaRPr kumimoji="0" lang="zh-CN" altLang="en-US" sz="4000" b="1" i="0" u="none" strike="noStrike" kern="1200" cap="none" spc="0" normalizeH="0" baseline="0" noProof="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uLnTx/>
              <a:uFillTx/>
              <a:latin typeface="Calibri" panose="020F0502020204030204" pitchFamily="34" charset="0"/>
              <a:ea typeface="宋体" panose="02010600030101010101" pitchFamily="2" charset="-122"/>
              <a:cs typeface="+mn-cs"/>
            </a:endParaRPr>
          </a:p>
        </p:txBody>
      </p:sp>
      <p:pic>
        <p:nvPicPr>
          <p:cNvPr id="5" name="图片 4"/>
          <p:cNvPicPr>
            <a:picLocks noChangeAspect="1"/>
          </p:cNvPicPr>
          <p:nvPr/>
        </p:nvPicPr>
        <p:blipFill>
          <a:blip r:embed="rId1" cstate="email"/>
          <a:stretch>
            <a:fillRect/>
          </a:stretch>
        </p:blipFill>
        <p:spPr>
          <a:xfrm>
            <a:off x="665163" y="2790825"/>
            <a:ext cx="3035300" cy="3286125"/>
          </a:xfrm>
          <a:prstGeom prst="rect">
            <a:avLst/>
          </a:prstGeom>
          <a:noFill/>
          <a:ln w="9525">
            <a:noFill/>
          </a:ln>
        </p:spPr>
      </p:pic>
      <p:sp>
        <p:nvSpPr>
          <p:cNvPr id="6" name="矩形 5"/>
          <p:cNvSpPr/>
          <p:nvPr/>
        </p:nvSpPr>
        <p:spPr>
          <a:xfrm>
            <a:off x="808038" y="5940425"/>
            <a:ext cx="2749550" cy="7080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00" b="0" i="0" u="none" strike="noStrike" kern="1200" cap="none" spc="0" normalizeH="0" baseline="0" noProof="0" smtClean="0">
                <a:ln w="0"/>
                <a:solidFill>
                  <a:schemeClr val="tx1"/>
                </a:solidFill>
                <a:effectLst>
                  <a:outerShdw blurRad="38100" dist="19050" dir="2700000" algn="tl" rotWithShape="0">
                    <a:schemeClr val="dk1">
                      <a:alpha val="40000"/>
                    </a:schemeClr>
                  </a:outerShdw>
                </a:effectLst>
                <a:uLnTx/>
                <a:uFillTx/>
                <a:latin typeface="隶书" pitchFamily="49" charset="-122"/>
                <a:ea typeface="隶书" pitchFamily="49" charset="-122"/>
                <a:cs typeface="+mn-cs"/>
              </a:rPr>
              <a:t>耶律阿保机</a:t>
            </a:r>
            <a:endParaRPr kumimoji="0" lang="zh-CN" altLang="en-US" sz="4000" b="0" i="0" u="none" strike="noStrike" kern="1200" cap="none" spc="0" normalizeH="0" baseline="0" noProof="0" smtClean="0">
              <a:ln w="0"/>
              <a:solidFill>
                <a:schemeClr val="tx1"/>
              </a:solidFill>
              <a:effectLst>
                <a:outerShdw blurRad="38100" dist="19050" dir="2700000" algn="tl" rotWithShape="0">
                  <a:schemeClr val="dk1">
                    <a:alpha val="40000"/>
                  </a:schemeClr>
                </a:outerShdw>
              </a:effectLst>
              <a:uLnTx/>
              <a:uFillTx/>
              <a:latin typeface="隶书" pitchFamily="49" charset="-122"/>
              <a:ea typeface="隶书" pitchFamily="49" charset="-122"/>
              <a:cs typeface="+mn-cs"/>
            </a:endParaRPr>
          </a:p>
        </p:txBody>
      </p:sp>
      <p:sp>
        <p:nvSpPr>
          <p:cNvPr id="7" name="文本框 6"/>
          <p:cNvSpPr txBox="1"/>
          <p:nvPr/>
        </p:nvSpPr>
        <p:spPr>
          <a:xfrm>
            <a:off x="3968750" y="2932113"/>
            <a:ext cx="4872038" cy="3416300"/>
          </a:xfrm>
          <a:prstGeom prst="rect">
            <a:avLst/>
          </a:prstGeom>
          <a:noFill/>
          <a:ln w="9525">
            <a:noFill/>
          </a:ln>
        </p:spPr>
        <p:txBody>
          <a:bodyPr>
            <a:spAutoFit/>
          </a:bodyPr>
          <a:lstStyle/>
          <a:p>
            <a:pPr>
              <a:lnSpc>
                <a:spcPct val="150000"/>
              </a:lnSpc>
            </a:pPr>
            <a:r>
              <a:rPr lang="zh-CN" altLang="en-US" sz="2400" dirty="0">
                <a:latin typeface="Calibri" panose="020F0502020204030204" pitchFamily="34" charset="0"/>
              </a:rPr>
              <a:t>事件：契丹族首领耶律阿保机统一契丹各部，建立政权；</a:t>
            </a:r>
            <a:endParaRPr lang="en-US" altLang="zh-CN" sz="2400" dirty="0">
              <a:latin typeface="Calibri" panose="020F0502020204030204" pitchFamily="34" charset="0"/>
            </a:endParaRPr>
          </a:p>
          <a:p>
            <a:pPr>
              <a:lnSpc>
                <a:spcPct val="150000"/>
              </a:lnSpc>
            </a:pPr>
            <a:r>
              <a:rPr lang="zh-CN" altLang="en-US" sz="2400" dirty="0">
                <a:latin typeface="Calibri" panose="020F0502020204030204" pitchFamily="34" charset="0"/>
              </a:rPr>
              <a:t>时间：</a:t>
            </a:r>
            <a:r>
              <a:rPr lang="en-US" altLang="zh-CN" sz="2400" dirty="0">
                <a:latin typeface="Calibri" panose="020F0502020204030204" pitchFamily="34" charset="0"/>
              </a:rPr>
              <a:t>10 </a:t>
            </a:r>
            <a:r>
              <a:rPr lang="zh-CN" altLang="en-US" sz="2400" dirty="0">
                <a:latin typeface="Calibri" panose="020F0502020204030204" pitchFamily="34" charset="0"/>
              </a:rPr>
              <a:t>世纪初</a:t>
            </a:r>
            <a:endParaRPr lang="en-US" altLang="zh-CN" sz="2400" dirty="0">
              <a:latin typeface="Calibri" panose="020F0502020204030204" pitchFamily="34" charset="0"/>
            </a:endParaRPr>
          </a:p>
          <a:p>
            <a:pPr>
              <a:lnSpc>
                <a:spcPct val="150000"/>
              </a:lnSpc>
            </a:pPr>
            <a:r>
              <a:rPr lang="zh-CN" altLang="en-US" sz="2400" dirty="0">
                <a:latin typeface="Calibri" panose="020F0502020204030204" pitchFamily="34" charset="0"/>
              </a:rPr>
              <a:t>都城：上京临潢府</a:t>
            </a:r>
            <a:endParaRPr lang="en-US" altLang="zh-CN" sz="2400" dirty="0">
              <a:latin typeface="Calibri" panose="020F0502020204030204" pitchFamily="34" charset="0"/>
            </a:endParaRPr>
          </a:p>
          <a:p>
            <a:pPr>
              <a:lnSpc>
                <a:spcPct val="150000"/>
              </a:lnSpc>
            </a:pPr>
            <a:r>
              <a:rPr lang="zh-CN" altLang="en-US" sz="2400" dirty="0">
                <a:latin typeface="Calibri" panose="020F0502020204030204" pitchFamily="34" charset="0"/>
              </a:rPr>
              <a:t>发展：发展生产、创造文字、国力不断增强</a:t>
            </a:r>
            <a:endParaRPr lang="zh-CN" altLang="en-US" sz="2400" dirty="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矩形 2"/>
          <p:cNvSpPr/>
          <p:nvPr/>
        </p:nvSpPr>
        <p:spPr>
          <a:xfrm>
            <a:off x="752475" y="849313"/>
            <a:ext cx="7604125" cy="1939925"/>
          </a:xfrm>
          <a:prstGeom prst="rect">
            <a:avLst/>
          </a:prstGeom>
          <a:noFill/>
          <a:ln w="9525">
            <a:noFill/>
          </a:ln>
        </p:spPr>
        <p:txBody>
          <a:bodyPr>
            <a:spAutoFit/>
          </a:bodyPr>
          <a:lstStyle/>
          <a:p>
            <a:pPr>
              <a:lnSpc>
                <a:spcPct val="150000"/>
              </a:lnSpc>
            </a:pPr>
            <a:r>
              <a:rPr lang="zh-CN" altLang="zh-CN" sz="2000" dirty="0">
                <a:solidFill>
                  <a:srgbClr val="333333"/>
                </a:solidFill>
                <a:latin typeface="Calibri" panose="020F0502020204030204" pitchFamily="34" charset="0"/>
                <a:cs typeface="Segoe UI" panose="020B0502040204020203" pitchFamily="34" charset="0"/>
              </a:rPr>
              <a:t>他是党项族拓跋部人</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于</a:t>
            </a:r>
            <a:r>
              <a:rPr lang="en-US" altLang="zh-CN" sz="2000" dirty="0">
                <a:solidFill>
                  <a:srgbClr val="333333"/>
                </a:solidFill>
                <a:latin typeface="Calibri" panose="020F0502020204030204" pitchFamily="34" charset="0"/>
                <a:cs typeface="Segoe UI" panose="020B0502040204020203" pitchFamily="34" charset="0"/>
              </a:rPr>
              <a:t>1038</a:t>
            </a:r>
            <a:r>
              <a:rPr lang="zh-CN" altLang="zh-CN" sz="2000" dirty="0">
                <a:solidFill>
                  <a:srgbClr val="333333"/>
                </a:solidFill>
                <a:latin typeface="Calibri" panose="020F0502020204030204" pitchFamily="34" charset="0"/>
                <a:cs typeface="Segoe UI" panose="020B0502040204020203" pitchFamily="34" charset="0"/>
              </a:rPr>
              <a:t>年称帝</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国号大夏。他懂得蕃汉文字</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懂得佛教经典</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还研究过儒家的经史和兵书。他仿照唐宋封建制度建立统治机构</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任用汉人为官</a:t>
            </a:r>
            <a:r>
              <a:rPr lang="en-US" altLang="zh-CN"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根据汉文创制西夏文字</a:t>
            </a:r>
            <a:r>
              <a:rPr lang="zh-CN" altLang="en-US" sz="2000" dirty="0">
                <a:solidFill>
                  <a:srgbClr val="333333"/>
                </a:solidFill>
                <a:latin typeface="Calibri" panose="020F0502020204030204" pitchFamily="34" charset="0"/>
                <a:cs typeface="Segoe UI" panose="020B0502040204020203" pitchFamily="34" charset="0"/>
              </a:rPr>
              <a:t>，</a:t>
            </a:r>
            <a:r>
              <a:rPr lang="zh-CN" altLang="zh-CN" sz="2000" dirty="0">
                <a:solidFill>
                  <a:srgbClr val="333333"/>
                </a:solidFill>
                <a:latin typeface="Calibri" panose="020F0502020204030204" pitchFamily="34" charset="0"/>
                <a:cs typeface="Segoe UI" panose="020B0502040204020203" pitchFamily="34" charset="0"/>
              </a:rPr>
              <a:t>曾制定官制、军制、法律。</a:t>
            </a:r>
            <a:endParaRPr lang="zh-CN" altLang="en-US" sz="2000" dirty="0">
              <a:latin typeface="Calibri" panose="020F0502020204030204" pitchFamily="34" charset="0"/>
            </a:endParaRPr>
          </a:p>
        </p:txBody>
      </p:sp>
      <p:sp>
        <p:nvSpPr>
          <p:cNvPr id="4" name="矩形 3"/>
          <p:cNvSpPr/>
          <p:nvPr/>
        </p:nvSpPr>
        <p:spPr>
          <a:xfrm>
            <a:off x="2759390" y="2172383"/>
            <a:ext cx="6350739" cy="646332"/>
          </a:xfrm>
          <a:prstGeom prst="rect">
            <a:avLst/>
          </a:prstGeom>
          <a:noFill/>
        </p:spPr>
        <p:txBody>
          <a:bodyPr wrap="squar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uLnTx/>
                <a:uFillTx/>
                <a:latin typeface="Calibri" panose="020F0502020204030204" pitchFamily="34" charset="0"/>
                <a:ea typeface="宋体" panose="02010600030101010101" pitchFamily="2" charset="-122"/>
                <a:cs typeface="+mn-cs"/>
              </a:rPr>
              <a:t>“他” 是谁？做了什么事？</a:t>
            </a:r>
            <a:endParaRPr kumimoji="0" lang="zh-CN" altLang="en-US" sz="3600" b="1" i="0" u="none" strike="noStrike" kern="1200" cap="none" spc="0" normalizeH="0" baseline="0" noProof="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uLnTx/>
              <a:uFillTx/>
              <a:latin typeface="Calibri" panose="020F0502020204030204" pitchFamily="34" charset="0"/>
              <a:ea typeface="宋体" panose="02010600030101010101" pitchFamily="2" charset="-122"/>
              <a:cs typeface="+mn-cs"/>
            </a:endParaRPr>
          </a:p>
        </p:txBody>
      </p:sp>
      <p:pic>
        <p:nvPicPr>
          <p:cNvPr id="5" name="图片 4"/>
          <p:cNvPicPr>
            <a:picLocks noChangeAspect="1"/>
          </p:cNvPicPr>
          <p:nvPr/>
        </p:nvPicPr>
        <p:blipFill>
          <a:blip r:embed="rId1" cstate="email"/>
          <a:stretch>
            <a:fillRect/>
          </a:stretch>
        </p:blipFill>
        <p:spPr>
          <a:xfrm>
            <a:off x="752475" y="2789238"/>
            <a:ext cx="2463800" cy="2886075"/>
          </a:xfrm>
          <a:prstGeom prst="rect">
            <a:avLst/>
          </a:prstGeom>
          <a:noFill/>
          <a:ln w="9525">
            <a:noFill/>
          </a:ln>
        </p:spPr>
      </p:pic>
      <p:sp>
        <p:nvSpPr>
          <p:cNvPr id="6" name="矩形 5"/>
          <p:cNvSpPr/>
          <p:nvPr/>
        </p:nvSpPr>
        <p:spPr>
          <a:xfrm>
            <a:off x="1055688" y="5675313"/>
            <a:ext cx="1570038" cy="923925"/>
          </a:xfrm>
          <a:prstGeom prst="rect">
            <a:avLst/>
          </a:prstGeom>
          <a:noFill/>
        </p:spPr>
        <p:txBody>
          <a:bodyPr wrap="none" lIns="91440" tIns="45720" rIns="91440" bIns="4572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5400" b="0" i="0" u="none" strike="noStrike" kern="1200" cap="none" spc="0" normalizeH="0" baseline="0" noProof="0" smtClean="0">
                <a:ln w="0"/>
                <a:solidFill>
                  <a:schemeClr val="tx1"/>
                </a:solidFill>
                <a:effectLst>
                  <a:outerShdw blurRad="38100" dist="19050" dir="2700000" algn="tl" rotWithShape="0">
                    <a:schemeClr val="dk1">
                      <a:alpha val="40000"/>
                    </a:schemeClr>
                  </a:outerShdw>
                </a:effectLst>
                <a:uLnTx/>
                <a:uFillTx/>
                <a:latin typeface="隶书" pitchFamily="49" charset="-122"/>
                <a:ea typeface="隶书" pitchFamily="49" charset="-122"/>
                <a:cs typeface="+mn-cs"/>
              </a:rPr>
              <a:t>元昊</a:t>
            </a:r>
            <a:endParaRPr kumimoji="0" lang="zh-CN" altLang="en-US" sz="5400" b="0" i="0" u="none" strike="noStrike" kern="1200" cap="none" spc="0" normalizeH="0" baseline="0" noProof="0" smtClean="0">
              <a:ln w="0"/>
              <a:solidFill>
                <a:schemeClr val="tx1"/>
              </a:solidFill>
              <a:effectLst>
                <a:outerShdw blurRad="38100" dist="19050" dir="2700000" algn="tl" rotWithShape="0">
                  <a:schemeClr val="dk1">
                    <a:alpha val="40000"/>
                  </a:schemeClr>
                </a:outerShdw>
              </a:effectLst>
              <a:uLnTx/>
              <a:uFillTx/>
              <a:latin typeface="隶书" pitchFamily="49" charset="-122"/>
              <a:ea typeface="隶书" pitchFamily="49" charset="-122"/>
              <a:cs typeface="+mn-cs"/>
            </a:endParaRPr>
          </a:p>
        </p:txBody>
      </p:sp>
      <p:sp>
        <p:nvSpPr>
          <p:cNvPr id="7" name="文本框 6"/>
          <p:cNvSpPr txBox="1"/>
          <p:nvPr/>
        </p:nvSpPr>
        <p:spPr>
          <a:xfrm>
            <a:off x="3368675" y="2789238"/>
            <a:ext cx="5589588" cy="3784600"/>
          </a:xfrm>
          <a:prstGeom prst="rect">
            <a:avLst/>
          </a:prstGeom>
          <a:noFill/>
          <a:ln w="9525">
            <a:noFill/>
          </a:ln>
        </p:spPr>
        <p:txBody>
          <a:bodyPr>
            <a:spAutoFit/>
          </a:bodyPr>
          <a:lstStyle/>
          <a:p>
            <a:pPr>
              <a:lnSpc>
                <a:spcPct val="150000"/>
              </a:lnSpc>
            </a:pPr>
            <a:r>
              <a:rPr lang="zh-CN" altLang="en-US" sz="2000" dirty="0">
                <a:latin typeface="Calibri" panose="020F0502020204030204" pitchFamily="34" charset="0"/>
              </a:rPr>
              <a:t>事件：党项首领元昊称大夏皇帝，定都兴庆府，史称西夏</a:t>
            </a:r>
            <a:endParaRPr lang="en-US" altLang="zh-CN" sz="2000" dirty="0">
              <a:latin typeface="Calibri" panose="020F0502020204030204" pitchFamily="34" charset="0"/>
            </a:endParaRPr>
          </a:p>
          <a:p>
            <a:pPr>
              <a:lnSpc>
                <a:spcPct val="150000"/>
              </a:lnSpc>
            </a:pPr>
            <a:r>
              <a:rPr lang="zh-CN" altLang="en-US" sz="2000" dirty="0">
                <a:latin typeface="Calibri" panose="020F0502020204030204" pitchFamily="34" charset="0"/>
              </a:rPr>
              <a:t>时间：</a:t>
            </a:r>
            <a:r>
              <a:rPr lang="en-US" altLang="zh-CN" sz="2000" dirty="0">
                <a:latin typeface="Calibri" panose="020F0502020204030204" pitchFamily="34" charset="0"/>
              </a:rPr>
              <a:t>11</a:t>
            </a:r>
            <a:r>
              <a:rPr lang="zh-CN" altLang="en-US" sz="2000" dirty="0">
                <a:latin typeface="Calibri" panose="020F0502020204030204" pitchFamily="34" charset="0"/>
              </a:rPr>
              <a:t>世纪前期</a:t>
            </a:r>
            <a:endParaRPr lang="en-US" altLang="zh-CN" sz="2000" dirty="0">
              <a:latin typeface="Calibri" panose="020F0502020204030204" pitchFamily="34" charset="0"/>
            </a:endParaRPr>
          </a:p>
          <a:p>
            <a:pPr>
              <a:lnSpc>
                <a:spcPct val="150000"/>
              </a:lnSpc>
            </a:pPr>
            <a:r>
              <a:rPr lang="zh-CN" altLang="en-US" sz="2000" dirty="0">
                <a:latin typeface="Calibri" panose="020F0502020204030204" pitchFamily="34" charset="0"/>
              </a:rPr>
              <a:t>建立者：党项族首领元昊</a:t>
            </a:r>
            <a:endParaRPr lang="en-US" altLang="zh-CN" sz="2000" dirty="0">
              <a:latin typeface="Calibri" panose="020F0502020204030204" pitchFamily="34" charset="0"/>
            </a:endParaRPr>
          </a:p>
          <a:p>
            <a:pPr>
              <a:lnSpc>
                <a:spcPct val="150000"/>
              </a:lnSpc>
            </a:pPr>
            <a:r>
              <a:rPr lang="zh-CN" altLang="en-US" sz="2000" dirty="0">
                <a:latin typeface="Calibri" panose="020F0502020204030204" pitchFamily="34" charset="0"/>
              </a:rPr>
              <a:t>都城：兴庆府（今宁夏银川）</a:t>
            </a:r>
            <a:endParaRPr lang="en-US" altLang="zh-CN" sz="2000" dirty="0">
              <a:latin typeface="Calibri" panose="020F0502020204030204" pitchFamily="34" charset="0"/>
            </a:endParaRPr>
          </a:p>
          <a:p>
            <a:pPr>
              <a:lnSpc>
                <a:spcPct val="150000"/>
              </a:lnSpc>
            </a:pPr>
            <a:r>
              <a:rPr lang="zh-CN" altLang="en-US" sz="2000" dirty="0">
                <a:latin typeface="Calibri" panose="020F0502020204030204" pitchFamily="34" charset="0"/>
              </a:rPr>
              <a:t>发展：效仿唐宋制度，订立官制、军制和法律，并鼓励垦荒，发展农牧和经济，还创造了西夏文字。</a:t>
            </a:r>
            <a:endParaRPr lang="zh-CN" altLang="en-US" sz="2000" dirty="0">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979863" y="2595563"/>
            <a:ext cx="3416300" cy="722312"/>
            <a:chOff x="453424" y="3237069"/>
            <a:chExt cx="4554500" cy="963568"/>
          </a:xfrm>
        </p:grpSpPr>
        <p:sp>
          <p:nvSpPr>
            <p:cNvPr id="19" name="文本框 12"/>
            <p:cNvSpPr txBox="1"/>
            <p:nvPr/>
          </p:nvSpPr>
          <p:spPr>
            <a:xfrm>
              <a:off x="453424" y="3237069"/>
              <a:ext cx="4554500" cy="861663"/>
            </a:xfrm>
            <a:prstGeom prst="rect">
              <a:avLst/>
            </a:prstGeom>
            <a:noFill/>
          </p:spPr>
          <p:txBody>
            <a:bodyPr wrap="none" rtlCol="0">
              <a:spAutoFit/>
            </a:bodyPr>
            <a:lstStyle/>
            <a:p>
              <a:pPr marR="0" algn="ctr" defTabSz="914400">
                <a:buClrTx/>
                <a:buSzTx/>
                <a:buFontTx/>
                <a:buNone/>
                <a:defRPr/>
              </a:pPr>
              <a:r>
                <a:rPr kumimoji="0" lang="zh-CN" altLang="en-US" sz="3600" kern="1200" cap="none" spc="0" normalizeH="0" baseline="0" noProof="0" dirty="0" smtClean="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rPr>
                <a:t>辽与北宋的和战</a:t>
              </a:r>
              <a:endParaRPr kumimoji="0" lang="zh-CN" altLang="en-US" sz="3600" kern="1200" cap="none" spc="0" normalizeH="0" baseline="0" noProof="0" dirty="0">
                <a:solidFill>
                  <a:schemeClr val="tx2">
                    <a:lumMod val="50000"/>
                  </a:schemeClr>
                </a:solidFill>
                <a:latin typeface="叶根友行书繁" panose="02010601030101010101" pitchFamily="2" charset="-122"/>
                <a:ea typeface="叶根友行书繁" panose="02010601030101010101" pitchFamily="2" charset="-122"/>
                <a:cs typeface="Microsoft JhengHei Light" panose="020B0304030504040204" pitchFamily="34" charset="-122"/>
              </a:endParaRPr>
            </a:p>
          </p:txBody>
        </p:sp>
        <p:sp>
          <p:nvSpPr>
            <p:cNvPr id="20" name="矩形 19"/>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100" b="0" i="0" u="none" strike="noStrike" kern="1200" cap="none" spc="0" normalizeH="0" baseline="0" noProof="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pSp>
      <p:sp>
        <p:nvSpPr>
          <p:cNvPr id="22" name="_14"/>
          <p:cNvSpPr txBox="1">
            <a:spLocks noChangeArrowheads="1"/>
          </p:cNvSpPr>
          <p:nvPr/>
        </p:nvSpPr>
        <p:spPr bwMode="auto">
          <a:xfrm>
            <a:off x="2419350" y="2443163"/>
            <a:ext cx="950913"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5400" b="0" i="0" u="none" strike="noStrike" kern="1200" cap="none" spc="450" normalizeH="0" baseline="0" noProof="0" smtClean="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rPr>
              <a:t>2</a:t>
            </a:r>
            <a:endParaRPr kumimoji="0" lang="zh-CN" altLang="en-US" sz="5400" b="0" i="0" u="none" strike="noStrike" kern="1200" cap="none" spc="450" normalizeH="0" baseline="0" noProof="0">
              <a:ln>
                <a:noFill/>
              </a:ln>
              <a:solidFill>
                <a:schemeClr val="tx2">
                  <a:lumMod val="50000"/>
                </a:schemeClr>
              </a:solidFill>
              <a:effectLst/>
              <a:uLnTx/>
              <a:uFillTx/>
              <a:latin typeface="微软雅黑" panose="020B0503020204020204" pitchFamily="34" charset="-122"/>
              <a:ea typeface="微软雅黑" panose="020B0503020204020204" pitchFamily="34" charset="-122"/>
              <a:cs typeface="+mj-cs"/>
            </a:endParaRPr>
          </a:p>
        </p:txBody>
      </p:sp>
      <p:sp>
        <p:nvSpPr>
          <p:cNvPr id="23" name="_14"/>
          <p:cNvSpPr txBox="1">
            <a:spLocks noChangeArrowheads="1"/>
          </p:cNvSpPr>
          <p:nvPr/>
        </p:nvSpPr>
        <p:spPr bwMode="auto">
          <a:xfrm>
            <a:off x="2947988" y="2959100"/>
            <a:ext cx="908050" cy="790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9" tIns="34294" rIns="68589" bIns="34294"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0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rPr>
              <a:t>贰</a:t>
            </a:r>
            <a:endParaRPr kumimoji="0" lang="zh-CN" altLang="zh-CN" sz="6000" b="0" i="0" u="none" strike="noStrike" kern="1200" cap="none" spc="450" normalizeH="0" baseline="0" noProof="0">
              <a:ln>
                <a:noFill/>
              </a:ln>
              <a:solidFill>
                <a:srgbClr val="FC3333"/>
              </a:solidFill>
              <a:effectLst/>
              <a:uLnTx/>
              <a:uFillTx/>
              <a:latin typeface="叶根友刀锋黑草" panose="02010601030101010101" pitchFamily="2" charset="-122"/>
              <a:ea typeface="叶根友刀锋黑草" panose="02010601030101010101" pitchFamily="2" charset="-122"/>
              <a:cs typeface="+mj-cs"/>
            </a:endParaRPr>
          </a:p>
        </p:txBody>
      </p:sp>
      <p:cxnSp>
        <p:nvCxnSpPr>
          <p:cNvPr id="24" name="直接连接符 27"/>
          <p:cNvCxnSpPr/>
          <p:nvPr/>
        </p:nvCxnSpPr>
        <p:spPr>
          <a:xfrm flipH="1">
            <a:off x="3878263" y="2767013"/>
            <a:ext cx="0" cy="869950"/>
          </a:xfrm>
          <a:prstGeom prst="line">
            <a:avLst/>
          </a:prstGeom>
          <a:ln w="19050" cap="flat" cmpd="sng">
            <a:solidFill>
              <a:srgbClr val="404040">
                <a:alpha val="67842"/>
              </a:srgbClr>
            </a:solidFill>
            <a:prstDash val="solid"/>
            <a:headEnd type="none" w="med" len="med"/>
            <a:tailEnd type="none" w="med" len="med"/>
          </a:ln>
        </p:spPr>
      </p:cxnSp>
      <p:grpSp>
        <p:nvGrpSpPr>
          <p:cNvPr id="25" name="组合 24"/>
          <p:cNvGrpSpPr/>
          <p:nvPr/>
        </p:nvGrpSpPr>
        <p:grpSpPr>
          <a:xfrm rot="-6300000">
            <a:off x="2281238" y="2371725"/>
            <a:ext cx="1689100" cy="1679575"/>
            <a:chOff x="3502191" y="533400"/>
            <a:chExt cx="4241635" cy="4219576"/>
          </a:xfrm>
        </p:grpSpPr>
        <p:sp>
          <p:nvSpPr>
            <p:cNvPr id="26" name="弧形 25"/>
            <p:cNvSpPr/>
            <p:nvPr/>
          </p:nvSpPr>
          <p:spPr>
            <a:xfrm>
              <a:off x="3524250" y="533400"/>
              <a:ext cx="4219576" cy="4219576"/>
            </a:xfrm>
            <a:prstGeom prst="arc">
              <a:avLst>
                <a:gd name="adj1" fmla="val 9947470"/>
                <a:gd name="adj2" fmla="val 2497295"/>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7" name="椭圆 26"/>
            <p:cNvSpPr/>
            <p:nvPr/>
          </p:nvSpPr>
          <p:spPr>
            <a:xfrm>
              <a:off x="7072970" y="3929076"/>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椭圆 27"/>
            <p:cNvSpPr/>
            <p:nvPr/>
          </p:nvSpPr>
          <p:spPr>
            <a:xfrm>
              <a:off x="3502191" y="3094741"/>
              <a:ext cx="226922" cy="226922"/>
            </a:xfrm>
            <a:prstGeom prst="ellipse">
              <a:avLst/>
            </a:prstGeom>
            <a:solidFill>
              <a:srgbClr val="FC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pic>
        <p:nvPicPr>
          <p:cNvPr id="29" name="图片 5"/>
          <p:cNvPicPr/>
          <p:nvPr/>
        </p:nvPicPr>
        <p:blipFill>
          <a:blip r:embed="rId1" cstate="email"/>
          <a:stretch>
            <a:fillRect/>
          </a:stretch>
        </p:blipFill>
        <p:spPr>
          <a:xfrm>
            <a:off x="4572000" y="1233488"/>
            <a:ext cx="1316038" cy="985837"/>
          </a:xfrm>
          <a:prstGeom prst="rect">
            <a:avLst/>
          </a:prstGeom>
          <a:noFill/>
          <a:ln w="9525">
            <a:noFill/>
          </a:ln>
        </p:spPr>
      </p:pic>
      <p:pic>
        <p:nvPicPr>
          <p:cNvPr id="30" name="图片 29"/>
          <p:cNvPicPr>
            <a:picLocks noChangeAspect="1"/>
          </p:cNvPicPr>
          <p:nvPr/>
        </p:nvPicPr>
        <p:blipFill>
          <a:blip r:embed="rId2" cstate="email"/>
          <a:stretch>
            <a:fillRect/>
          </a:stretch>
        </p:blipFill>
        <p:spPr>
          <a:xfrm>
            <a:off x="3402013" y="4298950"/>
            <a:ext cx="2611437" cy="1327150"/>
          </a:xfrm>
          <a:prstGeom prst="rect">
            <a:avLst/>
          </a:prstGeom>
          <a:noFill/>
          <a:ln w="9525">
            <a:noFill/>
          </a:ln>
        </p:spPr>
      </p:pic>
    </p:spTree>
  </p:cSld>
  <p:clrMapOvr>
    <a:masterClrMapping/>
  </p:clrMapOvr>
  <p:transition spd="slow"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100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750"/>
                                        <p:tgtEl>
                                          <p:spTgt spid="24"/>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22"/>
                                        </p:tgtEl>
                                        <p:attrNameLst>
                                          <p:attrName>style.visibility</p:attrName>
                                        </p:attrNameLst>
                                      </p:cBhvr>
                                      <p:to>
                                        <p:strVal val="visible"/>
                                      </p:to>
                                    </p:set>
                                    <p:anim by="(-#ppt_w*2)" calcmode="lin" valueType="num">
                                      <p:cBhvr rctx="PPT">
                                        <p:cTn id="10" dur="625" autoRev="1" fill="hold">
                                          <p:stCondLst>
                                            <p:cond delay="0"/>
                                          </p:stCondLst>
                                        </p:cTn>
                                        <p:tgtEl>
                                          <p:spTgt spid="22"/>
                                        </p:tgtEl>
                                        <p:attrNameLst>
                                          <p:attrName>ppt_w</p:attrName>
                                        </p:attrNameLst>
                                      </p:cBhvr>
                                    </p:anim>
                                    <p:anim by="(#ppt_w*0.50)" calcmode="lin" valueType="num">
                                      <p:cBhvr>
                                        <p:cTn id="11" dur="625" decel="50000" autoRev="1" fill="hold">
                                          <p:stCondLst>
                                            <p:cond delay="0"/>
                                          </p:stCondLst>
                                        </p:cTn>
                                        <p:tgtEl>
                                          <p:spTgt spid="22"/>
                                        </p:tgtEl>
                                        <p:attrNameLst>
                                          <p:attrName>ppt_x</p:attrName>
                                        </p:attrNameLst>
                                      </p:cBhvr>
                                    </p:anim>
                                    <p:anim from="(-#ppt_h/2)" to="(#ppt_y)" calcmode="lin" valueType="num">
                                      <p:cBhvr>
                                        <p:cTn id="12" dur="1250" fill="hold">
                                          <p:stCondLst>
                                            <p:cond delay="0"/>
                                          </p:stCondLst>
                                        </p:cTn>
                                        <p:tgtEl>
                                          <p:spTgt spid="22"/>
                                        </p:tgtEl>
                                        <p:attrNameLst>
                                          <p:attrName>ppt_y</p:attrName>
                                        </p:attrNameLst>
                                      </p:cBhvr>
                                    </p:anim>
                                    <p:animRot by="21600000">
                                      <p:cBhvr>
                                        <p:cTn id="13" dur="1250" fill="hold">
                                          <p:stCondLst>
                                            <p:cond delay="0"/>
                                          </p:stCondLst>
                                        </p:cTn>
                                        <p:tgtEl>
                                          <p:spTgt spid="22"/>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23"/>
                                        </p:tgtEl>
                                        <p:attrNameLst>
                                          <p:attrName>style.visibility</p:attrName>
                                        </p:attrNameLst>
                                      </p:cBhvr>
                                      <p:to>
                                        <p:strVal val="visible"/>
                                      </p:to>
                                    </p:set>
                                    <p:anim by="(-#ppt_w*2)" calcmode="lin" valueType="num">
                                      <p:cBhvr rctx="PPT">
                                        <p:cTn id="16" dur="625" autoRev="1" fill="hold">
                                          <p:stCondLst>
                                            <p:cond delay="0"/>
                                          </p:stCondLst>
                                        </p:cTn>
                                        <p:tgtEl>
                                          <p:spTgt spid="23"/>
                                        </p:tgtEl>
                                        <p:attrNameLst>
                                          <p:attrName>ppt_w</p:attrName>
                                        </p:attrNameLst>
                                      </p:cBhvr>
                                    </p:anim>
                                    <p:anim by="(#ppt_w*0.50)" calcmode="lin" valueType="num">
                                      <p:cBhvr>
                                        <p:cTn id="17" dur="625" decel="50000" autoRev="1" fill="hold">
                                          <p:stCondLst>
                                            <p:cond delay="0"/>
                                          </p:stCondLst>
                                        </p:cTn>
                                        <p:tgtEl>
                                          <p:spTgt spid="23"/>
                                        </p:tgtEl>
                                        <p:attrNameLst>
                                          <p:attrName>ppt_x</p:attrName>
                                        </p:attrNameLst>
                                      </p:cBhvr>
                                    </p:anim>
                                    <p:anim from="(-#ppt_h/2)" to="(#ppt_y)" calcmode="lin" valueType="num">
                                      <p:cBhvr>
                                        <p:cTn id="18" dur="1250" fill="hold">
                                          <p:stCondLst>
                                            <p:cond delay="0"/>
                                          </p:stCondLst>
                                        </p:cTn>
                                        <p:tgtEl>
                                          <p:spTgt spid="23"/>
                                        </p:tgtEl>
                                        <p:attrNameLst>
                                          <p:attrName>ppt_y</p:attrName>
                                        </p:attrNameLst>
                                      </p:cBhvr>
                                    </p:anim>
                                    <p:animRot by="21600000">
                                      <p:cBhvr>
                                        <p:cTn id="19" dur="1250" fill="hold">
                                          <p:stCondLst>
                                            <p:cond delay="0"/>
                                          </p:stCondLst>
                                        </p:cTn>
                                        <p:tgtEl>
                                          <p:spTgt spid="23"/>
                                        </p:tgtEl>
                                        <p:attrNameLst>
                                          <p:attrName>r</p:attrName>
                                        </p:attrNameLst>
                                      </p:cBhvr>
                                    </p:animRot>
                                  </p:childTnLst>
                                </p:cTn>
                              </p:par>
                              <p:par>
                                <p:cTn id="20" presetID="47" presetClass="entr" presetSubtype="0" fill="hold" nodeType="withEffect">
                                  <p:stCondLst>
                                    <p:cond delay="10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125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par>
                                <p:cTn id="29" presetID="2" presetClass="entr" presetSubtype="3" fill="hold" nodeType="withEffect">
                                  <p:stCondLst>
                                    <p:cond delay="125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42" presetClass="entr" presetSubtype="0" fill="hold" nodeType="withEffect">
                                  <p:stCondLst>
                                    <p:cond delay="125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750"/>
                                        <p:tgtEl>
                                          <p:spTgt spid="30"/>
                                        </p:tgtEl>
                                      </p:cBhvr>
                                    </p:animEffect>
                                    <p:anim calcmode="lin" valueType="num">
                                      <p:cBhvr>
                                        <p:cTn id="36" dur="750" fill="hold"/>
                                        <p:tgtEl>
                                          <p:spTgt spid="30"/>
                                        </p:tgtEl>
                                        <p:attrNameLst>
                                          <p:attrName>ppt_x</p:attrName>
                                        </p:attrNameLst>
                                      </p:cBhvr>
                                      <p:tavLst>
                                        <p:tav tm="0">
                                          <p:val>
                                            <p:strVal val="#ppt_x"/>
                                          </p:val>
                                        </p:tav>
                                        <p:tav tm="100000">
                                          <p:val>
                                            <p:strVal val="#ppt_x"/>
                                          </p:val>
                                        </p:tav>
                                      </p:tavLst>
                                    </p:anim>
                                    <p:anim calcmode="lin" valueType="num">
                                      <p:cBhvr>
                                        <p:cTn id="37"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6388" y="1512888"/>
            <a:ext cx="8496300" cy="3170238"/>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和议中虽然宋辽彼此以兄弟之邦的地位同等对待</a:t>
            </a:r>
            <a:r>
              <a:rPr kumimoji="0" lang="zh-CN" altLang="en-US"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但宋朝从此被迫每年供给绢</a:t>
            </a:r>
            <a:r>
              <a:rPr kumimoji="0" lang="en-US"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20</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万匹银</a:t>
            </a:r>
            <a:r>
              <a:rPr kumimoji="0" lang="en-US"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10</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万两。”“从历史的后端看来</a:t>
            </a:r>
            <a:r>
              <a:rPr kumimoji="0" lang="en-US"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这</a:t>
            </a:r>
            <a:r>
              <a:rPr kumimoji="0" lang="en-US"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1004</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年的协定有它的作用。……这种为和平付出之代价无疑比战费来得低廉。……可是这种看法必须全部放弃当事人的观感……他们无法承认这种妥协为事理之当然。中国历史之中</a:t>
            </a:r>
            <a:r>
              <a:rPr kumimoji="0" lang="zh-CN" altLang="en-US"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从无一个统一天下的大帝国卑躬屈节地向一个文化程度低的边区国家进贡。</a:t>
            </a:r>
            <a:endParaRPr kumimoji="0" lang="zh-CN" altLang="zh-CN" sz="20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defRPr/>
            </a:pPr>
            <a:r>
              <a:rPr kumimoji="0" lang="zh-CN" altLang="zh-CN" sz="2000" b="0" i="0" u="none" strike="noStrike" kern="100" cap="none" spc="0" normalizeH="0" baseline="0" noProof="0" dirty="0" smtClean="0">
                <a:ln>
                  <a:noFill/>
                </a:ln>
                <a:solidFill>
                  <a:srgbClr val="333333"/>
                </a:solidFill>
                <a:effectLst/>
                <a:uLnTx/>
                <a:uFillTx/>
                <a:latin typeface="Calibri" panose="020F0502020204030204" pitchFamily="34" charset="0"/>
                <a:ea typeface="宋体" panose="02010600030101010101" pitchFamily="2" charset="-122"/>
                <a:cs typeface="Times New Roman" panose="02020603050405020304" pitchFamily="18" charset="0"/>
              </a:rPr>
              <a:t>——黄仁宇《中国大历史》</a:t>
            </a:r>
            <a:endParaRPr kumimoji="0" lang="zh-CN" alt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云形标注 4"/>
          <p:cNvSpPr/>
          <p:nvPr/>
        </p:nvSpPr>
        <p:spPr>
          <a:xfrm>
            <a:off x="1071563" y="4525963"/>
            <a:ext cx="3349625" cy="1966913"/>
          </a:xfrm>
          <a:prstGeom prst="cloudCallout">
            <a:avLst>
              <a:gd name="adj1" fmla="val 25924"/>
              <a:gd name="adj2" fmla="val -6787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000" b="1" i="0" u="none" strike="noStrike" kern="1200" cap="none" spc="0" normalizeH="0" baseline="0" noProof="0" smtClean="0">
                <a:ln>
                  <a:noFill/>
                </a:ln>
                <a:solidFill>
                  <a:schemeClr val="lt1"/>
                </a:solidFill>
                <a:effectLst/>
                <a:uLnTx/>
                <a:uFillTx/>
                <a:latin typeface="+mn-lt"/>
                <a:ea typeface="+mn-ea"/>
                <a:cs typeface="+mn-cs"/>
              </a:rPr>
              <a:t>材料中这种情况是如何造成的？</a:t>
            </a:r>
            <a:endParaRPr kumimoji="0" lang="zh-CN" altLang="zh-CN" sz="2000" b="0" i="0" u="none" strike="noStrike" kern="1200" cap="none" spc="0" normalizeH="0" baseline="0" noProof="0" smtClean="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4488" y="884238"/>
            <a:ext cx="8489950" cy="5632450"/>
          </a:xfrm>
          <a:prstGeom prst="rect">
            <a:avLst/>
          </a:prstGeom>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4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 </a:t>
            </a:r>
            <a:r>
              <a:rPr kumimoji="0" lang="en-US" altLang="zh-CN" sz="24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1</a:t>
            </a:r>
            <a:r>
              <a:rPr kumimoji="0" lang="zh-CN" altLang="zh-CN" sz="24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、背景：</a:t>
            </a:r>
            <a:endParaRPr kumimoji="0" lang="en-US" altLang="zh-CN" sz="24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辽太宗时，占领燕云十六州，从此，辽与中原王朝冲突加剧。</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en-US" altLang="zh-CN" sz="2400" b="1"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2400" b="1"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、过程：</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1</a:t>
            </a: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）宋太祖晚期，北宋与辽保持友好，互通使节。</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2</a:t>
            </a: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）宋太宗即位后，向辽发动数次战争遭到失败，只好采取防御政策。</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50000"/>
              </a:lnSpc>
              <a:spcBef>
                <a:spcPct val="0"/>
              </a:spcBef>
              <a:spcAft>
                <a:spcPct val="0"/>
              </a:spcAft>
              <a:buClrTx/>
              <a:buSzTx/>
              <a:buFontTx/>
              <a:buNone/>
              <a:defRPr/>
            </a:pP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en-US"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3</a:t>
            </a:r>
            <a:r>
              <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rPr>
              <a:t>）宋真宗时，辽军大举攻宋，一直打到黄河岸边的潭州城下，威胁都城开封，北宋朝廷一片恐慌。宰相寇准力劝皇帝亲征。宋真宗到达潭州城后，宋军士气大振，打退辽军。之后辽宋议和。</a:t>
            </a:r>
            <a:endParaRPr kumimoji="0" lang="zh-CN" altLang="zh-CN" sz="2400" b="0" i="0" u="none" strike="noStrike" kern="100" cap="none" spc="0" normalizeH="0" baseline="0" noProof="0" dirty="0" smtClean="0">
              <a:ln>
                <a:noFill/>
              </a:ln>
              <a:solidFill>
                <a:schemeClr val="tx1"/>
              </a:solidFill>
              <a:effectLst/>
              <a:uLnTx/>
              <a:uFillTx/>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模板网-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2407</Words>
  <Application>WPS 演示</Application>
  <PresentationFormat>全屏显示(4:3)</PresentationFormat>
  <Paragraphs>181</Paragraphs>
  <Slides>19</Slides>
  <Notes>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19</vt:i4>
      </vt:variant>
    </vt:vector>
  </HeadingPairs>
  <TitlesOfParts>
    <vt:vector size="36" baseType="lpstr">
      <vt:lpstr>Arial</vt:lpstr>
      <vt:lpstr>宋体</vt:lpstr>
      <vt:lpstr>Wingdings</vt:lpstr>
      <vt:lpstr>Calibri</vt:lpstr>
      <vt:lpstr>Calibri Light</vt:lpstr>
      <vt:lpstr>Calibri</vt:lpstr>
      <vt:lpstr>微软雅黑</vt:lpstr>
      <vt:lpstr>隶书</vt:lpstr>
      <vt:lpstr>叶根友刀锋黑草</vt:lpstr>
      <vt:lpstr>叶根友行书繁</vt:lpstr>
      <vt:lpstr>Times New Roman</vt:lpstr>
      <vt:lpstr>Microsoft JhengHei Light</vt:lpstr>
      <vt:lpstr>Segoe UI</vt:lpstr>
      <vt:lpstr>Arial Unicode MS</vt:lpstr>
      <vt:lpstr>Arial</vt:lpstr>
      <vt:lpstr>黑体</vt:lpstr>
      <vt:lpstr>第一PPT模板网-WWW.1PPT.COM</vt:lpstr>
      <vt:lpstr>辽宋夏金元时期：民族关系发展和社会变化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辽宋夏金元时期：民族关系发展和社会变化</dc:title>
  <dc:creator>第一PPT模板网-WWW.1PPT.COM</dc:creator>
  <cp:lastModifiedBy>Administrator</cp:lastModifiedBy>
  <cp:revision>3</cp:revision>
  <cp:lastPrinted>2021-05-04T16:25:00Z</cp:lastPrinted>
  <dcterms:created xsi:type="dcterms:W3CDTF">2021-05-04T16:25:00Z</dcterms:created>
  <dcterms:modified xsi:type="dcterms:W3CDTF">2022-04-27T02:27:32Z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2052-11.8.2.8053</vt:lpwstr>
  </property>
</Properties>
</file>