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57" r:id="rId4"/>
    <p:sldId id="258" r:id="rId5"/>
    <p:sldId id="259" r:id="rId6"/>
    <p:sldId id="260" r:id="rId8"/>
    <p:sldId id="265" r:id="rId9"/>
    <p:sldId id="282" r:id="rId10"/>
    <p:sldId id="266" r:id="rId11"/>
    <p:sldId id="267" r:id="rId12"/>
    <p:sldId id="283" r:id="rId13"/>
    <p:sldId id="269" r:id="rId14"/>
    <p:sldId id="276" r:id="rId15"/>
    <p:sldId id="284" r:id="rId16"/>
    <p:sldId id="272" r:id="rId17"/>
    <p:sldId id="285" r:id="rId18"/>
    <p:sldId id="277" r:id="rId19"/>
    <p:sldId id="286" r:id="rId20"/>
    <p:sldId id="278" r:id="rId21"/>
    <p:sldId id="261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4C7F7E-F890-40C3-8A11-72F811CBE2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775A4A-A8E5-431E-BBCF-125A7E22BBD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75A4A-A8E5-431E-BBCF-125A7E22B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CF8B72-889F-4807-8D23-4418CB81A1B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8E8805-B45F-4C3B-A44C-EFC4A126FF7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6121F3-39A9-4A8F-87FE-EA96CC8ECEA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D4353A-64DF-41E2-9932-846DA32C9E4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54DAD-C409-4CE3-B88F-973E7434080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BE3F94-BB7D-4F27-AAFF-8B9FB7D0531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7A7EA3-5E4C-4FD4-A11A-9B78F6BD8D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B079D5-48F8-470D-A17A-8738EF5DA8A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D5A5BB-64B3-440D-B341-C1ECF570B1A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A1D193-21A3-4BDB-8865-00390E293A4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9E127F-DCD6-411A-BAFD-2284C784FC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6DB9D2D1-C61C-41E1-B971-3131F588201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sh dir="u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3073"/>
          <p:cNvSpPr>
            <a:spLocks noGrp="1" noChangeArrowheads="1"/>
          </p:cNvSpPr>
          <p:nvPr>
            <p:ph type="ctrTitle"/>
          </p:nvPr>
        </p:nvSpPr>
        <p:spPr>
          <a:xfrm>
            <a:off x="0" y="829742"/>
            <a:ext cx="9144000" cy="1470025"/>
          </a:xfrm>
        </p:spPr>
        <p:txBody>
          <a:bodyPr anchor="ctr"/>
          <a:lstStyle/>
          <a:p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 金与南宋的对峙</a:t>
            </a:r>
            <a:endParaRPr lang="zh-CN" altLang="en-US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52478" y="5949280"/>
            <a:ext cx="2938780" cy="5651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www.92ppt.net</a:t>
            </a:r>
            <a:endParaRPr lang="en-US" altLang="zh-CN" sz="2800" b="1" kern="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3698" y="2276872"/>
            <a:ext cx="4762500" cy="340042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>
                <a:solidFill>
                  <a:schemeClr val="tx1"/>
                </a:solidFill>
              </a:rPr>
              <a:t>岳飞抗金</a:t>
            </a:r>
            <a:endParaRPr lang="zh-CN" altLang="en-US" sz="3600" b="1" dirty="0" smtClean="0">
              <a:solidFill>
                <a:schemeClr val="tx1"/>
              </a:solidFill>
            </a:endParaRPr>
          </a:p>
        </p:txBody>
      </p:sp>
      <p:sp>
        <p:nvSpPr>
          <p:cNvPr id="11267" name="内容占位符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1140</a:t>
            </a:r>
            <a:r>
              <a:rPr lang="zh-CN" altLang="en-US" b="1" dirty="0" smtClean="0">
                <a:solidFill>
                  <a:srgbClr val="FF0000"/>
                </a:solidFill>
              </a:rPr>
              <a:t>年</a:t>
            </a:r>
            <a:r>
              <a:rPr lang="zh-CN" altLang="en-US" b="1" dirty="0" smtClean="0"/>
              <a:t>，金军主帅</a:t>
            </a:r>
            <a:r>
              <a:rPr lang="zh-CN" altLang="en-US" b="1" dirty="0" smtClean="0">
                <a:solidFill>
                  <a:srgbClr val="FF0000"/>
                </a:solidFill>
              </a:rPr>
              <a:t>兀朮</a:t>
            </a:r>
            <a:r>
              <a:rPr lang="zh-CN" altLang="en-US" b="1" dirty="0" smtClean="0"/>
              <a:t>率军大举进攻南宋，</a:t>
            </a:r>
            <a:r>
              <a:rPr lang="zh-CN" altLang="en-US" b="1" dirty="0" smtClean="0">
                <a:solidFill>
                  <a:srgbClr val="FF0000"/>
                </a:solidFill>
              </a:rPr>
              <a:t>岳飞</a:t>
            </a:r>
            <a:r>
              <a:rPr lang="zh-CN" altLang="en-US" b="1" dirty="0" smtClean="0"/>
              <a:t>率</a:t>
            </a:r>
            <a:r>
              <a:rPr lang="zh-CN" altLang="en-US" b="1" dirty="0" smtClean="0">
                <a:solidFill>
                  <a:srgbClr val="FF0000"/>
                </a:solidFill>
              </a:rPr>
              <a:t>岳家军</a:t>
            </a:r>
            <a:r>
              <a:rPr lang="zh-CN" altLang="en-US" b="1" dirty="0" smtClean="0"/>
              <a:t>在</a:t>
            </a:r>
            <a:r>
              <a:rPr lang="zh-CN" altLang="en-US" b="1" dirty="0" smtClean="0">
                <a:solidFill>
                  <a:srgbClr val="FF0000"/>
                </a:solidFill>
              </a:rPr>
              <a:t>郾城</a:t>
            </a:r>
            <a:r>
              <a:rPr lang="zh-CN" altLang="en-US" b="1" dirty="0" smtClean="0"/>
              <a:t>打败兀朮的主力骑兵，乘胜收复许多失地，兀朮不敢再战，准备撤兵</a:t>
            </a:r>
            <a:endParaRPr lang="zh-CN" altLang="en-US" b="1" dirty="0" smtClean="0"/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宋高宗</a:t>
            </a:r>
            <a:r>
              <a:rPr lang="zh-CN" altLang="en-US" b="1" dirty="0" smtClean="0"/>
              <a:t>一心求和，担心抗金将领权力太大威胁统治，</a:t>
            </a:r>
            <a:r>
              <a:rPr lang="zh-CN" altLang="en-US" b="1" dirty="0" smtClean="0">
                <a:solidFill>
                  <a:srgbClr val="FF0000"/>
                </a:solidFill>
              </a:rPr>
              <a:t>勒令岳飞退兵</a:t>
            </a:r>
            <a:endParaRPr lang="zh-CN" altLang="en-US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/>
              <a:t>不久，权臣</a:t>
            </a:r>
            <a:r>
              <a:rPr lang="zh-CN" altLang="en-US" b="1" dirty="0" smtClean="0">
                <a:solidFill>
                  <a:srgbClr val="FF0000"/>
                </a:solidFill>
              </a:rPr>
              <a:t>秦桧</a:t>
            </a:r>
            <a:r>
              <a:rPr lang="zh-CN" altLang="en-US" b="1" dirty="0" smtClean="0"/>
              <a:t>诬陷岳飞意图谋反，将他杀害</a:t>
            </a:r>
            <a:endParaRPr lang="zh-CN" altLang="en-US" b="1" dirty="0" smtClean="0"/>
          </a:p>
        </p:txBody>
      </p:sp>
    </p:spTree>
  </p:cSld>
  <p:clrMapOvr>
    <a:masterClrMapping/>
  </p:clrMapOvr>
  <p:transition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2291" name="内容占位符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2292" name="图片 3" descr="2-15042G1293C54[1]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6525" y="1600200"/>
            <a:ext cx="4394200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文本框 4"/>
          <p:cNvSpPr txBox="1">
            <a:spLocks noChangeArrowheads="1"/>
          </p:cNvSpPr>
          <p:nvPr/>
        </p:nvSpPr>
        <p:spPr bwMode="auto">
          <a:xfrm>
            <a:off x="914400" y="4414838"/>
            <a:ext cx="28384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/>
              <a:t>精忠报国的岳飞</a:t>
            </a:r>
            <a:endParaRPr lang="zh-CN" altLang="en-US" sz="2800" b="1"/>
          </a:p>
        </p:txBody>
      </p:sp>
      <p:pic>
        <p:nvPicPr>
          <p:cNvPr id="12294" name="图片 5" descr="20131227163439a6f3e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37088" y="1600200"/>
            <a:ext cx="3849687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5" name="文本框 6"/>
          <p:cNvSpPr txBox="1">
            <a:spLocks noChangeArrowheads="1"/>
          </p:cNvSpPr>
          <p:nvPr/>
        </p:nvSpPr>
        <p:spPr bwMode="auto">
          <a:xfrm>
            <a:off x="5387975" y="4711700"/>
            <a:ext cx="23495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/>
              <a:t>秦桧夫妇跪像</a:t>
            </a:r>
            <a:endParaRPr lang="zh-CN" altLang="en-US" sz="2800" b="1"/>
          </a:p>
        </p:txBody>
      </p:sp>
      <p:sp>
        <p:nvSpPr>
          <p:cNvPr id="2" name="椭圆形标注 1"/>
          <p:cNvSpPr/>
          <p:nvPr/>
        </p:nvSpPr>
        <p:spPr>
          <a:xfrm>
            <a:off x="5056188" y="2301875"/>
            <a:ext cx="2681287" cy="2179638"/>
          </a:xfrm>
          <a:prstGeom prst="wedgeEllipseCallou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451475" y="2859088"/>
            <a:ext cx="207803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/>
              <a:t>岳飞谋反</a:t>
            </a:r>
            <a:r>
              <a:rPr lang="en-US" altLang="zh-CN" sz="3200" b="1"/>
              <a:t>“</a:t>
            </a:r>
            <a:r>
              <a:rPr lang="zh-CN" altLang="en-US" sz="3200" b="1">
                <a:solidFill>
                  <a:srgbClr val="FF0000"/>
                </a:solidFill>
              </a:rPr>
              <a:t>莫须有</a:t>
            </a:r>
            <a:r>
              <a:rPr lang="en-US" altLang="zh-CN" sz="3200" b="1"/>
              <a:t>”</a:t>
            </a:r>
            <a:endParaRPr lang="en-US" altLang="zh-CN" sz="3200" b="1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/>
              <a:t>南宋偏安</a:t>
            </a:r>
            <a:endParaRPr lang="zh-CN" altLang="en-US" sz="3600" b="1" dirty="0" smtClean="0"/>
          </a:p>
        </p:txBody>
      </p:sp>
      <p:sp>
        <p:nvSpPr>
          <p:cNvPr id="13315" name="内容占位符 2"/>
          <p:cNvSpPr>
            <a:spLocks noGrp="1" noChangeArrowheads="1"/>
          </p:cNvSpPr>
          <p:nvPr>
            <p:ph idx="1"/>
          </p:nvPr>
        </p:nvSpPr>
        <p:spPr>
          <a:xfrm>
            <a:off x="339725" y="1600201"/>
            <a:ext cx="8464550" cy="2908920"/>
          </a:xfrm>
        </p:spPr>
        <p:txBody>
          <a:bodyPr/>
          <a:lstStyle/>
          <a:p>
            <a:r>
              <a:rPr lang="zh-CN" altLang="en-US" b="1" dirty="0" smtClean="0"/>
              <a:t>在抗金形势良好的情况下，</a:t>
            </a:r>
            <a:r>
              <a:rPr lang="en-US" altLang="zh-CN" b="1" dirty="0" smtClean="0"/>
              <a:t>1138</a:t>
            </a:r>
            <a:r>
              <a:rPr lang="zh-CN" altLang="en-US" b="1" dirty="0" smtClean="0"/>
              <a:t>年，</a:t>
            </a:r>
            <a:r>
              <a:rPr lang="zh-CN" altLang="en-US" b="1" dirty="0" smtClean="0">
                <a:solidFill>
                  <a:srgbClr val="FF0000"/>
                </a:solidFill>
              </a:rPr>
              <a:t>宋高宗</a:t>
            </a:r>
            <a:r>
              <a:rPr lang="zh-CN" altLang="en-US" b="1" dirty="0" smtClean="0"/>
              <a:t>正式</a:t>
            </a:r>
            <a:r>
              <a:rPr lang="zh-CN" altLang="en-US" b="1" dirty="0" smtClean="0">
                <a:solidFill>
                  <a:srgbClr val="FF0000"/>
                </a:solidFill>
              </a:rPr>
              <a:t>定都临安</a:t>
            </a:r>
            <a:r>
              <a:rPr lang="zh-CN" altLang="en-US" b="1" dirty="0" smtClean="0"/>
              <a:t>，并决议</a:t>
            </a:r>
            <a:r>
              <a:rPr lang="zh-CN" altLang="en-US" b="1" dirty="0" smtClean="0">
                <a:solidFill>
                  <a:srgbClr val="FF0000"/>
                </a:solidFill>
              </a:rPr>
              <a:t>向金投降求和</a:t>
            </a:r>
            <a:endParaRPr lang="zh-CN" altLang="en-US" b="1" dirty="0" smtClean="0">
              <a:solidFill>
                <a:srgbClr val="FF0000"/>
              </a:solidFill>
            </a:endParaRPr>
          </a:p>
          <a:p>
            <a:endParaRPr lang="zh-CN" altLang="en-US" b="1" dirty="0" smtClean="0">
              <a:solidFill>
                <a:srgbClr val="FF0000"/>
              </a:solidFill>
            </a:endParaRP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1141</a:t>
            </a:r>
            <a:r>
              <a:rPr lang="zh-CN" altLang="en-US" b="1" dirty="0" smtClean="0">
                <a:solidFill>
                  <a:srgbClr val="FF0000"/>
                </a:solidFill>
              </a:rPr>
              <a:t>年，南宋与金达成和议</a:t>
            </a:r>
            <a:r>
              <a:rPr lang="zh-CN" altLang="en-US" b="1" dirty="0" smtClean="0"/>
              <a:t>，双方划定疆界，</a:t>
            </a:r>
            <a:r>
              <a:rPr lang="zh-CN" altLang="en-US" b="1" dirty="0" smtClean="0">
                <a:solidFill>
                  <a:srgbClr val="FF0000"/>
                </a:solidFill>
              </a:rPr>
              <a:t>南宋与金南北对峙</a:t>
            </a:r>
            <a:r>
              <a:rPr lang="zh-CN" altLang="en-US" b="1" dirty="0" smtClean="0"/>
              <a:t>局面形成</a:t>
            </a:r>
            <a:endParaRPr lang="zh-CN" altLang="en-US" b="1" dirty="0" smtClean="0"/>
          </a:p>
        </p:txBody>
      </p:sp>
    </p:spTree>
  </p:cSld>
  <p:clrMapOvr>
    <a:masterClrMapping/>
  </p:clrMapOvr>
  <p:transition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/>
              <a:t>南宋与金和议内容</a:t>
            </a:r>
            <a:endParaRPr lang="zh-CN" altLang="en-US" sz="3600" b="1" dirty="0" smtClean="0"/>
          </a:p>
        </p:txBody>
      </p:sp>
      <p:sp>
        <p:nvSpPr>
          <p:cNvPr id="14339" name="内容占位符 2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7966075" cy="4525963"/>
          </a:xfrm>
        </p:spPr>
        <p:txBody>
          <a:bodyPr/>
          <a:lstStyle/>
          <a:p>
            <a:r>
              <a:rPr lang="en-US" altLang="zh-CN" b="1" dirty="0" smtClean="0"/>
              <a:t>1.</a:t>
            </a:r>
            <a:r>
              <a:rPr lang="zh-CN" altLang="en-US" b="1" dirty="0" smtClean="0"/>
              <a:t>双方东以</a:t>
            </a:r>
            <a:r>
              <a:rPr lang="zh-CN" altLang="en-US" b="1" dirty="0" smtClean="0">
                <a:solidFill>
                  <a:srgbClr val="FF0000"/>
                </a:solidFill>
              </a:rPr>
              <a:t>淮河</a:t>
            </a:r>
            <a:r>
              <a:rPr lang="zh-CN" altLang="en-US" b="1" dirty="0" smtClean="0"/>
              <a:t>中流、西以</a:t>
            </a:r>
            <a:r>
              <a:rPr lang="zh-CN" altLang="en-US" b="1" dirty="0" smtClean="0">
                <a:solidFill>
                  <a:srgbClr val="FF0000"/>
                </a:solidFill>
              </a:rPr>
              <a:t>大散关</a:t>
            </a:r>
            <a:r>
              <a:rPr lang="zh-CN" altLang="en-US" b="1" dirty="0" smtClean="0"/>
              <a:t>为界，以南属宋，以北属金</a:t>
            </a:r>
            <a:endParaRPr lang="zh-CN" altLang="en-US" b="1" dirty="0" smtClean="0"/>
          </a:p>
          <a:p>
            <a:r>
              <a:rPr lang="en-US" altLang="zh-CN" b="1" dirty="0" smtClean="0"/>
              <a:t>2.</a:t>
            </a:r>
            <a:r>
              <a:rPr lang="zh-CN" altLang="en-US" b="1" dirty="0" smtClean="0">
                <a:solidFill>
                  <a:srgbClr val="FF0000"/>
                </a:solidFill>
              </a:rPr>
              <a:t>宋向金称臣</a:t>
            </a:r>
            <a:endParaRPr lang="zh-CN" altLang="en-US" b="1" dirty="0" smtClean="0">
              <a:solidFill>
                <a:srgbClr val="FF0000"/>
              </a:solidFill>
            </a:endParaRPr>
          </a:p>
          <a:p>
            <a:r>
              <a:rPr lang="en-US" altLang="zh-CN" b="1" dirty="0" smtClean="0"/>
              <a:t>3.</a:t>
            </a:r>
            <a:r>
              <a:rPr lang="zh-CN" altLang="en-US" b="1" dirty="0" smtClean="0">
                <a:solidFill>
                  <a:srgbClr val="FF0000"/>
                </a:solidFill>
              </a:rPr>
              <a:t>宋每年向金贡银</a:t>
            </a:r>
            <a:r>
              <a:rPr lang="en-US" altLang="zh-CN" b="1" dirty="0" smtClean="0"/>
              <a:t>25</a:t>
            </a:r>
            <a:r>
              <a:rPr lang="zh-CN" altLang="en-US" b="1" dirty="0" smtClean="0"/>
              <a:t>万两、绢</a:t>
            </a:r>
            <a:r>
              <a:rPr lang="en-US" altLang="zh-CN" b="1" dirty="0" smtClean="0"/>
              <a:t>25</a:t>
            </a:r>
            <a:r>
              <a:rPr lang="zh-CN" altLang="en-US" b="1" dirty="0" smtClean="0"/>
              <a:t>万匹</a:t>
            </a:r>
            <a:endParaRPr lang="zh-CN" altLang="en-US" b="1" dirty="0" smtClean="0"/>
          </a:p>
        </p:txBody>
      </p:sp>
    </p:spTree>
  </p:cSld>
  <p:clrMapOvr>
    <a:masterClrMapping/>
  </p:clrMapOvr>
  <p:transition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/>
              <a:t>南宋偏安</a:t>
            </a:r>
            <a:endParaRPr lang="zh-CN" altLang="en-US" sz="3600" b="1" smtClean="0"/>
          </a:p>
        </p:txBody>
      </p:sp>
      <p:pic>
        <p:nvPicPr>
          <p:cNvPr id="15363" name="内容占位符 3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698500" y="1184275"/>
            <a:ext cx="7747000" cy="5454650"/>
          </a:xfrm>
        </p:spPr>
      </p:pic>
    </p:spTree>
  </p:cSld>
  <p:clrMapOvr>
    <a:masterClrMapping/>
  </p:clrMapOvr>
  <p:transition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/>
              <a:t>南宋偏安</a:t>
            </a:r>
            <a:endParaRPr lang="zh-CN" altLang="en-US" sz="3600" b="1" dirty="0" smtClean="0"/>
          </a:p>
        </p:txBody>
      </p:sp>
      <p:sp>
        <p:nvSpPr>
          <p:cNvPr id="16387" name="内容占位符 2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123238" cy="3082925"/>
          </a:xfrm>
        </p:spPr>
        <p:txBody>
          <a:bodyPr/>
          <a:lstStyle/>
          <a:p>
            <a:r>
              <a:rPr lang="zh-CN" altLang="en-US" b="1" dirty="0" smtClean="0"/>
              <a:t>和议之后，</a:t>
            </a:r>
            <a:r>
              <a:rPr lang="zh-CN" altLang="en-US" b="1" dirty="0" smtClean="0">
                <a:solidFill>
                  <a:srgbClr val="FF0000"/>
                </a:solidFill>
              </a:rPr>
              <a:t>南宋统治者偏安江南一隅</a:t>
            </a:r>
            <a:r>
              <a:rPr lang="zh-CN" altLang="en-US" b="1" dirty="0" smtClean="0"/>
              <a:t>，粉饰太平，不思进取</a:t>
            </a:r>
            <a:endParaRPr lang="zh-CN" altLang="en-US" b="1" dirty="0" smtClean="0"/>
          </a:p>
          <a:p>
            <a:endParaRPr lang="zh-CN" altLang="en-US" b="1" dirty="0" smtClean="0"/>
          </a:p>
          <a:p>
            <a:r>
              <a:rPr lang="zh-CN" altLang="en-US" b="1" dirty="0" smtClean="0"/>
              <a:t>南宋后期，政治日益腐败，军队战斗力不断减弱，最终在</a:t>
            </a:r>
            <a:r>
              <a:rPr lang="zh-CN" altLang="en-US" b="1" dirty="0" smtClean="0">
                <a:solidFill>
                  <a:srgbClr val="FF0000"/>
                </a:solidFill>
              </a:rPr>
              <a:t>蒙古人</a:t>
            </a:r>
            <a:r>
              <a:rPr lang="zh-CN" altLang="en-US" b="1" dirty="0" smtClean="0"/>
              <a:t>的铁骑下走向</a:t>
            </a:r>
            <a:r>
              <a:rPr lang="zh-CN" altLang="en-US" b="1" dirty="0" smtClean="0">
                <a:solidFill>
                  <a:srgbClr val="FF0000"/>
                </a:solidFill>
              </a:rPr>
              <a:t>灭亡</a:t>
            </a:r>
            <a:endParaRPr lang="zh-CN" altLang="en-US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/>
              <a:t>课后习题</a:t>
            </a:r>
            <a:endParaRPr lang="zh-CN" altLang="en-US" sz="3600" b="1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b="1" noProof="1"/>
              <a:t>1.</a:t>
            </a:r>
            <a:r>
              <a:rPr lang="zh-CN" altLang="en-US" sz="2800" b="1" noProof="1"/>
              <a:t>下列人物中，统一女真各部，建立金政权的是（    ）    </a:t>
            </a:r>
            <a:endParaRPr lang="zh-CN" altLang="en-US" sz="2800" b="1" noProof="1"/>
          </a:p>
          <a:p>
            <a:r>
              <a:rPr lang="zh-CN" altLang="en-US" sz="2800" b="1" noProof="1"/>
              <a:t>A.完颜阿骨打   B.耶律阿保机   C.元昊   D.赵匡胤</a:t>
            </a:r>
            <a:endParaRPr lang="zh-CN" altLang="en-US" sz="2800" b="1" noProof="1"/>
          </a:p>
          <a:p>
            <a:pPr marL="0" indent="0">
              <a:buFontTx/>
              <a:buNone/>
            </a:pPr>
            <a:endParaRPr lang="zh-CN" altLang="en-US" sz="2800" b="1" noProof="1"/>
          </a:p>
          <a:p>
            <a:r>
              <a:rPr lang="en-US" altLang="zh-CN" sz="2800" b="1" noProof="1"/>
              <a:t>2.下列政权</a:t>
            </a:r>
            <a:r>
              <a:rPr lang="en-US" altLang="zh-CN" sz="2800" b="1" u="dotted" noProof="1"/>
              <a:t>没有</a:t>
            </a:r>
            <a:r>
              <a:rPr lang="en-US" altLang="zh-CN" sz="2800" b="1" noProof="1"/>
              <a:t>出现并立现象的是（    ）    </a:t>
            </a:r>
            <a:endParaRPr lang="en-US" altLang="zh-CN" sz="2800" b="1" noProof="1"/>
          </a:p>
          <a:p>
            <a:r>
              <a:rPr lang="en-US" altLang="zh-CN" sz="2800" b="1" noProof="1"/>
              <a:t>A.</a:t>
            </a:r>
            <a:r>
              <a:rPr lang="zh-CN" altLang="en-US" sz="2800" b="1" noProof="1"/>
              <a:t>西夏和北宋 </a:t>
            </a:r>
            <a:r>
              <a:rPr lang="en-US" altLang="zh-CN" sz="2800" b="1" noProof="1"/>
              <a:t>      B.辽和北宋   </a:t>
            </a:r>
            <a:endParaRPr lang="en-US" altLang="zh-CN" sz="2800" b="1" noProof="1"/>
          </a:p>
          <a:p>
            <a:r>
              <a:rPr lang="en-US" altLang="zh-CN" sz="2800" b="1" noProof="1"/>
              <a:t>C.金和北宋          D.辽和南宋</a:t>
            </a:r>
            <a:endParaRPr lang="en-US" altLang="zh-CN" sz="2800" b="1" noProof="1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250950" y="1997075"/>
            <a:ext cx="5127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/>
              <a:t>A</a:t>
            </a:r>
            <a:endParaRPr lang="en-US" altLang="zh-CN" sz="2800" b="1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554788" y="3603625"/>
            <a:ext cx="3413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/>
              <a:t>D</a:t>
            </a:r>
            <a:endParaRPr lang="en-US" altLang="zh-CN" sz="2800" b="1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/>
              <a:t>课后习题</a:t>
            </a:r>
            <a:endParaRPr lang="zh-CN" altLang="en-US" sz="3600" b="1" smtClean="0"/>
          </a:p>
        </p:txBody>
      </p:sp>
      <p:sp>
        <p:nvSpPr>
          <p:cNvPr id="18435" name="内容占位符 2"/>
          <p:cNvSpPr>
            <a:spLocks noGrp="1" noChangeArrowheads="1"/>
          </p:cNvSpPr>
          <p:nvPr>
            <p:ph idx="1"/>
          </p:nvPr>
        </p:nvSpPr>
        <p:spPr>
          <a:xfrm>
            <a:off x="457200" y="1335088"/>
            <a:ext cx="8229600" cy="4525962"/>
          </a:xfrm>
        </p:spPr>
        <p:txBody>
          <a:bodyPr/>
          <a:lstStyle/>
          <a:p>
            <a:r>
              <a:rPr lang="zh-CN" altLang="en-US" sz="2800" b="1" dirty="0" smtClean="0"/>
              <a:t>3.郭靖和杨康是小说《射雕英雄传》中的人物，想一想，他们的名字与下列哪一历史事件有着直接的联系（      ）</a:t>
            </a:r>
            <a:endParaRPr lang="zh-CN" altLang="en-US" sz="2800" b="1" dirty="0" smtClean="0"/>
          </a:p>
          <a:p>
            <a:r>
              <a:rPr lang="zh-CN" altLang="en-US" sz="2800" b="1" dirty="0" smtClean="0"/>
              <a:t>A.西夏建立       B.澶渊之盟         </a:t>
            </a:r>
            <a:endParaRPr lang="zh-CN" altLang="en-US" sz="2800" b="1" dirty="0" smtClean="0"/>
          </a:p>
          <a:p>
            <a:r>
              <a:rPr lang="zh-CN" altLang="en-US" sz="2800" b="1" dirty="0" smtClean="0"/>
              <a:t>C.金灭北宋       D.元朝建立</a:t>
            </a:r>
            <a:endParaRPr lang="zh-CN" altLang="en-US" sz="2800" b="1" dirty="0" smtClean="0"/>
          </a:p>
          <a:p>
            <a:r>
              <a:rPr lang="en-US" altLang="zh-CN" sz="2800" b="1" dirty="0" smtClean="0"/>
              <a:t>4.在郾城大战中大败金军，被秦桧以所谓“谋反”罪杀害的南宋抗金名将是</a:t>
            </a:r>
            <a:r>
              <a:rPr lang="zh-CN" altLang="en-US" sz="2800" b="1" dirty="0" smtClean="0"/>
              <a:t>（     ）</a:t>
            </a:r>
            <a:endParaRPr lang="zh-CN" altLang="en-US" sz="2800" b="1" dirty="0" smtClean="0"/>
          </a:p>
          <a:p>
            <a:r>
              <a:rPr lang="en-US" altLang="zh-CN" sz="2800" b="1" dirty="0" smtClean="0"/>
              <a:t>A.</a:t>
            </a:r>
            <a:r>
              <a:rPr lang="zh-CN" altLang="en-US" sz="2800" b="1" dirty="0" smtClean="0"/>
              <a:t>李纲</a:t>
            </a:r>
            <a:r>
              <a:rPr lang="en-US" altLang="zh-CN" sz="2800" b="1" dirty="0" smtClean="0"/>
              <a:t>   B.</a:t>
            </a:r>
            <a:r>
              <a:rPr lang="zh-CN" altLang="en-US" sz="2800" b="1" dirty="0" smtClean="0"/>
              <a:t>石守信</a:t>
            </a:r>
            <a:r>
              <a:rPr lang="en-US" altLang="zh-CN" sz="2800" b="1" dirty="0" smtClean="0"/>
              <a:t>  C.</a:t>
            </a:r>
            <a:r>
              <a:rPr lang="zh-CN" altLang="en-US" sz="2800" b="1" dirty="0" smtClean="0"/>
              <a:t>寇准</a:t>
            </a:r>
            <a:r>
              <a:rPr lang="en-US" altLang="zh-CN" sz="2800" b="1" dirty="0" smtClean="0"/>
              <a:t>  </a:t>
            </a:r>
            <a:r>
              <a:rPr lang="en-US" altLang="zh-CN" sz="2800" b="1" dirty="0" err="1" smtClean="0"/>
              <a:t>D.岳飞</a:t>
            </a:r>
            <a:endParaRPr lang="en-US" altLang="zh-CN" sz="2800" b="1" dirty="0" smtClean="0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736850" y="2239963"/>
            <a:ext cx="5397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/>
              <a:t>C</a:t>
            </a:r>
            <a:endParaRPr lang="en-US" altLang="zh-CN" sz="2800" b="1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197475" y="4202113"/>
            <a:ext cx="609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/>
              <a:t>D</a:t>
            </a:r>
            <a:endParaRPr lang="en-US" altLang="zh-CN" sz="2800" b="1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/>
              <a:t>课后习题</a:t>
            </a:r>
            <a:endParaRPr lang="zh-CN" altLang="en-US" sz="3600" b="1" smtClean="0"/>
          </a:p>
        </p:txBody>
      </p:sp>
      <p:sp>
        <p:nvSpPr>
          <p:cNvPr id="14339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/>
          <a:lstStyle/>
          <a:p>
            <a:r>
              <a:rPr lang="en-US" altLang="zh-CN" sz="2800" b="1" noProof="1"/>
              <a:t>5.(</a:t>
            </a:r>
            <a:r>
              <a:rPr lang="zh-CN" altLang="en-US" sz="2800" b="1" noProof="1"/>
              <a:t>2016•湖南株洲）“山外青山楼外楼，西湖歌舞几时休。暖风熏得游人醉，直把杭州作汴州。”该诗反映的时代背景应该是（     ）</a:t>
            </a:r>
            <a:endParaRPr lang="zh-CN" altLang="en-US" sz="2800" b="1" noProof="1"/>
          </a:p>
          <a:p>
            <a:r>
              <a:rPr lang="zh-CN" altLang="en-US" sz="2800" b="1" noProof="1"/>
              <a:t>A</a:t>
            </a:r>
            <a:r>
              <a:rPr lang="en-US" altLang="zh-CN" sz="2800" b="1" noProof="1"/>
              <a:t>.</a:t>
            </a:r>
            <a:r>
              <a:rPr lang="zh-CN" altLang="en-US" sz="2800" b="1" noProof="1"/>
              <a:t>宋辽对抗		B</a:t>
            </a:r>
            <a:r>
              <a:rPr lang="en-US" altLang="zh-CN" sz="2800" b="1" noProof="1"/>
              <a:t>.</a:t>
            </a:r>
            <a:r>
              <a:rPr lang="zh-CN" altLang="en-US" sz="2800" b="1" noProof="1"/>
              <a:t>南宋与金对峙</a:t>
            </a:r>
            <a:endParaRPr lang="zh-CN" altLang="en-US" sz="2800" b="1" noProof="1"/>
          </a:p>
          <a:p>
            <a:r>
              <a:rPr lang="zh-CN" altLang="en-US" sz="2800" b="1" noProof="1"/>
              <a:t>C</a:t>
            </a:r>
            <a:r>
              <a:rPr lang="en-US" altLang="zh-CN" sz="2800" b="1" noProof="1"/>
              <a:t>.</a:t>
            </a:r>
            <a:r>
              <a:rPr lang="zh-CN" altLang="en-US" sz="2800" b="1" noProof="1"/>
              <a:t>宋夏和议		D</a:t>
            </a:r>
            <a:r>
              <a:rPr lang="en-US" altLang="zh-CN" sz="2800" b="1" noProof="1"/>
              <a:t>.</a:t>
            </a:r>
            <a:r>
              <a:rPr lang="zh-CN" altLang="en-US" sz="2800" b="1" noProof="1"/>
              <a:t>北宋与金对峙</a:t>
            </a:r>
            <a:endParaRPr lang="zh-CN" altLang="en-US" sz="2800" b="1" noProof="1"/>
          </a:p>
          <a:p>
            <a:r>
              <a:rPr lang="en-US" altLang="zh-CN" sz="2800" b="1" noProof="1"/>
              <a:t>6.</a:t>
            </a:r>
            <a:r>
              <a:rPr lang="zh-CN" altLang="en-US" sz="2800" b="1" noProof="1"/>
              <a:t>下列选项中</a:t>
            </a:r>
            <a:r>
              <a:rPr lang="zh-CN" altLang="en-US" sz="2800" b="1" u="dotted" noProof="1"/>
              <a:t>不属于</a:t>
            </a:r>
            <a:r>
              <a:rPr lang="zh-CN" altLang="en-US" sz="2800" b="1" noProof="1"/>
              <a:t>宋金和议的是（     ）</a:t>
            </a:r>
            <a:endParaRPr lang="zh-CN" altLang="en-US" sz="2800" b="1" noProof="1"/>
          </a:p>
          <a:p>
            <a:r>
              <a:rPr lang="en-US" altLang="zh-CN" sz="2800" b="1" noProof="1"/>
              <a:t>A.</a:t>
            </a:r>
            <a:r>
              <a:rPr lang="zh-CN" altLang="en-US" sz="2800" b="1" noProof="1"/>
              <a:t>以淮河至大散关为两国国界</a:t>
            </a:r>
            <a:endParaRPr lang="zh-CN" altLang="en-US" sz="2800" b="1" noProof="1"/>
          </a:p>
          <a:p>
            <a:r>
              <a:rPr lang="en-US" altLang="zh-CN" sz="2800" b="1" noProof="1"/>
              <a:t>B.</a:t>
            </a:r>
            <a:r>
              <a:rPr lang="zh-CN" altLang="en-US" sz="2800" b="1" noProof="1"/>
              <a:t>宋金约为兄弟之国，互不骚扰</a:t>
            </a:r>
            <a:endParaRPr lang="zh-CN" altLang="en-US" sz="2800" b="1" noProof="1"/>
          </a:p>
          <a:p>
            <a:r>
              <a:rPr lang="en-US" altLang="zh-CN" sz="2800" b="1" noProof="1"/>
              <a:t>C.</a:t>
            </a:r>
            <a:r>
              <a:rPr lang="zh-CN" altLang="en-US" sz="2800" b="1" noProof="1"/>
              <a:t>宋向金称臣</a:t>
            </a:r>
            <a:endParaRPr lang="zh-CN" altLang="en-US" sz="2800" b="1" noProof="1"/>
          </a:p>
          <a:p>
            <a:r>
              <a:rPr lang="en-US" altLang="zh-CN" sz="2800" b="1" noProof="1"/>
              <a:t>D.</a:t>
            </a:r>
            <a:r>
              <a:rPr lang="zh-CN" altLang="en-US" sz="2800" b="1" noProof="1"/>
              <a:t>宋每年向金贡银</a:t>
            </a:r>
            <a:r>
              <a:rPr lang="en-US" altLang="zh-CN" sz="2800" b="1" noProof="1"/>
              <a:t>25</a:t>
            </a:r>
            <a:r>
              <a:rPr lang="zh-CN" altLang="en-US" sz="2800" b="1" noProof="1"/>
              <a:t>万两、绢</a:t>
            </a:r>
            <a:r>
              <a:rPr lang="en-US" altLang="zh-CN" sz="2800" b="1" noProof="1"/>
              <a:t>25</a:t>
            </a:r>
            <a:r>
              <a:rPr lang="zh-CN" altLang="en-US" sz="2800" b="1" noProof="1"/>
              <a:t>万</a:t>
            </a:r>
            <a:r>
              <a:rPr lang="zh-CN" altLang="en-US" sz="2800" b="1" noProof="1" smtClean="0"/>
              <a:t>匹</a:t>
            </a:r>
            <a:endParaRPr lang="zh-CN" altLang="en-US" sz="2800" b="1" noProof="1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530850" y="2325688"/>
            <a:ext cx="4953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/>
              <a:t>D</a:t>
            </a:r>
            <a:endParaRPr lang="en-US" altLang="zh-CN" sz="2800" b="1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577013" y="3843338"/>
            <a:ext cx="547687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/>
              <a:t>B</a:t>
            </a:r>
            <a:endParaRPr lang="en-US" altLang="zh-CN" sz="2800" b="1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/>
              <a:t>课后习题</a:t>
            </a:r>
            <a:endParaRPr lang="zh-CN" altLang="en-US" sz="3600" b="1" smtClean="0"/>
          </a:p>
        </p:txBody>
      </p:sp>
      <p:sp>
        <p:nvSpPr>
          <p:cNvPr id="20483" name="内容占位符 2"/>
          <p:cNvSpPr>
            <a:spLocks noGrp="1" noChangeArrowheads="1"/>
          </p:cNvSpPr>
          <p:nvPr>
            <p:ph idx="1"/>
          </p:nvPr>
        </p:nvSpPr>
        <p:spPr>
          <a:xfrm>
            <a:off x="457200" y="1600201"/>
            <a:ext cx="8229600" cy="2620888"/>
          </a:xfrm>
        </p:spPr>
        <p:txBody>
          <a:bodyPr/>
          <a:lstStyle/>
          <a:p>
            <a:r>
              <a:rPr lang="en-US" altLang="zh-CN" sz="2800" b="1" dirty="0" smtClean="0"/>
              <a:t>7.（2016•内蒙古赤峰）</a:t>
            </a:r>
            <a:r>
              <a:rPr lang="zh-CN" altLang="en-US" sz="2800" b="1" dirty="0" smtClean="0"/>
              <a:t>历史发展一般都具有阶段性特征。辽、宋、西夏、金时期最显著的阶段特征是（     ）</a:t>
            </a:r>
            <a:endParaRPr lang="zh-CN" altLang="en-US" sz="2800" b="1" dirty="0" smtClean="0"/>
          </a:p>
          <a:p>
            <a:r>
              <a:rPr lang="zh-CN" altLang="en-US" sz="2800" b="1" dirty="0" smtClean="0"/>
              <a:t>A</a:t>
            </a:r>
            <a:r>
              <a:rPr lang="en-US" altLang="zh-CN" sz="2800" b="1" dirty="0" smtClean="0"/>
              <a:t>.</a:t>
            </a:r>
            <a:r>
              <a:rPr lang="zh-CN" altLang="en-US" sz="2800" b="1" dirty="0" smtClean="0"/>
              <a:t>统一国家建立     B</a:t>
            </a:r>
            <a:r>
              <a:rPr lang="en-US" altLang="zh-CN" sz="2800" b="1" dirty="0" smtClean="0"/>
              <a:t>.</a:t>
            </a:r>
            <a:r>
              <a:rPr lang="zh-CN" altLang="en-US" sz="2800" b="1" dirty="0" smtClean="0"/>
              <a:t>繁荣与开放的社会</a:t>
            </a:r>
            <a:endParaRPr lang="zh-CN" altLang="en-US" sz="2800" b="1" dirty="0" smtClean="0"/>
          </a:p>
          <a:p>
            <a:r>
              <a:rPr lang="zh-CN" altLang="en-US" sz="2800" b="1" dirty="0" smtClean="0"/>
              <a:t>C.民族政权并立     D</a:t>
            </a:r>
            <a:r>
              <a:rPr lang="en-US" altLang="zh-CN" sz="2800" b="1" dirty="0" smtClean="0"/>
              <a:t>.</a:t>
            </a:r>
            <a:r>
              <a:rPr lang="zh-CN" altLang="en-US" sz="2800" b="1" dirty="0" smtClean="0"/>
              <a:t>统一多民族国家巩固 </a:t>
            </a:r>
            <a:endParaRPr lang="en-US" altLang="zh-CN" sz="2800" b="1" dirty="0" smtClean="0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057400" y="2462213"/>
            <a:ext cx="29051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/>
              <a:t>C</a:t>
            </a:r>
            <a:endParaRPr lang="en-US" altLang="zh-CN" sz="2800" b="1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/>
              <a:t>女真的崛起</a:t>
            </a:r>
            <a:endParaRPr lang="zh-CN" altLang="en-US" sz="3600" b="1" smtClean="0"/>
          </a:p>
        </p:txBody>
      </p:sp>
      <p:pic>
        <p:nvPicPr>
          <p:cNvPr id="3075" name="内容占位符 1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019175" y="1417638"/>
            <a:ext cx="7267575" cy="4911725"/>
          </a:xfrm>
        </p:spPr>
      </p:pic>
    </p:spTree>
  </p:cSld>
  <p:clrMapOvr>
    <a:masterClrMapping/>
  </p:clrMapOvr>
  <p:transition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/>
              <a:t>女真的崛起</a:t>
            </a:r>
            <a:endParaRPr lang="zh-CN" altLang="en-US" sz="3600" b="1" dirty="0" smtClean="0"/>
          </a:p>
        </p:txBody>
      </p:sp>
      <p:pic>
        <p:nvPicPr>
          <p:cNvPr id="4099" name="内容占位符 1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869950" y="1152525"/>
            <a:ext cx="2333625" cy="4011613"/>
          </a:xfrm>
        </p:spPr>
      </p:pic>
      <p:sp>
        <p:nvSpPr>
          <p:cNvPr id="4100" name="文本框 2"/>
          <p:cNvSpPr txBox="1">
            <a:spLocks noChangeArrowheads="1"/>
          </p:cNvSpPr>
          <p:nvPr/>
        </p:nvSpPr>
        <p:spPr bwMode="auto">
          <a:xfrm>
            <a:off x="1174750" y="5426075"/>
            <a:ext cx="17224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/>
              <a:t>女真猎人像</a:t>
            </a:r>
            <a:endParaRPr lang="zh-CN" altLang="en-US" sz="2400" b="1"/>
          </a:p>
        </p:txBody>
      </p:sp>
      <p:pic>
        <p:nvPicPr>
          <p:cNvPr id="4101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2413" y="1889125"/>
            <a:ext cx="3835400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2413" y="4273550"/>
            <a:ext cx="3836987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874844" y="292494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2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/>
              <a:t>女真的崛起</a:t>
            </a:r>
            <a:endParaRPr lang="zh-CN" altLang="en-US" sz="3600" b="1" dirty="0" smtClean="0"/>
          </a:p>
        </p:txBody>
      </p:sp>
      <p:pic>
        <p:nvPicPr>
          <p:cNvPr id="5123" name="内容占位符 1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339725" y="1509713"/>
            <a:ext cx="2373313" cy="3519487"/>
          </a:xfrm>
        </p:spPr>
      </p:pic>
      <p:sp>
        <p:nvSpPr>
          <p:cNvPr id="5124" name="文本框 2"/>
          <p:cNvSpPr txBox="1">
            <a:spLocks noChangeArrowheads="1"/>
          </p:cNvSpPr>
          <p:nvPr/>
        </p:nvSpPr>
        <p:spPr bwMode="auto">
          <a:xfrm>
            <a:off x="442913" y="5302250"/>
            <a:ext cx="21669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/>
              <a:t>完颜阿骨打像</a:t>
            </a:r>
            <a:endParaRPr lang="zh-CN" altLang="en-US" sz="2400" b="1" dirty="0"/>
          </a:p>
        </p:txBody>
      </p:sp>
      <p:sp>
        <p:nvSpPr>
          <p:cNvPr id="5125" name="文本框 1"/>
          <p:cNvSpPr txBox="1">
            <a:spLocks noChangeArrowheads="1"/>
          </p:cNvSpPr>
          <p:nvPr/>
        </p:nvSpPr>
        <p:spPr bwMode="auto">
          <a:xfrm>
            <a:off x="3465513" y="3971925"/>
            <a:ext cx="4897437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 b="1" dirty="0"/>
              <a:t>措施：金国建立后，阿骨打命人创制文字，完善政治军事制度，发展生产，壮大国力，同时继续攻辽</a:t>
            </a:r>
            <a:endParaRPr lang="zh-CN" altLang="en-US" sz="2700" b="1" dirty="0"/>
          </a:p>
        </p:txBody>
      </p:sp>
      <p:sp>
        <p:nvSpPr>
          <p:cNvPr id="5126" name="文本框 2"/>
          <p:cNvSpPr txBox="1">
            <a:spLocks noChangeArrowheads="1"/>
          </p:cNvSpPr>
          <p:nvPr/>
        </p:nvSpPr>
        <p:spPr bwMode="auto">
          <a:xfrm>
            <a:off x="3390900" y="1306513"/>
            <a:ext cx="5295900" cy="246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600" b="1" dirty="0"/>
              <a:t>1.</a:t>
            </a:r>
            <a:r>
              <a:rPr lang="zh-CN" altLang="en-US" sz="2600" b="1" dirty="0">
                <a:solidFill>
                  <a:srgbClr val="FF0000"/>
                </a:solidFill>
              </a:rPr>
              <a:t>女真族</a:t>
            </a:r>
            <a:r>
              <a:rPr lang="zh-CN" altLang="en-US" sz="2600" b="1" dirty="0"/>
              <a:t>居中国东北</a:t>
            </a:r>
            <a:endParaRPr lang="zh-CN" altLang="en-US" sz="2600" b="1" dirty="0"/>
          </a:p>
          <a:p>
            <a:r>
              <a:rPr lang="zh-CN" altLang="en-US" sz="2600" b="1" dirty="0"/>
              <a:t>（唐时称黑水靺鞨，辽时称女真）</a:t>
            </a:r>
            <a:endParaRPr lang="zh-CN" altLang="en-US" sz="2600" b="1" dirty="0"/>
          </a:p>
          <a:p>
            <a:r>
              <a:rPr lang="en-US" altLang="zh-CN" sz="2600" b="1" dirty="0"/>
              <a:t>2.</a:t>
            </a:r>
            <a:r>
              <a:rPr lang="zh-CN" altLang="en-US" sz="2600" b="1" dirty="0"/>
              <a:t>国名：</a:t>
            </a:r>
            <a:r>
              <a:rPr lang="zh-CN" altLang="en-US" sz="2600" b="1" dirty="0">
                <a:solidFill>
                  <a:srgbClr val="FF0000"/>
                </a:solidFill>
              </a:rPr>
              <a:t>金</a:t>
            </a:r>
            <a:endParaRPr lang="zh-CN" altLang="en-US" sz="2600" b="1" dirty="0">
              <a:solidFill>
                <a:srgbClr val="FF0000"/>
              </a:solidFill>
            </a:endParaRPr>
          </a:p>
          <a:p>
            <a:r>
              <a:rPr lang="en-US" altLang="zh-CN" sz="2600" b="1" dirty="0"/>
              <a:t>3.</a:t>
            </a:r>
            <a:r>
              <a:rPr lang="zh-CN" altLang="en-US" sz="2600" b="1" dirty="0"/>
              <a:t>建立者：</a:t>
            </a:r>
            <a:r>
              <a:rPr lang="zh-CN" altLang="en-US" sz="2600" b="1" dirty="0">
                <a:solidFill>
                  <a:srgbClr val="FF0000"/>
                </a:solidFill>
              </a:rPr>
              <a:t>完颜阿骨打</a:t>
            </a:r>
            <a:endParaRPr lang="en-US" altLang="zh-CN" sz="2600" b="1" dirty="0">
              <a:solidFill>
                <a:srgbClr val="FF0000"/>
              </a:solidFill>
            </a:endParaRPr>
          </a:p>
          <a:p>
            <a:r>
              <a:rPr lang="en-US" altLang="zh-CN" sz="2600" b="1" dirty="0"/>
              <a:t>4.</a:t>
            </a:r>
            <a:r>
              <a:rPr lang="zh-CN" altLang="en-US" sz="2600" b="1" dirty="0"/>
              <a:t>时间：</a:t>
            </a:r>
            <a:r>
              <a:rPr lang="en-US" altLang="zh-CN" sz="2600" b="1" dirty="0">
                <a:solidFill>
                  <a:srgbClr val="FF0000"/>
                </a:solidFill>
              </a:rPr>
              <a:t>1115</a:t>
            </a:r>
            <a:r>
              <a:rPr lang="zh-CN" altLang="en-US" sz="2600" b="1" dirty="0">
                <a:solidFill>
                  <a:srgbClr val="FF0000"/>
                </a:solidFill>
              </a:rPr>
              <a:t>年</a:t>
            </a:r>
            <a:endParaRPr lang="zh-CN" altLang="en-US" sz="2600" b="1" dirty="0">
              <a:solidFill>
                <a:srgbClr val="FF0000"/>
              </a:solidFill>
            </a:endParaRPr>
          </a:p>
          <a:p>
            <a:r>
              <a:rPr lang="en-US" altLang="zh-CN" sz="2600" b="1" dirty="0"/>
              <a:t>5.</a:t>
            </a:r>
            <a:r>
              <a:rPr lang="zh-CN" altLang="en-US" sz="2600" b="1" dirty="0"/>
              <a:t>定都：会宁（今黑龙江哈尔滨南）</a:t>
            </a:r>
            <a:endParaRPr lang="zh-CN" altLang="en-US" sz="2600" b="1" dirty="0"/>
          </a:p>
        </p:txBody>
      </p:sp>
    </p:spTree>
  </p:cSld>
  <p:clrMapOvr>
    <a:masterClrMapping/>
  </p:clrMapOvr>
  <p:transition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>
                <a:solidFill>
                  <a:schemeClr val="tx1"/>
                </a:solidFill>
              </a:rPr>
              <a:t>辽国被金所灭</a:t>
            </a:r>
            <a:endParaRPr lang="zh-CN" altLang="en-US" sz="3600" b="1" dirty="0" smtClean="0">
              <a:solidFill>
                <a:schemeClr val="tx1"/>
              </a:solidFill>
            </a:endParaRPr>
          </a:p>
        </p:txBody>
      </p:sp>
      <p:sp>
        <p:nvSpPr>
          <p:cNvPr id="6147" name="文本框 3"/>
          <p:cNvSpPr txBox="1">
            <a:spLocks noChangeArrowheads="1"/>
          </p:cNvSpPr>
          <p:nvPr/>
        </p:nvSpPr>
        <p:spPr bwMode="auto">
          <a:xfrm>
            <a:off x="1314450" y="1417638"/>
            <a:ext cx="671512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/>
              <a:t>金不断崛起，辽国统治却越发腐朽，金军乘机占领辽的土地，</a:t>
            </a:r>
            <a:r>
              <a:rPr lang="en-US" altLang="zh-CN" sz="2800" b="1" dirty="0">
                <a:solidFill>
                  <a:srgbClr val="FF0000"/>
                </a:solidFill>
              </a:rPr>
              <a:t>1125</a:t>
            </a:r>
            <a:r>
              <a:rPr lang="zh-CN" altLang="en-US" sz="2800" b="1" dirty="0">
                <a:solidFill>
                  <a:srgbClr val="FF0000"/>
                </a:solidFill>
              </a:rPr>
              <a:t>年</a:t>
            </a:r>
            <a:r>
              <a:rPr lang="zh-CN" altLang="en-US" sz="2800" b="1" dirty="0"/>
              <a:t>，辽帝被金军所俘，</a:t>
            </a:r>
            <a:r>
              <a:rPr lang="zh-CN" altLang="en-US" sz="2800" b="1" dirty="0">
                <a:solidFill>
                  <a:srgbClr val="FF0000"/>
                </a:solidFill>
              </a:rPr>
              <a:t>辽灭亡</a:t>
            </a:r>
            <a:r>
              <a:rPr lang="zh-CN" altLang="en-US" sz="2800" b="1" dirty="0"/>
              <a:t>。随后，金军大举南下进攻北</a:t>
            </a:r>
            <a:r>
              <a:rPr lang="zh-CN" altLang="en-US" sz="2800" b="1" dirty="0" smtClean="0"/>
              <a:t>宋</a:t>
            </a:r>
            <a:endParaRPr lang="zh-CN" altLang="en-US" sz="2800" b="1" dirty="0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433513" y="3344863"/>
            <a:ext cx="6478587" cy="222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/>
              <a:t>辽被金所灭的原因：</a:t>
            </a:r>
            <a:endParaRPr lang="zh-CN" altLang="en-US" sz="2800" b="1" dirty="0"/>
          </a:p>
          <a:p>
            <a:r>
              <a:rPr lang="en-US" altLang="zh-CN" sz="2800" b="1" dirty="0"/>
              <a:t>1</a:t>
            </a:r>
            <a:r>
              <a:rPr lang="zh-CN" altLang="en-US" sz="2800" b="1" dirty="0"/>
              <a:t>、辽后期统治腐朽，国力衰落</a:t>
            </a:r>
            <a:endParaRPr lang="zh-CN" altLang="en-US" sz="2800" b="1" dirty="0"/>
          </a:p>
          <a:p>
            <a:r>
              <a:rPr lang="en-US" altLang="zh-CN" sz="2800" b="1" dirty="0"/>
              <a:t>2</a:t>
            </a:r>
            <a:r>
              <a:rPr lang="zh-CN" altLang="en-US" sz="2800" b="1" dirty="0"/>
              <a:t>、辽对女真人的民族压迫，激起女真人反抗的斗志</a:t>
            </a:r>
            <a:endParaRPr lang="zh-CN" altLang="en-US" sz="2800" b="1" dirty="0"/>
          </a:p>
          <a:p>
            <a:r>
              <a:rPr lang="en-US" altLang="zh-CN" sz="2800" b="1" dirty="0"/>
              <a:t>3</a:t>
            </a:r>
            <a:r>
              <a:rPr lang="zh-CN" altLang="en-US" sz="2800" b="1" dirty="0"/>
              <a:t>、金人军队战斗力强</a:t>
            </a:r>
            <a:endParaRPr lang="zh-CN" altLang="en-US" sz="28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/>
              <a:t>北宋灭亡与岳飞抗金</a:t>
            </a:r>
            <a:endParaRPr lang="zh-CN" altLang="en-US" sz="3600" b="1" dirty="0" smtClean="0"/>
          </a:p>
        </p:txBody>
      </p:sp>
      <p:pic>
        <p:nvPicPr>
          <p:cNvPr id="7171" name="内容占位符 3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93663" y="1860550"/>
            <a:ext cx="2024062" cy="2892425"/>
          </a:xfrm>
        </p:spPr>
      </p:pic>
      <p:pic>
        <p:nvPicPr>
          <p:cNvPr id="7172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68538" y="1860550"/>
            <a:ext cx="2252662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文本框 5"/>
          <p:cNvSpPr txBox="1">
            <a:spLocks noChangeArrowheads="1"/>
          </p:cNvSpPr>
          <p:nvPr/>
        </p:nvSpPr>
        <p:spPr bwMode="auto">
          <a:xfrm>
            <a:off x="4651375" y="1301750"/>
            <a:ext cx="4164013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600" b="1" dirty="0"/>
              <a:t>1126</a:t>
            </a:r>
            <a:r>
              <a:rPr lang="zh-CN" altLang="en-US" sz="2600" b="1" dirty="0"/>
              <a:t>年初，金军南下消息传到东京，</a:t>
            </a:r>
            <a:r>
              <a:rPr lang="zh-CN" altLang="en-US" sz="2600" b="1" dirty="0">
                <a:solidFill>
                  <a:srgbClr val="FF0000"/>
                </a:solidFill>
              </a:rPr>
              <a:t>宋徽宗</a:t>
            </a:r>
            <a:r>
              <a:rPr lang="zh-CN" altLang="en-US" sz="2600" b="1" dirty="0"/>
              <a:t>传位太子，即</a:t>
            </a:r>
            <a:r>
              <a:rPr lang="zh-CN" altLang="en-US" sz="2600" b="1" dirty="0">
                <a:solidFill>
                  <a:srgbClr val="FF0000"/>
                </a:solidFill>
              </a:rPr>
              <a:t>宋钦宗</a:t>
            </a:r>
            <a:endParaRPr lang="zh-CN" altLang="en-US" sz="2600" b="1" dirty="0">
              <a:solidFill>
                <a:srgbClr val="FF0000"/>
              </a:solidFill>
            </a:endParaRPr>
          </a:p>
          <a:p>
            <a:endParaRPr lang="zh-CN" altLang="en-US" sz="2600" b="1" dirty="0">
              <a:solidFill>
                <a:srgbClr val="FF0000"/>
              </a:solidFill>
            </a:endParaRPr>
          </a:p>
          <a:p>
            <a:r>
              <a:rPr lang="zh-CN" altLang="en-US" sz="2600" b="1" dirty="0"/>
              <a:t>金军包围东京后，</a:t>
            </a:r>
            <a:r>
              <a:rPr lang="zh-CN" altLang="en-US" sz="2600" b="1" dirty="0">
                <a:solidFill>
                  <a:srgbClr val="FF0000"/>
                </a:solidFill>
              </a:rPr>
              <a:t>李纲</a:t>
            </a:r>
            <a:r>
              <a:rPr lang="zh-CN" altLang="en-US" sz="2600" b="1" dirty="0"/>
              <a:t>率军民坚守城池，迫使金军撤退，但不久朝廷将李纲罢免，</a:t>
            </a:r>
            <a:r>
              <a:rPr lang="zh-CN" altLang="en-US" sz="2600" b="1" dirty="0">
                <a:solidFill>
                  <a:srgbClr val="FF0000"/>
                </a:solidFill>
              </a:rPr>
              <a:t>向金求和</a:t>
            </a:r>
            <a:r>
              <a:rPr lang="zh-CN" altLang="en-US" sz="2600" b="1" dirty="0"/>
              <a:t>。年底，</a:t>
            </a:r>
            <a:r>
              <a:rPr lang="zh-CN" altLang="en-US" sz="2600" b="1" dirty="0">
                <a:solidFill>
                  <a:srgbClr val="FF0000"/>
                </a:solidFill>
              </a:rPr>
              <a:t>金军再次围攻东京</a:t>
            </a:r>
            <a:endParaRPr lang="zh-CN" altLang="en-US" sz="2600" b="1" dirty="0">
              <a:solidFill>
                <a:srgbClr val="FF0000"/>
              </a:solidFill>
            </a:endParaRPr>
          </a:p>
          <a:p>
            <a:endParaRPr lang="zh-CN" altLang="en-US" sz="2600" b="1" dirty="0">
              <a:solidFill>
                <a:srgbClr val="FF0000"/>
              </a:solidFill>
            </a:endParaRPr>
          </a:p>
          <a:p>
            <a:r>
              <a:rPr lang="en-US" altLang="zh-CN" sz="3200" b="1" dirty="0">
                <a:solidFill>
                  <a:srgbClr val="FF0000"/>
                </a:solidFill>
              </a:rPr>
              <a:t>1127</a:t>
            </a:r>
            <a:r>
              <a:rPr lang="zh-CN" altLang="en-US" sz="3200" b="1" dirty="0">
                <a:solidFill>
                  <a:srgbClr val="FF0000"/>
                </a:solidFill>
              </a:rPr>
              <a:t>年</a:t>
            </a:r>
            <a:r>
              <a:rPr lang="zh-CN" altLang="en-US" sz="3200" b="1" dirty="0"/>
              <a:t>，东京城破，</a:t>
            </a:r>
            <a:endParaRPr lang="zh-CN" altLang="en-US" sz="3200" b="1" dirty="0"/>
          </a:p>
          <a:p>
            <a:r>
              <a:rPr lang="zh-CN" altLang="en-US" sz="3200" b="1" dirty="0">
                <a:solidFill>
                  <a:srgbClr val="FF0000"/>
                </a:solidFill>
              </a:rPr>
              <a:t>北宋灭亡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/>
              <a:t>北宋灭亡</a:t>
            </a:r>
            <a:endParaRPr lang="zh-CN" altLang="en-US" sz="3600" b="1" dirty="0" smtClean="0"/>
          </a:p>
        </p:txBody>
      </p:sp>
      <p:sp>
        <p:nvSpPr>
          <p:cNvPr id="8195" name="内容占位符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1127</a:t>
            </a:r>
            <a:r>
              <a:rPr lang="zh-CN" altLang="en-US" b="1" dirty="0" smtClean="0">
                <a:solidFill>
                  <a:srgbClr val="FF0000"/>
                </a:solidFill>
              </a:rPr>
              <a:t>年</a:t>
            </a:r>
            <a:r>
              <a:rPr lang="zh-CN" altLang="en-US" b="1" dirty="0" smtClean="0"/>
              <a:t>春，金军攻破东京，俘虏</a:t>
            </a:r>
            <a:r>
              <a:rPr lang="zh-CN" altLang="en-US" b="1" dirty="0" smtClean="0">
                <a:solidFill>
                  <a:srgbClr val="FF0000"/>
                </a:solidFill>
              </a:rPr>
              <a:t>宋徽宗</a:t>
            </a:r>
            <a:r>
              <a:rPr lang="zh-CN" altLang="en-US" b="1" dirty="0" smtClean="0"/>
              <a:t>、</a:t>
            </a:r>
            <a:r>
              <a:rPr lang="zh-CN" altLang="en-US" b="1" dirty="0" smtClean="0">
                <a:solidFill>
                  <a:srgbClr val="FF0000"/>
                </a:solidFill>
              </a:rPr>
              <a:t>宋钦宗</a:t>
            </a:r>
            <a:r>
              <a:rPr lang="zh-CN" altLang="en-US" b="1" dirty="0" smtClean="0"/>
              <a:t>及宗室后妃数千人北返，并掠走库藏金银和大量文物珍宝，北宋灭亡</a:t>
            </a:r>
            <a:r>
              <a:rPr lang="en-US" altLang="zh-CN" b="1" dirty="0" smtClean="0"/>
              <a:t>,</a:t>
            </a:r>
            <a:r>
              <a:rPr lang="zh-CN" altLang="en-US" b="1" dirty="0" smtClean="0"/>
              <a:t>因宋钦宗年号为</a:t>
            </a:r>
            <a:r>
              <a:rPr lang="en-US" altLang="zh-CN" b="1" dirty="0" smtClean="0"/>
              <a:t>“</a:t>
            </a:r>
            <a:r>
              <a:rPr lang="zh-CN" altLang="en-US" b="1" dirty="0" smtClean="0"/>
              <a:t>靖康</a:t>
            </a:r>
            <a:r>
              <a:rPr lang="en-US" altLang="zh-CN" b="1" dirty="0" smtClean="0"/>
              <a:t>”</a:t>
            </a:r>
            <a:r>
              <a:rPr lang="zh-CN" altLang="en-US" b="1" dirty="0" smtClean="0"/>
              <a:t>，史称</a:t>
            </a:r>
            <a:r>
              <a:rPr lang="en-US" altLang="zh-CN" b="1" dirty="0" smtClean="0"/>
              <a:t>“</a:t>
            </a:r>
            <a:r>
              <a:rPr lang="zh-CN" altLang="en-US" b="1" dirty="0" smtClean="0">
                <a:solidFill>
                  <a:srgbClr val="FF0000"/>
                </a:solidFill>
              </a:rPr>
              <a:t>靖康之变</a:t>
            </a:r>
            <a:r>
              <a:rPr lang="en-US" altLang="zh-CN" b="1" dirty="0" smtClean="0"/>
              <a:t>”</a:t>
            </a:r>
            <a:endParaRPr lang="en-US" altLang="zh-CN" b="1" dirty="0" smtClean="0"/>
          </a:p>
          <a:p>
            <a:endParaRPr lang="zh-CN" altLang="en-US" dirty="0" smtClean="0"/>
          </a:p>
        </p:txBody>
      </p:sp>
      <p:pic>
        <p:nvPicPr>
          <p:cNvPr id="8196" name="图片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33600" y="3706813"/>
            <a:ext cx="4876800" cy="299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/>
              <a:t>南宋的建立</a:t>
            </a:r>
            <a:endParaRPr lang="zh-CN" altLang="en-US" sz="3600" b="1" dirty="0" smtClean="0"/>
          </a:p>
        </p:txBody>
      </p:sp>
      <p:pic>
        <p:nvPicPr>
          <p:cNvPr id="9219" name="内容占位符 3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638175" y="1576388"/>
            <a:ext cx="2881313" cy="3295650"/>
          </a:xfrm>
        </p:spPr>
      </p:pic>
      <p:sp>
        <p:nvSpPr>
          <p:cNvPr id="9220" name="文本框 5"/>
          <p:cNvSpPr txBox="1">
            <a:spLocks noChangeArrowheads="1"/>
          </p:cNvSpPr>
          <p:nvPr/>
        </p:nvSpPr>
        <p:spPr bwMode="auto">
          <a:xfrm>
            <a:off x="1047750" y="5121275"/>
            <a:ext cx="20621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/>
              <a:t>宋高宗赵构</a:t>
            </a:r>
            <a:endParaRPr lang="zh-CN" altLang="en-US" sz="2800" b="1"/>
          </a:p>
        </p:txBody>
      </p:sp>
      <p:sp>
        <p:nvSpPr>
          <p:cNvPr id="9221" name="文本框 6"/>
          <p:cNvSpPr txBox="1">
            <a:spLocks noChangeArrowheads="1"/>
          </p:cNvSpPr>
          <p:nvPr/>
        </p:nvSpPr>
        <p:spPr bwMode="auto">
          <a:xfrm>
            <a:off x="4329113" y="1576388"/>
            <a:ext cx="4038600" cy="399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</a:rPr>
              <a:t>1127</a:t>
            </a:r>
            <a:r>
              <a:rPr lang="zh-CN" altLang="en-US" sz="3200" b="1" dirty="0">
                <a:solidFill>
                  <a:srgbClr val="FF0000"/>
                </a:solidFill>
              </a:rPr>
              <a:t>年</a:t>
            </a:r>
            <a:r>
              <a:rPr lang="en-US" altLang="zh-CN" sz="3200" b="1" dirty="0"/>
              <a:t>6</a:t>
            </a:r>
            <a:r>
              <a:rPr lang="zh-CN" altLang="en-US" sz="3200" b="1" dirty="0"/>
              <a:t>月，宋钦宗的弟弟</a:t>
            </a:r>
            <a:r>
              <a:rPr lang="zh-CN" altLang="en-US" sz="3200" b="1" dirty="0">
                <a:solidFill>
                  <a:srgbClr val="FF0000"/>
                </a:solidFill>
              </a:rPr>
              <a:t>赵构（宋高宗）</a:t>
            </a:r>
            <a:r>
              <a:rPr lang="zh-CN" altLang="en-US" sz="3200" b="1" dirty="0"/>
              <a:t>在应天府即位，重建宋王朝，史称</a:t>
            </a:r>
            <a:r>
              <a:rPr lang="en-US" altLang="zh-CN" sz="3200" b="1" dirty="0"/>
              <a:t>“</a:t>
            </a:r>
            <a:r>
              <a:rPr lang="zh-CN" altLang="en-US" sz="3200" b="1" dirty="0">
                <a:solidFill>
                  <a:srgbClr val="FF0000"/>
                </a:solidFill>
              </a:rPr>
              <a:t>南宋</a:t>
            </a:r>
            <a:r>
              <a:rPr lang="en-US" altLang="zh-CN" sz="3200" b="1" dirty="0"/>
              <a:t>”</a:t>
            </a:r>
            <a:endParaRPr lang="en-US" altLang="zh-CN" sz="3200" b="1" dirty="0"/>
          </a:p>
          <a:p>
            <a:endParaRPr lang="zh-CN" altLang="en-US" sz="3200" b="1" dirty="0">
              <a:solidFill>
                <a:srgbClr val="0070C0"/>
              </a:solidFill>
            </a:endParaRPr>
          </a:p>
          <a:p>
            <a:r>
              <a:rPr lang="zh-CN" altLang="en-US" sz="3200" b="1" dirty="0"/>
              <a:t>南宋建立后，金军继续南下，南宋军民坚持英勇抵抗</a:t>
            </a:r>
            <a:endParaRPr lang="zh-CN" altLang="en-US" sz="3200" b="1" dirty="0"/>
          </a:p>
        </p:txBody>
      </p:sp>
    </p:spTree>
  </p:cSld>
  <p:clrMapOvr>
    <a:masterClrMapping/>
  </p:clrMapOvr>
  <p:transition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0D4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岳飞抗金</a:t>
            </a:r>
            <a:endParaRPr lang="zh-CN" altLang="en-US" sz="3600" b="1" dirty="0" smtClean="0">
              <a:solidFill>
                <a:srgbClr val="FF0000"/>
              </a:solidFill>
            </a:endParaRPr>
          </a:p>
        </p:txBody>
      </p:sp>
      <p:pic>
        <p:nvPicPr>
          <p:cNvPr id="10243" name="内容占位符 3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307975" y="1651000"/>
            <a:ext cx="3865563" cy="3556000"/>
          </a:xfrm>
        </p:spPr>
      </p:pic>
      <p:sp>
        <p:nvSpPr>
          <p:cNvPr id="10244" name="文本框 4"/>
          <p:cNvSpPr txBox="1">
            <a:spLocks noChangeArrowheads="1"/>
          </p:cNvSpPr>
          <p:nvPr/>
        </p:nvSpPr>
        <p:spPr bwMode="auto">
          <a:xfrm>
            <a:off x="1782763" y="5373688"/>
            <a:ext cx="9159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/>
              <a:t>岳飞</a:t>
            </a:r>
            <a:endParaRPr lang="zh-CN" altLang="en-US" sz="2800" b="1"/>
          </a:p>
        </p:txBody>
      </p:sp>
      <p:sp>
        <p:nvSpPr>
          <p:cNvPr id="10245" name="文本框 6"/>
          <p:cNvSpPr txBox="1">
            <a:spLocks noChangeArrowheads="1"/>
          </p:cNvSpPr>
          <p:nvPr/>
        </p:nvSpPr>
        <p:spPr bwMode="auto">
          <a:xfrm>
            <a:off x="4565650" y="1868488"/>
            <a:ext cx="4121150" cy="265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/>
              <a:t>抗金名将</a:t>
            </a:r>
            <a:r>
              <a:rPr lang="zh-CN" altLang="en-US" sz="2800" b="1" dirty="0">
                <a:solidFill>
                  <a:srgbClr val="FF0000"/>
                </a:solidFill>
              </a:rPr>
              <a:t>岳飞</a:t>
            </a:r>
            <a:r>
              <a:rPr lang="zh-CN" altLang="en-US" sz="2800" b="1" dirty="0"/>
              <a:t>率领军队作战勇敢、军纪严明，被称为</a:t>
            </a:r>
            <a:r>
              <a:rPr lang="en-US" altLang="zh-CN" sz="2800" b="1" dirty="0"/>
              <a:t>“</a:t>
            </a:r>
            <a:r>
              <a:rPr lang="zh-CN" altLang="en-US" sz="2800" b="1" dirty="0">
                <a:solidFill>
                  <a:srgbClr val="FF0000"/>
                </a:solidFill>
              </a:rPr>
              <a:t>岳家军</a:t>
            </a:r>
            <a:r>
              <a:rPr lang="en-US" altLang="zh-CN" sz="2800" b="1" dirty="0"/>
              <a:t>”</a:t>
            </a:r>
            <a:endParaRPr lang="en-US" altLang="zh-CN" sz="2800" b="1" dirty="0"/>
          </a:p>
          <a:p>
            <a:endParaRPr lang="en-US" altLang="zh-CN" sz="2800" b="1" dirty="0"/>
          </a:p>
          <a:p>
            <a:r>
              <a:rPr lang="zh-CN" altLang="en-US" sz="2800" b="1" dirty="0"/>
              <a:t>岳家军在抗金战争中多次获胜</a:t>
            </a:r>
            <a:endParaRPr lang="zh-CN" altLang="en-US" sz="2800" b="1" dirty="0"/>
          </a:p>
        </p:txBody>
      </p:sp>
    </p:spTree>
  </p:cSld>
  <p:clrMapOvr>
    <a:masterClrMapping/>
  </p:clrMapOvr>
  <p:transition>
    <p:push dir="u"/>
  </p:transition>
</p:sld>
</file>

<file path=ppt/theme/theme1.xml><?xml version="1.0" encoding="utf-8"?>
<a:theme xmlns:a="http://schemas.openxmlformats.org/drawingml/2006/main" name="第一PPT模板网-WWW.1PPT.COM">
  <a:themeElements>
    <a:clrScheme name="Calligraphy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2363</Words>
  <Application>WPS 演示</Application>
  <PresentationFormat>全屏显示(4:3)</PresentationFormat>
  <Paragraphs>154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微软雅黑</vt:lpstr>
      <vt:lpstr>Arial Unicode MS</vt:lpstr>
      <vt:lpstr>Arial</vt:lpstr>
      <vt:lpstr>第一PPT模板网-WWW.1PPT.COM</vt:lpstr>
      <vt:lpstr>第30课 金与南宋的对峙</vt:lpstr>
      <vt:lpstr>女真的崛起</vt:lpstr>
      <vt:lpstr>女真的崛起</vt:lpstr>
      <vt:lpstr>女真的崛起</vt:lpstr>
      <vt:lpstr>辽国被金所灭</vt:lpstr>
      <vt:lpstr>北宋灭亡与岳飞抗金</vt:lpstr>
      <vt:lpstr>北宋灭亡</vt:lpstr>
      <vt:lpstr>南宋的建立</vt:lpstr>
      <vt:lpstr>岳飞抗金</vt:lpstr>
      <vt:lpstr>岳飞抗金</vt:lpstr>
      <vt:lpstr>PowerPoint 演示文稿</vt:lpstr>
      <vt:lpstr>南宋偏安</vt:lpstr>
      <vt:lpstr>南宋与金和议内容</vt:lpstr>
      <vt:lpstr>南宋偏安</vt:lpstr>
      <vt:lpstr>南宋偏安</vt:lpstr>
      <vt:lpstr>课后习题</vt:lpstr>
      <vt:lpstr>课后习题</vt:lpstr>
      <vt:lpstr>课后习题</vt:lpstr>
      <vt:lpstr>课后习题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Administrator</cp:lastModifiedBy>
  <cp:revision>213</cp:revision>
  <dcterms:created xsi:type="dcterms:W3CDTF">2016-09-24T00:52:00Z</dcterms:created>
  <dcterms:modified xsi:type="dcterms:W3CDTF">2022-04-27T02:27:49Z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