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359" r:id="rId3"/>
    <p:sldId id="257" r:id="rId4"/>
    <p:sldId id="360" r:id="rId5"/>
    <p:sldId id="267" r:id="rId6"/>
    <p:sldId id="274" r:id="rId7"/>
    <p:sldId id="268" r:id="rId8"/>
    <p:sldId id="361" r:id="rId9"/>
    <p:sldId id="258" r:id="rId10"/>
    <p:sldId id="263" r:id="rId11"/>
    <p:sldId id="264" r:id="rId12"/>
    <p:sldId id="265" r:id="rId13"/>
    <p:sldId id="266" r:id="rId14"/>
    <p:sldId id="362" r:id="rId15"/>
    <p:sldId id="279" r:id="rId16"/>
    <p:sldId id="270" r:id="rId17"/>
    <p:sldId id="271" r:id="rId18"/>
    <p:sldId id="273" r:id="rId19"/>
    <p:sldId id="275" r:id="rId20"/>
    <p:sldId id="363" r:id="rId21"/>
    <p:sldId id="276" r:id="rId22"/>
    <p:sldId id="278" r:id="rId23"/>
    <p:sldId id="364" r:id="rId24"/>
    <p:sldId id="277" r:id="rId25"/>
    <p:sldId id="36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7B51"/>
    <a:srgbClr val="2F8F32"/>
    <a:srgbClr val="D62E00"/>
    <a:srgbClr val="2C4B00"/>
    <a:srgbClr val="FF7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44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955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510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891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8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495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655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406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930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727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40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08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493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B5B930-EFFC-5897-40E5-48CDCE953E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138A48-CFE9-C489-B1BC-A335261841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" y="514096"/>
            <a:ext cx="12180297" cy="6343904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ECA455-383B-FA33-C2B0-1C0D7B1F0727}"/>
              </a:ext>
            </a:extLst>
          </p:cNvPr>
          <p:cNvSpPr/>
          <p:nvPr userDrawn="1"/>
        </p:nvSpPr>
        <p:spPr>
          <a:xfrm>
            <a:off x="514350" y="552323"/>
            <a:ext cx="11163300" cy="5753354"/>
          </a:xfrm>
          <a:prstGeom prst="roundRect">
            <a:avLst>
              <a:gd name="adj" fmla="val 6346"/>
            </a:avLst>
          </a:prstGeom>
          <a:solidFill>
            <a:schemeClr val="bg1"/>
          </a:solidFill>
          <a:ln w="25400">
            <a:solidFill>
              <a:srgbClr val="2F8F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708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B5B930-EFFC-5897-40E5-48CDCE953E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138A48-CFE9-C489-B1BC-A335261841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" y="514096"/>
            <a:ext cx="12180297" cy="63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09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4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6B6AE-D84B-4B51-923F-DE66C938A940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29480-6908-47B1-BBF5-A417CF53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53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5E0281-342B-F658-65A3-F34850FB8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992" y="0"/>
            <a:ext cx="10420965" cy="5248953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D2D19A-7DC4-3EA2-FE7F-C111F50FCB29}"/>
              </a:ext>
            </a:extLst>
          </p:cNvPr>
          <p:cNvGrpSpPr/>
          <p:nvPr/>
        </p:nvGrpSpPr>
        <p:grpSpPr>
          <a:xfrm>
            <a:off x="1001485" y="3600125"/>
            <a:ext cx="10189030" cy="3021603"/>
            <a:chOff x="1001485" y="3600125"/>
            <a:chExt cx="10189030" cy="302160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B67E7E-ED47-8B3D-55DD-EC2D974D8C66}"/>
                </a:ext>
              </a:extLst>
            </p:cNvPr>
            <p:cNvGrpSpPr/>
            <p:nvPr/>
          </p:nvGrpSpPr>
          <p:grpSpPr>
            <a:xfrm>
              <a:off x="7677151" y="3600125"/>
              <a:ext cx="3513364" cy="2879854"/>
              <a:chOff x="6217858" y="980541"/>
              <a:chExt cx="5974142" cy="4896917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7FBE011-FBF9-C760-6D19-80A95F6DAB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9" y="980541"/>
                <a:ext cx="5974141" cy="4896917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9746B76-5042-7767-DBD5-5F3117E148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8" y="2482984"/>
                <a:ext cx="2484591" cy="1892032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5313DD8-C3EB-1F71-09C6-FD376DAE2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74423" y="4807442"/>
              <a:ext cx="2843336" cy="1814286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16DE3E-A947-AF1A-D68C-BD2EE1C28CFC}"/>
                </a:ext>
              </a:extLst>
            </p:cNvPr>
            <p:cNvGrpSpPr/>
            <p:nvPr/>
          </p:nvGrpSpPr>
          <p:grpSpPr>
            <a:xfrm>
              <a:off x="1001485" y="3600125"/>
              <a:ext cx="3432629" cy="2879854"/>
              <a:chOff x="0" y="980541"/>
              <a:chExt cx="5836859" cy="4896917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F6EDEA5-E64F-A5C2-1528-E04B48DB51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980541"/>
                <a:ext cx="5836859" cy="4896917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979AC62-290F-2C9C-0A29-575767CC80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29429" y="2482984"/>
                <a:ext cx="2607430" cy="1892032"/>
              </a:xfrm>
              <a:prstGeom prst="rect">
                <a:avLst/>
              </a:prstGeom>
            </p:spPr>
          </p:pic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26060BC-2BEA-FBD0-7DBC-EC07CC867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03"/>
            <a:stretch/>
          </p:blipFill>
          <p:spPr>
            <a:xfrm>
              <a:off x="5435599" y="4571169"/>
              <a:ext cx="2843336" cy="1814286"/>
            </a:xfrm>
            <a:prstGeom prst="rect">
              <a:avLst/>
            </a:prstGeom>
          </p:spPr>
        </p:pic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816EF62-0D83-EFE8-7E00-E76AA7DFA865}"/>
              </a:ext>
            </a:extLst>
          </p:cNvPr>
          <p:cNvSpPr txBox="1"/>
          <p:nvPr/>
        </p:nvSpPr>
        <p:spPr>
          <a:xfrm>
            <a:off x="2605313" y="1795064"/>
            <a:ext cx="698137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rgbClr val="D62E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情暖端午快乐六一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AEF697-F953-58FA-892B-3EEA6C25DF3C}"/>
              </a:ext>
            </a:extLst>
          </p:cNvPr>
          <p:cNvGrpSpPr/>
          <p:nvPr/>
        </p:nvGrpSpPr>
        <p:grpSpPr>
          <a:xfrm>
            <a:off x="4445910" y="1178603"/>
            <a:ext cx="3311978" cy="500743"/>
            <a:chOff x="1632858" y="994229"/>
            <a:chExt cx="3311978" cy="500743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A75292D-2356-C197-4DF8-DF2012861257}"/>
                </a:ext>
              </a:extLst>
            </p:cNvPr>
            <p:cNvSpPr/>
            <p:nvPr/>
          </p:nvSpPr>
          <p:spPr>
            <a:xfrm>
              <a:off x="1632858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庆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F97350-043C-3E88-34DF-8267D3E3BD24}"/>
                </a:ext>
              </a:extLst>
            </p:cNvPr>
            <p:cNvSpPr/>
            <p:nvPr/>
          </p:nvSpPr>
          <p:spPr>
            <a:xfrm>
              <a:off x="2161269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六</a:t>
              </a: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CF27AEE-01FC-34AF-69EE-0783BC7BBFBB}"/>
                </a:ext>
              </a:extLst>
            </p:cNvPr>
            <p:cNvSpPr/>
            <p:nvPr/>
          </p:nvSpPr>
          <p:spPr>
            <a:xfrm>
              <a:off x="2689680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一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436B270-BE1B-8BE2-4390-1A707298A3C8}"/>
                </a:ext>
              </a:extLst>
            </p:cNvPr>
            <p:cNvSpPr/>
            <p:nvPr/>
          </p:nvSpPr>
          <p:spPr>
            <a:xfrm>
              <a:off x="3387271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迎</a:t>
              </a: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33934D4-F167-67C5-0DB8-AF2C7721E333}"/>
                </a:ext>
              </a:extLst>
            </p:cNvPr>
            <p:cNvSpPr/>
            <p:nvPr/>
          </p:nvSpPr>
          <p:spPr>
            <a:xfrm>
              <a:off x="3915682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端</a:t>
              </a: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A63B653-1B3A-CED7-03AE-0557B0B4357A}"/>
                </a:ext>
              </a:extLst>
            </p:cNvPr>
            <p:cNvSpPr/>
            <p:nvPr/>
          </p:nvSpPr>
          <p:spPr>
            <a:xfrm>
              <a:off x="4444093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午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87B001-BFBB-1600-9AC5-6A85259EE3EE}"/>
              </a:ext>
            </a:extLst>
          </p:cNvPr>
          <p:cNvSpPr txBox="1"/>
          <p:nvPr/>
        </p:nvSpPr>
        <p:spPr>
          <a:xfrm>
            <a:off x="3906154" y="2841307"/>
            <a:ext cx="437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QIN NUAN DUAN WU KUAI LE LIU YI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4F71BEF-96CB-69C8-B8DB-84C15C9E1E31}"/>
              </a:ext>
            </a:extLst>
          </p:cNvPr>
          <p:cNvGrpSpPr/>
          <p:nvPr/>
        </p:nvGrpSpPr>
        <p:grpSpPr>
          <a:xfrm>
            <a:off x="4379909" y="3371728"/>
            <a:ext cx="3432174" cy="369332"/>
            <a:chOff x="4399192" y="5262980"/>
            <a:chExt cx="3432174" cy="369332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100DD56-46E5-9B27-A589-D1059D493158}"/>
                </a:ext>
              </a:extLst>
            </p:cNvPr>
            <p:cNvSpPr/>
            <p:nvPr/>
          </p:nvSpPr>
          <p:spPr>
            <a:xfrm>
              <a:off x="6394452" y="5262980"/>
              <a:ext cx="1436914" cy="369332"/>
            </a:xfrm>
            <a:prstGeom prst="roundRect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日期：</a:t>
              </a:r>
              <a:r>
                <a:rPr lang="en-US" altLang="zh-CN" sz="1200" dirty="0" smtClean="0">
                  <a:cs typeface="+mn-ea"/>
                  <a:sym typeface="+mn-lt"/>
                </a:rPr>
                <a:t>20XX.6.1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EBA9219-FE10-3C96-2243-F025C1C974B1}"/>
                </a:ext>
              </a:extLst>
            </p:cNvPr>
            <p:cNvSpPr/>
            <p:nvPr/>
          </p:nvSpPr>
          <p:spPr>
            <a:xfrm>
              <a:off x="4399192" y="5262980"/>
              <a:ext cx="1436914" cy="369332"/>
            </a:xfrm>
            <a:prstGeom prst="roundRect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班级：三年二班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9752095" y="231626"/>
            <a:ext cx="1966564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b="1" dirty="0" smtClean="0">
                <a:cs typeface="+mn-ea"/>
                <a:sym typeface="+mn-lt"/>
              </a:rPr>
              <a:t>www.92ppt.net</a:t>
            </a:r>
            <a:endParaRPr lang="zh-CN" alt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563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4919" y="3248517"/>
            <a:ext cx="46285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三至六年级的同学以“我们的节日一端午</a:t>
            </a:r>
            <a:r>
              <a:rPr lang="en-US" altLang="zh-CN" dirty="0">
                <a:cs typeface="+mn-ea"/>
                <a:sym typeface="+mn-lt"/>
              </a:rPr>
              <a:t>"</a:t>
            </a:r>
            <a:r>
              <a:rPr lang="zh-CN" altLang="en-US" dirty="0">
                <a:cs typeface="+mn-ea"/>
                <a:sym typeface="+mn-lt"/>
              </a:rPr>
              <a:t>为 主题进行节日小报创编，同学们根据自己所了解的端午节的习俗及文化，创编一份画面精美，图文并茂的节日小报，小报要求</a:t>
            </a:r>
            <a:r>
              <a:rPr lang="en-US" altLang="zh-CN" dirty="0">
                <a:cs typeface="+mn-ea"/>
                <a:sym typeface="+mn-lt"/>
              </a:rPr>
              <a:t>A4</a:t>
            </a:r>
            <a:r>
              <a:rPr lang="zh-CN" altLang="en-US" dirty="0">
                <a:cs typeface="+mn-ea"/>
                <a:sym typeface="+mn-lt"/>
              </a:rPr>
              <a:t>纸制作，主题突出，画面精美。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C85BC71-9AFD-EC5E-948D-F5FBCE49F693}"/>
              </a:ext>
            </a:extLst>
          </p:cNvPr>
          <p:cNvSpPr txBox="1"/>
          <p:nvPr/>
        </p:nvSpPr>
        <p:spPr>
          <a:xfrm>
            <a:off x="1394919" y="2560178"/>
            <a:ext cx="4628510" cy="5519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2400">
                <a:latin typeface="印品招牌体 中黑（非商用）" panose="02000500000000000000" pitchFamily="2" charset="-122"/>
                <a:ea typeface="印品招牌体 中黑（非商用）" panose="02000500000000000000" pitchFamily="2" charset="-122"/>
                <a:cs typeface="Open Sans" panose="020B0606030504020204" pitchFamily="34" charset="0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三、制作节日小报活动。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F7E2C5E-9F76-03D5-5544-288BF40CA5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780" y="1545634"/>
            <a:ext cx="6337905" cy="475342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033FD7-911C-93A4-6DDC-157A11B9AD9E}"/>
              </a:ext>
            </a:extLst>
          </p:cNvPr>
          <p:cNvGrpSpPr/>
          <p:nvPr/>
        </p:nvGrpSpPr>
        <p:grpSpPr>
          <a:xfrm>
            <a:off x="4463142" y="861912"/>
            <a:ext cx="3229428" cy="984885"/>
            <a:chOff x="4463142" y="378749"/>
            <a:chExt cx="3229428" cy="9848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9D85E55-6AB9-39EF-36DD-9035FAD51AB5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学生活动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AFA4806-5D2D-EF1D-39FD-FADC992EDDE8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B1F3FE4-7647-F25E-6DB6-F81DDEC6ADF8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6547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6177231-A6A0-8A66-9BED-AFC57E3737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2914" y="2099174"/>
            <a:ext cx="4315960" cy="323696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626325" y="3429000"/>
            <a:ext cx="5302931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在儿童节端午节双节期间，建议同学们与家长一起到电影院看一场电影，与父母体验电影中的悲与乐，感受人间亲情，撰写观影体会。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5382F18-E313-DF96-C9E9-F8302E82F81F}"/>
              </a:ext>
            </a:extLst>
          </p:cNvPr>
          <p:cNvSpPr txBox="1"/>
          <p:nvPr/>
        </p:nvSpPr>
        <p:spPr>
          <a:xfrm>
            <a:off x="5626325" y="2752858"/>
            <a:ext cx="6096000" cy="5519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2400">
                <a:latin typeface="印品招牌体 中黑（非商用）" panose="02000500000000000000" pitchFamily="2" charset="-122"/>
                <a:ea typeface="印品招牌体 中黑（非商用）" panose="02000500000000000000" pitchFamily="2" charset="-122"/>
                <a:cs typeface="Open Sans" panose="020B0606030504020204" pitchFamily="34" charset="0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四、亲子活动五个一之亲子观影活动。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832633-9355-F38C-B9ED-36C5BF88A327}"/>
              </a:ext>
            </a:extLst>
          </p:cNvPr>
          <p:cNvGrpSpPr/>
          <p:nvPr/>
        </p:nvGrpSpPr>
        <p:grpSpPr>
          <a:xfrm>
            <a:off x="4463142" y="861912"/>
            <a:ext cx="3229428" cy="984885"/>
            <a:chOff x="4463142" y="378749"/>
            <a:chExt cx="3229428" cy="9848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D41AE4F-AC4F-5CF4-3F4A-18B7AB9111B1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学生活动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A7A5DA9-3EC5-6919-AD86-61069D8C6149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CA99E91-092E-1776-023F-749121832849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9306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9902" y="3107293"/>
            <a:ext cx="45317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30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日下午第二三节课，各班举行六一庆祝活动</a:t>
            </a: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，尽量由学生自我组织，班主任任课教师参与指导，通过表演、游戏等方式进行庆祝，让同学们度过一个快乐的六一儿童节。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C27C34-10E9-1537-56A2-D59FBAFDC75D}"/>
              </a:ext>
            </a:extLst>
          </p:cNvPr>
          <p:cNvSpPr txBox="1"/>
          <p:nvPr/>
        </p:nvSpPr>
        <p:spPr>
          <a:xfrm>
            <a:off x="1469902" y="2443809"/>
            <a:ext cx="4705926" cy="5519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2400">
                <a:latin typeface="印品招牌体 中黑（非商用）" panose="02000500000000000000" pitchFamily="2" charset="-122"/>
                <a:ea typeface="印品招牌体 中黑（非商用）" panose="02000500000000000000" pitchFamily="2" charset="-122"/>
                <a:cs typeface="Open Sans" panose="020B0606030504020204" pitchFamily="34" charset="0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五、各班级庆祝六一儿童节活动。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61E5627-03EE-DC81-A295-64472BE5CF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6495" y="2084035"/>
            <a:ext cx="3728936" cy="372893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9E33F7-E978-98FE-E937-3AED91BBE1FC}"/>
              </a:ext>
            </a:extLst>
          </p:cNvPr>
          <p:cNvGrpSpPr/>
          <p:nvPr/>
        </p:nvGrpSpPr>
        <p:grpSpPr>
          <a:xfrm>
            <a:off x="4463142" y="861912"/>
            <a:ext cx="3229428" cy="984885"/>
            <a:chOff x="4463142" y="378749"/>
            <a:chExt cx="3229428" cy="9848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9BD5FC3-A541-2A77-213F-59AE0C28A670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学生活动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ED8D3BE-8317-12B7-685C-1DFE92B8E925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B37A37C-B2DA-B100-C74B-A95F8C14DC88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0404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5E0281-342B-F658-65A3-F34850FB8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992" y="0"/>
            <a:ext cx="10420965" cy="5248953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D2D19A-7DC4-3EA2-FE7F-C111F50FCB29}"/>
              </a:ext>
            </a:extLst>
          </p:cNvPr>
          <p:cNvGrpSpPr/>
          <p:nvPr/>
        </p:nvGrpSpPr>
        <p:grpSpPr>
          <a:xfrm>
            <a:off x="1001485" y="3600125"/>
            <a:ext cx="10189030" cy="3021603"/>
            <a:chOff x="1001485" y="3600125"/>
            <a:chExt cx="10189030" cy="302160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B67E7E-ED47-8B3D-55DD-EC2D974D8C66}"/>
                </a:ext>
              </a:extLst>
            </p:cNvPr>
            <p:cNvGrpSpPr/>
            <p:nvPr/>
          </p:nvGrpSpPr>
          <p:grpSpPr>
            <a:xfrm>
              <a:off x="7677151" y="3600125"/>
              <a:ext cx="3513364" cy="2879854"/>
              <a:chOff x="6217858" y="980541"/>
              <a:chExt cx="5974142" cy="4896917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7FBE011-FBF9-C760-6D19-80A95F6DAB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9" y="980541"/>
                <a:ext cx="5974141" cy="4896917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9746B76-5042-7767-DBD5-5F3117E148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8" y="2482984"/>
                <a:ext cx="2484591" cy="1892032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5313DD8-C3EB-1F71-09C6-FD376DAE2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74423" y="4807442"/>
              <a:ext cx="2843336" cy="1814286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16DE3E-A947-AF1A-D68C-BD2EE1C28CFC}"/>
                </a:ext>
              </a:extLst>
            </p:cNvPr>
            <p:cNvGrpSpPr/>
            <p:nvPr/>
          </p:nvGrpSpPr>
          <p:grpSpPr>
            <a:xfrm>
              <a:off x="1001485" y="3600125"/>
              <a:ext cx="3432629" cy="2879854"/>
              <a:chOff x="0" y="980541"/>
              <a:chExt cx="5836859" cy="4896917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F6EDEA5-E64F-A5C2-1528-E04B48DB51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980541"/>
                <a:ext cx="5836859" cy="4896917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979AC62-290F-2C9C-0A29-575767CC80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29429" y="2482984"/>
                <a:ext cx="2607430" cy="1892032"/>
              </a:xfrm>
              <a:prstGeom prst="rect">
                <a:avLst/>
              </a:prstGeom>
            </p:spPr>
          </p:pic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26060BC-2BEA-FBD0-7DBC-EC07CC867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03"/>
            <a:stretch/>
          </p:blipFill>
          <p:spPr>
            <a:xfrm>
              <a:off x="5435599" y="4571169"/>
              <a:ext cx="2843336" cy="1814286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AFE0E1F-8DB4-DC36-1ECE-FD86601B48A4}"/>
              </a:ext>
            </a:extLst>
          </p:cNvPr>
          <p:cNvSpPr txBox="1"/>
          <p:nvPr/>
        </p:nvSpPr>
        <p:spPr>
          <a:xfrm>
            <a:off x="3906157" y="2050558"/>
            <a:ext cx="43796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srgbClr val="2C4B00"/>
                </a:solidFill>
                <a:cs typeface="+mn-ea"/>
                <a:sym typeface="+mn-lt"/>
              </a:rPr>
              <a:t>亲子活动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7E6C71-8242-AD1F-2CCE-16CA44AEED41}"/>
              </a:ext>
            </a:extLst>
          </p:cNvPr>
          <p:cNvGrpSpPr/>
          <p:nvPr/>
        </p:nvGrpSpPr>
        <p:grpSpPr>
          <a:xfrm>
            <a:off x="4655632" y="1381641"/>
            <a:ext cx="2880735" cy="599169"/>
            <a:chOff x="1961023" y="1916485"/>
            <a:chExt cx="2880735" cy="59916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528A533-541F-F57E-506A-239980B3F339}"/>
                </a:ext>
              </a:extLst>
            </p:cNvPr>
            <p:cNvSpPr/>
            <p:nvPr/>
          </p:nvSpPr>
          <p:spPr>
            <a:xfrm>
              <a:off x="1961023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345007B-B175-48CD-D459-7D71E9D48954}"/>
                </a:ext>
              </a:extLst>
            </p:cNvPr>
            <p:cNvSpPr/>
            <p:nvPr/>
          </p:nvSpPr>
          <p:spPr>
            <a:xfrm>
              <a:off x="2721545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三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8F64DDC-1BED-2116-0730-3406EF9FB439}"/>
                </a:ext>
              </a:extLst>
            </p:cNvPr>
            <p:cNvSpPr/>
            <p:nvPr/>
          </p:nvSpPr>
          <p:spPr>
            <a:xfrm>
              <a:off x="3482067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部</a:t>
              </a: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6253EB8-DE6A-2E78-DFC2-65F5CA6336AA}"/>
                </a:ext>
              </a:extLst>
            </p:cNvPr>
            <p:cNvSpPr/>
            <p:nvPr/>
          </p:nvSpPr>
          <p:spPr>
            <a:xfrm>
              <a:off x="4242589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分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6EAE1F5-B92B-4780-0B12-964774D42C95}"/>
              </a:ext>
            </a:extLst>
          </p:cNvPr>
          <p:cNvSpPr txBox="1"/>
          <p:nvPr/>
        </p:nvSpPr>
        <p:spPr>
          <a:xfrm>
            <a:off x="4318000" y="3373997"/>
            <a:ext cx="355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XUE SHENG HUO DONG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732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5297" y="2510390"/>
            <a:ext cx="4366759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此次活动以亲子互动的形式，不仅让家长和孩子在共同参与、共同成长的过程中收获喜悦与感动，同时，引导孩子们了解、认同、热爱中国传统节日，感受到民俗文化的魅力，营造了浓厚的传统节日文化氛围。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408B04-02E5-B18E-FB01-75CAF87CC2AD}"/>
              </a:ext>
            </a:extLst>
          </p:cNvPr>
          <p:cNvGrpSpPr/>
          <p:nvPr/>
        </p:nvGrpSpPr>
        <p:grpSpPr>
          <a:xfrm>
            <a:off x="4463142" y="871191"/>
            <a:ext cx="3229428" cy="984885"/>
            <a:chOff x="4463142" y="378749"/>
            <a:chExt cx="3229428" cy="98488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BC95892-700B-1C8F-53FA-7E45328F1A28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亲子活动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98DC164-284C-2386-FBF3-8C1426BF2126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7268C3D-D705-2D97-889C-8A490CED0177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9BD5450-5320-63BC-04A2-48E81F130D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1130" y="1363634"/>
            <a:ext cx="5025573" cy="502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48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6675" y="2856637"/>
            <a:ext cx="4601610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内容：每轮请三组家庭，家长和孩子小脚绑在一起，最先到达终点的为优胜者，奖励小书包一个，共三轮，共请</a:t>
            </a:r>
            <a:r>
              <a:rPr lang="en-US" altLang="zh-CN" dirty="0">
                <a:cs typeface="+mn-ea"/>
                <a:sym typeface="+mn-lt"/>
              </a:rPr>
              <a:t>9</a:t>
            </a:r>
            <a:r>
              <a:rPr lang="zh-CN" altLang="en-US" dirty="0">
                <a:cs typeface="+mn-ea"/>
                <a:sym typeface="+mn-lt"/>
              </a:rPr>
              <a:t>组家庭现场报名参赛。 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奖项设置</a:t>
            </a: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名，奖品为“小书包”，参与家庭均有一个小礼品。</a:t>
            </a:r>
          </a:p>
        </p:txBody>
      </p:sp>
      <p:sp>
        <p:nvSpPr>
          <p:cNvPr id="4" name="矩形 3"/>
          <p:cNvSpPr/>
          <p:nvPr/>
        </p:nvSpPr>
        <p:spPr>
          <a:xfrm>
            <a:off x="6356675" y="2167102"/>
            <a:ext cx="242245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cs typeface="+mn-ea"/>
                <a:sym typeface="+mn-lt"/>
              </a:rPr>
              <a:t>游戏：两人一足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29E982-3D14-D8E6-2CA6-8734C66BE3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886" y="1363634"/>
            <a:ext cx="4927600" cy="49276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69F930-583B-33F2-56BF-E5349EA36931}"/>
              </a:ext>
            </a:extLst>
          </p:cNvPr>
          <p:cNvGrpSpPr/>
          <p:nvPr/>
        </p:nvGrpSpPr>
        <p:grpSpPr>
          <a:xfrm>
            <a:off x="4463142" y="871191"/>
            <a:ext cx="3229428" cy="984885"/>
            <a:chOff x="4463142" y="378749"/>
            <a:chExt cx="3229428" cy="98488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B1380FA-6E31-82A4-345D-C749A0BF325A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亲子活动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A2BF1C9-BBE0-E548-8FDD-770F46EA231E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9097A5F-D74B-7D9F-113E-32D6B98DA5DD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8863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6614" y="2311124"/>
            <a:ext cx="5535615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A</a:t>
            </a:r>
            <a:r>
              <a:rPr lang="zh-CN" altLang="en-US" dirty="0">
                <a:cs typeface="+mn-ea"/>
                <a:sym typeface="+mn-lt"/>
              </a:rPr>
              <a:t>、参赛前将配料准备好，粽子叶、米、大枣、花生；</a:t>
            </a:r>
          </a:p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B</a:t>
            </a:r>
            <a:r>
              <a:rPr lang="zh-CN" altLang="en-US" dirty="0">
                <a:cs typeface="+mn-ea"/>
                <a:sym typeface="+mn-lt"/>
              </a:rPr>
              <a:t>、参赛人员 </a:t>
            </a:r>
            <a:r>
              <a:rPr lang="en-US" altLang="zh-CN" dirty="0">
                <a:cs typeface="+mn-ea"/>
                <a:sym typeface="+mn-lt"/>
              </a:rPr>
              <a:t>6-8</a:t>
            </a:r>
            <a:r>
              <a:rPr lang="zh-CN" altLang="en-US" dirty="0">
                <a:cs typeface="+mn-ea"/>
                <a:sym typeface="+mn-lt"/>
              </a:rPr>
              <a:t>人，</a:t>
            </a:r>
          </a:p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C</a:t>
            </a:r>
            <a:r>
              <a:rPr lang="zh-CN" altLang="en-US" dirty="0">
                <a:cs typeface="+mn-ea"/>
                <a:sym typeface="+mn-lt"/>
              </a:rPr>
              <a:t>、限时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分钟，按选手所包符合要求粽子的数量多少进行排序，取前三名；  </a:t>
            </a:r>
          </a:p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D</a:t>
            </a:r>
            <a:r>
              <a:rPr lang="zh-CN" altLang="en-US" dirty="0">
                <a:cs typeface="+mn-ea"/>
                <a:sym typeface="+mn-lt"/>
              </a:rPr>
              <a:t>、所包的粽子要求打好十字花，“点米不露”，且美观。 </a:t>
            </a:r>
          </a:p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E</a:t>
            </a:r>
            <a:r>
              <a:rPr lang="zh-CN" altLang="en-US" dirty="0">
                <a:cs typeface="+mn-ea"/>
                <a:sym typeface="+mn-lt"/>
              </a:rPr>
              <a:t>、活动共设一、二、三等奖。 </a:t>
            </a:r>
          </a:p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F</a:t>
            </a:r>
            <a:r>
              <a:rPr lang="zh-CN" altLang="en-US" dirty="0">
                <a:cs typeface="+mn-ea"/>
                <a:sym typeface="+mn-lt"/>
              </a:rPr>
              <a:t>、所有选手都将免费获得自己在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分钟内所包的粽子</a:t>
            </a:r>
          </a:p>
        </p:txBody>
      </p:sp>
      <p:sp>
        <p:nvSpPr>
          <p:cNvPr id="3" name="矩形 2"/>
          <p:cNvSpPr/>
          <p:nvPr/>
        </p:nvSpPr>
        <p:spPr>
          <a:xfrm>
            <a:off x="1046614" y="1595334"/>
            <a:ext cx="172354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cs typeface="+mn-ea"/>
                <a:sym typeface="+mn-lt"/>
              </a:rPr>
              <a:t>包粽子比赛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2E3302-C9EA-19E2-5F9D-10D41AC1F9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8" y="1731143"/>
            <a:ext cx="5907314" cy="443048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9B4B591-E147-961B-2509-957D34AC8076}"/>
              </a:ext>
            </a:extLst>
          </p:cNvPr>
          <p:cNvGrpSpPr/>
          <p:nvPr/>
        </p:nvGrpSpPr>
        <p:grpSpPr>
          <a:xfrm>
            <a:off x="4463142" y="871191"/>
            <a:ext cx="3229428" cy="984885"/>
            <a:chOff x="4463142" y="378749"/>
            <a:chExt cx="3229428" cy="98488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D3442E9-57A2-1CFA-CA2B-C6924370B939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亲子活动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EB57075-C74B-1D75-CE9C-7D217A6337EB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0073869-6FFE-DA26-4AFA-7CE626AE37D6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9482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83944" y="2833637"/>
            <a:ext cx="5406571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内容：提问一些关于端午节的问题，请台下家长和小朋友抢答，答对有奖。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注：事先准备好十个端午节问题，按顺序提问，答对即可领取一个奖品，每人一次领取奖品的机会，答错可继续抢答，答对领取完奖品后不可继续抢答，十个问题提问完即结束此环节。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奖项设置</a:t>
            </a:r>
            <a:r>
              <a:rPr lang="en-US" altLang="zh-CN" dirty="0">
                <a:cs typeface="+mn-ea"/>
                <a:sym typeface="+mn-lt"/>
              </a:rPr>
              <a:t>10</a:t>
            </a:r>
            <a:r>
              <a:rPr lang="zh-CN" altLang="en-US" dirty="0">
                <a:cs typeface="+mn-ea"/>
                <a:sym typeface="+mn-lt"/>
              </a:rPr>
              <a:t>名，奖品为喝水杯。</a:t>
            </a:r>
          </a:p>
        </p:txBody>
      </p:sp>
      <p:sp>
        <p:nvSpPr>
          <p:cNvPr id="3" name="矩形 2"/>
          <p:cNvSpPr/>
          <p:nvPr/>
        </p:nvSpPr>
        <p:spPr>
          <a:xfrm>
            <a:off x="5783944" y="2214562"/>
            <a:ext cx="149912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cs typeface="+mn-ea"/>
                <a:sym typeface="+mn-lt"/>
              </a:rPr>
              <a:t>有奖竟答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69F232C-0FB2-9274-3788-6FC63589E1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43" y="2002971"/>
            <a:ext cx="4905828" cy="367937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377F38D-492B-9B36-E066-878550A0C689}"/>
              </a:ext>
            </a:extLst>
          </p:cNvPr>
          <p:cNvGrpSpPr/>
          <p:nvPr/>
        </p:nvGrpSpPr>
        <p:grpSpPr>
          <a:xfrm>
            <a:off x="4463142" y="871191"/>
            <a:ext cx="3229428" cy="984885"/>
            <a:chOff x="4463142" y="378749"/>
            <a:chExt cx="3229428" cy="98488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1F13749-5B0F-6ED9-EC05-09E95421C6AE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亲子活动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1C35141-C254-B282-E9FD-E6931EB1D091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77B7635-1771-EF05-D9AA-66278EAEE17A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4332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1932" y="2879022"/>
            <a:ext cx="34827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比赛规则：教师出示图片，幼儿模仿图片画到纸上，家长猜出幼儿画的是什么即为胜利。（每组</a:t>
            </a:r>
            <a:r>
              <a:rPr lang="en-US" altLang="zh-CN" dirty="0">
                <a:cs typeface="+mn-ea"/>
                <a:sym typeface="+mn-lt"/>
              </a:rPr>
              <a:t>8</a:t>
            </a:r>
            <a:r>
              <a:rPr lang="zh-CN" altLang="en-US" dirty="0">
                <a:cs typeface="+mn-ea"/>
                <a:sym typeface="+mn-lt"/>
              </a:rPr>
              <a:t>人），教师作为裁判监督游戏进行。</a:t>
            </a:r>
          </a:p>
        </p:txBody>
      </p:sp>
      <p:sp>
        <p:nvSpPr>
          <p:cNvPr id="3" name="矩形 2"/>
          <p:cNvSpPr/>
          <p:nvPr/>
        </p:nvSpPr>
        <p:spPr>
          <a:xfrm>
            <a:off x="1531932" y="2253735"/>
            <a:ext cx="2031325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cs typeface="+mn-ea"/>
                <a:sym typeface="+mn-lt"/>
              </a:rPr>
              <a:t>仿画猜谜</a:t>
            </a:r>
            <a:endParaRPr lang="en-US" altLang="zh-CN" sz="2400" dirty="0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4030CB9-38B8-58F5-B4F3-EE87A97890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9713" y="1667766"/>
            <a:ext cx="4318000" cy="431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5664E7E-EFCA-07C5-F615-78B279A29352}"/>
              </a:ext>
            </a:extLst>
          </p:cNvPr>
          <p:cNvGrpSpPr/>
          <p:nvPr/>
        </p:nvGrpSpPr>
        <p:grpSpPr>
          <a:xfrm>
            <a:off x="4463142" y="871191"/>
            <a:ext cx="3229428" cy="984885"/>
            <a:chOff x="4463142" y="378749"/>
            <a:chExt cx="3229428" cy="98488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39EF4F0-3D5F-470D-00A6-10B1FF838ED1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亲子活动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84E7738-A12C-BA26-D68E-C1EDFDA5AB3A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8A86BDC-88DA-7800-BF65-4E6AFD7131B4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0450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5E0281-342B-F658-65A3-F34850FB8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992" y="0"/>
            <a:ext cx="10420965" cy="5248953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D2D19A-7DC4-3EA2-FE7F-C111F50FCB29}"/>
              </a:ext>
            </a:extLst>
          </p:cNvPr>
          <p:cNvGrpSpPr/>
          <p:nvPr/>
        </p:nvGrpSpPr>
        <p:grpSpPr>
          <a:xfrm>
            <a:off x="1001485" y="3600125"/>
            <a:ext cx="10189030" cy="3021603"/>
            <a:chOff x="1001485" y="3600125"/>
            <a:chExt cx="10189030" cy="302160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B67E7E-ED47-8B3D-55DD-EC2D974D8C66}"/>
                </a:ext>
              </a:extLst>
            </p:cNvPr>
            <p:cNvGrpSpPr/>
            <p:nvPr/>
          </p:nvGrpSpPr>
          <p:grpSpPr>
            <a:xfrm>
              <a:off x="7677151" y="3600125"/>
              <a:ext cx="3513364" cy="2879854"/>
              <a:chOff x="6217858" y="980541"/>
              <a:chExt cx="5974142" cy="4896917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7FBE011-FBF9-C760-6D19-80A95F6DAB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9" y="980541"/>
                <a:ext cx="5974141" cy="4896917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9746B76-5042-7767-DBD5-5F3117E148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8" y="2482984"/>
                <a:ext cx="2484591" cy="1892032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5313DD8-C3EB-1F71-09C6-FD376DAE2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74423" y="4807442"/>
              <a:ext cx="2843336" cy="1814286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16DE3E-A947-AF1A-D68C-BD2EE1C28CFC}"/>
                </a:ext>
              </a:extLst>
            </p:cNvPr>
            <p:cNvGrpSpPr/>
            <p:nvPr/>
          </p:nvGrpSpPr>
          <p:grpSpPr>
            <a:xfrm>
              <a:off x="1001485" y="3600125"/>
              <a:ext cx="3432629" cy="2879854"/>
              <a:chOff x="0" y="980541"/>
              <a:chExt cx="5836859" cy="4896917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F6EDEA5-E64F-A5C2-1528-E04B48DB51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980541"/>
                <a:ext cx="5836859" cy="4896917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979AC62-290F-2C9C-0A29-575767CC80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29429" y="2482984"/>
                <a:ext cx="2607430" cy="1892032"/>
              </a:xfrm>
              <a:prstGeom prst="rect">
                <a:avLst/>
              </a:prstGeom>
            </p:spPr>
          </p:pic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26060BC-2BEA-FBD0-7DBC-EC07CC867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03"/>
            <a:stretch/>
          </p:blipFill>
          <p:spPr>
            <a:xfrm>
              <a:off x="5435599" y="4571169"/>
              <a:ext cx="2843336" cy="1814286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185A3DD-65CC-7EA2-7AF0-EACDD323107F}"/>
              </a:ext>
            </a:extLst>
          </p:cNvPr>
          <p:cNvSpPr txBox="1"/>
          <p:nvPr/>
        </p:nvSpPr>
        <p:spPr>
          <a:xfrm>
            <a:off x="3906157" y="2037483"/>
            <a:ext cx="43796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srgbClr val="2C4B00"/>
                </a:solidFill>
                <a:cs typeface="+mn-ea"/>
                <a:sym typeface="+mn-lt"/>
              </a:rPr>
              <a:t>活动预算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24474EB-8192-5330-29BC-D63A3A5C1127}"/>
              </a:ext>
            </a:extLst>
          </p:cNvPr>
          <p:cNvGrpSpPr/>
          <p:nvPr/>
        </p:nvGrpSpPr>
        <p:grpSpPr>
          <a:xfrm>
            <a:off x="4655632" y="1368566"/>
            <a:ext cx="2880735" cy="599169"/>
            <a:chOff x="1961023" y="1916485"/>
            <a:chExt cx="2880735" cy="59916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ED05546-CBDD-4A7E-51F0-02FED355EADC}"/>
                </a:ext>
              </a:extLst>
            </p:cNvPr>
            <p:cNvSpPr/>
            <p:nvPr/>
          </p:nvSpPr>
          <p:spPr>
            <a:xfrm>
              <a:off x="1961023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3871EE1-5527-585E-F51E-4E17D703453C}"/>
                </a:ext>
              </a:extLst>
            </p:cNvPr>
            <p:cNvSpPr/>
            <p:nvPr/>
          </p:nvSpPr>
          <p:spPr>
            <a:xfrm>
              <a:off x="2721545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四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828FA10-0A90-582D-0D71-CCA39ECE476D}"/>
                </a:ext>
              </a:extLst>
            </p:cNvPr>
            <p:cNvSpPr/>
            <p:nvPr/>
          </p:nvSpPr>
          <p:spPr>
            <a:xfrm>
              <a:off x="3482067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部</a:t>
              </a: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88C016-B57D-8B1F-18E4-2921C5B9008A}"/>
                </a:ext>
              </a:extLst>
            </p:cNvPr>
            <p:cNvSpPr/>
            <p:nvPr/>
          </p:nvSpPr>
          <p:spPr>
            <a:xfrm>
              <a:off x="4242589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分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AD225A-C091-B1A3-24C6-7298F0B4F354}"/>
              </a:ext>
            </a:extLst>
          </p:cNvPr>
          <p:cNvSpPr txBox="1"/>
          <p:nvPr/>
        </p:nvSpPr>
        <p:spPr>
          <a:xfrm>
            <a:off x="4318000" y="3360922"/>
            <a:ext cx="355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XUE SHENG HUO DONG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44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8200" y="469332"/>
            <a:ext cx="10515600" cy="1325563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rgbClr val="2F8F32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821715" y="2291102"/>
            <a:ext cx="3113314" cy="3146425"/>
          </a:xfrm>
        </p:spPr>
        <p:txBody>
          <a:bodyPr/>
          <a:lstStyle/>
          <a:p>
            <a:pPr marL="571500" indent="-571500" algn="dist">
              <a:lnSpc>
                <a:spcPct val="140000"/>
              </a:lnSpc>
              <a:spcBef>
                <a:spcPts val="0"/>
              </a:spcBef>
              <a:buFont typeface="+mj-ea"/>
              <a:buAutoNum type="ea1JpnChsDbPeriod"/>
            </a:pPr>
            <a:r>
              <a:rPr lang="zh-CN" altLang="en-US" dirty="0">
                <a:solidFill>
                  <a:srgbClr val="2C4B00"/>
                </a:solidFill>
                <a:cs typeface="+mn-ea"/>
                <a:sym typeface="+mn-lt"/>
              </a:rPr>
              <a:t>活动概述</a:t>
            </a:r>
            <a:endParaRPr lang="en-US" altLang="zh-CN" dirty="0">
              <a:solidFill>
                <a:srgbClr val="2C4B00"/>
              </a:solidFill>
              <a:cs typeface="+mn-ea"/>
              <a:sym typeface="+mn-lt"/>
            </a:endParaRPr>
          </a:p>
          <a:p>
            <a:pPr marL="571500" indent="-571500" algn="dist">
              <a:lnSpc>
                <a:spcPct val="140000"/>
              </a:lnSpc>
              <a:spcBef>
                <a:spcPts val="0"/>
              </a:spcBef>
              <a:buFont typeface="+mj-ea"/>
              <a:buAutoNum type="ea1JpnChsDbPeriod"/>
            </a:pPr>
            <a:r>
              <a:rPr lang="zh-CN" altLang="en-US" dirty="0">
                <a:solidFill>
                  <a:srgbClr val="2C4B00"/>
                </a:solidFill>
                <a:cs typeface="+mn-ea"/>
                <a:sym typeface="+mn-lt"/>
              </a:rPr>
              <a:t>学生活动</a:t>
            </a:r>
            <a:endParaRPr lang="en-US" altLang="zh-CN" dirty="0">
              <a:solidFill>
                <a:srgbClr val="2C4B00"/>
              </a:solidFill>
              <a:cs typeface="+mn-ea"/>
              <a:sym typeface="+mn-lt"/>
            </a:endParaRPr>
          </a:p>
          <a:p>
            <a:pPr marL="571500" indent="-571500" algn="dist">
              <a:lnSpc>
                <a:spcPct val="140000"/>
              </a:lnSpc>
              <a:spcBef>
                <a:spcPts val="0"/>
              </a:spcBef>
              <a:buFont typeface="+mj-ea"/>
              <a:buAutoNum type="ea1JpnChsDbPeriod"/>
            </a:pPr>
            <a:r>
              <a:rPr lang="zh-CN" altLang="en-US" dirty="0">
                <a:solidFill>
                  <a:srgbClr val="2C4B00"/>
                </a:solidFill>
                <a:cs typeface="+mn-ea"/>
                <a:sym typeface="+mn-lt"/>
              </a:rPr>
              <a:t>亲子活动</a:t>
            </a:r>
            <a:endParaRPr lang="en-US" altLang="zh-CN" dirty="0">
              <a:solidFill>
                <a:srgbClr val="2C4B00"/>
              </a:solidFill>
              <a:cs typeface="+mn-ea"/>
              <a:sym typeface="+mn-lt"/>
            </a:endParaRPr>
          </a:p>
          <a:p>
            <a:pPr marL="571500" indent="-571500" algn="dist">
              <a:lnSpc>
                <a:spcPct val="140000"/>
              </a:lnSpc>
              <a:spcBef>
                <a:spcPts val="0"/>
              </a:spcBef>
              <a:buFont typeface="+mj-ea"/>
              <a:buAutoNum type="ea1JpnChsDbPeriod"/>
            </a:pPr>
            <a:r>
              <a:rPr lang="zh-CN" altLang="en-US" dirty="0">
                <a:solidFill>
                  <a:srgbClr val="2C4B00"/>
                </a:solidFill>
                <a:cs typeface="+mn-ea"/>
                <a:sym typeface="+mn-lt"/>
              </a:rPr>
              <a:t>活动预算</a:t>
            </a:r>
            <a:endParaRPr lang="en-US" altLang="zh-CN" dirty="0">
              <a:solidFill>
                <a:srgbClr val="2C4B00"/>
              </a:solidFill>
              <a:cs typeface="+mn-ea"/>
              <a:sym typeface="+mn-lt"/>
            </a:endParaRPr>
          </a:p>
          <a:p>
            <a:pPr marL="571500" indent="-571500" algn="dist">
              <a:lnSpc>
                <a:spcPct val="140000"/>
              </a:lnSpc>
              <a:spcBef>
                <a:spcPts val="0"/>
              </a:spcBef>
              <a:buFont typeface="+mj-ea"/>
              <a:buAutoNum type="ea1JpnChsDbPeriod"/>
            </a:pPr>
            <a:r>
              <a:rPr lang="zh-CN" altLang="en-US" dirty="0">
                <a:solidFill>
                  <a:srgbClr val="2C4B00"/>
                </a:solidFill>
                <a:cs typeface="+mn-ea"/>
                <a:sym typeface="+mn-lt"/>
              </a:rPr>
              <a:t>注意事项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94A8215-6056-0490-D0A3-27FDA39841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9484" y="1262742"/>
            <a:ext cx="4586516" cy="458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6817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4868" y="2427584"/>
            <a:ext cx="918884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　　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、以班级为单位组织方阵。教师统一服装，幼儿统一着夏季园服。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　　</a:t>
            </a: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zh-CN" altLang="en-US" dirty="0">
                <a:cs typeface="+mn-ea"/>
                <a:sym typeface="+mn-lt"/>
              </a:rPr>
              <a:t>、各岗位人员各负其责，保证活动顺利进行。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　　</a:t>
            </a: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、各班留守教师确保本班幼儿及家长的位置安排，维持好本班现场的秩序。</a:t>
            </a:r>
          </a:p>
        </p:txBody>
      </p:sp>
      <p:sp>
        <p:nvSpPr>
          <p:cNvPr id="3" name="矩形 2"/>
          <p:cNvSpPr/>
          <p:nvPr/>
        </p:nvSpPr>
        <p:spPr>
          <a:xfrm>
            <a:off x="1406582" y="1752752"/>
            <a:ext cx="172354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cs typeface="+mn-ea"/>
                <a:sym typeface="+mn-lt"/>
              </a:rPr>
              <a:t>活动要求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0C7FFF-2199-F51D-04E6-98B0052F228E}"/>
              </a:ext>
            </a:extLst>
          </p:cNvPr>
          <p:cNvGrpSpPr/>
          <p:nvPr/>
        </p:nvGrpSpPr>
        <p:grpSpPr>
          <a:xfrm>
            <a:off x="4463142" y="854594"/>
            <a:ext cx="3229428" cy="984885"/>
            <a:chOff x="4463142" y="378749"/>
            <a:chExt cx="3229428" cy="98488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5898FA9-7ADF-9539-E7AB-1548838A7117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活动预算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0DBACCA-8A38-D36A-7C50-8408AFC9D1A0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5D5E6D8-38C9-4936-6D87-237A16E3C7BA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540754D-5EC4-1EA9-2B3A-887512F9DD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598" y="3581400"/>
            <a:ext cx="4368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2468" y="1820992"/>
            <a:ext cx="1422184" cy="5519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2400">
                <a:latin typeface="印品招牌体 中黑（非商用）" panose="02000500000000000000" pitchFamily="2" charset="-122"/>
                <a:ea typeface="印品招牌体 中黑（非商用）" panose="02000500000000000000" pitchFamily="2" charset="-122"/>
                <a:cs typeface="Open Sans" panose="020B0606030504020204" pitchFamily="34" charset="0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活动预算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:p14="http://schemas.microsoft.com/office/powerpoint/2010/main" xmlns="" id="{6F3A7889-D0CB-1E7E-7405-435D5109D20B}"/>
              </a:ext>
            </a:extLst>
          </p:cNvPr>
          <p:cNvGrpSpPr/>
          <p:nvPr/>
        </p:nvGrpSpPr>
        <p:grpSpPr>
          <a:xfrm>
            <a:off x="4463142" y="854594"/>
            <a:ext cx="3229428" cy="984885"/>
            <a:chOff x="4463142" y="378749"/>
            <a:chExt cx="3229428" cy="98488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74E82C97-9097-F327-D094-45149964A65D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活动预算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32CA0EC4-4514-2DC8-4484-F2AE754D15E4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F097CC8F-6B4B-6D35-8E62-C3DA16FB8A3F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  <p:graphicFrame>
        <p:nvGraphicFramePr>
          <p:cNvPr id="17" name="表格 19">
            <a:extLst>
              <a:ext uri="{FF2B5EF4-FFF2-40B4-BE49-F238E27FC236}">
                <a16:creationId xmlns:a16="http://schemas.microsoft.com/office/drawing/2014/main" xmlns:p14="http://schemas.microsoft.com/office/powerpoint/2010/main" xmlns="" id="{59E543A0-94D5-6051-1E1E-FB91A0C899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533200"/>
              </p:ext>
            </p:extLst>
          </p:nvPr>
        </p:nvGraphicFramePr>
        <p:xfrm>
          <a:off x="1420525" y="2673613"/>
          <a:ext cx="9211188" cy="3211527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662275">
                  <a:extLst>
                    <a:ext uri="{9D8B030D-6E8A-4147-A177-3AD203B41FA5}">
                      <a16:colId xmlns:a16="http://schemas.microsoft.com/office/drawing/2014/main" xmlns:p14="http://schemas.microsoft.com/office/powerpoint/2010/main" xmlns="" val="1468096354"/>
                    </a:ext>
                  </a:extLst>
                </a:gridCol>
                <a:gridCol w="2136664">
                  <a:extLst>
                    <a:ext uri="{9D8B030D-6E8A-4147-A177-3AD203B41FA5}">
                      <a16:colId xmlns:a16="http://schemas.microsoft.com/office/drawing/2014/main" xmlns:p14="http://schemas.microsoft.com/office/powerpoint/2010/main" xmlns="" val="1237564200"/>
                    </a:ext>
                  </a:extLst>
                </a:gridCol>
                <a:gridCol w="2144426">
                  <a:extLst>
                    <a:ext uri="{9D8B030D-6E8A-4147-A177-3AD203B41FA5}">
                      <a16:colId xmlns:a16="http://schemas.microsoft.com/office/drawing/2014/main" xmlns:p14="http://schemas.microsoft.com/office/powerpoint/2010/main" xmlns="" val="1402997039"/>
                    </a:ext>
                  </a:extLst>
                </a:gridCol>
                <a:gridCol w="2155714">
                  <a:extLst>
                    <a:ext uri="{9D8B030D-6E8A-4147-A177-3AD203B41FA5}">
                      <a16:colId xmlns:a16="http://schemas.microsoft.com/office/drawing/2014/main" xmlns:p14="http://schemas.microsoft.com/office/powerpoint/2010/main" xmlns="" val="3613636216"/>
                    </a:ext>
                  </a:extLst>
                </a:gridCol>
                <a:gridCol w="2112109">
                  <a:extLst>
                    <a:ext uri="{9D8B030D-6E8A-4147-A177-3AD203B41FA5}">
                      <a16:colId xmlns:a16="http://schemas.microsoft.com/office/drawing/2014/main" xmlns:p14="http://schemas.microsoft.com/office/powerpoint/2010/main" xmlns="" val="2378357999"/>
                    </a:ext>
                  </a:extLst>
                </a:gridCol>
              </a:tblGrid>
              <a:tr h="546806">
                <a:tc>
                  <a:txBody>
                    <a:bodyPr/>
                    <a:lstStyle/>
                    <a:p>
                      <a:endParaRPr lang="zh-CN" altLang="en-US" sz="16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zh-CN" alt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活动名称</a:t>
                      </a:r>
                      <a:endParaRPr lang="zh-CN" altLang="en-US" sz="16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zh-CN" alt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活动名称</a:t>
                      </a:r>
                      <a:endParaRPr lang="zh-CN" altLang="en-US" sz="16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zh-CN" alt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活动名称</a:t>
                      </a:r>
                      <a:endParaRPr lang="zh-CN" altLang="en-US" sz="16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zh-CN" alt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活动名称</a:t>
                      </a:r>
                      <a:endParaRPr lang="zh-CN" altLang="en-US" sz="16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4="http://schemas.microsoft.com/office/powerpoint/2010/main" xmlns="" val="1065067070"/>
                  </a:ext>
                </a:extLst>
              </a:tr>
              <a:tr h="524015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No.1</a:t>
                      </a:r>
                      <a:endParaRPr lang="zh-CN" altLang="en-US" sz="1400" b="1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4="http://schemas.microsoft.com/office/powerpoint/2010/main" xmlns="" val="2044535755"/>
                  </a:ext>
                </a:extLst>
              </a:tr>
              <a:tr h="500288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No.2</a:t>
                      </a:r>
                      <a:endParaRPr lang="zh-CN" altLang="en-US" sz="1400" b="1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376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defRPr/>
                      </a:pPr>
                      <a:endParaRPr kumimoji="0" lang="en-US" altLang="zh-CN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97B5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4="http://schemas.microsoft.com/office/powerpoint/2010/main" xmlns="" val="3587555006"/>
                  </a:ext>
                </a:extLst>
              </a:tr>
              <a:tr h="546806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No.3</a:t>
                      </a:r>
                      <a:endParaRPr lang="zh-CN" altLang="en-US" sz="1400" b="1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4="http://schemas.microsoft.com/office/powerpoint/2010/main" xmlns="" val="1608437291"/>
                  </a:ext>
                </a:extLst>
              </a:tr>
              <a:tr h="546806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No.4</a:t>
                      </a:r>
                      <a:endParaRPr lang="zh-CN" altLang="en-US" sz="1400" b="1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4="http://schemas.microsoft.com/office/powerpoint/2010/main" xmlns="" val="2127378123"/>
                  </a:ext>
                </a:extLst>
              </a:tr>
              <a:tr h="546806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97B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No.5</a:t>
                      </a:r>
                      <a:endParaRPr lang="zh-CN" altLang="en-US" sz="1400" b="1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800" dirty="0">
                          <a:solidFill>
                            <a:srgbClr val="397B5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……..</a:t>
                      </a:r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800" dirty="0">
                          <a:solidFill>
                            <a:srgbClr val="397B5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……..</a:t>
                      </a:r>
                      <a:endParaRPr lang="zh-CN" altLang="en-US" sz="800" dirty="0">
                        <a:solidFill>
                          <a:srgbClr val="397B5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14="http://schemas.microsoft.com/office/powerpoint/2010/main" xmlns="" val="3894508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5803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5E0281-342B-F658-65A3-F34850FB8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992" y="0"/>
            <a:ext cx="10420965" cy="5248953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D2D19A-7DC4-3EA2-FE7F-C111F50FCB29}"/>
              </a:ext>
            </a:extLst>
          </p:cNvPr>
          <p:cNvGrpSpPr/>
          <p:nvPr/>
        </p:nvGrpSpPr>
        <p:grpSpPr>
          <a:xfrm>
            <a:off x="1001485" y="3600125"/>
            <a:ext cx="10189030" cy="3021603"/>
            <a:chOff x="1001485" y="3600125"/>
            <a:chExt cx="10189030" cy="302160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B67E7E-ED47-8B3D-55DD-EC2D974D8C66}"/>
                </a:ext>
              </a:extLst>
            </p:cNvPr>
            <p:cNvGrpSpPr/>
            <p:nvPr/>
          </p:nvGrpSpPr>
          <p:grpSpPr>
            <a:xfrm>
              <a:off x="7677151" y="3600125"/>
              <a:ext cx="3513364" cy="2879854"/>
              <a:chOff x="6217858" y="980541"/>
              <a:chExt cx="5974142" cy="4896917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7FBE011-FBF9-C760-6D19-80A95F6DAB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9" y="980541"/>
                <a:ext cx="5974141" cy="4896917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9746B76-5042-7767-DBD5-5F3117E148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8" y="2482984"/>
                <a:ext cx="2484591" cy="1892032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5313DD8-C3EB-1F71-09C6-FD376DAE2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74423" y="4807442"/>
              <a:ext cx="2843336" cy="1814286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16DE3E-A947-AF1A-D68C-BD2EE1C28CFC}"/>
                </a:ext>
              </a:extLst>
            </p:cNvPr>
            <p:cNvGrpSpPr/>
            <p:nvPr/>
          </p:nvGrpSpPr>
          <p:grpSpPr>
            <a:xfrm>
              <a:off x="1001485" y="3600125"/>
              <a:ext cx="3432629" cy="2879854"/>
              <a:chOff x="0" y="980541"/>
              <a:chExt cx="5836859" cy="4896917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F6EDEA5-E64F-A5C2-1528-E04B48DB51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980541"/>
                <a:ext cx="5836859" cy="4896917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979AC62-290F-2C9C-0A29-575767CC80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29429" y="2482984"/>
                <a:ext cx="2607430" cy="1892032"/>
              </a:xfrm>
              <a:prstGeom prst="rect">
                <a:avLst/>
              </a:prstGeom>
            </p:spPr>
          </p:pic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26060BC-2BEA-FBD0-7DBC-EC07CC867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03"/>
            <a:stretch/>
          </p:blipFill>
          <p:spPr>
            <a:xfrm>
              <a:off x="5435599" y="4571169"/>
              <a:ext cx="2843336" cy="1814286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BA245AD-72F4-B2C9-6E95-71F56D547231}"/>
              </a:ext>
            </a:extLst>
          </p:cNvPr>
          <p:cNvSpPr txBox="1"/>
          <p:nvPr/>
        </p:nvSpPr>
        <p:spPr>
          <a:xfrm>
            <a:off x="3906157" y="2001879"/>
            <a:ext cx="43796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srgbClr val="2C4B00"/>
                </a:solidFill>
                <a:cs typeface="+mn-ea"/>
                <a:sym typeface="+mn-lt"/>
              </a:rPr>
              <a:t>注意事项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721B2C-6D17-042C-D39B-16E09E66C5C1}"/>
              </a:ext>
            </a:extLst>
          </p:cNvPr>
          <p:cNvGrpSpPr/>
          <p:nvPr/>
        </p:nvGrpSpPr>
        <p:grpSpPr>
          <a:xfrm>
            <a:off x="4655632" y="1332962"/>
            <a:ext cx="2880735" cy="599169"/>
            <a:chOff x="1961023" y="1916485"/>
            <a:chExt cx="2880735" cy="59916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FCD37F6-E20D-ED87-1BF6-41321E1BDB81}"/>
                </a:ext>
              </a:extLst>
            </p:cNvPr>
            <p:cNvSpPr/>
            <p:nvPr/>
          </p:nvSpPr>
          <p:spPr>
            <a:xfrm>
              <a:off x="1961023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DACDB0F-66E9-318C-B397-BED4688AAFE3}"/>
                </a:ext>
              </a:extLst>
            </p:cNvPr>
            <p:cNvSpPr/>
            <p:nvPr/>
          </p:nvSpPr>
          <p:spPr>
            <a:xfrm>
              <a:off x="2721545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五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EB9B469-0247-2DEB-EE0E-32EA0C5D8F24}"/>
                </a:ext>
              </a:extLst>
            </p:cNvPr>
            <p:cNvSpPr/>
            <p:nvPr/>
          </p:nvSpPr>
          <p:spPr>
            <a:xfrm>
              <a:off x="3482067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部</a:t>
              </a: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606E558-AD89-600D-B4F9-650B1374213F}"/>
                </a:ext>
              </a:extLst>
            </p:cNvPr>
            <p:cNvSpPr/>
            <p:nvPr/>
          </p:nvSpPr>
          <p:spPr>
            <a:xfrm>
              <a:off x="4242589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分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449E4C-A1CE-1FBE-C0AC-7B6C746CB8BB}"/>
              </a:ext>
            </a:extLst>
          </p:cNvPr>
          <p:cNvSpPr txBox="1"/>
          <p:nvPr/>
        </p:nvSpPr>
        <p:spPr>
          <a:xfrm>
            <a:off x="4318000" y="3325318"/>
            <a:ext cx="355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XUE SHENG HUO DONG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38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1779" y="2343451"/>
            <a:ext cx="549787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、 活动前一个星期安排班主任向家长进行宣传，做好宣传及活动通知； </a:t>
            </a:r>
          </a:p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zh-CN" altLang="en-US" dirty="0">
                <a:cs typeface="+mn-ea"/>
                <a:sym typeface="+mn-lt"/>
              </a:rPr>
              <a:t>、 活动当天现场将音响设备调配好，活动开始至结束，音乐不可断； </a:t>
            </a:r>
          </a:p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、 随时关注天气预报，如若不是大雨，活动正常举行；</a:t>
            </a:r>
          </a:p>
          <a:p>
            <a:pPr>
              <a:lnSpc>
                <a:spcPct val="140000"/>
              </a:lnSpc>
            </a:pPr>
            <a:r>
              <a:rPr lang="en-US" altLang="zh-CN" dirty="0">
                <a:cs typeface="+mn-ea"/>
                <a:sym typeface="+mn-lt"/>
              </a:rPr>
              <a:t>4</a:t>
            </a:r>
            <a:r>
              <a:rPr lang="zh-CN" altLang="en-US" dirty="0">
                <a:cs typeface="+mn-ea"/>
                <a:sym typeface="+mn-lt"/>
              </a:rPr>
              <a:t>、 因活动是与合作，活动现场与家长和老师互相配合协作。 </a:t>
            </a:r>
          </a:p>
        </p:txBody>
      </p:sp>
      <p:sp>
        <p:nvSpPr>
          <p:cNvPr id="3" name="矩形 2"/>
          <p:cNvSpPr/>
          <p:nvPr/>
        </p:nvSpPr>
        <p:spPr>
          <a:xfrm>
            <a:off x="1011779" y="1716933"/>
            <a:ext cx="219803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cs typeface="+mn-ea"/>
                <a:sym typeface="+mn-lt"/>
              </a:rPr>
              <a:t>活动注意事项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69DD43-4B2A-7F14-CFC7-37EC733A4614}"/>
              </a:ext>
            </a:extLst>
          </p:cNvPr>
          <p:cNvGrpSpPr/>
          <p:nvPr/>
        </p:nvGrpSpPr>
        <p:grpSpPr>
          <a:xfrm>
            <a:off x="4481286" y="831563"/>
            <a:ext cx="3229428" cy="984885"/>
            <a:chOff x="4463142" y="378749"/>
            <a:chExt cx="3229428" cy="98488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622CD3B-6AAB-5B80-3807-0EDF8D5A1452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注意事项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233D55B-5B40-D001-204C-6C734FA056B3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3458F43-4F36-C3AF-4EEB-70708728374C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B199F2-2727-365B-D2D2-A73ACDE181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1667766"/>
            <a:ext cx="5014686" cy="50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47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5E0281-342B-F658-65A3-F34850FB8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992" y="0"/>
            <a:ext cx="10420965" cy="5248953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D2D19A-7DC4-3EA2-FE7F-C111F50FCB29}"/>
              </a:ext>
            </a:extLst>
          </p:cNvPr>
          <p:cNvGrpSpPr/>
          <p:nvPr/>
        </p:nvGrpSpPr>
        <p:grpSpPr>
          <a:xfrm>
            <a:off x="1001485" y="3600125"/>
            <a:ext cx="10189030" cy="3021603"/>
            <a:chOff x="1001485" y="3600125"/>
            <a:chExt cx="10189030" cy="302160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B67E7E-ED47-8B3D-55DD-EC2D974D8C66}"/>
                </a:ext>
              </a:extLst>
            </p:cNvPr>
            <p:cNvGrpSpPr/>
            <p:nvPr/>
          </p:nvGrpSpPr>
          <p:grpSpPr>
            <a:xfrm>
              <a:off x="7677151" y="3600125"/>
              <a:ext cx="3513364" cy="2879854"/>
              <a:chOff x="6217858" y="980541"/>
              <a:chExt cx="5974142" cy="4896917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7FBE011-FBF9-C760-6D19-80A95F6DAB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9" y="980541"/>
                <a:ext cx="5974141" cy="4896917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9746B76-5042-7767-DBD5-5F3117E148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8" y="2482984"/>
                <a:ext cx="2484591" cy="1892032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5313DD8-C3EB-1F71-09C6-FD376DAE2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74423" y="4807442"/>
              <a:ext cx="2843336" cy="1814286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16DE3E-A947-AF1A-D68C-BD2EE1C28CFC}"/>
                </a:ext>
              </a:extLst>
            </p:cNvPr>
            <p:cNvGrpSpPr/>
            <p:nvPr/>
          </p:nvGrpSpPr>
          <p:grpSpPr>
            <a:xfrm>
              <a:off x="1001485" y="3600125"/>
              <a:ext cx="3432629" cy="2879854"/>
              <a:chOff x="0" y="980541"/>
              <a:chExt cx="5836859" cy="4896917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F6EDEA5-E64F-A5C2-1528-E04B48DB51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980541"/>
                <a:ext cx="5836859" cy="4896917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979AC62-290F-2C9C-0A29-575767CC80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29429" y="2482984"/>
                <a:ext cx="2607430" cy="1892032"/>
              </a:xfrm>
              <a:prstGeom prst="rect">
                <a:avLst/>
              </a:prstGeom>
            </p:spPr>
          </p:pic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26060BC-2BEA-FBD0-7DBC-EC07CC867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03"/>
            <a:stretch/>
          </p:blipFill>
          <p:spPr>
            <a:xfrm>
              <a:off x="5435599" y="4571169"/>
              <a:ext cx="2843336" cy="1814286"/>
            </a:xfrm>
            <a:prstGeom prst="rect">
              <a:avLst/>
            </a:prstGeom>
          </p:spPr>
        </p:pic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816EF62-0D83-EFE8-7E00-E76AA7DFA865}"/>
              </a:ext>
            </a:extLst>
          </p:cNvPr>
          <p:cNvSpPr txBox="1"/>
          <p:nvPr/>
        </p:nvSpPr>
        <p:spPr>
          <a:xfrm>
            <a:off x="2605313" y="1824092"/>
            <a:ext cx="698137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rgbClr val="D62E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节日快</a:t>
            </a:r>
            <a:r>
              <a:rPr lang="zh-CN" altLang="en-US" dirty="0" smtClean="0">
                <a:sym typeface="+mn-lt"/>
              </a:rPr>
              <a:t>乐</a:t>
            </a:r>
            <a:endParaRPr lang="zh-CN" altLang="en-US" dirty="0"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AEF697-F953-58FA-892B-3EEA6C25DF3C}"/>
              </a:ext>
            </a:extLst>
          </p:cNvPr>
          <p:cNvGrpSpPr/>
          <p:nvPr/>
        </p:nvGrpSpPr>
        <p:grpSpPr>
          <a:xfrm>
            <a:off x="4445910" y="1178603"/>
            <a:ext cx="3311978" cy="500743"/>
            <a:chOff x="1632858" y="994229"/>
            <a:chExt cx="3311978" cy="500743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A75292D-2356-C197-4DF8-DF2012861257}"/>
                </a:ext>
              </a:extLst>
            </p:cNvPr>
            <p:cNvSpPr/>
            <p:nvPr/>
          </p:nvSpPr>
          <p:spPr>
            <a:xfrm>
              <a:off x="1632858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cs typeface="+mn-ea"/>
                  <a:sym typeface="+mn-lt"/>
                </a:rPr>
                <a:t>庆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F97350-043C-3E88-34DF-8267D3E3BD24}"/>
                </a:ext>
              </a:extLst>
            </p:cNvPr>
            <p:cNvSpPr/>
            <p:nvPr/>
          </p:nvSpPr>
          <p:spPr>
            <a:xfrm>
              <a:off x="2161269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cs typeface="+mn-ea"/>
                  <a:sym typeface="+mn-lt"/>
                </a:rPr>
                <a:t>六</a:t>
              </a: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CF27AEE-01FC-34AF-69EE-0783BC7BBFBB}"/>
                </a:ext>
              </a:extLst>
            </p:cNvPr>
            <p:cNvSpPr/>
            <p:nvPr/>
          </p:nvSpPr>
          <p:spPr>
            <a:xfrm>
              <a:off x="2689680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cs typeface="+mn-ea"/>
                  <a:sym typeface="+mn-lt"/>
                </a:rPr>
                <a:t>一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436B270-BE1B-8BE2-4390-1A707298A3C8}"/>
                </a:ext>
              </a:extLst>
            </p:cNvPr>
            <p:cNvSpPr/>
            <p:nvPr/>
          </p:nvSpPr>
          <p:spPr>
            <a:xfrm>
              <a:off x="3387271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cs typeface="+mn-ea"/>
                  <a:sym typeface="+mn-lt"/>
                </a:rPr>
                <a:t>迎</a:t>
              </a: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33934D4-F167-67C5-0DB8-AF2C7721E333}"/>
                </a:ext>
              </a:extLst>
            </p:cNvPr>
            <p:cNvSpPr/>
            <p:nvPr/>
          </p:nvSpPr>
          <p:spPr>
            <a:xfrm>
              <a:off x="3915682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cs typeface="+mn-ea"/>
                  <a:sym typeface="+mn-lt"/>
                </a:rPr>
                <a:t>端</a:t>
              </a: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A63B653-1B3A-CED7-03AE-0557B0B4357A}"/>
                </a:ext>
              </a:extLst>
            </p:cNvPr>
            <p:cNvSpPr/>
            <p:nvPr/>
          </p:nvSpPr>
          <p:spPr>
            <a:xfrm>
              <a:off x="4444093" y="994229"/>
              <a:ext cx="500743" cy="500743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cs typeface="+mn-ea"/>
                  <a:sym typeface="+mn-lt"/>
                </a:rPr>
                <a:t>午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87B001-BFBB-1600-9AC5-6A85259EE3EE}"/>
              </a:ext>
            </a:extLst>
          </p:cNvPr>
          <p:cNvSpPr txBox="1"/>
          <p:nvPr/>
        </p:nvSpPr>
        <p:spPr>
          <a:xfrm>
            <a:off x="3906154" y="2841307"/>
            <a:ext cx="437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QIN NUAN DUAN WU KUAI LE LIU YI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4F71BEF-96CB-69C8-B8DB-84C15C9E1E31}"/>
              </a:ext>
            </a:extLst>
          </p:cNvPr>
          <p:cNvGrpSpPr/>
          <p:nvPr/>
        </p:nvGrpSpPr>
        <p:grpSpPr>
          <a:xfrm>
            <a:off x="4379909" y="3371728"/>
            <a:ext cx="3432174" cy="369332"/>
            <a:chOff x="4399192" y="5262980"/>
            <a:chExt cx="3432174" cy="369332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100DD56-46E5-9B27-A589-D1059D493158}"/>
                </a:ext>
              </a:extLst>
            </p:cNvPr>
            <p:cNvSpPr/>
            <p:nvPr/>
          </p:nvSpPr>
          <p:spPr>
            <a:xfrm>
              <a:off x="6394452" y="5262980"/>
              <a:ext cx="1436914" cy="369332"/>
            </a:xfrm>
            <a:prstGeom prst="roundRect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日期：</a:t>
              </a:r>
              <a:r>
                <a:rPr lang="en-US" altLang="zh-CN" sz="1200" dirty="0" smtClean="0">
                  <a:solidFill>
                    <a:prstClr val="white"/>
                  </a:solidFill>
                  <a:cs typeface="+mn-ea"/>
                  <a:sym typeface="+mn-lt"/>
                </a:rPr>
                <a:t>20XX.6.1</a:t>
              </a:r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EBA9219-FE10-3C96-2243-F025C1C974B1}"/>
                </a:ext>
              </a:extLst>
            </p:cNvPr>
            <p:cNvSpPr/>
            <p:nvPr/>
          </p:nvSpPr>
          <p:spPr>
            <a:xfrm>
              <a:off x="4399192" y="5262980"/>
              <a:ext cx="1436914" cy="369332"/>
            </a:xfrm>
            <a:prstGeom prst="roundRect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班级：三年二班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9857973" y="260502"/>
            <a:ext cx="1966564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b="1" dirty="0" smtClean="0">
                <a:cs typeface="+mn-ea"/>
                <a:sym typeface="+mn-lt"/>
              </a:rPr>
              <a:t>www.92ppt.net</a:t>
            </a:r>
            <a:endParaRPr lang="zh-CN" alt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999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5E0281-342B-F658-65A3-F34850FB8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992" y="0"/>
            <a:ext cx="10420965" cy="5248953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D2D19A-7DC4-3EA2-FE7F-C111F50FCB29}"/>
              </a:ext>
            </a:extLst>
          </p:cNvPr>
          <p:cNvGrpSpPr/>
          <p:nvPr/>
        </p:nvGrpSpPr>
        <p:grpSpPr>
          <a:xfrm>
            <a:off x="1001485" y="3600125"/>
            <a:ext cx="10189030" cy="3021603"/>
            <a:chOff x="1001485" y="3600125"/>
            <a:chExt cx="10189030" cy="302160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B67E7E-ED47-8B3D-55DD-EC2D974D8C66}"/>
                </a:ext>
              </a:extLst>
            </p:cNvPr>
            <p:cNvGrpSpPr/>
            <p:nvPr/>
          </p:nvGrpSpPr>
          <p:grpSpPr>
            <a:xfrm>
              <a:off x="7677151" y="3600125"/>
              <a:ext cx="3513364" cy="2879854"/>
              <a:chOff x="6217858" y="980541"/>
              <a:chExt cx="5974142" cy="4896917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7FBE011-FBF9-C760-6D19-80A95F6DAB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9" y="980541"/>
                <a:ext cx="5974141" cy="4896917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9746B76-5042-7767-DBD5-5F3117E148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8" y="2482984"/>
                <a:ext cx="2484591" cy="1892032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5313DD8-C3EB-1F71-09C6-FD376DAE2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74423" y="4807442"/>
              <a:ext cx="2843336" cy="1814286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16DE3E-A947-AF1A-D68C-BD2EE1C28CFC}"/>
                </a:ext>
              </a:extLst>
            </p:cNvPr>
            <p:cNvGrpSpPr/>
            <p:nvPr/>
          </p:nvGrpSpPr>
          <p:grpSpPr>
            <a:xfrm>
              <a:off x="1001485" y="3600125"/>
              <a:ext cx="3432629" cy="2879854"/>
              <a:chOff x="0" y="980541"/>
              <a:chExt cx="5836859" cy="4896917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F6EDEA5-E64F-A5C2-1528-E04B48DB51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980541"/>
                <a:ext cx="5836859" cy="4896917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979AC62-290F-2C9C-0A29-575767CC80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29429" y="2482984"/>
                <a:ext cx="2607430" cy="1892032"/>
              </a:xfrm>
              <a:prstGeom prst="rect">
                <a:avLst/>
              </a:prstGeom>
            </p:spPr>
          </p:pic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26060BC-2BEA-FBD0-7DBC-EC07CC867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03"/>
            <a:stretch/>
          </p:blipFill>
          <p:spPr>
            <a:xfrm>
              <a:off x="5435599" y="4571169"/>
              <a:ext cx="2843336" cy="1814286"/>
            </a:xfrm>
            <a:prstGeom prst="rect">
              <a:avLst/>
            </a:prstGeom>
          </p:spPr>
        </p:pic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AA3E29-F777-0E36-DA4C-40FB14D0C98D}"/>
              </a:ext>
            </a:extLst>
          </p:cNvPr>
          <p:cNvSpPr txBox="1"/>
          <p:nvPr/>
        </p:nvSpPr>
        <p:spPr>
          <a:xfrm>
            <a:off x="3906157" y="1948750"/>
            <a:ext cx="43796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srgbClr val="2C4B00"/>
                </a:solidFill>
                <a:cs typeface="+mn-ea"/>
                <a:sym typeface="+mn-lt"/>
              </a:rPr>
              <a:t>活动概述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F94DBB-3A4E-6CC5-1534-CCFC0BA4E8A7}"/>
              </a:ext>
            </a:extLst>
          </p:cNvPr>
          <p:cNvGrpSpPr/>
          <p:nvPr/>
        </p:nvGrpSpPr>
        <p:grpSpPr>
          <a:xfrm>
            <a:off x="4655632" y="1279833"/>
            <a:ext cx="2880735" cy="599169"/>
            <a:chOff x="1961023" y="1916485"/>
            <a:chExt cx="2880735" cy="599169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A06AA6D-4377-5FBB-1041-69E379D9329F}"/>
                </a:ext>
              </a:extLst>
            </p:cNvPr>
            <p:cNvSpPr/>
            <p:nvPr/>
          </p:nvSpPr>
          <p:spPr>
            <a:xfrm>
              <a:off x="1961023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7B6B292-C590-ED3D-AEB9-008E9655BED3}"/>
                </a:ext>
              </a:extLst>
            </p:cNvPr>
            <p:cNvSpPr/>
            <p:nvPr/>
          </p:nvSpPr>
          <p:spPr>
            <a:xfrm>
              <a:off x="2721545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一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0339A61-76A6-6FAD-1DD3-795D23617201}"/>
                </a:ext>
              </a:extLst>
            </p:cNvPr>
            <p:cNvSpPr/>
            <p:nvPr/>
          </p:nvSpPr>
          <p:spPr>
            <a:xfrm>
              <a:off x="3482067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部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74204E3-4D91-1E5E-A8FA-22AE7C751EAD}"/>
                </a:ext>
              </a:extLst>
            </p:cNvPr>
            <p:cNvSpPr/>
            <p:nvPr/>
          </p:nvSpPr>
          <p:spPr>
            <a:xfrm>
              <a:off x="4242589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分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5E7692B-063C-2A54-14C2-5D9A9A6D7FF3}"/>
              </a:ext>
            </a:extLst>
          </p:cNvPr>
          <p:cNvSpPr txBox="1"/>
          <p:nvPr/>
        </p:nvSpPr>
        <p:spPr>
          <a:xfrm>
            <a:off x="4318000" y="3272189"/>
            <a:ext cx="355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HUO DONG GAI SHU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92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2A14998-EC79-B6A7-DBE0-2F03C1F8ED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0848" y="1667766"/>
            <a:ext cx="4670796" cy="467079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10356" y="3082222"/>
            <a:ext cx="42219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让幼儿和学生了解端午节的意义，使幼儿能度过一个开心、快乐的“六一”儿童节，营造一个健康、向</a:t>
            </a:r>
            <a:r>
              <a:rPr lang="en-US" altLang="zh-CN" dirty="0">
                <a:cs typeface="+mn-ea"/>
                <a:sym typeface="+mn-lt"/>
              </a:rPr>
              <a:t>.</a:t>
            </a:r>
            <a:r>
              <a:rPr lang="zh-CN" altLang="en-US" dirty="0">
                <a:cs typeface="+mn-ea"/>
                <a:sym typeface="+mn-lt"/>
              </a:rPr>
              <a:t>上、活泼的节日氛围，丰富幼儿的校园生活，同时也培养幼儿的活动积极性和参与性。</a:t>
            </a:r>
          </a:p>
        </p:txBody>
      </p:sp>
      <p:sp>
        <p:nvSpPr>
          <p:cNvPr id="3" name="矩形 2"/>
          <p:cNvSpPr/>
          <p:nvPr/>
        </p:nvSpPr>
        <p:spPr>
          <a:xfrm>
            <a:off x="1210356" y="2256230"/>
            <a:ext cx="1620957" cy="630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cs typeface="+mn-ea"/>
                <a:sym typeface="+mn-lt"/>
              </a:rPr>
              <a:t>活动意义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2C333D-5DAA-CFFC-7051-673F405F53E0}"/>
              </a:ext>
            </a:extLst>
          </p:cNvPr>
          <p:cNvGrpSpPr/>
          <p:nvPr/>
        </p:nvGrpSpPr>
        <p:grpSpPr>
          <a:xfrm>
            <a:off x="4463142" y="854999"/>
            <a:ext cx="3229428" cy="984885"/>
            <a:chOff x="4463142" y="378749"/>
            <a:chExt cx="3229428" cy="98488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2EC8F15-FC56-D7B5-8F9B-9724F8C42ABD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活动概述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680750F-2443-A071-3F80-8E797F028415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6303365-82DA-1E06-4AC8-198762F60BE1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HUO DONG GAI SHU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6724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5ECC95E-90AE-4F73-299B-84606422C9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757" y="1150012"/>
            <a:ext cx="5285241" cy="528524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67715" y="3162050"/>
            <a:ext cx="432525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0" i="0" dirty="0">
                <a:solidFill>
                  <a:srgbClr val="333333"/>
                </a:solidFill>
                <a:effectLst/>
                <a:cs typeface="+mn-ea"/>
                <a:sym typeface="+mn-lt"/>
              </a:rPr>
              <a:t>　　传统的节日“端午”和孩子们向往的</a:t>
            </a:r>
            <a:r>
              <a:rPr lang="en-US" altLang="zh-CN" b="0" i="0" dirty="0">
                <a:solidFill>
                  <a:srgbClr val="333333"/>
                </a:solidFill>
                <a:effectLst/>
                <a:cs typeface="+mn-ea"/>
                <a:sym typeface="+mn-lt"/>
              </a:rPr>
              <a:t>.</a:t>
            </a:r>
            <a:r>
              <a:rPr lang="zh-CN" altLang="en-US" b="0" i="0" dirty="0">
                <a:solidFill>
                  <a:srgbClr val="333333"/>
                </a:solidFill>
                <a:effectLst/>
                <a:cs typeface="+mn-ea"/>
                <a:sym typeface="+mn-lt"/>
              </a:rPr>
              <a:t>六一儿童节就要到了，恰逢两个节日相邻，端午节是我们的传统节日，端午节的故事是必不可少的，怎样让孩子们直观的感受端午呢？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6567715" y="2399104"/>
            <a:ext cx="1620957" cy="630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cs typeface="+mn-ea"/>
                <a:sym typeface="+mn-lt"/>
              </a:rPr>
              <a:t>活动来源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1C9FB6A-8A87-2087-2B9C-7994E005992B}"/>
              </a:ext>
            </a:extLst>
          </p:cNvPr>
          <p:cNvGrpSpPr/>
          <p:nvPr/>
        </p:nvGrpSpPr>
        <p:grpSpPr>
          <a:xfrm>
            <a:off x="4463142" y="854999"/>
            <a:ext cx="3229428" cy="984885"/>
            <a:chOff x="4463142" y="378749"/>
            <a:chExt cx="3229428" cy="98488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70B25C8-E301-CFA5-A0F1-5074E399B288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活动概述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2DDDF6C-9548-865F-31E5-79673E365AA0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57ACB1E-37AD-7543-1451-29043D3BD6D5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HUO DONG GAI SHU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9620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0938" y="2384646"/>
            <a:ext cx="7990115" cy="860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4000" dirty="0">
                <a:solidFill>
                  <a:srgbClr val="2F8F32"/>
                </a:solidFill>
                <a:cs typeface="+mn-ea"/>
                <a:sym typeface="+mn-lt"/>
              </a:rPr>
              <a:t>活动主题：情暖端午 快乐六一</a:t>
            </a:r>
          </a:p>
        </p:txBody>
      </p:sp>
      <p:sp>
        <p:nvSpPr>
          <p:cNvPr id="3" name="矩形 2"/>
          <p:cNvSpPr/>
          <p:nvPr/>
        </p:nvSpPr>
        <p:spPr>
          <a:xfrm>
            <a:off x="1787766" y="3605872"/>
            <a:ext cx="86068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dirty="0">
                <a:solidFill>
                  <a:srgbClr val="2F8F32"/>
                </a:solidFill>
                <a:cs typeface="+mn-ea"/>
                <a:sym typeface="+mn-lt"/>
              </a:rPr>
              <a:t>活动时间：</a:t>
            </a:r>
            <a:r>
              <a:rPr lang="en-US" altLang="zh-CN" sz="4000" dirty="0" smtClean="0">
                <a:solidFill>
                  <a:srgbClr val="2F8F32"/>
                </a:solidFill>
                <a:cs typeface="+mn-ea"/>
                <a:sym typeface="+mn-lt"/>
              </a:rPr>
              <a:t>20XX</a:t>
            </a:r>
            <a:r>
              <a:rPr lang="zh-CN" altLang="en-US" sz="4000" dirty="0" smtClean="0">
                <a:solidFill>
                  <a:srgbClr val="2F8F32"/>
                </a:solidFill>
                <a:cs typeface="+mn-ea"/>
                <a:sym typeface="+mn-lt"/>
              </a:rPr>
              <a:t>年</a:t>
            </a:r>
            <a:r>
              <a:rPr lang="en-US" altLang="zh-CN" sz="4000" dirty="0">
                <a:solidFill>
                  <a:srgbClr val="2F8F32"/>
                </a:solidFill>
                <a:cs typeface="+mn-ea"/>
                <a:sym typeface="+mn-lt"/>
              </a:rPr>
              <a:t>5</a:t>
            </a:r>
            <a:r>
              <a:rPr lang="zh-CN" altLang="en-US" sz="4000" dirty="0">
                <a:solidFill>
                  <a:srgbClr val="2F8F32"/>
                </a:solidFill>
                <a:cs typeface="+mn-ea"/>
                <a:sym typeface="+mn-lt"/>
              </a:rPr>
              <a:t>月</a:t>
            </a:r>
            <a:r>
              <a:rPr lang="en-US" altLang="zh-CN" sz="4000" dirty="0">
                <a:solidFill>
                  <a:srgbClr val="2F8F32"/>
                </a:solidFill>
                <a:cs typeface="+mn-ea"/>
                <a:sym typeface="+mn-lt"/>
              </a:rPr>
              <a:t>25</a:t>
            </a:r>
            <a:r>
              <a:rPr lang="zh-CN" altLang="en-US" sz="4000" dirty="0">
                <a:solidFill>
                  <a:srgbClr val="2F8F32"/>
                </a:solidFill>
                <a:cs typeface="+mn-ea"/>
                <a:sym typeface="+mn-lt"/>
              </a:rPr>
              <a:t>日</a:t>
            </a:r>
            <a:r>
              <a:rPr lang="en-US" altLang="zh-CN" sz="4000" dirty="0">
                <a:solidFill>
                  <a:srgbClr val="2F8F32"/>
                </a:solidFill>
                <a:cs typeface="+mn-ea"/>
                <a:sym typeface="+mn-lt"/>
              </a:rPr>
              <a:t>-5</a:t>
            </a:r>
            <a:r>
              <a:rPr lang="zh-CN" altLang="en-US" sz="4000" dirty="0">
                <a:solidFill>
                  <a:srgbClr val="2F8F32"/>
                </a:solidFill>
                <a:cs typeface="+mn-ea"/>
                <a:sym typeface="+mn-lt"/>
              </a:rPr>
              <a:t>月</a:t>
            </a:r>
            <a:r>
              <a:rPr lang="en-US" altLang="zh-CN" sz="4000" dirty="0">
                <a:solidFill>
                  <a:srgbClr val="2F8F32"/>
                </a:solidFill>
                <a:cs typeface="+mn-ea"/>
                <a:sym typeface="+mn-lt"/>
              </a:rPr>
              <a:t>31</a:t>
            </a:r>
            <a:r>
              <a:rPr lang="zh-CN" altLang="en-US" sz="4000" dirty="0">
                <a:solidFill>
                  <a:srgbClr val="2F8F32"/>
                </a:solidFill>
                <a:cs typeface="+mn-ea"/>
                <a:sym typeface="+mn-lt"/>
              </a:rPr>
              <a:t>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:p14="http://schemas.microsoft.com/office/powerpoint/2010/main" xmlns="" id="{56BC9862-44B7-D6BC-9A31-63C15E9CA737}"/>
              </a:ext>
            </a:extLst>
          </p:cNvPr>
          <p:cNvGrpSpPr/>
          <p:nvPr/>
        </p:nvGrpSpPr>
        <p:grpSpPr>
          <a:xfrm>
            <a:off x="4463142" y="854999"/>
            <a:ext cx="3229428" cy="984885"/>
            <a:chOff x="4463142" y="378749"/>
            <a:chExt cx="3229428" cy="98488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7559D699-767C-9F05-EC80-DB006E756775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活动概述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A4C8DBB0-3FC0-3A89-43A3-88A12FEF4C6D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BE76CEB8-12BB-6B77-DF06-4DE16E5B2F46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HUO DONG GAI SHU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8416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5E0281-342B-F658-65A3-F34850FB8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992" y="0"/>
            <a:ext cx="10420965" cy="5248953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D2D19A-7DC4-3EA2-FE7F-C111F50FCB29}"/>
              </a:ext>
            </a:extLst>
          </p:cNvPr>
          <p:cNvGrpSpPr/>
          <p:nvPr/>
        </p:nvGrpSpPr>
        <p:grpSpPr>
          <a:xfrm>
            <a:off x="1001485" y="3600125"/>
            <a:ext cx="10189030" cy="3021603"/>
            <a:chOff x="1001485" y="3600125"/>
            <a:chExt cx="10189030" cy="302160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7B67E7E-ED47-8B3D-55DD-EC2D974D8C66}"/>
                </a:ext>
              </a:extLst>
            </p:cNvPr>
            <p:cNvGrpSpPr/>
            <p:nvPr/>
          </p:nvGrpSpPr>
          <p:grpSpPr>
            <a:xfrm>
              <a:off x="7677151" y="3600125"/>
              <a:ext cx="3513364" cy="2879854"/>
              <a:chOff x="6217858" y="980541"/>
              <a:chExt cx="5974142" cy="4896917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7FBE011-FBF9-C760-6D19-80A95F6DAB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9" y="980541"/>
                <a:ext cx="5974141" cy="4896917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9746B76-5042-7767-DBD5-5F3117E148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7858" y="2482984"/>
                <a:ext cx="2484591" cy="1892032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5313DD8-C3EB-1F71-09C6-FD376DAE2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74423" y="4807442"/>
              <a:ext cx="2843336" cy="1814286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16DE3E-A947-AF1A-D68C-BD2EE1C28CFC}"/>
                </a:ext>
              </a:extLst>
            </p:cNvPr>
            <p:cNvGrpSpPr/>
            <p:nvPr/>
          </p:nvGrpSpPr>
          <p:grpSpPr>
            <a:xfrm>
              <a:off x="1001485" y="3600125"/>
              <a:ext cx="3432629" cy="2879854"/>
              <a:chOff x="0" y="980541"/>
              <a:chExt cx="5836859" cy="4896917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F6EDEA5-E64F-A5C2-1528-E04B48DB51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980541"/>
                <a:ext cx="5836859" cy="4896917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979AC62-290F-2C9C-0A29-575767CC80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29429" y="2482984"/>
                <a:ext cx="2607430" cy="1892032"/>
              </a:xfrm>
              <a:prstGeom prst="rect">
                <a:avLst/>
              </a:prstGeom>
            </p:spPr>
          </p:pic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26060BC-2BEA-FBD0-7DBC-EC07CC867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03"/>
            <a:stretch/>
          </p:blipFill>
          <p:spPr>
            <a:xfrm>
              <a:off x="5435599" y="4571169"/>
              <a:ext cx="2843336" cy="1814286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5AF4DB-1862-15F4-5FBF-2687F8E6D43C}"/>
              </a:ext>
            </a:extLst>
          </p:cNvPr>
          <p:cNvSpPr txBox="1"/>
          <p:nvPr/>
        </p:nvSpPr>
        <p:spPr>
          <a:xfrm>
            <a:off x="3906157" y="2037483"/>
            <a:ext cx="43796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srgbClr val="2C4B00"/>
                </a:solidFill>
                <a:cs typeface="+mn-ea"/>
                <a:sym typeface="+mn-lt"/>
              </a:rPr>
              <a:t>学生活动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BF870F-5B6A-1D73-D408-B1101985B04B}"/>
              </a:ext>
            </a:extLst>
          </p:cNvPr>
          <p:cNvGrpSpPr/>
          <p:nvPr/>
        </p:nvGrpSpPr>
        <p:grpSpPr>
          <a:xfrm>
            <a:off x="4655632" y="1368566"/>
            <a:ext cx="2880735" cy="599169"/>
            <a:chOff x="1961023" y="1916485"/>
            <a:chExt cx="2880735" cy="59916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EE412EF-7E18-0CB2-3462-09F9415F8FE8}"/>
                </a:ext>
              </a:extLst>
            </p:cNvPr>
            <p:cNvSpPr/>
            <p:nvPr/>
          </p:nvSpPr>
          <p:spPr>
            <a:xfrm>
              <a:off x="1961023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4927F87-AA92-BA95-C41A-E8F2F738DF8C}"/>
                </a:ext>
              </a:extLst>
            </p:cNvPr>
            <p:cNvSpPr/>
            <p:nvPr/>
          </p:nvSpPr>
          <p:spPr>
            <a:xfrm>
              <a:off x="2721545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二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7DCB9FC-A148-8CEF-6F33-56E7364CC0BA}"/>
                </a:ext>
              </a:extLst>
            </p:cNvPr>
            <p:cNvSpPr/>
            <p:nvPr/>
          </p:nvSpPr>
          <p:spPr>
            <a:xfrm>
              <a:off x="3482067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部</a:t>
              </a: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AEFEDC1-AD9E-20C4-A9E9-93D89F3E6D26}"/>
                </a:ext>
              </a:extLst>
            </p:cNvPr>
            <p:cNvSpPr/>
            <p:nvPr/>
          </p:nvSpPr>
          <p:spPr>
            <a:xfrm>
              <a:off x="4242589" y="1916485"/>
              <a:ext cx="599169" cy="599169"/>
            </a:xfrm>
            <a:prstGeom prst="ellipse">
              <a:avLst/>
            </a:prstGeom>
            <a:solidFill>
              <a:srgbClr val="2F8F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分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5AA8D2A-6C70-BACD-CBCA-B7D5C481A726}"/>
              </a:ext>
            </a:extLst>
          </p:cNvPr>
          <p:cNvSpPr txBox="1"/>
          <p:nvPr/>
        </p:nvSpPr>
        <p:spPr>
          <a:xfrm>
            <a:off x="4318000" y="3360922"/>
            <a:ext cx="355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XUE SHENG HUO DONG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457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2965" y="2925300"/>
            <a:ext cx="7647892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各级部班级于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月</a:t>
            </a:r>
            <a:r>
              <a:rPr lang="en-US" altLang="zh-CN" dirty="0">
                <a:cs typeface="+mn-ea"/>
                <a:sym typeface="+mn-lt"/>
              </a:rPr>
              <a:t>26</a:t>
            </a:r>
            <a:r>
              <a:rPr lang="zh-CN" altLang="en-US" dirty="0">
                <a:cs typeface="+mn-ea"/>
                <a:sym typeface="+mn-lt"/>
              </a:rPr>
              <a:t>日下午班会时间，以“红领巾相约中国梦</a:t>
            </a:r>
            <a:r>
              <a:rPr lang="en-US" altLang="zh-CN" dirty="0">
                <a:cs typeface="+mn-ea"/>
                <a:sym typeface="+mn-lt"/>
              </a:rPr>
              <a:t>, </a:t>
            </a:r>
            <a:r>
              <a:rPr lang="zh-CN" altLang="en-US" dirty="0">
                <a:cs typeface="+mn-ea"/>
                <a:sym typeface="+mn-lt"/>
              </a:rPr>
              <a:t>争做美德好少年”为主题召开队会。各中队辅导员要抓住“六一”儿童节时间节点，围绕主题，深入挖掘、广泛宣传美德少年先进事迹，面向全体队员深入浅出地讲解中国梦的基本内涵，大力弘扬友善、孝敬、诚信等中华民族传统美德，宣传普及</a:t>
            </a:r>
            <a:r>
              <a:rPr lang="en-US" altLang="zh-CN" dirty="0">
                <a:cs typeface="+mn-ea"/>
                <a:sym typeface="+mn-lt"/>
              </a:rPr>
              <a:t>24</a:t>
            </a:r>
            <a:r>
              <a:rPr lang="zh-CN" altLang="en-US" dirty="0">
                <a:cs typeface="+mn-ea"/>
                <a:sym typeface="+mn-lt"/>
              </a:rPr>
              <a:t>字社会主义核心价值观中公民个人层面的价值准则</a:t>
            </a:r>
            <a:r>
              <a:rPr lang="en-US" altLang="zh-CN" dirty="0">
                <a:cs typeface="+mn-ea"/>
                <a:sym typeface="+mn-lt"/>
              </a:rPr>
              <a:t>:</a:t>
            </a:r>
            <a:r>
              <a:rPr lang="zh-CN" altLang="en-US" dirty="0">
                <a:cs typeface="+mn-ea"/>
                <a:sym typeface="+mn-lt"/>
              </a:rPr>
              <a:t>爱国、敬业、诚信、友善，培养树立崇德向上、见贤思齐的良好风尚。</a:t>
            </a:r>
          </a:p>
        </p:txBody>
      </p:sp>
      <p:sp>
        <p:nvSpPr>
          <p:cNvPr id="3" name="矩形 2"/>
          <p:cNvSpPr/>
          <p:nvPr/>
        </p:nvSpPr>
        <p:spPr>
          <a:xfrm>
            <a:off x="842964" y="2206298"/>
            <a:ext cx="764789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cs typeface="+mn-ea"/>
                <a:sym typeface="+mn-lt"/>
              </a:rPr>
              <a:t>一、召开红领巾相约中国梦</a:t>
            </a:r>
            <a:r>
              <a:rPr lang="en-US" altLang="zh-CN" sz="2400" dirty="0">
                <a:cs typeface="+mn-ea"/>
                <a:sym typeface="+mn-lt"/>
              </a:rPr>
              <a:t>,</a:t>
            </a:r>
            <a:r>
              <a:rPr lang="zh-CN" altLang="en-US" sz="2400" dirty="0">
                <a:cs typeface="+mn-ea"/>
                <a:sym typeface="+mn-lt"/>
              </a:rPr>
              <a:t>争做美德好少年”主题队会。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E8D0B4-A9AD-57C5-BE98-0EB6898F3F61}"/>
              </a:ext>
            </a:extLst>
          </p:cNvPr>
          <p:cNvGrpSpPr/>
          <p:nvPr/>
        </p:nvGrpSpPr>
        <p:grpSpPr>
          <a:xfrm>
            <a:off x="4463142" y="861912"/>
            <a:ext cx="3229428" cy="984885"/>
            <a:chOff x="4463142" y="378749"/>
            <a:chExt cx="3229428" cy="98488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012BC32-EDB7-BE6F-0D17-79B50B5F8082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学生活动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CCD546F-30CD-662B-54D1-6B6C5E303D38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9F3BBD0-E170-5113-9CD0-8E26B8A7068D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4F49D6-8E29-3AEF-4DD7-51B95C4941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6485" y="1846797"/>
            <a:ext cx="4034971" cy="403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44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30800" y="3429000"/>
            <a:ext cx="6096000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在全校范围内开展“美德在我家”、“弘扬美德、和谐家风亲子 瞬间”儿童少年书画摄影大赛。号召广大同学以摄影、书法、绘画的方式，以儿童节、端午节为契机，用自己独特的视角记录家庭中幸福的瞬间，积极传承家庭和睦、尊老爱幼、邻里互助的家庭美德，教育广大儿童传承家庭美德，注重生活点滴，学会感恩，培养良好道德品质。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5FFA123-8BC0-22F1-03EC-0B5B683490FF}"/>
              </a:ext>
            </a:extLst>
          </p:cNvPr>
          <p:cNvSpPr txBox="1"/>
          <p:nvPr/>
        </p:nvSpPr>
        <p:spPr>
          <a:xfrm>
            <a:off x="5130800" y="2208760"/>
            <a:ext cx="6096000" cy="10690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2400">
                <a:latin typeface="印品招牌体 中黑（非商用）" panose="02000500000000000000" pitchFamily="2" charset="-122"/>
                <a:ea typeface="印品招牌体 中黑（非商用）" panose="02000500000000000000" pitchFamily="2" charset="-122"/>
                <a:cs typeface="Open Sans" panose="020B0606030504020204" pitchFamily="34" charset="0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二、开展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美德在我家”、“弘扬美德、和谐家风一亲子瞬间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儿童少年书画摄影大赛。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753BEAF-BA43-E169-6C22-86D25A4B6177}"/>
              </a:ext>
            </a:extLst>
          </p:cNvPr>
          <p:cNvGrpSpPr/>
          <p:nvPr/>
        </p:nvGrpSpPr>
        <p:grpSpPr>
          <a:xfrm>
            <a:off x="4463142" y="861912"/>
            <a:ext cx="3229428" cy="984885"/>
            <a:chOff x="4463142" y="378749"/>
            <a:chExt cx="3229428" cy="98488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32CBA8F-FBBF-B202-B768-BD4D144D6968}"/>
                </a:ext>
              </a:extLst>
            </p:cNvPr>
            <p:cNvSpPr txBox="1"/>
            <p:nvPr/>
          </p:nvSpPr>
          <p:spPr>
            <a:xfrm>
              <a:off x="4961844" y="378749"/>
              <a:ext cx="22683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2C4B00"/>
                  </a:solidFill>
                  <a:cs typeface="+mn-ea"/>
                  <a:sym typeface="+mn-lt"/>
                </a:rPr>
                <a:t>学生活动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236B43C-54FC-B6FD-08DB-ECBDDAA95695}"/>
                </a:ext>
              </a:extLst>
            </p:cNvPr>
            <p:cNvCxnSpPr/>
            <p:nvPr/>
          </p:nvCxnSpPr>
          <p:spPr>
            <a:xfrm>
              <a:off x="4463142" y="1023257"/>
              <a:ext cx="3193143" cy="0"/>
            </a:xfrm>
            <a:prstGeom prst="line">
              <a:avLst/>
            </a:prstGeom>
            <a:ln w="19050">
              <a:solidFill>
                <a:srgbClr val="2F8F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EFFAB98-1039-98F9-AF27-451E9903BF62}"/>
                </a:ext>
              </a:extLst>
            </p:cNvPr>
            <p:cNvSpPr txBox="1"/>
            <p:nvPr/>
          </p:nvSpPr>
          <p:spPr>
            <a:xfrm>
              <a:off x="4499427" y="1086635"/>
              <a:ext cx="3193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cs typeface="+mn-ea"/>
                  <a:sym typeface="+mn-lt"/>
                </a:rPr>
                <a:t>XUE SHENG HUO DONG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1C734A3-D69A-8EC1-DEB6-7B8CB562CF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1019629"/>
            <a:ext cx="5526314" cy="552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80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0e5ekl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1143</Words>
  <Application>Microsoft Office PowerPoint</Application>
  <PresentationFormat>自定义</PresentationFormat>
  <Paragraphs>144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主题​​</vt:lpstr>
      <vt:lpstr>自定义设计方案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情暖端午 快乐六一</dc:title>
  <dc:creator>第一PPT</dc:creator>
  <cp:keywords>www.1ppt.com</cp:keywords>
  <dc:description>www.1ppt.com</dc:description>
  <cp:lastModifiedBy>樊广庆</cp:lastModifiedBy>
  <cp:revision>28</cp:revision>
  <dcterms:created xsi:type="dcterms:W3CDTF">2022-05-23T08:34:09Z</dcterms:created>
  <dcterms:modified xsi:type="dcterms:W3CDTF">2023-05-12T13:56:29Z</dcterms:modified>
</cp:coreProperties>
</file>