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1"/>
  </p:sldMasterIdLst>
  <p:notesMasterIdLst>
    <p:notesMasterId r:id="rId24"/>
  </p:notesMasterIdLst>
  <p:sldIdLst>
    <p:sldId id="294" r:id="rId2"/>
    <p:sldId id="295" r:id="rId3"/>
    <p:sldId id="296" r:id="rId4"/>
    <p:sldId id="297" r:id="rId5"/>
    <p:sldId id="309" r:id="rId6"/>
    <p:sldId id="337" r:id="rId7"/>
    <p:sldId id="312" r:id="rId8"/>
    <p:sldId id="310" r:id="rId9"/>
    <p:sldId id="338" r:id="rId10"/>
    <p:sldId id="313" r:id="rId11"/>
    <p:sldId id="314" r:id="rId12"/>
    <p:sldId id="339" r:id="rId13"/>
    <p:sldId id="317" r:id="rId14"/>
    <p:sldId id="342" r:id="rId15"/>
    <p:sldId id="340" r:id="rId16"/>
    <p:sldId id="299" r:id="rId17"/>
    <p:sldId id="302" r:id="rId18"/>
    <p:sldId id="341" r:id="rId19"/>
    <p:sldId id="332" r:id="rId20"/>
    <p:sldId id="333" r:id="rId21"/>
    <p:sldId id="304" r:id="rId22"/>
    <p:sldId id="308" r:id="rId23"/>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8B"/>
    <a:srgbClr val="E73A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69"/>
    <p:restoredTop sz="94643"/>
  </p:normalViewPr>
  <p:slideViewPr>
    <p:cSldViewPr snapToGrid="0" snapToObjects="1">
      <p:cViewPr varScale="1">
        <p:scale>
          <a:sx n="63" d="100"/>
          <a:sy n="63" d="100"/>
        </p:scale>
        <p:origin x="-496" y="-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9F1BAF-E0D5-4484-81EE-CA92A632B1E1}" type="doc">
      <dgm:prSet loTypeId="urn:microsoft.com/office/officeart/2005/8/layout/process1" loCatId="process" qsTypeId="urn:microsoft.com/office/officeart/2005/8/quickstyle/simple1" qsCatId="simple" csTypeId="urn:microsoft.com/office/officeart/2005/8/colors/accent1_2" csCatId="accent1"/>
      <dgm:spPr/>
      <dgm:t>
        <a:bodyPr/>
        <a:lstStyle/>
        <a:p>
          <a:endParaRPr lang="zh-CN" altLang="en-US"/>
        </a:p>
      </dgm:t>
    </dgm:pt>
    <dgm:pt modelId="{B7F586F6-CBD5-4F44-AFF4-296D1C9B9D13}">
      <dgm:prSet custT="1"/>
      <dgm:spPr/>
      <dgm:t>
        <a:bodyPr/>
        <a:lstStyle/>
        <a:p>
          <a:pPr rtl="0"/>
          <a:r>
            <a:rPr lang="zh-CN" altLang="en-US" sz="2000" dirty="0" smtClean="0"/>
            <a:t>分析现状，找出题目</a:t>
          </a:r>
          <a:endParaRPr lang="zh-CN" altLang="en-US" sz="2000" dirty="0"/>
        </a:p>
      </dgm:t>
    </dgm:pt>
    <dgm:pt modelId="{42D9B459-AE4B-422F-BCD6-BF444EE4F77E}" type="parTrans" cxnId="{9C09BB4B-4F55-4C15-BCFB-A07B66AD3BAF}">
      <dgm:prSet/>
      <dgm:spPr/>
      <dgm:t>
        <a:bodyPr/>
        <a:lstStyle/>
        <a:p>
          <a:endParaRPr lang="zh-CN" altLang="en-US" sz="2000"/>
        </a:p>
      </dgm:t>
    </dgm:pt>
    <dgm:pt modelId="{1ABDD118-C368-4C04-8218-F6A899832F9B}" type="sibTrans" cxnId="{9C09BB4B-4F55-4C15-BCFB-A07B66AD3BAF}">
      <dgm:prSet custT="1"/>
      <dgm:spPr/>
      <dgm:t>
        <a:bodyPr/>
        <a:lstStyle/>
        <a:p>
          <a:endParaRPr lang="zh-CN" altLang="en-US" sz="2000"/>
        </a:p>
      </dgm:t>
    </dgm:pt>
    <dgm:pt modelId="{881E9A5F-E202-4245-94C9-AFCC48D68A97}">
      <dgm:prSet custT="1"/>
      <dgm:spPr/>
      <dgm:t>
        <a:bodyPr/>
        <a:lstStyle/>
        <a:p>
          <a:pPr rtl="0"/>
          <a:r>
            <a:rPr lang="zh-CN" altLang="en-US" sz="2000" dirty="0" smtClean="0"/>
            <a:t>分析产生题目的原因</a:t>
          </a:r>
          <a:endParaRPr lang="zh-CN" altLang="en-US" sz="2000" dirty="0"/>
        </a:p>
      </dgm:t>
    </dgm:pt>
    <dgm:pt modelId="{014AEF2E-5977-4874-88CE-B0826CB96741}" type="parTrans" cxnId="{D6C6CE81-3B81-4C12-A2EC-A2632FA11E65}">
      <dgm:prSet/>
      <dgm:spPr/>
      <dgm:t>
        <a:bodyPr/>
        <a:lstStyle/>
        <a:p>
          <a:endParaRPr lang="zh-CN" altLang="en-US" sz="2000"/>
        </a:p>
      </dgm:t>
    </dgm:pt>
    <dgm:pt modelId="{915697D1-1555-42BD-8D43-8BD5BBEF9058}" type="sibTrans" cxnId="{D6C6CE81-3B81-4C12-A2EC-A2632FA11E65}">
      <dgm:prSet custT="1"/>
      <dgm:spPr/>
      <dgm:t>
        <a:bodyPr/>
        <a:lstStyle/>
        <a:p>
          <a:endParaRPr lang="zh-CN" altLang="en-US" sz="2000"/>
        </a:p>
      </dgm:t>
    </dgm:pt>
    <dgm:pt modelId="{CE4DFE4C-ACEB-4338-BCCE-C57BE0FA83D8}">
      <dgm:prSet custT="1"/>
      <dgm:spPr/>
      <dgm:t>
        <a:bodyPr/>
        <a:lstStyle/>
        <a:p>
          <a:pPr rtl="0"/>
          <a:r>
            <a:rPr lang="zh-CN" altLang="en-US" sz="2000" smtClean="0"/>
            <a:t>要因确认</a:t>
          </a:r>
          <a:endParaRPr lang="zh-CN" altLang="en-US" sz="2000"/>
        </a:p>
      </dgm:t>
    </dgm:pt>
    <dgm:pt modelId="{3EA05FCE-CCF7-4BCB-BB8B-30973486E8B7}" type="parTrans" cxnId="{53AC6F65-F1FA-4243-BC46-043425DC77CC}">
      <dgm:prSet/>
      <dgm:spPr/>
      <dgm:t>
        <a:bodyPr/>
        <a:lstStyle/>
        <a:p>
          <a:endParaRPr lang="zh-CN" altLang="en-US" sz="2000"/>
        </a:p>
      </dgm:t>
    </dgm:pt>
    <dgm:pt modelId="{FBEF0619-75A1-4644-8AB4-FFD4DE5F72F3}" type="sibTrans" cxnId="{53AC6F65-F1FA-4243-BC46-043425DC77CC}">
      <dgm:prSet custT="1"/>
      <dgm:spPr/>
      <dgm:t>
        <a:bodyPr/>
        <a:lstStyle/>
        <a:p>
          <a:endParaRPr lang="zh-CN" altLang="en-US" sz="2000"/>
        </a:p>
      </dgm:t>
    </dgm:pt>
    <dgm:pt modelId="{7AC68C4D-1E2E-4021-B63A-DD4CE3F115CF}">
      <dgm:prSet custT="1"/>
      <dgm:spPr/>
      <dgm:t>
        <a:bodyPr/>
        <a:lstStyle/>
        <a:p>
          <a:pPr rtl="0"/>
          <a:r>
            <a:rPr lang="zh-CN" altLang="en-US" sz="2000" smtClean="0"/>
            <a:t>拟定措施、制定计划</a:t>
          </a:r>
          <a:endParaRPr lang="zh-CN" altLang="en-US" sz="2000"/>
        </a:p>
      </dgm:t>
    </dgm:pt>
    <dgm:pt modelId="{CC9290BD-FBFC-40EF-9A41-C0C2FB184131}" type="parTrans" cxnId="{B575173E-F38B-4196-9C41-B589ADF8EB4A}">
      <dgm:prSet/>
      <dgm:spPr/>
      <dgm:t>
        <a:bodyPr/>
        <a:lstStyle/>
        <a:p>
          <a:endParaRPr lang="zh-CN" altLang="en-US" sz="2000"/>
        </a:p>
      </dgm:t>
    </dgm:pt>
    <dgm:pt modelId="{2A683130-F0A0-43D0-B57D-82DE42D07A23}" type="sibTrans" cxnId="{B575173E-F38B-4196-9C41-B589ADF8EB4A}">
      <dgm:prSet custT="1"/>
      <dgm:spPr/>
      <dgm:t>
        <a:bodyPr/>
        <a:lstStyle/>
        <a:p>
          <a:endParaRPr lang="zh-CN" altLang="en-US" sz="2000"/>
        </a:p>
      </dgm:t>
    </dgm:pt>
    <dgm:pt modelId="{691FD1A7-E2E0-48E4-9FA4-7ECF831F2C05}">
      <dgm:prSet custT="1"/>
      <dgm:spPr/>
      <dgm:t>
        <a:bodyPr/>
        <a:lstStyle/>
        <a:p>
          <a:pPr rtl="0"/>
          <a:r>
            <a:rPr lang="zh-CN" altLang="en-US" sz="2000" smtClean="0"/>
            <a:t>执行措施、执行计划</a:t>
          </a:r>
          <a:endParaRPr lang="zh-CN" altLang="en-US" sz="2000"/>
        </a:p>
      </dgm:t>
    </dgm:pt>
    <dgm:pt modelId="{AE5A8E0E-C186-457E-90F2-78956EA3EDA6}" type="parTrans" cxnId="{B8D93D4F-865B-4965-AC7C-21353186ABCA}">
      <dgm:prSet/>
      <dgm:spPr/>
      <dgm:t>
        <a:bodyPr/>
        <a:lstStyle/>
        <a:p>
          <a:endParaRPr lang="zh-CN" altLang="en-US" sz="2000"/>
        </a:p>
      </dgm:t>
    </dgm:pt>
    <dgm:pt modelId="{A3BF7E39-E82B-4715-86FE-CC97D45598C6}" type="sibTrans" cxnId="{B8D93D4F-865B-4965-AC7C-21353186ABCA}">
      <dgm:prSet custT="1"/>
      <dgm:spPr/>
      <dgm:t>
        <a:bodyPr/>
        <a:lstStyle/>
        <a:p>
          <a:endParaRPr lang="zh-CN" altLang="en-US" sz="2000"/>
        </a:p>
      </dgm:t>
    </dgm:pt>
    <dgm:pt modelId="{CB31049C-E69C-44D1-A906-14B679B64635}">
      <dgm:prSet custT="1"/>
      <dgm:spPr/>
      <dgm:t>
        <a:bodyPr/>
        <a:lstStyle/>
        <a:p>
          <a:pPr rtl="0"/>
          <a:r>
            <a:rPr lang="zh-CN" altLang="en-US" sz="2000" smtClean="0"/>
            <a:t>检查验证、评估效果</a:t>
          </a:r>
          <a:endParaRPr lang="zh-CN" altLang="en-US" sz="2000"/>
        </a:p>
      </dgm:t>
    </dgm:pt>
    <dgm:pt modelId="{F3139C82-CEAF-4569-A9F7-CCE3528B9EEB}" type="parTrans" cxnId="{B202FCC1-DD45-4A8E-8BAC-CF998E708DB3}">
      <dgm:prSet/>
      <dgm:spPr/>
      <dgm:t>
        <a:bodyPr/>
        <a:lstStyle/>
        <a:p>
          <a:endParaRPr lang="zh-CN" altLang="en-US" sz="2000"/>
        </a:p>
      </dgm:t>
    </dgm:pt>
    <dgm:pt modelId="{F24A50C8-C6BF-472E-9B81-DE118E828331}" type="sibTrans" cxnId="{B202FCC1-DD45-4A8E-8BAC-CF998E708DB3}">
      <dgm:prSet custT="1"/>
      <dgm:spPr/>
      <dgm:t>
        <a:bodyPr/>
        <a:lstStyle/>
        <a:p>
          <a:endParaRPr lang="zh-CN" altLang="en-US" sz="2000"/>
        </a:p>
      </dgm:t>
    </dgm:pt>
    <dgm:pt modelId="{95A1173A-1C23-4E4E-8E3D-C281E0846E39}">
      <dgm:prSet custT="1"/>
      <dgm:spPr/>
      <dgm:t>
        <a:bodyPr/>
        <a:lstStyle/>
        <a:p>
          <a:pPr rtl="0"/>
          <a:r>
            <a:rPr lang="zh-CN" altLang="en-US" sz="2000" smtClean="0"/>
            <a:t>标准化，固定成绩</a:t>
          </a:r>
          <a:endParaRPr lang="zh-CN" altLang="en-US" sz="2000"/>
        </a:p>
      </dgm:t>
    </dgm:pt>
    <dgm:pt modelId="{AF6709E2-9208-4AA6-BCC5-BB0FA1678A55}" type="parTrans" cxnId="{A304720C-1F70-461D-B2DB-82D951FD539E}">
      <dgm:prSet/>
      <dgm:spPr/>
      <dgm:t>
        <a:bodyPr/>
        <a:lstStyle/>
        <a:p>
          <a:endParaRPr lang="zh-CN" altLang="en-US" sz="2000"/>
        </a:p>
      </dgm:t>
    </dgm:pt>
    <dgm:pt modelId="{04A07D5A-CADB-4FE8-901E-E3ED5BF66A9F}" type="sibTrans" cxnId="{A304720C-1F70-461D-B2DB-82D951FD539E}">
      <dgm:prSet custT="1"/>
      <dgm:spPr/>
      <dgm:t>
        <a:bodyPr/>
        <a:lstStyle/>
        <a:p>
          <a:endParaRPr lang="zh-CN" altLang="en-US" sz="2000"/>
        </a:p>
      </dgm:t>
    </dgm:pt>
    <dgm:pt modelId="{94D05E19-45BC-40BF-90F1-29FAAFE40067}">
      <dgm:prSet custT="1"/>
      <dgm:spPr/>
      <dgm:t>
        <a:bodyPr/>
        <a:lstStyle/>
        <a:p>
          <a:pPr rtl="0"/>
          <a:r>
            <a:rPr lang="zh-CN" altLang="en-US" sz="2000" smtClean="0"/>
            <a:t>处理遗留题目</a:t>
          </a:r>
          <a:endParaRPr lang="zh-CN" altLang="en-US" sz="2000"/>
        </a:p>
      </dgm:t>
    </dgm:pt>
    <dgm:pt modelId="{9300B478-02A7-4B5E-890F-DD6FDB24D8AE}" type="parTrans" cxnId="{5345A015-6CB5-4BD0-AA5F-EE68ACDFD6E3}">
      <dgm:prSet/>
      <dgm:spPr/>
      <dgm:t>
        <a:bodyPr/>
        <a:lstStyle/>
        <a:p>
          <a:endParaRPr lang="zh-CN" altLang="en-US" sz="2000"/>
        </a:p>
      </dgm:t>
    </dgm:pt>
    <dgm:pt modelId="{5F17B391-37FA-4A19-B8DC-21AA16E1426D}" type="sibTrans" cxnId="{5345A015-6CB5-4BD0-AA5F-EE68ACDFD6E3}">
      <dgm:prSet/>
      <dgm:spPr/>
      <dgm:t>
        <a:bodyPr/>
        <a:lstStyle/>
        <a:p>
          <a:endParaRPr lang="zh-CN" altLang="en-US" sz="2000"/>
        </a:p>
      </dgm:t>
    </dgm:pt>
    <dgm:pt modelId="{7C9FB350-7DFD-4326-BDFB-30267CE24D2A}" type="pres">
      <dgm:prSet presAssocID="{AB9F1BAF-E0D5-4484-81EE-CA92A632B1E1}" presName="Name0" presStyleCnt="0">
        <dgm:presLayoutVars>
          <dgm:dir/>
          <dgm:resizeHandles val="exact"/>
        </dgm:presLayoutVars>
      </dgm:prSet>
      <dgm:spPr/>
      <dgm:t>
        <a:bodyPr/>
        <a:lstStyle/>
        <a:p>
          <a:endParaRPr lang="zh-CN" altLang="en-US"/>
        </a:p>
      </dgm:t>
    </dgm:pt>
    <dgm:pt modelId="{7D330917-E924-4164-B116-CB2CC64C39B2}" type="pres">
      <dgm:prSet presAssocID="{B7F586F6-CBD5-4F44-AFF4-296D1C9B9D13}" presName="node" presStyleLbl="node1" presStyleIdx="0" presStyleCnt="8">
        <dgm:presLayoutVars>
          <dgm:bulletEnabled val="1"/>
        </dgm:presLayoutVars>
      </dgm:prSet>
      <dgm:spPr/>
      <dgm:t>
        <a:bodyPr/>
        <a:lstStyle/>
        <a:p>
          <a:endParaRPr lang="zh-CN" altLang="en-US"/>
        </a:p>
      </dgm:t>
    </dgm:pt>
    <dgm:pt modelId="{DBFE53CF-0B65-412B-B36B-2058366D8DC3}" type="pres">
      <dgm:prSet presAssocID="{1ABDD118-C368-4C04-8218-F6A899832F9B}" presName="sibTrans" presStyleLbl="sibTrans2D1" presStyleIdx="0" presStyleCnt="7"/>
      <dgm:spPr/>
      <dgm:t>
        <a:bodyPr/>
        <a:lstStyle/>
        <a:p>
          <a:endParaRPr lang="zh-CN" altLang="en-US"/>
        </a:p>
      </dgm:t>
    </dgm:pt>
    <dgm:pt modelId="{8504A8A4-2DBB-4A2F-B185-BBCB7E844B98}" type="pres">
      <dgm:prSet presAssocID="{1ABDD118-C368-4C04-8218-F6A899832F9B}" presName="connectorText" presStyleLbl="sibTrans2D1" presStyleIdx="0" presStyleCnt="7"/>
      <dgm:spPr/>
      <dgm:t>
        <a:bodyPr/>
        <a:lstStyle/>
        <a:p>
          <a:endParaRPr lang="zh-CN" altLang="en-US"/>
        </a:p>
      </dgm:t>
    </dgm:pt>
    <dgm:pt modelId="{5E93657A-1142-4EDE-A644-1BFA814E8A6D}" type="pres">
      <dgm:prSet presAssocID="{881E9A5F-E202-4245-94C9-AFCC48D68A97}" presName="node" presStyleLbl="node1" presStyleIdx="1" presStyleCnt="8">
        <dgm:presLayoutVars>
          <dgm:bulletEnabled val="1"/>
        </dgm:presLayoutVars>
      </dgm:prSet>
      <dgm:spPr/>
      <dgm:t>
        <a:bodyPr/>
        <a:lstStyle/>
        <a:p>
          <a:endParaRPr lang="zh-CN" altLang="en-US"/>
        </a:p>
      </dgm:t>
    </dgm:pt>
    <dgm:pt modelId="{9E5CB24B-F0E3-4690-93A7-D40CAFC90194}" type="pres">
      <dgm:prSet presAssocID="{915697D1-1555-42BD-8D43-8BD5BBEF9058}" presName="sibTrans" presStyleLbl="sibTrans2D1" presStyleIdx="1" presStyleCnt="7"/>
      <dgm:spPr/>
      <dgm:t>
        <a:bodyPr/>
        <a:lstStyle/>
        <a:p>
          <a:endParaRPr lang="zh-CN" altLang="en-US"/>
        </a:p>
      </dgm:t>
    </dgm:pt>
    <dgm:pt modelId="{F34520FA-228C-45F5-A09C-13ED68A65F0D}" type="pres">
      <dgm:prSet presAssocID="{915697D1-1555-42BD-8D43-8BD5BBEF9058}" presName="connectorText" presStyleLbl="sibTrans2D1" presStyleIdx="1" presStyleCnt="7"/>
      <dgm:spPr/>
      <dgm:t>
        <a:bodyPr/>
        <a:lstStyle/>
        <a:p>
          <a:endParaRPr lang="zh-CN" altLang="en-US"/>
        </a:p>
      </dgm:t>
    </dgm:pt>
    <dgm:pt modelId="{2E432DDD-DDA8-41CA-B6E9-740DF2E79E5A}" type="pres">
      <dgm:prSet presAssocID="{CE4DFE4C-ACEB-4338-BCCE-C57BE0FA83D8}" presName="node" presStyleLbl="node1" presStyleIdx="2" presStyleCnt="8">
        <dgm:presLayoutVars>
          <dgm:bulletEnabled val="1"/>
        </dgm:presLayoutVars>
      </dgm:prSet>
      <dgm:spPr/>
      <dgm:t>
        <a:bodyPr/>
        <a:lstStyle/>
        <a:p>
          <a:endParaRPr lang="zh-CN" altLang="en-US"/>
        </a:p>
      </dgm:t>
    </dgm:pt>
    <dgm:pt modelId="{9EFA8523-60B7-4A5D-B036-376B6D5999CD}" type="pres">
      <dgm:prSet presAssocID="{FBEF0619-75A1-4644-8AB4-FFD4DE5F72F3}" presName="sibTrans" presStyleLbl="sibTrans2D1" presStyleIdx="2" presStyleCnt="7"/>
      <dgm:spPr/>
      <dgm:t>
        <a:bodyPr/>
        <a:lstStyle/>
        <a:p>
          <a:endParaRPr lang="zh-CN" altLang="en-US"/>
        </a:p>
      </dgm:t>
    </dgm:pt>
    <dgm:pt modelId="{0EE1E4B1-2E39-4DE2-A146-9E447171D011}" type="pres">
      <dgm:prSet presAssocID="{FBEF0619-75A1-4644-8AB4-FFD4DE5F72F3}" presName="connectorText" presStyleLbl="sibTrans2D1" presStyleIdx="2" presStyleCnt="7"/>
      <dgm:spPr/>
      <dgm:t>
        <a:bodyPr/>
        <a:lstStyle/>
        <a:p>
          <a:endParaRPr lang="zh-CN" altLang="en-US"/>
        </a:p>
      </dgm:t>
    </dgm:pt>
    <dgm:pt modelId="{42D3F4A9-7922-43E9-B7AB-3FAE00DBB577}" type="pres">
      <dgm:prSet presAssocID="{7AC68C4D-1E2E-4021-B63A-DD4CE3F115CF}" presName="node" presStyleLbl="node1" presStyleIdx="3" presStyleCnt="8">
        <dgm:presLayoutVars>
          <dgm:bulletEnabled val="1"/>
        </dgm:presLayoutVars>
      </dgm:prSet>
      <dgm:spPr/>
      <dgm:t>
        <a:bodyPr/>
        <a:lstStyle/>
        <a:p>
          <a:endParaRPr lang="zh-CN" altLang="en-US"/>
        </a:p>
      </dgm:t>
    </dgm:pt>
    <dgm:pt modelId="{15BF0458-43A9-43BA-8AE8-9DC035A0CD1F}" type="pres">
      <dgm:prSet presAssocID="{2A683130-F0A0-43D0-B57D-82DE42D07A23}" presName="sibTrans" presStyleLbl="sibTrans2D1" presStyleIdx="3" presStyleCnt="7"/>
      <dgm:spPr/>
      <dgm:t>
        <a:bodyPr/>
        <a:lstStyle/>
        <a:p>
          <a:endParaRPr lang="zh-CN" altLang="en-US"/>
        </a:p>
      </dgm:t>
    </dgm:pt>
    <dgm:pt modelId="{C7103AC3-35C4-48A0-8437-42BBC8476BB5}" type="pres">
      <dgm:prSet presAssocID="{2A683130-F0A0-43D0-B57D-82DE42D07A23}" presName="connectorText" presStyleLbl="sibTrans2D1" presStyleIdx="3" presStyleCnt="7"/>
      <dgm:spPr/>
      <dgm:t>
        <a:bodyPr/>
        <a:lstStyle/>
        <a:p>
          <a:endParaRPr lang="zh-CN" altLang="en-US"/>
        </a:p>
      </dgm:t>
    </dgm:pt>
    <dgm:pt modelId="{74316F11-FF18-45A6-986C-DC90D45986B2}" type="pres">
      <dgm:prSet presAssocID="{691FD1A7-E2E0-48E4-9FA4-7ECF831F2C05}" presName="node" presStyleLbl="node1" presStyleIdx="4" presStyleCnt="8">
        <dgm:presLayoutVars>
          <dgm:bulletEnabled val="1"/>
        </dgm:presLayoutVars>
      </dgm:prSet>
      <dgm:spPr/>
      <dgm:t>
        <a:bodyPr/>
        <a:lstStyle/>
        <a:p>
          <a:endParaRPr lang="zh-CN" altLang="en-US"/>
        </a:p>
      </dgm:t>
    </dgm:pt>
    <dgm:pt modelId="{FA522262-BED9-4FFC-B338-72D5B3FADE2F}" type="pres">
      <dgm:prSet presAssocID="{A3BF7E39-E82B-4715-86FE-CC97D45598C6}" presName="sibTrans" presStyleLbl="sibTrans2D1" presStyleIdx="4" presStyleCnt="7"/>
      <dgm:spPr/>
      <dgm:t>
        <a:bodyPr/>
        <a:lstStyle/>
        <a:p>
          <a:endParaRPr lang="zh-CN" altLang="en-US"/>
        </a:p>
      </dgm:t>
    </dgm:pt>
    <dgm:pt modelId="{1B120544-6819-43E6-9095-8EE47B5A61B0}" type="pres">
      <dgm:prSet presAssocID="{A3BF7E39-E82B-4715-86FE-CC97D45598C6}" presName="connectorText" presStyleLbl="sibTrans2D1" presStyleIdx="4" presStyleCnt="7"/>
      <dgm:spPr/>
      <dgm:t>
        <a:bodyPr/>
        <a:lstStyle/>
        <a:p>
          <a:endParaRPr lang="zh-CN" altLang="en-US"/>
        </a:p>
      </dgm:t>
    </dgm:pt>
    <dgm:pt modelId="{2139FC2A-B5D7-4453-B775-6005B67F17B5}" type="pres">
      <dgm:prSet presAssocID="{CB31049C-E69C-44D1-A906-14B679B64635}" presName="node" presStyleLbl="node1" presStyleIdx="5" presStyleCnt="8">
        <dgm:presLayoutVars>
          <dgm:bulletEnabled val="1"/>
        </dgm:presLayoutVars>
      </dgm:prSet>
      <dgm:spPr/>
      <dgm:t>
        <a:bodyPr/>
        <a:lstStyle/>
        <a:p>
          <a:endParaRPr lang="zh-CN" altLang="en-US"/>
        </a:p>
      </dgm:t>
    </dgm:pt>
    <dgm:pt modelId="{043BB7FE-9C01-49E9-ACEB-810310970591}" type="pres">
      <dgm:prSet presAssocID="{F24A50C8-C6BF-472E-9B81-DE118E828331}" presName="sibTrans" presStyleLbl="sibTrans2D1" presStyleIdx="5" presStyleCnt="7"/>
      <dgm:spPr/>
      <dgm:t>
        <a:bodyPr/>
        <a:lstStyle/>
        <a:p>
          <a:endParaRPr lang="zh-CN" altLang="en-US"/>
        </a:p>
      </dgm:t>
    </dgm:pt>
    <dgm:pt modelId="{743B7FEA-655A-45E1-B070-1AE3525D5CF1}" type="pres">
      <dgm:prSet presAssocID="{F24A50C8-C6BF-472E-9B81-DE118E828331}" presName="connectorText" presStyleLbl="sibTrans2D1" presStyleIdx="5" presStyleCnt="7"/>
      <dgm:spPr/>
      <dgm:t>
        <a:bodyPr/>
        <a:lstStyle/>
        <a:p>
          <a:endParaRPr lang="zh-CN" altLang="en-US"/>
        </a:p>
      </dgm:t>
    </dgm:pt>
    <dgm:pt modelId="{58F115C0-8395-49A2-9276-0C3D32A63ACF}" type="pres">
      <dgm:prSet presAssocID="{95A1173A-1C23-4E4E-8E3D-C281E0846E39}" presName="node" presStyleLbl="node1" presStyleIdx="6" presStyleCnt="8">
        <dgm:presLayoutVars>
          <dgm:bulletEnabled val="1"/>
        </dgm:presLayoutVars>
      </dgm:prSet>
      <dgm:spPr/>
      <dgm:t>
        <a:bodyPr/>
        <a:lstStyle/>
        <a:p>
          <a:endParaRPr lang="zh-CN" altLang="en-US"/>
        </a:p>
      </dgm:t>
    </dgm:pt>
    <dgm:pt modelId="{2E2C2FB0-4514-4192-9350-94D942A2CE52}" type="pres">
      <dgm:prSet presAssocID="{04A07D5A-CADB-4FE8-901E-E3ED5BF66A9F}" presName="sibTrans" presStyleLbl="sibTrans2D1" presStyleIdx="6" presStyleCnt="7"/>
      <dgm:spPr/>
      <dgm:t>
        <a:bodyPr/>
        <a:lstStyle/>
        <a:p>
          <a:endParaRPr lang="zh-CN" altLang="en-US"/>
        </a:p>
      </dgm:t>
    </dgm:pt>
    <dgm:pt modelId="{A0DDAE15-C874-418C-B3FE-3977177EE6CF}" type="pres">
      <dgm:prSet presAssocID="{04A07D5A-CADB-4FE8-901E-E3ED5BF66A9F}" presName="connectorText" presStyleLbl="sibTrans2D1" presStyleIdx="6" presStyleCnt="7"/>
      <dgm:spPr/>
      <dgm:t>
        <a:bodyPr/>
        <a:lstStyle/>
        <a:p>
          <a:endParaRPr lang="zh-CN" altLang="en-US"/>
        </a:p>
      </dgm:t>
    </dgm:pt>
    <dgm:pt modelId="{178EBA1F-B749-4190-88C5-DBF784ED0382}" type="pres">
      <dgm:prSet presAssocID="{94D05E19-45BC-40BF-90F1-29FAAFE40067}" presName="node" presStyleLbl="node1" presStyleIdx="7" presStyleCnt="8">
        <dgm:presLayoutVars>
          <dgm:bulletEnabled val="1"/>
        </dgm:presLayoutVars>
      </dgm:prSet>
      <dgm:spPr/>
      <dgm:t>
        <a:bodyPr/>
        <a:lstStyle/>
        <a:p>
          <a:endParaRPr lang="zh-CN" altLang="en-US"/>
        </a:p>
      </dgm:t>
    </dgm:pt>
  </dgm:ptLst>
  <dgm:cxnLst>
    <dgm:cxn modelId="{0511510E-6851-4664-98FD-FEF4F78C2A86}" type="presOf" srcId="{95A1173A-1C23-4E4E-8E3D-C281E0846E39}" destId="{58F115C0-8395-49A2-9276-0C3D32A63ACF}" srcOrd="0" destOrd="0" presId="urn:microsoft.com/office/officeart/2005/8/layout/process1"/>
    <dgm:cxn modelId="{C1EBA7EC-C250-4387-869A-EB1ABE4E6175}" type="presOf" srcId="{04A07D5A-CADB-4FE8-901E-E3ED5BF66A9F}" destId="{2E2C2FB0-4514-4192-9350-94D942A2CE52}" srcOrd="0" destOrd="0" presId="urn:microsoft.com/office/officeart/2005/8/layout/process1"/>
    <dgm:cxn modelId="{CF827C64-3A03-474D-AE44-0D9E0362B425}" type="presOf" srcId="{1ABDD118-C368-4C04-8218-F6A899832F9B}" destId="{8504A8A4-2DBB-4A2F-B185-BBCB7E844B98}" srcOrd="1" destOrd="0" presId="urn:microsoft.com/office/officeart/2005/8/layout/process1"/>
    <dgm:cxn modelId="{8BEAC5A9-D7B1-4E29-AF7A-55049BE64EFC}" type="presOf" srcId="{FBEF0619-75A1-4644-8AB4-FFD4DE5F72F3}" destId="{9EFA8523-60B7-4A5D-B036-376B6D5999CD}" srcOrd="0" destOrd="0" presId="urn:microsoft.com/office/officeart/2005/8/layout/process1"/>
    <dgm:cxn modelId="{9C09BB4B-4F55-4C15-BCFB-A07B66AD3BAF}" srcId="{AB9F1BAF-E0D5-4484-81EE-CA92A632B1E1}" destId="{B7F586F6-CBD5-4F44-AFF4-296D1C9B9D13}" srcOrd="0" destOrd="0" parTransId="{42D9B459-AE4B-422F-BCD6-BF444EE4F77E}" sibTransId="{1ABDD118-C368-4C04-8218-F6A899832F9B}"/>
    <dgm:cxn modelId="{1EBE9ECF-337B-4236-846B-BF5C3113C8C6}" type="presOf" srcId="{F24A50C8-C6BF-472E-9B81-DE118E828331}" destId="{043BB7FE-9C01-49E9-ACEB-810310970591}" srcOrd="0" destOrd="0" presId="urn:microsoft.com/office/officeart/2005/8/layout/process1"/>
    <dgm:cxn modelId="{F12407FD-A4E6-4153-8C4E-CCFBA9FBA054}" type="presOf" srcId="{A3BF7E39-E82B-4715-86FE-CC97D45598C6}" destId="{1B120544-6819-43E6-9095-8EE47B5A61B0}" srcOrd="1" destOrd="0" presId="urn:microsoft.com/office/officeart/2005/8/layout/process1"/>
    <dgm:cxn modelId="{12B16849-B260-4902-AD90-0E98BBE10B3B}" type="presOf" srcId="{CE4DFE4C-ACEB-4338-BCCE-C57BE0FA83D8}" destId="{2E432DDD-DDA8-41CA-B6E9-740DF2E79E5A}" srcOrd="0" destOrd="0" presId="urn:microsoft.com/office/officeart/2005/8/layout/process1"/>
    <dgm:cxn modelId="{F86666B4-9704-4085-9B04-75172CBA6910}" type="presOf" srcId="{94D05E19-45BC-40BF-90F1-29FAAFE40067}" destId="{178EBA1F-B749-4190-88C5-DBF784ED0382}" srcOrd="0" destOrd="0" presId="urn:microsoft.com/office/officeart/2005/8/layout/process1"/>
    <dgm:cxn modelId="{672CC5D4-6E69-4A39-8799-EE2CA3E83F2A}" type="presOf" srcId="{F24A50C8-C6BF-472E-9B81-DE118E828331}" destId="{743B7FEA-655A-45E1-B070-1AE3525D5CF1}" srcOrd="1" destOrd="0" presId="urn:microsoft.com/office/officeart/2005/8/layout/process1"/>
    <dgm:cxn modelId="{AA20934E-2236-4E92-8AAC-A2F812F826CE}" type="presOf" srcId="{CB31049C-E69C-44D1-A906-14B679B64635}" destId="{2139FC2A-B5D7-4453-B775-6005B67F17B5}" srcOrd="0" destOrd="0" presId="urn:microsoft.com/office/officeart/2005/8/layout/process1"/>
    <dgm:cxn modelId="{F969B731-EF9A-427F-BA4E-E0E1696618B7}" type="presOf" srcId="{2A683130-F0A0-43D0-B57D-82DE42D07A23}" destId="{C7103AC3-35C4-48A0-8437-42BBC8476BB5}" srcOrd="1" destOrd="0" presId="urn:microsoft.com/office/officeart/2005/8/layout/process1"/>
    <dgm:cxn modelId="{FCA18934-A66A-496A-B3E3-D5F493D8C5C7}" type="presOf" srcId="{1ABDD118-C368-4C04-8218-F6A899832F9B}" destId="{DBFE53CF-0B65-412B-B36B-2058366D8DC3}" srcOrd="0" destOrd="0" presId="urn:microsoft.com/office/officeart/2005/8/layout/process1"/>
    <dgm:cxn modelId="{10286D2A-41DE-415B-9246-DBBF9EF9C992}" type="presOf" srcId="{691FD1A7-E2E0-48E4-9FA4-7ECF831F2C05}" destId="{74316F11-FF18-45A6-986C-DC90D45986B2}" srcOrd="0" destOrd="0" presId="urn:microsoft.com/office/officeart/2005/8/layout/process1"/>
    <dgm:cxn modelId="{D55E0FAB-CB93-4EB7-9443-61995D550619}" type="presOf" srcId="{7AC68C4D-1E2E-4021-B63A-DD4CE3F115CF}" destId="{42D3F4A9-7922-43E9-B7AB-3FAE00DBB577}" srcOrd="0" destOrd="0" presId="urn:microsoft.com/office/officeart/2005/8/layout/process1"/>
    <dgm:cxn modelId="{A304720C-1F70-461D-B2DB-82D951FD539E}" srcId="{AB9F1BAF-E0D5-4484-81EE-CA92A632B1E1}" destId="{95A1173A-1C23-4E4E-8E3D-C281E0846E39}" srcOrd="6" destOrd="0" parTransId="{AF6709E2-9208-4AA6-BCC5-BB0FA1678A55}" sibTransId="{04A07D5A-CADB-4FE8-901E-E3ED5BF66A9F}"/>
    <dgm:cxn modelId="{B8D93D4F-865B-4965-AC7C-21353186ABCA}" srcId="{AB9F1BAF-E0D5-4484-81EE-CA92A632B1E1}" destId="{691FD1A7-E2E0-48E4-9FA4-7ECF831F2C05}" srcOrd="4" destOrd="0" parTransId="{AE5A8E0E-C186-457E-90F2-78956EA3EDA6}" sibTransId="{A3BF7E39-E82B-4715-86FE-CC97D45598C6}"/>
    <dgm:cxn modelId="{A4F1BAC5-369C-46A4-81EF-ADDA456DA4D7}" type="presOf" srcId="{881E9A5F-E202-4245-94C9-AFCC48D68A97}" destId="{5E93657A-1142-4EDE-A644-1BFA814E8A6D}" srcOrd="0" destOrd="0" presId="urn:microsoft.com/office/officeart/2005/8/layout/process1"/>
    <dgm:cxn modelId="{7872480B-3C50-44C0-AC61-F2949244D9DD}" type="presOf" srcId="{2A683130-F0A0-43D0-B57D-82DE42D07A23}" destId="{15BF0458-43A9-43BA-8AE8-9DC035A0CD1F}" srcOrd="0" destOrd="0" presId="urn:microsoft.com/office/officeart/2005/8/layout/process1"/>
    <dgm:cxn modelId="{B575173E-F38B-4196-9C41-B589ADF8EB4A}" srcId="{AB9F1BAF-E0D5-4484-81EE-CA92A632B1E1}" destId="{7AC68C4D-1E2E-4021-B63A-DD4CE3F115CF}" srcOrd="3" destOrd="0" parTransId="{CC9290BD-FBFC-40EF-9A41-C0C2FB184131}" sibTransId="{2A683130-F0A0-43D0-B57D-82DE42D07A23}"/>
    <dgm:cxn modelId="{4B271739-B4A5-4B26-BE92-4DB12A1A4E3F}" type="presOf" srcId="{A3BF7E39-E82B-4715-86FE-CC97D45598C6}" destId="{FA522262-BED9-4FFC-B338-72D5B3FADE2F}" srcOrd="0" destOrd="0" presId="urn:microsoft.com/office/officeart/2005/8/layout/process1"/>
    <dgm:cxn modelId="{ED39ED97-AF92-45CB-B2DB-023CCF1AC95D}" type="presOf" srcId="{AB9F1BAF-E0D5-4484-81EE-CA92A632B1E1}" destId="{7C9FB350-7DFD-4326-BDFB-30267CE24D2A}" srcOrd="0" destOrd="0" presId="urn:microsoft.com/office/officeart/2005/8/layout/process1"/>
    <dgm:cxn modelId="{318EA26F-AD5A-4D0D-9008-997F9F8113C6}" type="presOf" srcId="{B7F586F6-CBD5-4F44-AFF4-296D1C9B9D13}" destId="{7D330917-E924-4164-B116-CB2CC64C39B2}" srcOrd="0" destOrd="0" presId="urn:microsoft.com/office/officeart/2005/8/layout/process1"/>
    <dgm:cxn modelId="{53AC6F65-F1FA-4243-BC46-043425DC77CC}" srcId="{AB9F1BAF-E0D5-4484-81EE-CA92A632B1E1}" destId="{CE4DFE4C-ACEB-4338-BCCE-C57BE0FA83D8}" srcOrd="2" destOrd="0" parTransId="{3EA05FCE-CCF7-4BCB-BB8B-30973486E8B7}" sibTransId="{FBEF0619-75A1-4644-8AB4-FFD4DE5F72F3}"/>
    <dgm:cxn modelId="{789C4708-48EE-405F-8A2C-3B804904BD05}" type="presOf" srcId="{FBEF0619-75A1-4644-8AB4-FFD4DE5F72F3}" destId="{0EE1E4B1-2E39-4DE2-A146-9E447171D011}" srcOrd="1" destOrd="0" presId="urn:microsoft.com/office/officeart/2005/8/layout/process1"/>
    <dgm:cxn modelId="{D6C6CE81-3B81-4C12-A2EC-A2632FA11E65}" srcId="{AB9F1BAF-E0D5-4484-81EE-CA92A632B1E1}" destId="{881E9A5F-E202-4245-94C9-AFCC48D68A97}" srcOrd="1" destOrd="0" parTransId="{014AEF2E-5977-4874-88CE-B0826CB96741}" sibTransId="{915697D1-1555-42BD-8D43-8BD5BBEF9058}"/>
    <dgm:cxn modelId="{B202FCC1-DD45-4A8E-8BAC-CF998E708DB3}" srcId="{AB9F1BAF-E0D5-4484-81EE-CA92A632B1E1}" destId="{CB31049C-E69C-44D1-A906-14B679B64635}" srcOrd="5" destOrd="0" parTransId="{F3139C82-CEAF-4569-A9F7-CCE3528B9EEB}" sibTransId="{F24A50C8-C6BF-472E-9B81-DE118E828331}"/>
    <dgm:cxn modelId="{5345A015-6CB5-4BD0-AA5F-EE68ACDFD6E3}" srcId="{AB9F1BAF-E0D5-4484-81EE-CA92A632B1E1}" destId="{94D05E19-45BC-40BF-90F1-29FAAFE40067}" srcOrd="7" destOrd="0" parTransId="{9300B478-02A7-4B5E-890F-DD6FDB24D8AE}" sibTransId="{5F17B391-37FA-4A19-B8DC-21AA16E1426D}"/>
    <dgm:cxn modelId="{5EF0287E-238C-4656-BA45-54660CED997C}" type="presOf" srcId="{915697D1-1555-42BD-8D43-8BD5BBEF9058}" destId="{F34520FA-228C-45F5-A09C-13ED68A65F0D}" srcOrd="1" destOrd="0" presId="urn:microsoft.com/office/officeart/2005/8/layout/process1"/>
    <dgm:cxn modelId="{1AD9172D-CFB8-4A19-A9B9-03CD53F5424E}" type="presOf" srcId="{915697D1-1555-42BD-8D43-8BD5BBEF9058}" destId="{9E5CB24B-F0E3-4690-93A7-D40CAFC90194}" srcOrd="0" destOrd="0" presId="urn:microsoft.com/office/officeart/2005/8/layout/process1"/>
    <dgm:cxn modelId="{6B43B28A-5C40-4CE4-9C17-C60C5A251A81}" type="presOf" srcId="{04A07D5A-CADB-4FE8-901E-E3ED5BF66A9F}" destId="{A0DDAE15-C874-418C-B3FE-3977177EE6CF}" srcOrd="1" destOrd="0" presId="urn:microsoft.com/office/officeart/2005/8/layout/process1"/>
    <dgm:cxn modelId="{AF662815-CF7B-469F-B415-607A98DB61CB}" type="presParOf" srcId="{7C9FB350-7DFD-4326-BDFB-30267CE24D2A}" destId="{7D330917-E924-4164-B116-CB2CC64C39B2}" srcOrd="0" destOrd="0" presId="urn:microsoft.com/office/officeart/2005/8/layout/process1"/>
    <dgm:cxn modelId="{8CE6FFAF-8CB4-4A22-B0A7-44F9BC486DB6}" type="presParOf" srcId="{7C9FB350-7DFD-4326-BDFB-30267CE24D2A}" destId="{DBFE53CF-0B65-412B-B36B-2058366D8DC3}" srcOrd="1" destOrd="0" presId="urn:microsoft.com/office/officeart/2005/8/layout/process1"/>
    <dgm:cxn modelId="{256F31CC-A047-41DF-9C9B-9FF47EB23B17}" type="presParOf" srcId="{DBFE53CF-0B65-412B-B36B-2058366D8DC3}" destId="{8504A8A4-2DBB-4A2F-B185-BBCB7E844B98}" srcOrd="0" destOrd="0" presId="urn:microsoft.com/office/officeart/2005/8/layout/process1"/>
    <dgm:cxn modelId="{44D52EF3-D028-47E3-84FA-00CAAB1F92A7}" type="presParOf" srcId="{7C9FB350-7DFD-4326-BDFB-30267CE24D2A}" destId="{5E93657A-1142-4EDE-A644-1BFA814E8A6D}" srcOrd="2" destOrd="0" presId="urn:microsoft.com/office/officeart/2005/8/layout/process1"/>
    <dgm:cxn modelId="{C6A1475F-F2D9-4BDD-9943-05E283C910A6}" type="presParOf" srcId="{7C9FB350-7DFD-4326-BDFB-30267CE24D2A}" destId="{9E5CB24B-F0E3-4690-93A7-D40CAFC90194}" srcOrd="3" destOrd="0" presId="urn:microsoft.com/office/officeart/2005/8/layout/process1"/>
    <dgm:cxn modelId="{BEE9FC72-ECFE-4D8D-B8B5-9EACE1D91528}" type="presParOf" srcId="{9E5CB24B-F0E3-4690-93A7-D40CAFC90194}" destId="{F34520FA-228C-45F5-A09C-13ED68A65F0D}" srcOrd="0" destOrd="0" presId="urn:microsoft.com/office/officeart/2005/8/layout/process1"/>
    <dgm:cxn modelId="{7ECAC18D-38B5-4F16-8883-940F71284665}" type="presParOf" srcId="{7C9FB350-7DFD-4326-BDFB-30267CE24D2A}" destId="{2E432DDD-DDA8-41CA-B6E9-740DF2E79E5A}" srcOrd="4" destOrd="0" presId="urn:microsoft.com/office/officeart/2005/8/layout/process1"/>
    <dgm:cxn modelId="{A6FFB5BD-E77A-4214-9A91-D38749DAD881}" type="presParOf" srcId="{7C9FB350-7DFD-4326-BDFB-30267CE24D2A}" destId="{9EFA8523-60B7-4A5D-B036-376B6D5999CD}" srcOrd="5" destOrd="0" presId="urn:microsoft.com/office/officeart/2005/8/layout/process1"/>
    <dgm:cxn modelId="{C154B37D-55D5-41B1-9795-E5EC6FE59BCC}" type="presParOf" srcId="{9EFA8523-60B7-4A5D-B036-376B6D5999CD}" destId="{0EE1E4B1-2E39-4DE2-A146-9E447171D011}" srcOrd="0" destOrd="0" presId="urn:microsoft.com/office/officeart/2005/8/layout/process1"/>
    <dgm:cxn modelId="{DD33B5D4-1229-4C17-AC59-BA7FC73DD2AC}" type="presParOf" srcId="{7C9FB350-7DFD-4326-BDFB-30267CE24D2A}" destId="{42D3F4A9-7922-43E9-B7AB-3FAE00DBB577}" srcOrd="6" destOrd="0" presId="urn:microsoft.com/office/officeart/2005/8/layout/process1"/>
    <dgm:cxn modelId="{6BF46591-14B2-4D65-A66D-D4618F95CA52}" type="presParOf" srcId="{7C9FB350-7DFD-4326-BDFB-30267CE24D2A}" destId="{15BF0458-43A9-43BA-8AE8-9DC035A0CD1F}" srcOrd="7" destOrd="0" presId="urn:microsoft.com/office/officeart/2005/8/layout/process1"/>
    <dgm:cxn modelId="{9C547135-E5FF-4AD2-9968-74E00CE12A4B}" type="presParOf" srcId="{15BF0458-43A9-43BA-8AE8-9DC035A0CD1F}" destId="{C7103AC3-35C4-48A0-8437-42BBC8476BB5}" srcOrd="0" destOrd="0" presId="urn:microsoft.com/office/officeart/2005/8/layout/process1"/>
    <dgm:cxn modelId="{569FB797-C60C-4242-9F53-79174EAAEF8D}" type="presParOf" srcId="{7C9FB350-7DFD-4326-BDFB-30267CE24D2A}" destId="{74316F11-FF18-45A6-986C-DC90D45986B2}" srcOrd="8" destOrd="0" presId="urn:microsoft.com/office/officeart/2005/8/layout/process1"/>
    <dgm:cxn modelId="{09DF0811-846A-4EFC-9BCD-7950852CC70E}" type="presParOf" srcId="{7C9FB350-7DFD-4326-BDFB-30267CE24D2A}" destId="{FA522262-BED9-4FFC-B338-72D5B3FADE2F}" srcOrd="9" destOrd="0" presId="urn:microsoft.com/office/officeart/2005/8/layout/process1"/>
    <dgm:cxn modelId="{6458FC77-8111-4197-8B38-E5767BB73FA9}" type="presParOf" srcId="{FA522262-BED9-4FFC-B338-72D5B3FADE2F}" destId="{1B120544-6819-43E6-9095-8EE47B5A61B0}" srcOrd="0" destOrd="0" presId="urn:microsoft.com/office/officeart/2005/8/layout/process1"/>
    <dgm:cxn modelId="{02396900-77C3-479F-8D96-995DE4FDD4AE}" type="presParOf" srcId="{7C9FB350-7DFD-4326-BDFB-30267CE24D2A}" destId="{2139FC2A-B5D7-4453-B775-6005B67F17B5}" srcOrd="10" destOrd="0" presId="urn:microsoft.com/office/officeart/2005/8/layout/process1"/>
    <dgm:cxn modelId="{81C905BA-15EB-4185-BBA7-02A8AFF1F98A}" type="presParOf" srcId="{7C9FB350-7DFD-4326-BDFB-30267CE24D2A}" destId="{043BB7FE-9C01-49E9-ACEB-810310970591}" srcOrd="11" destOrd="0" presId="urn:microsoft.com/office/officeart/2005/8/layout/process1"/>
    <dgm:cxn modelId="{63DBF46F-D535-4394-B078-196F96AD903E}" type="presParOf" srcId="{043BB7FE-9C01-49E9-ACEB-810310970591}" destId="{743B7FEA-655A-45E1-B070-1AE3525D5CF1}" srcOrd="0" destOrd="0" presId="urn:microsoft.com/office/officeart/2005/8/layout/process1"/>
    <dgm:cxn modelId="{9106150B-A4B4-41C5-BE20-C65553737C28}" type="presParOf" srcId="{7C9FB350-7DFD-4326-BDFB-30267CE24D2A}" destId="{58F115C0-8395-49A2-9276-0C3D32A63ACF}" srcOrd="12" destOrd="0" presId="urn:microsoft.com/office/officeart/2005/8/layout/process1"/>
    <dgm:cxn modelId="{7D9009D6-AFAC-4573-8C36-5004E31A900B}" type="presParOf" srcId="{7C9FB350-7DFD-4326-BDFB-30267CE24D2A}" destId="{2E2C2FB0-4514-4192-9350-94D942A2CE52}" srcOrd="13" destOrd="0" presId="urn:microsoft.com/office/officeart/2005/8/layout/process1"/>
    <dgm:cxn modelId="{B7512D91-2C87-417A-8379-ACE90D75C02F}" type="presParOf" srcId="{2E2C2FB0-4514-4192-9350-94D942A2CE52}" destId="{A0DDAE15-C874-418C-B3FE-3977177EE6CF}" srcOrd="0" destOrd="0" presId="urn:microsoft.com/office/officeart/2005/8/layout/process1"/>
    <dgm:cxn modelId="{36FF9FE8-F45A-480A-BAB3-C09BEC7D395A}" type="presParOf" srcId="{7C9FB350-7DFD-4326-BDFB-30267CE24D2A}" destId="{178EBA1F-B749-4190-88C5-DBF784ED0382}"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330917-E924-4164-B116-CB2CC64C39B2}">
      <dsp:nvSpPr>
        <dsp:cNvPr id="0" name=""/>
        <dsp:cNvSpPr/>
      </dsp:nvSpPr>
      <dsp:spPr>
        <a:xfrm>
          <a:off x="3794"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dirty="0" smtClean="0"/>
            <a:t>分析现状，找出题目</a:t>
          </a:r>
          <a:endParaRPr lang="zh-CN" altLang="en-US" sz="2000" kern="1200" dirty="0"/>
        </a:p>
      </dsp:txBody>
      <dsp:txXfrm>
        <a:off x="33882" y="1860158"/>
        <a:ext cx="967087" cy="1336260"/>
      </dsp:txXfrm>
    </dsp:sp>
    <dsp:sp modelId="{DBFE53CF-0B65-412B-B36B-2058366D8DC3}">
      <dsp:nvSpPr>
        <dsp:cNvPr id="0" name=""/>
        <dsp:cNvSpPr/>
      </dsp:nvSpPr>
      <dsp:spPr>
        <a:xfrm>
          <a:off x="1133784"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1133784" y="2451859"/>
        <a:ext cx="152445" cy="152857"/>
      </dsp:txXfrm>
    </dsp:sp>
    <dsp:sp modelId="{5E93657A-1142-4EDE-A644-1BFA814E8A6D}">
      <dsp:nvSpPr>
        <dsp:cNvPr id="0" name=""/>
        <dsp:cNvSpPr/>
      </dsp:nvSpPr>
      <dsp:spPr>
        <a:xfrm>
          <a:off x="1441963"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dirty="0" smtClean="0"/>
            <a:t>分析产生题目的原因</a:t>
          </a:r>
          <a:endParaRPr lang="zh-CN" altLang="en-US" sz="2000" kern="1200" dirty="0"/>
        </a:p>
      </dsp:txBody>
      <dsp:txXfrm>
        <a:off x="1472051" y="1860158"/>
        <a:ext cx="967087" cy="1336260"/>
      </dsp:txXfrm>
    </dsp:sp>
    <dsp:sp modelId="{9E5CB24B-F0E3-4690-93A7-D40CAFC90194}">
      <dsp:nvSpPr>
        <dsp:cNvPr id="0" name=""/>
        <dsp:cNvSpPr/>
      </dsp:nvSpPr>
      <dsp:spPr>
        <a:xfrm>
          <a:off x="2571953"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2571953" y="2451859"/>
        <a:ext cx="152445" cy="152857"/>
      </dsp:txXfrm>
    </dsp:sp>
    <dsp:sp modelId="{2E432DDD-DDA8-41CA-B6E9-740DF2E79E5A}">
      <dsp:nvSpPr>
        <dsp:cNvPr id="0" name=""/>
        <dsp:cNvSpPr/>
      </dsp:nvSpPr>
      <dsp:spPr>
        <a:xfrm>
          <a:off x="2880132"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要因确认</a:t>
          </a:r>
          <a:endParaRPr lang="zh-CN" altLang="en-US" sz="2000" kern="1200"/>
        </a:p>
      </dsp:txBody>
      <dsp:txXfrm>
        <a:off x="2910220" y="1860158"/>
        <a:ext cx="967087" cy="1336260"/>
      </dsp:txXfrm>
    </dsp:sp>
    <dsp:sp modelId="{9EFA8523-60B7-4A5D-B036-376B6D5999CD}">
      <dsp:nvSpPr>
        <dsp:cNvPr id="0" name=""/>
        <dsp:cNvSpPr/>
      </dsp:nvSpPr>
      <dsp:spPr>
        <a:xfrm>
          <a:off x="4010122"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4010122" y="2451859"/>
        <a:ext cx="152445" cy="152857"/>
      </dsp:txXfrm>
    </dsp:sp>
    <dsp:sp modelId="{42D3F4A9-7922-43E9-B7AB-3FAE00DBB577}">
      <dsp:nvSpPr>
        <dsp:cNvPr id="0" name=""/>
        <dsp:cNvSpPr/>
      </dsp:nvSpPr>
      <dsp:spPr>
        <a:xfrm>
          <a:off x="4318301"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拟定措施、制定计划</a:t>
          </a:r>
          <a:endParaRPr lang="zh-CN" altLang="en-US" sz="2000" kern="1200"/>
        </a:p>
      </dsp:txBody>
      <dsp:txXfrm>
        <a:off x="4348389" y="1860158"/>
        <a:ext cx="967087" cy="1336260"/>
      </dsp:txXfrm>
    </dsp:sp>
    <dsp:sp modelId="{15BF0458-43A9-43BA-8AE8-9DC035A0CD1F}">
      <dsp:nvSpPr>
        <dsp:cNvPr id="0" name=""/>
        <dsp:cNvSpPr/>
      </dsp:nvSpPr>
      <dsp:spPr>
        <a:xfrm>
          <a:off x="5448291"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5448291" y="2451859"/>
        <a:ext cx="152445" cy="152857"/>
      </dsp:txXfrm>
    </dsp:sp>
    <dsp:sp modelId="{74316F11-FF18-45A6-986C-DC90D45986B2}">
      <dsp:nvSpPr>
        <dsp:cNvPr id="0" name=""/>
        <dsp:cNvSpPr/>
      </dsp:nvSpPr>
      <dsp:spPr>
        <a:xfrm>
          <a:off x="5756470"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执行措施、执行计划</a:t>
          </a:r>
          <a:endParaRPr lang="zh-CN" altLang="en-US" sz="2000" kern="1200"/>
        </a:p>
      </dsp:txBody>
      <dsp:txXfrm>
        <a:off x="5786558" y="1860158"/>
        <a:ext cx="967087" cy="1336260"/>
      </dsp:txXfrm>
    </dsp:sp>
    <dsp:sp modelId="{FA522262-BED9-4FFC-B338-72D5B3FADE2F}">
      <dsp:nvSpPr>
        <dsp:cNvPr id="0" name=""/>
        <dsp:cNvSpPr/>
      </dsp:nvSpPr>
      <dsp:spPr>
        <a:xfrm>
          <a:off x="6886460"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6886460" y="2451859"/>
        <a:ext cx="152445" cy="152857"/>
      </dsp:txXfrm>
    </dsp:sp>
    <dsp:sp modelId="{2139FC2A-B5D7-4453-B775-6005B67F17B5}">
      <dsp:nvSpPr>
        <dsp:cNvPr id="0" name=""/>
        <dsp:cNvSpPr/>
      </dsp:nvSpPr>
      <dsp:spPr>
        <a:xfrm>
          <a:off x="7194639"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检查验证、评估效果</a:t>
          </a:r>
          <a:endParaRPr lang="zh-CN" altLang="en-US" sz="2000" kern="1200"/>
        </a:p>
      </dsp:txBody>
      <dsp:txXfrm>
        <a:off x="7224727" y="1860158"/>
        <a:ext cx="967087" cy="1336260"/>
      </dsp:txXfrm>
    </dsp:sp>
    <dsp:sp modelId="{043BB7FE-9C01-49E9-ACEB-810310970591}">
      <dsp:nvSpPr>
        <dsp:cNvPr id="0" name=""/>
        <dsp:cNvSpPr/>
      </dsp:nvSpPr>
      <dsp:spPr>
        <a:xfrm>
          <a:off x="8324628"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8324628" y="2451859"/>
        <a:ext cx="152445" cy="152857"/>
      </dsp:txXfrm>
    </dsp:sp>
    <dsp:sp modelId="{58F115C0-8395-49A2-9276-0C3D32A63ACF}">
      <dsp:nvSpPr>
        <dsp:cNvPr id="0" name=""/>
        <dsp:cNvSpPr/>
      </dsp:nvSpPr>
      <dsp:spPr>
        <a:xfrm>
          <a:off x="8632807"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标准化，固定成绩</a:t>
          </a:r>
          <a:endParaRPr lang="zh-CN" altLang="en-US" sz="2000" kern="1200"/>
        </a:p>
      </dsp:txBody>
      <dsp:txXfrm>
        <a:off x="8662895" y="1860158"/>
        <a:ext cx="967087" cy="1336260"/>
      </dsp:txXfrm>
    </dsp:sp>
    <dsp:sp modelId="{2E2C2FB0-4514-4192-9350-94D942A2CE52}">
      <dsp:nvSpPr>
        <dsp:cNvPr id="0" name=""/>
        <dsp:cNvSpPr/>
      </dsp:nvSpPr>
      <dsp:spPr>
        <a:xfrm>
          <a:off x="9762797" y="2400907"/>
          <a:ext cx="217779" cy="25476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9762797" y="2451859"/>
        <a:ext cx="152445" cy="152857"/>
      </dsp:txXfrm>
    </dsp:sp>
    <dsp:sp modelId="{178EBA1F-B749-4190-88C5-DBF784ED0382}">
      <dsp:nvSpPr>
        <dsp:cNvPr id="0" name=""/>
        <dsp:cNvSpPr/>
      </dsp:nvSpPr>
      <dsp:spPr>
        <a:xfrm>
          <a:off x="10070976" y="1830070"/>
          <a:ext cx="1027263" cy="139643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处理遗留题目</a:t>
          </a:r>
          <a:endParaRPr lang="zh-CN" altLang="en-US" sz="2000" kern="1200"/>
        </a:p>
      </dsp:txBody>
      <dsp:txXfrm>
        <a:off x="10101064" y="1860158"/>
        <a:ext cx="967087" cy="133626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8587A3-F4A8-4157-9D92-AE929AF06F81}" type="datetimeFigureOut">
              <a:rPr lang="zh-CN" altLang="en-US" smtClean="0"/>
              <a:t>2023/5/17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E00570-7590-4AA6-8D76-117CF384E2BD}" type="slidenum">
              <a:rPr lang="zh-CN" altLang="en-US" smtClean="0"/>
              <a:t>‹#›</a:t>
            </a:fld>
            <a:endParaRPr lang="zh-CN" altLang="en-US"/>
          </a:p>
        </p:txBody>
      </p:sp>
    </p:spTree>
    <p:extLst>
      <p:ext uri="{BB962C8B-B14F-4D97-AF65-F5344CB8AC3E}">
        <p14:creationId xmlns:p14="http://schemas.microsoft.com/office/powerpoint/2010/main" val="1807588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9B0EEB6-161F-46A1-A30A-2D4F16F319B4}" type="slidenum">
              <a:rPr lang="zh-CN" altLang="en-US" smtClean="0"/>
              <a:t>10</a:t>
            </a:fld>
            <a:endParaRPr lang="zh-CN" altLang="en-US"/>
          </a:p>
        </p:txBody>
      </p:sp>
    </p:spTree>
    <p:extLst>
      <p:ext uri="{BB962C8B-B14F-4D97-AF65-F5344CB8AC3E}">
        <p14:creationId xmlns:p14="http://schemas.microsoft.com/office/powerpoint/2010/main" val="34358802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2"/>
            <a:ext cx="12192000" cy="4620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spTree>
    <p:extLst>
      <p:ext uri="{BB962C8B-B14F-4D97-AF65-F5344CB8AC3E}">
        <p14:creationId xmlns:p14="http://schemas.microsoft.com/office/powerpoint/2010/main" val="15209820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flipH="1">
            <a:off x="6092981" y="1"/>
            <a:ext cx="609901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spTree>
    <p:extLst>
      <p:ext uri="{BB962C8B-B14F-4D97-AF65-F5344CB8AC3E}">
        <p14:creationId xmlns:p14="http://schemas.microsoft.com/office/powerpoint/2010/main" val="176125057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376767" y="258233"/>
            <a:ext cx="4868117" cy="529569"/>
          </a:xfrm>
          <a:prstGeom prst="rect">
            <a:avLst/>
          </a:prstGeom>
          <a:ln w="12700" cmpd="sng">
            <a:noFill/>
          </a:ln>
        </p:spPr>
        <p:txBody>
          <a:bodyPr vert="horz" anchor="ctr"/>
          <a:lstStyle>
            <a:lvl1pPr marL="0" indent="0" algn="l">
              <a:buNone/>
              <a:defRPr sz="2400" b="1">
                <a:solidFill>
                  <a:schemeClr val="accent1"/>
                </a:solidFill>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3" name="矩形 2"/>
          <p:cNvSpPr/>
          <p:nvPr userDrawn="1"/>
        </p:nvSpPr>
        <p:spPr>
          <a:xfrm>
            <a:off x="0" y="1364960"/>
            <a:ext cx="12192000" cy="54930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spTree>
    <p:extLst>
      <p:ext uri="{BB962C8B-B14F-4D97-AF65-F5344CB8AC3E}">
        <p14:creationId xmlns:p14="http://schemas.microsoft.com/office/powerpoint/2010/main" val="1003886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376767" y="258233"/>
            <a:ext cx="4868117" cy="529569"/>
          </a:xfrm>
          <a:prstGeom prst="rect">
            <a:avLst/>
          </a:prstGeom>
          <a:ln w="12700" cmpd="sng">
            <a:noFill/>
          </a:ln>
        </p:spPr>
        <p:txBody>
          <a:bodyPr vert="horz" anchor="ctr"/>
          <a:lstStyle>
            <a:lvl1pPr marL="0" indent="0" algn="l">
              <a:buNone/>
              <a:defRPr sz="2400" b="1">
                <a:solidFill>
                  <a:schemeClr val="accent1"/>
                </a:solidFill>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Tree>
    <p:extLst>
      <p:ext uri="{BB962C8B-B14F-4D97-AF65-F5344CB8AC3E}">
        <p14:creationId xmlns:p14="http://schemas.microsoft.com/office/powerpoint/2010/main" val="16805752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8_标题幻灯片">
    <p:bg>
      <p:bgPr>
        <a:solidFill>
          <a:schemeClr val="accent1"/>
        </a:solidFill>
        <a:effectLst/>
      </p:bgPr>
    </p:bg>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376767" y="258233"/>
            <a:ext cx="4868117" cy="529569"/>
          </a:xfrm>
          <a:prstGeom prst="rect">
            <a:avLst/>
          </a:prstGeom>
          <a:ln w="12700" cmpd="sng">
            <a:noFill/>
          </a:ln>
        </p:spPr>
        <p:txBody>
          <a:bodyPr vert="horz" anchor="ctr"/>
          <a:lstStyle>
            <a:lvl1pPr marL="0" indent="0" algn="l">
              <a:buNone/>
              <a:defRPr sz="2400" b="1">
                <a:solidFill>
                  <a:schemeClr val="bg1"/>
                </a:solidFill>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Tree>
    <p:extLst>
      <p:ext uri="{BB962C8B-B14F-4D97-AF65-F5344CB8AC3E}">
        <p14:creationId xmlns:p14="http://schemas.microsoft.com/office/powerpoint/2010/main" val="4101340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9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376767" y="258233"/>
            <a:ext cx="4868117" cy="529569"/>
          </a:xfrm>
          <a:prstGeom prst="rect">
            <a:avLst/>
          </a:prstGeom>
          <a:ln w="12700" cmpd="sng">
            <a:noFill/>
          </a:ln>
        </p:spPr>
        <p:txBody>
          <a:bodyPr vert="horz" anchor="ctr"/>
          <a:lstStyle>
            <a:lvl1pPr marL="0" indent="0" algn="l">
              <a:buNone/>
              <a:defRPr sz="2400" b="1">
                <a:solidFill>
                  <a:schemeClr val="accent1"/>
                </a:solidFill>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Tree>
    <p:extLst>
      <p:ext uri="{BB962C8B-B14F-4D97-AF65-F5344CB8AC3E}">
        <p14:creationId xmlns:p14="http://schemas.microsoft.com/office/powerpoint/2010/main" val="93189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0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文本占位符 7"/>
          <p:cNvSpPr>
            <a:spLocks noGrp="1"/>
          </p:cNvSpPr>
          <p:nvPr>
            <p:ph type="body" sz="quarter" idx="10" hasCustomPrompt="1"/>
          </p:nvPr>
        </p:nvSpPr>
        <p:spPr>
          <a:xfrm>
            <a:off x="376767" y="258233"/>
            <a:ext cx="4868117" cy="529569"/>
          </a:xfrm>
          <a:prstGeom prst="rect">
            <a:avLst/>
          </a:prstGeom>
          <a:ln w="12700" cmpd="sng">
            <a:noFill/>
          </a:ln>
        </p:spPr>
        <p:txBody>
          <a:bodyPr vert="horz" anchor="ctr"/>
          <a:lstStyle>
            <a:lvl1pPr marL="0" indent="0" algn="l">
              <a:buNone/>
              <a:defRPr sz="2400" b="1">
                <a:solidFill>
                  <a:schemeClr val="bg1"/>
                </a:solidFill>
              </a:defRPr>
            </a:lvl1pPr>
          </a:lstStyle>
          <a:p>
            <a:pPr lvl="0"/>
            <a:r>
              <a:rPr kumimoji="1" lang="en-US" altLang="zh-CN" dirty="0" smtClean="0"/>
              <a:t>CLICK</a:t>
            </a:r>
            <a:r>
              <a:rPr kumimoji="1" lang="zh-CN" altLang="en-US" dirty="0" smtClean="0"/>
              <a:t> </a:t>
            </a:r>
            <a:r>
              <a:rPr kumimoji="1" lang="en-US" altLang="zh-CN" dirty="0" smtClean="0"/>
              <a:t>HERE</a:t>
            </a:r>
            <a:r>
              <a:rPr kumimoji="1" lang="zh-CN" altLang="en-US" dirty="0" smtClean="0"/>
              <a:t> </a:t>
            </a:r>
            <a:r>
              <a:rPr kumimoji="1" lang="en-US" altLang="zh-CN" dirty="0" smtClean="0"/>
              <a:t>TO</a:t>
            </a:r>
            <a:r>
              <a:rPr kumimoji="1" lang="zh-CN" altLang="en-US" dirty="0" smtClean="0"/>
              <a:t> </a:t>
            </a:r>
            <a:r>
              <a:rPr kumimoji="1" lang="en-US" altLang="zh-CN" dirty="0" smtClean="0"/>
              <a:t>ADD</a:t>
            </a:r>
            <a:r>
              <a:rPr kumimoji="1" lang="zh-CN" altLang="en-US" dirty="0" smtClean="0"/>
              <a:t> </a:t>
            </a:r>
            <a:r>
              <a:rPr kumimoji="1" lang="en-US" altLang="zh-CN" dirty="0" smtClean="0"/>
              <a:t>YOUR</a:t>
            </a:r>
            <a:r>
              <a:rPr kumimoji="1" lang="zh-CN" altLang="en-US" dirty="0" smtClean="0"/>
              <a:t> </a:t>
            </a:r>
            <a:r>
              <a:rPr kumimoji="1" lang="en-US" altLang="zh-CN" dirty="0" smtClean="0"/>
              <a:t>TITLE</a:t>
            </a:r>
            <a:endParaRPr kumimoji="1" lang="zh-CN" altLang="en-US" dirty="0"/>
          </a:p>
        </p:txBody>
      </p:sp>
      <p:sp>
        <p:nvSpPr>
          <p:cNvPr id="6" name="任意多边形 5"/>
          <p:cNvSpPr/>
          <p:nvPr userDrawn="1"/>
        </p:nvSpPr>
        <p:spPr>
          <a:xfrm flipH="1">
            <a:off x="0" y="0"/>
            <a:ext cx="4588503" cy="6858000"/>
          </a:xfrm>
          <a:custGeom>
            <a:avLst/>
            <a:gdLst>
              <a:gd name="connsiteX0" fmla="*/ 4588503 w 4588503"/>
              <a:gd name="connsiteY0" fmla="*/ 0 h 6858000"/>
              <a:gd name="connsiteX1" fmla="*/ 1714500 w 4588503"/>
              <a:gd name="connsiteY1" fmla="*/ 0 h 6858000"/>
              <a:gd name="connsiteX2" fmla="*/ 0 w 4588503"/>
              <a:gd name="connsiteY2" fmla="*/ 6858000 h 6858000"/>
              <a:gd name="connsiteX3" fmla="*/ 4588503 w 4588503"/>
              <a:gd name="connsiteY3" fmla="*/ 6858000 h 6858000"/>
              <a:gd name="connsiteX4" fmla="*/ 4588503 w 458850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8503" h="6858000">
                <a:moveTo>
                  <a:pt x="4588503" y="0"/>
                </a:moveTo>
                <a:lnTo>
                  <a:pt x="1714500" y="0"/>
                </a:lnTo>
                <a:lnTo>
                  <a:pt x="0" y="6858000"/>
                </a:lnTo>
                <a:lnTo>
                  <a:pt x="4588503" y="6858000"/>
                </a:lnTo>
                <a:lnTo>
                  <a:pt x="458850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271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299498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5" r:id="rId3"/>
    <p:sldLayoutId id="2147483686" r:id="rId4"/>
    <p:sldLayoutId id="2147483687" r:id="rId5"/>
    <p:sldLayoutId id="2147483690" r:id="rId6"/>
    <p:sldLayoutId id="214748369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文本框 692"/>
          <p:cNvSpPr txBox="1"/>
          <p:nvPr/>
        </p:nvSpPr>
        <p:spPr>
          <a:xfrm>
            <a:off x="1527350" y="4978863"/>
            <a:ext cx="8796668" cy="995209"/>
          </a:xfrm>
          <a:prstGeom prst="rect">
            <a:avLst/>
          </a:prstGeom>
          <a:noFill/>
        </p:spPr>
        <p:txBody>
          <a:bodyPr wrap="square" rtlCol="0">
            <a:spAutoFit/>
          </a:bodyPr>
          <a:lstStyle/>
          <a:p>
            <a:pPr algn="ctr"/>
            <a:r>
              <a:rPr kumimoji="1" lang="zh-CN" altLang="en-US" sz="5867" b="1" dirty="0" smtClean="0">
                <a:solidFill>
                  <a:srgbClr val="00A78B"/>
                </a:solidFill>
                <a:cs typeface="+mn-ea"/>
                <a:sym typeface="+mn-lt"/>
              </a:rPr>
              <a:t>企业内部管理培训</a:t>
            </a:r>
            <a:r>
              <a:rPr kumimoji="1" lang="en-US" altLang="zh-CN" sz="5867" b="1" dirty="0" smtClean="0">
                <a:solidFill>
                  <a:srgbClr val="00A78B"/>
                </a:solidFill>
                <a:cs typeface="+mn-ea"/>
                <a:sym typeface="+mn-lt"/>
              </a:rPr>
              <a:t>PPT</a:t>
            </a:r>
            <a:endParaRPr kumimoji="1" lang="zh-CN" altLang="en-US" sz="5867" b="1" dirty="0">
              <a:solidFill>
                <a:srgbClr val="00A78B"/>
              </a:solidFill>
              <a:cs typeface="+mn-ea"/>
              <a:sym typeface="+mn-lt"/>
            </a:endParaRPr>
          </a:p>
        </p:txBody>
      </p:sp>
      <p:sp>
        <p:nvSpPr>
          <p:cNvPr id="695" name="文本框 694"/>
          <p:cNvSpPr txBox="1"/>
          <p:nvPr/>
        </p:nvSpPr>
        <p:spPr>
          <a:xfrm>
            <a:off x="3809756" y="4114568"/>
            <a:ext cx="4342841" cy="379656"/>
          </a:xfrm>
          <a:prstGeom prst="rect">
            <a:avLst/>
          </a:prstGeom>
          <a:noFill/>
        </p:spPr>
        <p:txBody>
          <a:bodyPr wrap="square" rtlCol="0">
            <a:spAutoFit/>
          </a:bodyPr>
          <a:lstStyle/>
          <a:p>
            <a:pPr algn="ctr"/>
            <a:r>
              <a:rPr kumimoji="1" lang="en-US" altLang="zh-CN" sz="1867" b="1" dirty="0" smtClean="0">
                <a:solidFill>
                  <a:schemeClr val="bg1"/>
                </a:solidFill>
                <a:cs typeface="+mn-ea"/>
                <a:sym typeface="+mn-lt"/>
              </a:rPr>
              <a:t>www.92ppt.net</a:t>
            </a:r>
            <a:endParaRPr kumimoji="1" lang="zh-CN" altLang="en-US" sz="1867" b="1" dirty="0">
              <a:solidFill>
                <a:schemeClr val="bg1"/>
              </a:solidFill>
              <a:cs typeface="+mn-ea"/>
              <a:sym typeface="+mn-lt"/>
            </a:endParaRPr>
          </a:p>
        </p:txBody>
      </p:sp>
      <p:pic>
        <p:nvPicPr>
          <p:cNvPr id="699" name="图片 69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8472" y="-480083"/>
            <a:ext cx="5203122" cy="4784479"/>
          </a:xfrm>
          <a:prstGeom prst="rect">
            <a:avLst/>
          </a:prstGeom>
        </p:spPr>
      </p:pic>
    </p:spTree>
    <p:extLst>
      <p:ext uri="{BB962C8B-B14F-4D97-AF65-F5344CB8AC3E}">
        <p14:creationId xmlns:p14="http://schemas.microsoft.com/office/powerpoint/2010/main" val="6957487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AutoShape 3"/>
          <p:cNvSpPr>
            <a:spLocks/>
          </p:cNvSpPr>
          <p:nvPr/>
        </p:nvSpPr>
        <p:spPr bwMode="auto">
          <a:xfrm>
            <a:off x="6859860" y="1527522"/>
            <a:ext cx="814387"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dirty="0">
                <a:solidFill>
                  <a:schemeClr val="bg1"/>
                </a:solidFill>
                <a:latin typeface="微软雅黑" pitchFamily="34" charset="-122"/>
                <a:ea typeface="微软雅黑" pitchFamily="34" charset="-122"/>
                <a:sym typeface="Comic Sans MS" pitchFamily="66" charset="0"/>
              </a:rPr>
              <a:t>S</a:t>
            </a:r>
          </a:p>
        </p:txBody>
      </p:sp>
      <p:sp>
        <p:nvSpPr>
          <p:cNvPr id="61" name="AutoShape 4"/>
          <p:cNvSpPr>
            <a:spLocks/>
          </p:cNvSpPr>
          <p:nvPr/>
        </p:nvSpPr>
        <p:spPr bwMode="auto">
          <a:xfrm>
            <a:off x="6859860" y="2531117"/>
            <a:ext cx="814387"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dirty="0">
                <a:solidFill>
                  <a:schemeClr val="bg1"/>
                </a:solidFill>
                <a:latin typeface="微软雅黑" pitchFamily="34" charset="-122"/>
                <a:ea typeface="微软雅黑" pitchFamily="34" charset="-122"/>
                <a:sym typeface="Comic Sans MS" pitchFamily="66" charset="0"/>
              </a:rPr>
              <a:t>M</a:t>
            </a:r>
          </a:p>
        </p:txBody>
      </p:sp>
      <p:sp>
        <p:nvSpPr>
          <p:cNvPr id="62" name="AutoShape 5"/>
          <p:cNvSpPr>
            <a:spLocks/>
          </p:cNvSpPr>
          <p:nvPr/>
        </p:nvSpPr>
        <p:spPr bwMode="auto">
          <a:xfrm>
            <a:off x="6874147" y="3534712"/>
            <a:ext cx="785812"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a:solidFill>
                  <a:schemeClr val="bg1"/>
                </a:solidFill>
                <a:latin typeface="微软雅黑" pitchFamily="34" charset="-122"/>
                <a:ea typeface="微软雅黑" pitchFamily="34" charset="-122"/>
                <a:sym typeface="Comic Sans MS" pitchFamily="66" charset="0"/>
              </a:rPr>
              <a:t>A</a:t>
            </a:r>
          </a:p>
        </p:txBody>
      </p:sp>
      <p:sp>
        <p:nvSpPr>
          <p:cNvPr id="63" name="AutoShape 6"/>
          <p:cNvSpPr>
            <a:spLocks/>
          </p:cNvSpPr>
          <p:nvPr/>
        </p:nvSpPr>
        <p:spPr bwMode="auto">
          <a:xfrm>
            <a:off x="6874147" y="4538307"/>
            <a:ext cx="785812"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dirty="0">
                <a:solidFill>
                  <a:schemeClr val="bg1"/>
                </a:solidFill>
                <a:latin typeface="微软雅黑" pitchFamily="34" charset="-122"/>
                <a:ea typeface="微软雅黑" pitchFamily="34" charset="-122"/>
                <a:sym typeface="Comic Sans MS" pitchFamily="66" charset="0"/>
              </a:rPr>
              <a:t>R</a:t>
            </a:r>
          </a:p>
        </p:txBody>
      </p:sp>
      <p:sp>
        <p:nvSpPr>
          <p:cNvPr id="64" name="AutoShape 7"/>
          <p:cNvSpPr>
            <a:spLocks/>
          </p:cNvSpPr>
          <p:nvPr/>
        </p:nvSpPr>
        <p:spPr bwMode="auto">
          <a:xfrm>
            <a:off x="6874147" y="5541903"/>
            <a:ext cx="785812"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a:solidFill>
                  <a:schemeClr val="bg1"/>
                </a:solidFill>
                <a:latin typeface="微软雅黑" pitchFamily="34" charset="-122"/>
                <a:ea typeface="微软雅黑" pitchFamily="34" charset="-122"/>
                <a:sym typeface="Comic Sans MS" pitchFamily="66" charset="0"/>
              </a:rPr>
              <a:t>T</a:t>
            </a:r>
          </a:p>
        </p:txBody>
      </p:sp>
      <p:sp>
        <p:nvSpPr>
          <p:cNvPr id="65" name="AutoShape 8"/>
          <p:cNvSpPr>
            <a:spLocks/>
          </p:cNvSpPr>
          <p:nvPr/>
        </p:nvSpPr>
        <p:spPr bwMode="auto">
          <a:xfrm>
            <a:off x="9201422" y="1527522"/>
            <a:ext cx="2032000" cy="785812"/>
          </a:xfrm>
          <a:prstGeom prst="roundRect">
            <a:avLst>
              <a:gd name="adj" fmla="val 18519"/>
            </a:avLst>
          </a:prstGeom>
          <a:noFill/>
          <a:ln w="19050" cap="flat">
            <a:solidFill>
              <a:srgbClr val="00A78B">
                <a:alpha val="85000"/>
              </a:srgbClr>
            </a:solidFill>
            <a:prstDash val="solid"/>
            <a:miter lim="800000"/>
            <a:headEnd type="none" w="med" len="med"/>
            <a:tailEnd type="none" w="med" len="med"/>
          </a:ln>
          <a:extLst/>
        </p:spPr>
        <p:txBody>
          <a:bodyPr lIns="0" tIns="0" rIns="0" bIns="0" anchor="ctr"/>
          <a:lstStyle/>
          <a:p>
            <a:pPr algn="ctr">
              <a:defRPr/>
            </a:pPr>
            <a:r>
              <a:rPr lang="en-US" altLang="zh-CN" sz="1600" dirty="0">
                <a:solidFill>
                  <a:schemeClr val="tx1">
                    <a:lumMod val="65000"/>
                    <a:lumOff val="35000"/>
                  </a:schemeClr>
                </a:solidFill>
                <a:latin typeface="微软雅黑" pitchFamily="34" charset="-122"/>
                <a:ea typeface="微软雅黑" pitchFamily="34" charset="-122"/>
              </a:rPr>
              <a:t>Specific</a:t>
            </a:r>
          </a:p>
          <a:p>
            <a:pPr algn="ctr">
              <a:defRPr/>
            </a:pPr>
            <a:r>
              <a:rPr lang="ja-JP" altLang="en-US" b="1" dirty="0">
                <a:solidFill>
                  <a:schemeClr val="tx1">
                    <a:lumMod val="65000"/>
                    <a:lumOff val="35000"/>
                  </a:schemeClr>
                </a:solidFill>
                <a:latin typeface="微软雅黑" pitchFamily="34" charset="-122"/>
                <a:ea typeface="微软雅黑" pitchFamily="34" charset="-122"/>
              </a:rPr>
              <a:t>具体的</a:t>
            </a:r>
            <a:endParaRPr lang="en-US" b="1" dirty="0">
              <a:solidFill>
                <a:schemeClr val="tx1">
                  <a:lumMod val="65000"/>
                  <a:lumOff val="35000"/>
                </a:schemeClr>
              </a:solidFill>
              <a:latin typeface="微软雅黑" pitchFamily="34" charset="-122"/>
              <a:ea typeface="微软雅黑" pitchFamily="34" charset="-122"/>
              <a:cs typeface="微软雅黑" pitchFamily="34" charset="-122"/>
            </a:endParaRPr>
          </a:p>
        </p:txBody>
      </p:sp>
      <p:sp>
        <p:nvSpPr>
          <p:cNvPr id="66" name="AutoShape 9"/>
          <p:cNvSpPr>
            <a:spLocks/>
          </p:cNvSpPr>
          <p:nvPr/>
        </p:nvSpPr>
        <p:spPr bwMode="auto">
          <a:xfrm>
            <a:off x="9201422" y="2531117"/>
            <a:ext cx="2032000" cy="785812"/>
          </a:xfrm>
          <a:prstGeom prst="roundRect">
            <a:avLst>
              <a:gd name="adj" fmla="val 18519"/>
            </a:avLst>
          </a:prstGeom>
          <a:noFill/>
          <a:ln w="1905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Measureable</a:t>
            </a:r>
          </a:p>
          <a:p>
            <a:pPr algn="ctr"/>
            <a:r>
              <a:rPr lang="ja-JP" altLang="en-US" b="1" dirty="0">
                <a:solidFill>
                  <a:schemeClr val="tx1">
                    <a:lumMod val="65000"/>
                    <a:lumOff val="35000"/>
                  </a:schemeClr>
                </a:solidFill>
                <a:latin typeface="微软雅黑" pitchFamily="34" charset="-122"/>
                <a:ea typeface="微软雅黑" pitchFamily="34" charset="-122"/>
              </a:rPr>
              <a:t>可衡量的</a:t>
            </a:r>
            <a:endParaRPr lang="en-US" b="1" dirty="0">
              <a:solidFill>
                <a:schemeClr val="tx1">
                  <a:lumMod val="65000"/>
                  <a:lumOff val="35000"/>
                </a:schemeClr>
              </a:solidFill>
              <a:latin typeface="微软雅黑" pitchFamily="34" charset="-122"/>
              <a:ea typeface="微软雅黑" pitchFamily="34" charset="-122"/>
            </a:endParaRPr>
          </a:p>
        </p:txBody>
      </p:sp>
      <p:sp>
        <p:nvSpPr>
          <p:cNvPr id="67" name="AutoShape 10"/>
          <p:cNvSpPr>
            <a:spLocks/>
          </p:cNvSpPr>
          <p:nvPr/>
        </p:nvSpPr>
        <p:spPr bwMode="auto">
          <a:xfrm>
            <a:off x="9201422" y="3534712"/>
            <a:ext cx="2032000" cy="785812"/>
          </a:xfrm>
          <a:prstGeom prst="roundRect">
            <a:avLst>
              <a:gd name="adj" fmla="val 18519"/>
            </a:avLst>
          </a:prstGeom>
          <a:noFill/>
          <a:ln w="1905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Achievable</a:t>
            </a:r>
          </a:p>
          <a:p>
            <a:pPr algn="ctr"/>
            <a:r>
              <a:rPr lang="ja-JP" altLang="en-US" b="1" dirty="0">
                <a:solidFill>
                  <a:schemeClr val="tx1">
                    <a:lumMod val="65000"/>
                    <a:lumOff val="35000"/>
                  </a:schemeClr>
                </a:solidFill>
                <a:latin typeface="微软雅黑" pitchFamily="34" charset="-122"/>
                <a:ea typeface="微软雅黑" pitchFamily="34" charset="-122"/>
              </a:rPr>
              <a:t>可达成的</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68" name="AutoShape 11"/>
          <p:cNvSpPr>
            <a:spLocks/>
          </p:cNvSpPr>
          <p:nvPr/>
        </p:nvSpPr>
        <p:spPr bwMode="auto">
          <a:xfrm>
            <a:off x="9201422" y="4538307"/>
            <a:ext cx="2032000" cy="785812"/>
          </a:xfrm>
          <a:prstGeom prst="roundRect">
            <a:avLst>
              <a:gd name="adj" fmla="val 18519"/>
            </a:avLst>
          </a:prstGeom>
          <a:noFill/>
          <a:ln w="1905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Relevant</a:t>
            </a:r>
          </a:p>
          <a:p>
            <a:pPr algn="ctr"/>
            <a:r>
              <a:rPr lang="ja-JP" altLang="en-US" b="1" dirty="0">
                <a:solidFill>
                  <a:schemeClr val="tx1">
                    <a:lumMod val="65000"/>
                    <a:lumOff val="35000"/>
                  </a:schemeClr>
                </a:solidFill>
                <a:latin typeface="微软雅黑" pitchFamily="34" charset="-122"/>
                <a:ea typeface="微软雅黑" pitchFamily="34" charset="-122"/>
              </a:rPr>
              <a:t>相关的</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69" name="AutoShape 12"/>
          <p:cNvSpPr>
            <a:spLocks/>
          </p:cNvSpPr>
          <p:nvPr/>
        </p:nvSpPr>
        <p:spPr bwMode="auto">
          <a:xfrm>
            <a:off x="9201422" y="5541903"/>
            <a:ext cx="2032000" cy="785812"/>
          </a:xfrm>
          <a:prstGeom prst="roundRect">
            <a:avLst>
              <a:gd name="adj" fmla="val 18519"/>
            </a:avLst>
          </a:prstGeom>
          <a:noFill/>
          <a:ln w="1905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Time-based</a:t>
            </a:r>
          </a:p>
          <a:p>
            <a:pPr algn="ctr"/>
            <a:r>
              <a:rPr lang="ja-JP" altLang="en-US" b="1" dirty="0">
                <a:solidFill>
                  <a:schemeClr val="tx1">
                    <a:lumMod val="65000"/>
                    <a:lumOff val="35000"/>
                  </a:schemeClr>
                </a:solidFill>
                <a:latin typeface="微软雅黑" pitchFamily="34" charset="-122"/>
                <a:ea typeface="微软雅黑" pitchFamily="34" charset="-122"/>
              </a:rPr>
              <a:t>一定时限的</a:t>
            </a:r>
            <a:endParaRPr lang="zh-CN" altLang="en-US" b="1" dirty="0">
              <a:solidFill>
                <a:schemeClr val="tx1">
                  <a:lumMod val="65000"/>
                  <a:lumOff val="35000"/>
                </a:schemeClr>
              </a:solidFill>
              <a:latin typeface="微软雅黑" pitchFamily="34" charset="-122"/>
              <a:ea typeface="微软雅黑" pitchFamily="34" charset="-122"/>
            </a:endParaRPr>
          </a:p>
        </p:txBody>
      </p:sp>
      <p:cxnSp>
        <p:nvCxnSpPr>
          <p:cNvPr id="7" name="直接连接符 6"/>
          <p:cNvCxnSpPr/>
          <p:nvPr/>
        </p:nvCxnSpPr>
        <p:spPr>
          <a:xfrm>
            <a:off x="897508" y="1629991"/>
            <a:ext cx="4968552" cy="0"/>
          </a:xfrm>
          <a:prstGeom prst="line">
            <a:avLst/>
          </a:prstGeom>
          <a:ln w="76200" cmpd="thinThick">
            <a:solidFill>
              <a:srgbClr val="00A78B"/>
            </a:solidFill>
          </a:ln>
        </p:spPr>
        <p:style>
          <a:lnRef idx="1">
            <a:schemeClr val="accent1"/>
          </a:lnRef>
          <a:fillRef idx="0">
            <a:schemeClr val="accent1"/>
          </a:fillRef>
          <a:effectRef idx="0">
            <a:schemeClr val="accent1"/>
          </a:effectRef>
          <a:fontRef idx="minor">
            <a:schemeClr val="tx1"/>
          </a:fontRef>
        </p:style>
      </p:cxnSp>
      <p:sp>
        <p:nvSpPr>
          <p:cNvPr id="9" name="虚尾箭头 8"/>
          <p:cNvSpPr/>
          <p:nvPr/>
        </p:nvSpPr>
        <p:spPr>
          <a:xfrm>
            <a:off x="8031832" y="1661082"/>
            <a:ext cx="936104" cy="51869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虚尾箭头 69"/>
          <p:cNvSpPr/>
          <p:nvPr/>
        </p:nvSpPr>
        <p:spPr>
          <a:xfrm>
            <a:off x="8031832" y="3668272"/>
            <a:ext cx="936104" cy="51869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虚尾箭头 71"/>
          <p:cNvSpPr/>
          <p:nvPr/>
        </p:nvSpPr>
        <p:spPr>
          <a:xfrm>
            <a:off x="8031832" y="4671867"/>
            <a:ext cx="936104" cy="51869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虚尾箭头 72"/>
          <p:cNvSpPr/>
          <p:nvPr/>
        </p:nvSpPr>
        <p:spPr>
          <a:xfrm>
            <a:off x="8031832" y="2664677"/>
            <a:ext cx="936104" cy="51869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虚尾箭头 73"/>
          <p:cNvSpPr/>
          <p:nvPr/>
        </p:nvSpPr>
        <p:spPr>
          <a:xfrm>
            <a:off x="8031832" y="5675463"/>
            <a:ext cx="936104" cy="51869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8"/>
          <p:cNvSpPr txBox="1"/>
          <p:nvPr/>
        </p:nvSpPr>
        <p:spPr>
          <a:xfrm>
            <a:off x="1049740" y="-1045621"/>
            <a:ext cx="4965700" cy="461665"/>
          </a:xfrm>
          <a:prstGeom prst="rect">
            <a:avLst/>
          </a:prstGeom>
          <a:noFill/>
        </p:spPr>
        <p:txBody>
          <a:bodyPr wrap="square" rtlCol="0" anchor="ctr">
            <a:spAutoFit/>
          </a:bodyPr>
          <a:lstStyle/>
          <a:p>
            <a:r>
              <a:rPr lang="en-US" altLang="zh-CN" sz="2400" b="1" smtClean="0">
                <a:solidFill>
                  <a:schemeClr val="tx1">
                    <a:lumMod val="65000"/>
                    <a:lumOff val="35000"/>
                  </a:schemeClr>
                </a:solidFill>
                <a:latin typeface="微软雅黑" pitchFamily="34" charset="-122"/>
                <a:ea typeface="微软雅黑" pitchFamily="34" charset="-122"/>
              </a:rPr>
              <a:t>3</a:t>
            </a:r>
            <a:r>
              <a:rPr lang="zh-CN" altLang="en-US" sz="2400" b="1" smtClean="0">
                <a:solidFill>
                  <a:schemeClr val="tx1">
                    <a:lumMod val="65000"/>
                    <a:lumOff val="35000"/>
                  </a:schemeClr>
                </a:solidFill>
                <a:latin typeface="微软雅黑" pitchFamily="34" charset="-122"/>
                <a:ea typeface="微软雅黑" pitchFamily="34" charset="-122"/>
              </a:rPr>
              <a:t>、</a:t>
            </a:r>
            <a:r>
              <a:rPr lang="en-US" altLang="zh-CN" sz="2400" b="1" smtClean="0">
                <a:solidFill>
                  <a:schemeClr val="tx1">
                    <a:lumMod val="65000"/>
                    <a:lumOff val="35000"/>
                  </a:schemeClr>
                </a:solidFill>
                <a:latin typeface="微软雅黑" pitchFamily="34" charset="-122"/>
                <a:ea typeface="微软雅黑" pitchFamily="34" charset="-122"/>
              </a:rPr>
              <a:t> </a:t>
            </a:r>
            <a:r>
              <a:rPr lang="zh-CN" altLang="en-US" sz="2400" b="1" smtClean="0">
                <a:solidFill>
                  <a:schemeClr val="tx1">
                    <a:lumMod val="65000"/>
                    <a:lumOff val="35000"/>
                  </a:schemeClr>
                </a:solidFill>
                <a:latin typeface="微软雅黑" pitchFamily="34" charset="-122"/>
                <a:ea typeface="微软雅黑" pitchFamily="34" charset="-122"/>
              </a:rPr>
              <a:t>如何进行目标管理</a:t>
            </a:r>
            <a:endParaRPr lang="zh-CN" altLang="en-US" sz="2400" b="1" dirty="0">
              <a:solidFill>
                <a:schemeClr val="tx1">
                  <a:lumMod val="65000"/>
                  <a:lumOff val="35000"/>
                </a:schemeClr>
              </a:solidFill>
              <a:latin typeface="华康俪金黑W8(P)" panose="020B0800000000000000" pitchFamily="34" charset="-122"/>
              <a:ea typeface="华康俪金黑W8(P)" panose="020B0800000000000000" pitchFamily="34" charset="-122"/>
            </a:endParaRPr>
          </a:p>
        </p:txBody>
      </p:sp>
      <p:sp>
        <p:nvSpPr>
          <p:cNvPr id="3" name="矩形 2"/>
          <p:cNvSpPr/>
          <p:nvPr/>
        </p:nvSpPr>
        <p:spPr>
          <a:xfrm>
            <a:off x="1174790" y="2146080"/>
            <a:ext cx="4410800" cy="3785652"/>
          </a:xfrm>
          <a:prstGeom prst="rect">
            <a:avLst/>
          </a:prstGeom>
        </p:spPr>
        <p:txBody>
          <a:bodyPr wrap="square">
            <a:spAutoFit/>
          </a:bodyPr>
          <a:lstStyle/>
          <a:p>
            <a:pPr>
              <a:lnSpc>
                <a:spcPct val="15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目标管理是使</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管理者的工作由被动变为主动的一个很好的</a:t>
            </a:r>
            <a:r>
              <a:rPr lang="zh-CN" altLang="en-US" sz="2000" dirty="0">
                <a:solidFill>
                  <a:srgbClr val="00A78B"/>
                </a:solidFill>
                <a:latin typeface="微软雅黑" panose="020B0503020204020204" pitchFamily="34" charset="-122"/>
                <a:ea typeface="微软雅黑" panose="020B0503020204020204" pitchFamily="34" charset="-122"/>
              </a:rPr>
              <a:t>管理手段</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，实施目标管理不仅是为了利于员工更加明确高效地工作，更是为了管理者将来对员工实施绩效考核提供了考核目标和考核标准，</a:t>
            </a:r>
            <a:r>
              <a:rPr lang="zh-CN" altLang="en-US" sz="2000" dirty="0">
                <a:solidFill>
                  <a:srgbClr val="00A78B"/>
                </a:solidFill>
                <a:latin typeface="微软雅黑" panose="020B0503020204020204" pitchFamily="34" charset="-122"/>
                <a:ea typeface="微软雅黑" panose="020B0503020204020204" pitchFamily="34" charset="-122"/>
              </a:rPr>
              <a:t>使考核更加科学化、规范化</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，更能保证考核的公正、公开与公平。</a:t>
            </a:r>
            <a:endParaRPr lang="zh-CN" altLang="en-US" sz="2000" dirty="0">
              <a:solidFill>
                <a:schemeClr val="tx1">
                  <a:lumMod val="75000"/>
                  <a:lumOff val="25000"/>
                </a:schemeClr>
              </a:solidFill>
            </a:endParaRPr>
          </a:p>
        </p:txBody>
      </p:sp>
      <p:sp>
        <p:nvSpPr>
          <p:cNvPr id="5" name="文本占位符 4"/>
          <p:cNvSpPr>
            <a:spLocks noGrp="1"/>
          </p:cNvSpPr>
          <p:nvPr>
            <p:ph type="body" sz="quarter" idx="10"/>
          </p:nvPr>
        </p:nvSpPr>
        <p:spPr/>
        <p:txBody>
          <a:bodyPr/>
          <a:lstStyle/>
          <a:p>
            <a:r>
              <a:rPr lang="en-US" altLang="zh-CN" dirty="0" smtClean="0"/>
              <a:t>SMART</a:t>
            </a:r>
            <a:r>
              <a:rPr lang="zh-CN" altLang="en-US" dirty="0" smtClean="0"/>
              <a:t>原则的意义</a:t>
            </a:r>
            <a:endParaRPr lang="zh-CN" altLang="en-US" dirty="0"/>
          </a:p>
        </p:txBody>
      </p:sp>
      <p:cxnSp>
        <p:nvCxnSpPr>
          <p:cNvPr id="24" name="直接连接符 23"/>
          <p:cNvCxnSpPr/>
          <p:nvPr/>
        </p:nvCxnSpPr>
        <p:spPr>
          <a:xfrm>
            <a:off x="897508" y="6194154"/>
            <a:ext cx="4968552" cy="0"/>
          </a:xfrm>
          <a:prstGeom prst="line">
            <a:avLst/>
          </a:prstGeom>
          <a:ln w="76200" cmpd="thinThick">
            <a:solidFill>
              <a:srgbClr val="00A78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2334095"/>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p:cNvSpPr>
          <p:nvPr/>
        </p:nvSpPr>
        <p:spPr bwMode="auto">
          <a:xfrm>
            <a:off x="119336" y="1542053"/>
            <a:ext cx="814387"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dirty="0">
                <a:solidFill>
                  <a:schemeClr val="bg1"/>
                </a:solidFill>
                <a:latin typeface="微软雅黑" pitchFamily="34" charset="-122"/>
                <a:ea typeface="微软雅黑" pitchFamily="34" charset="-122"/>
                <a:sym typeface="Comic Sans MS" pitchFamily="66" charset="0"/>
              </a:rPr>
              <a:t>S</a:t>
            </a:r>
          </a:p>
        </p:txBody>
      </p:sp>
      <p:sp>
        <p:nvSpPr>
          <p:cNvPr id="3" name="AutoShape 4"/>
          <p:cNvSpPr>
            <a:spLocks/>
          </p:cNvSpPr>
          <p:nvPr/>
        </p:nvSpPr>
        <p:spPr bwMode="auto">
          <a:xfrm>
            <a:off x="2528105" y="1542053"/>
            <a:ext cx="814387"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dirty="0">
                <a:solidFill>
                  <a:schemeClr val="bg1"/>
                </a:solidFill>
                <a:latin typeface="微软雅黑" pitchFamily="34" charset="-122"/>
                <a:ea typeface="微软雅黑" pitchFamily="34" charset="-122"/>
                <a:sym typeface="Comic Sans MS" pitchFamily="66" charset="0"/>
              </a:rPr>
              <a:t>M</a:t>
            </a:r>
          </a:p>
        </p:txBody>
      </p:sp>
      <p:sp>
        <p:nvSpPr>
          <p:cNvPr id="4" name="AutoShape 5"/>
          <p:cNvSpPr>
            <a:spLocks/>
          </p:cNvSpPr>
          <p:nvPr/>
        </p:nvSpPr>
        <p:spPr bwMode="auto">
          <a:xfrm>
            <a:off x="4968240" y="1542053"/>
            <a:ext cx="785812"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a:solidFill>
                  <a:schemeClr val="bg1"/>
                </a:solidFill>
                <a:latin typeface="微软雅黑" pitchFamily="34" charset="-122"/>
                <a:ea typeface="微软雅黑" pitchFamily="34" charset="-122"/>
                <a:sym typeface="Comic Sans MS" pitchFamily="66" charset="0"/>
              </a:rPr>
              <a:t>A</a:t>
            </a:r>
          </a:p>
        </p:txBody>
      </p:sp>
      <p:sp>
        <p:nvSpPr>
          <p:cNvPr id="5" name="AutoShape 6"/>
          <p:cNvSpPr>
            <a:spLocks/>
          </p:cNvSpPr>
          <p:nvPr/>
        </p:nvSpPr>
        <p:spPr bwMode="auto">
          <a:xfrm>
            <a:off x="7380066" y="1542053"/>
            <a:ext cx="785812"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dirty="0">
                <a:solidFill>
                  <a:schemeClr val="bg1"/>
                </a:solidFill>
                <a:latin typeface="微软雅黑" pitchFamily="34" charset="-122"/>
                <a:ea typeface="微软雅黑" pitchFamily="34" charset="-122"/>
                <a:sym typeface="Comic Sans MS" pitchFamily="66" charset="0"/>
              </a:rPr>
              <a:t>R</a:t>
            </a:r>
          </a:p>
        </p:txBody>
      </p:sp>
      <p:sp>
        <p:nvSpPr>
          <p:cNvPr id="6" name="AutoShape 7"/>
          <p:cNvSpPr>
            <a:spLocks/>
          </p:cNvSpPr>
          <p:nvPr/>
        </p:nvSpPr>
        <p:spPr bwMode="auto">
          <a:xfrm>
            <a:off x="9780435" y="1542053"/>
            <a:ext cx="785812" cy="785812"/>
          </a:xfrm>
          <a:prstGeom prst="roundRect">
            <a:avLst>
              <a:gd name="adj" fmla="val 18519"/>
            </a:avLst>
          </a:prstGeom>
          <a:solidFill>
            <a:srgbClr val="00A78B"/>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r>
              <a:rPr lang="en-US" altLang="zh-CN" sz="3600" b="1">
                <a:solidFill>
                  <a:schemeClr val="bg1"/>
                </a:solidFill>
                <a:latin typeface="微软雅黑" pitchFamily="34" charset="-122"/>
                <a:ea typeface="微软雅黑" pitchFamily="34" charset="-122"/>
                <a:sym typeface="Comic Sans MS" pitchFamily="66" charset="0"/>
              </a:rPr>
              <a:t>T</a:t>
            </a:r>
          </a:p>
        </p:txBody>
      </p:sp>
      <p:sp>
        <p:nvSpPr>
          <p:cNvPr id="7" name="AutoShape 8"/>
          <p:cNvSpPr>
            <a:spLocks/>
          </p:cNvSpPr>
          <p:nvPr/>
        </p:nvSpPr>
        <p:spPr bwMode="auto">
          <a:xfrm>
            <a:off x="977364" y="1542053"/>
            <a:ext cx="1443817" cy="785812"/>
          </a:xfrm>
          <a:prstGeom prst="roundRect">
            <a:avLst>
              <a:gd name="adj" fmla="val 18519"/>
            </a:avLst>
          </a:prstGeom>
          <a:noFill/>
          <a:ln w="12700" cap="flat">
            <a:solidFill>
              <a:srgbClr val="00A78B">
                <a:alpha val="85000"/>
              </a:srgbClr>
            </a:solidFill>
            <a:prstDash val="solid"/>
            <a:miter lim="800000"/>
            <a:headEnd type="none" w="med" len="med"/>
            <a:tailEnd type="none" w="med" len="med"/>
          </a:ln>
          <a:extLst/>
        </p:spPr>
        <p:txBody>
          <a:bodyPr lIns="0" tIns="0" rIns="0" bIns="0" anchor="ctr"/>
          <a:lstStyle/>
          <a:p>
            <a:pPr algn="ctr">
              <a:defRPr/>
            </a:pPr>
            <a:r>
              <a:rPr lang="en-US" altLang="zh-CN" sz="1600" dirty="0">
                <a:solidFill>
                  <a:schemeClr val="tx1">
                    <a:lumMod val="65000"/>
                    <a:lumOff val="35000"/>
                  </a:schemeClr>
                </a:solidFill>
                <a:latin typeface="微软雅黑" pitchFamily="34" charset="-122"/>
                <a:ea typeface="微软雅黑" pitchFamily="34" charset="-122"/>
              </a:rPr>
              <a:t>Specific</a:t>
            </a:r>
          </a:p>
          <a:p>
            <a:pPr algn="ctr">
              <a:defRPr/>
            </a:pPr>
            <a:r>
              <a:rPr lang="ja-JP" altLang="en-US" b="1" dirty="0">
                <a:solidFill>
                  <a:schemeClr val="tx1">
                    <a:lumMod val="65000"/>
                    <a:lumOff val="35000"/>
                  </a:schemeClr>
                </a:solidFill>
                <a:latin typeface="微软雅黑" pitchFamily="34" charset="-122"/>
                <a:ea typeface="微软雅黑" pitchFamily="34" charset="-122"/>
              </a:rPr>
              <a:t>具体的</a:t>
            </a:r>
            <a:endParaRPr lang="en-US" b="1" dirty="0">
              <a:solidFill>
                <a:schemeClr val="tx1">
                  <a:lumMod val="65000"/>
                  <a:lumOff val="35000"/>
                </a:schemeClr>
              </a:solidFill>
              <a:latin typeface="微软雅黑" pitchFamily="34" charset="-122"/>
              <a:ea typeface="微软雅黑" pitchFamily="34" charset="-122"/>
              <a:cs typeface="微软雅黑" pitchFamily="34" charset="-122"/>
            </a:endParaRPr>
          </a:p>
        </p:txBody>
      </p:sp>
      <p:sp>
        <p:nvSpPr>
          <p:cNvPr id="8" name="AutoShape 9"/>
          <p:cNvSpPr>
            <a:spLocks/>
          </p:cNvSpPr>
          <p:nvPr/>
        </p:nvSpPr>
        <p:spPr bwMode="auto">
          <a:xfrm>
            <a:off x="3390235" y="1542053"/>
            <a:ext cx="1443817" cy="785812"/>
          </a:xfrm>
          <a:prstGeom prst="roundRect">
            <a:avLst>
              <a:gd name="adj" fmla="val 18519"/>
            </a:avLst>
          </a:prstGeom>
          <a:noFill/>
          <a:ln w="1270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Measureable</a:t>
            </a:r>
          </a:p>
          <a:p>
            <a:pPr algn="ctr"/>
            <a:r>
              <a:rPr lang="ja-JP" altLang="en-US" b="1" dirty="0">
                <a:solidFill>
                  <a:schemeClr val="tx1">
                    <a:lumMod val="65000"/>
                    <a:lumOff val="35000"/>
                  </a:schemeClr>
                </a:solidFill>
                <a:latin typeface="微软雅黑" pitchFamily="34" charset="-122"/>
                <a:ea typeface="微软雅黑" pitchFamily="34" charset="-122"/>
              </a:rPr>
              <a:t>可衡量的</a:t>
            </a:r>
            <a:endParaRPr lang="en-US" b="1" dirty="0">
              <a:solidFill>
                <a:schemeClr val="tx1">
                  <a:lumMod val="65000"/>
                  <a:lumOff val="35000"/>
                </a:schemeClr>
              </a:solidFill>
              <a:latin typeface="微软雅黑" pitchFamily="34" charset="-122"/>
              <a:ea typeface="微软雅黑" pitchFamily="34" charset="-122"/>
            </a:endParaRPr>
          </a:p>
        </p:txBody>
      </p:sp>
      <p:sp>
        <p:nvSpPr>
          <p:cNvPr id="9" name="AutoShape 10"/>
          <p:cNvSpPr>
            <a:spLocks/>
          </p:cNvSpPr>
          <p:nvPr/>
        </p:nvSpPr>
        <p:spPr bwMode="auto">
          <a:xfrm>
            <a:off x="5803106" y="1542053"/>
            <a:ext cx="1443817" cy="785812"/>
          </a:xfrm>
          <a:prstGeom prst="roundRect">
            <a:avLst>
              <a:gd name="adj" fmla="val 18519"/>
            </a:avLst>
          </a:prstGeom>
          <a:noFill/>
          <a:ln w="1270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Achievable</a:t>
            </a:r>
          </a:p>
          <a:p>
            <a:pPr algn="ctr"/>
            <a:r>
              <a:rPr lang="ja-JP" altLang="en-US" b="1" dirty="0">
                <a:solidFill>
                  <a:schemeClr val="tx1">
                    <a:lumMod val="65000"/>
                    <a:lumOff val="35000"/>
                  </a:schemeClr>
                </a:solidFill>
                <a:latin typeface="微软雅黑" pitchFamily="34" charset="-122"/>
                <a:ea typeface="微软雅黑" pitchFamily="34" charset="-122"/>
              </a:rPr>
              <a:t>可达成的</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0" name="AutoShape 11"/>
          <p:cNvSpPr>
            <a:spLocks/>
          </p:cNvSpPr>
          <p:nvPr/>
        </p:nvSpPr>
        <p:spPr bwMode="auto">
          <a:xfrm>
            <a:off x="8215977" y="1542053"/>
            <a:ext cx="1443817" cy="785812"/>
          </a:xfrm>
          <a:prstGeom prst="roundRect">
            <a:avLst>
              <a:gd name="adj" fmla="val 18519"/>
            </a:avLst>
          </a:prstGeom>
          <a:noFill/>
          <a:ln w="1270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Relevant</a:t>
            </a:r>
          </a:p>
          <a:p>
            <a:pPr algn="ctr"/>
            <a:r>
              <a:rPr lang="ja-JP" altLang="en-US" b="1" dirty="0">
                <a:solidFill>
                  <a:schemeClr val="tx1">
                    <a:lumMod val="65000"/>
                    <a:lumOff val="35000"/>
                  </a:schemeClr>
                </a:solidFill>
                <a:latin typeface="微软雅黑" pitchFamily="34" charset="-122"/>
                <a:ea typeface="微软雅黑" pitchFamily="34" charset="-122"/>
              </a:rPr>
              <a:t>相关的</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AutoShape 12"/>
          <p:cNvSpPr>
            <a:spLocks/>
          </p:cNvSpPr>
          <p:nvPr/>
        </p:nvSpPr>
        <p:spPr bwMode="auto">
          <a:xfrm>
            <a:off x="10628847" y="1542053"/>
            <a:ext cx="1443817" cy="785812"/>
          </a:xfrm>
          <a:prstGeom prst="roundRect">
            <a:avLst>
              <a:gd name="adj" fmla="val 18519"/>
            </a:avLst>
          </a:prstGeom>
          <a:noFill/>
          <a:ln w="12700" cap="flat">
            <a:solidFill>
              <a:srgbClr val="00A78B">
                <a:alpha val="85000"/>
              </a:srgbClr>
            </a:solidFill>
            <a:prstDash val="solid"/>
            <a:miter lim="800000"/>
            <a:headEnd type="none" w="med" len="med"/>
            <a:tailEnd type="none" w="med" len="med"/>
          </a:ln>
          <a:extLst/>
        </p:spPr>
        <p:txBody>
          <a:bodyPr lIns="0" tIns="0" rIns="0" bIns="0" anchor="ctr"/>
          <a:lstStyle/>
          <a:p>
            <a:pPr algn="ctr"/>
            <a:r>
              <a:rPr lang="en-US" altLang="zh-CN" sz="1600" dirty="0">
                <a:solidFill>
                  <a:schemeClr val="tx1">
                    <a:lumMod val="65000"/>
                    <a:lumOff val="35000"/>
                  </a:schemeClr>
                </a:solidFill>
                <a:latin typeface="微软雅黑" pitchFamily="34" charset="-122"/>
                <a:ea typeface="微软雅黑" pitchFamily="34" charset="-122"/>
              </a:rPr>
              <a:t>Time-based</a:t>
            </a:r>
          </a:p>
          <a:p>
            <a:pPr algn="ctr"/>
            <a:r>
              <a:rPr lang="ja-JP" altLang="en-US" b="1" dirty="0">
                <a:solidFill>
                  <a:schemeClr val="tx1">
                    <a:lumMod val="65000"/>
                    <a:lumOff val="35000"/>
                  </a:schemeClr>
                </a:solidFill>
                <a:latin typeface="微软雅黑" pitchFamily="34" charset="-122"/>
                <a:ea typeface="微软雅黑" pitchFamily="34" charset="-122"/>
              </a:rPr>
              <a:t>一定时限的</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2" name="圆角矩形 11"/>
          <p:cNvSpPr/>
          <p:nvPr/>
        </p:nvSpPr>
        <p:spPr>
          <a:xfrm>
            <a:off x="315577" y="2545612"/>
            <a:ext cx="2016224" cy="319663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711624" y="2545612"/>
            <a:ext cx="2016224" cy="319663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5107671" y="2545612"/>
            <a:ext cx="2016224" cy="319663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503718" y="2545612"/>
            <a:ext cx="2016224" cy="319663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9899765" y="2545612"/>
            <a:ext cx="2016224" cy="319663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5577" y="2638736"/>
            <a:ext cx="2038092" cy="3000821"/>
          </a:xfrm>
          <a:prstGeom prst="rect">
            <a:avLst/>
          </a:prstGeom>
        </p:spPr>
        <p:txBody>
          <a:bodyPr wrap="square">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要</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有项目、衡量标准、达成措施、完成期限以及资源要求</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，很</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清晰的</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看到该做哪些事情</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，计划完成到什么样的程度。</a:t>
            </a:r>
          </a:p>
        </p:txBody>
      </p:sp>
      <p:sp>
        <p:nvSpPr>
          <p:cNvPr id="21" name="矩形 20"/>
          <p:cNvSpPr/>
          <p:nvPr/>
        </p:nvSpPr>
        <p:spPr>
          <a:xfrm>
            <a:off x="2805500" y="2638736"/>
            <a:ext cx="1922348" cy="3000821"/>
          </a:xfrm>
          <a:prstGeom prst="rect">
            <a:avLst/>
          </a:prstGeom>
        </p:spPr>
        <p:txBody>
          <a:bodyPr wrap="square">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设定一</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个统一的、标准的、清晰的可度量的标尺</a:t>
            </a:r>
            <a:r>
              <a:rPr lang="en-US" altLang="zh-CN"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不能衡量的将</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完成目标的工作进行流程化</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，使</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目标可衡量。</a:t>
            </a:r>
          </a:p>
        </p:txBody>
      </p:sp>
      <p:sp>
        <p:nvSpPr>
          <p:cNvPr id="22" name="矩形 21"/>
          <p:cNvSpPr/>
          <p:nvPr/>
        </p:nvSpPr>
        <p:spPr>
          <a:xfrm>
            <a:off x="5085803" y="2650864"/>
            <a:ext cx="2090317" cy="3000821"/>
          </a:xfrm>
          <a:prstGeom prst="rect">
            <a:avLst/>
          </a:prstGeom>
        </p:spPr>
        <p:txBody>
          <a:bodyPr wrap="square">
            <a:spAutoFit/>
          </a:bodyPr>
          <a:lstStyle/>
          <a:p>
            <a:pPr>
              <a:lnSpc>
                <a:spcPct val="150000"/>
              </a:lnSpc>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坚持</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员工参与、上下左右沟通</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，把握好度，制定</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出跳起来“摘桃”的目标，不能制定出跳起来“摘星星”的</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目标。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7444369" y="2578856"/>
            <a:ext cx="2075573" cy="3000821"/>
          </a:xfrm>
          <a:prstGeom prst="rect">
            <a:avLst/>
          </a:prstGeom>
        </p:spPr>
        <p:txBody>
          <a:bodyPr wrap="square">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关注此</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目标与其他目标</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的相关联情况，要有较大意义，且要</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和岗位职责相关联的，不能</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跑题，好钢用在刀刃上。</a:t>
            </a: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9840416" y="2602371"/>
            <a:ext cx="2016223" cy="3000821"/>
          </a:xfrm>
          <a:prstGeom prst="rect">
            <a:avLst/>
          </a:prstGeom>
        </p:spPr>
        <p:txBody>
          <a:bodyPr wrap="square">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根据</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工作任务的权重、事情的轻重缓急，拟定出完成目标项目的时间要求，定期检查项目的完成进度</a:t>
            </a: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，及时</a:t>
            </a:r>
            <a:r>
              <a:rPr lang="zh-CN" altLang="en-US">
                <a:solidFill>
                  <a:schemeClr val="tx1">
                    <a:lumMod val="75000"/>
                    <a:lumOff val="25000"/>
                  </a:schemeClr>
                </a:solidFill>
                <a:latin typeface="微软雅黑" panose="020B0503020204020204" pitchFamily="34" charset="-122"/>
                <a:ea typeface="微软雅黑" panose="020B0503020204020204" pitchFamily="34" charset="-122"/>
              </a:rPr>
              <a:t>地调整工作计划。</a:t>
            </a:r>
          </a:p>
        </p:txBody>
      </p:sp>
      <p:sp>
        <p:nvSpPr>
          <p:cNvPr id="19" name="文本占位符 18"/>
          <p:cNvSpPr>
            <a:spLocks noGrp="1"/>
          </p:cNvSpPr>
          <p:nvPr>
            <p:ph type="body" sz="quarter" idx="10"/>
          </p:nvPr>
        </p:nvSpPr>
        <p:spPr/>
        <p:txBody>
          <a:bodyPr/>
          <a:lstStyle/>
          <a:p>
            <a:r>
              <a:rPr lang="en-US" altLang="zh-CN" dirty="0" smtClean="0"/>
              <a:t>SMART</a:t>
            </a:r>
            <a:r>
              <a:rPr lang="zh-CN" altLang="en-US" dirty="0" smtClean="0"/>
              <a:t>原则</a:t>
            </a:r>
            <a:r>
              <a:rPr lang="zh-CN" altLang="en-US" dirty="0"/>
              <a:t>实施</a:t>
            </a:r>
            <a:r>
              <a:rPr lang="zh-CN" altLang="en-US" dirty="0" smtClean="0"/>
              <a:t>要领</a:t>
            </a:r>
            <a:endParaRPr lang="zh-CN" altLang="en-US" dirty="0"/>
          </a:p>
        </p:txBody>
      </p:sp>
    </p:spTree>
    <p:extLst>
      <p:ext uri="{BB962C8B-B14F-4D97-AF65-F5344CB8AC3E}">
        <p14:creationId xmlns:p14="http://schemas.microsoft.com/office/powerpoint/2010/main" val="198964110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文本框 163"/>
          <p:cNvSpPr txBox="1"/>
          <p:nvPr/>
        </p:nvSpPr>
        <p:spPr>
          <a:xfrm>
            <a:off x="4072073" y="307236"/>
            <a:ext cx="4064860" cy="1077218"/>
          </a:xfrm>
          <a:prstGeom prst="rect">
            <a:avLst/>
          </a:prstGeom>
          <a:noFill/>
        </p:spPr>
        <p:txBody>
          <a:bodyPr wrap="square" rtlCol="0">
            <a:spAutoFit/>
          </a:bodyPr>
          <a:lstStyle/>
          <a:p>
            <a:r>
              <a:rPr kumimoji="1" lang="en-US" altLang="zh-CN" sz="6400" b="1" dirty="0" smtClean="0">
                <a:solidFill>
                  <a:schemeClr val="accent1"/>
                </a:solidFill>
                <a:cs typeface="+mn-ea"/>
                <a:sym typeface="+mn-lt"/>
              </a:rPr>
              <a:t>CONTENTS</a:t>
            </a:r>
            <a:endParaRPr kumimoji="1" lang="zh-CN" altLang="en-US" sz="6400" b="1" dirty="0">
              <a:solidFill>
                <a:schemeClr val="accent1"/>
              </a:solidFill>
              <a:cs typeface="+mn-ea"/>
              <a:sym typeface="+mn-lt"/>
            </a:endParaRPr>
          </a:p>
        </p:txBody>
      </p:sp>
      <p:sp>
        <p:nvSpPr>
          <p:cNvPr id="167" name="文本框 166"/>
          <p:cNvSpPr txBox="1"/>
          <p:nvPr/>
        </p:nvSpPr>
        <p:spPr>
          <a:xfrm>
            <a:off x="4213494" y="3618078"/>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2</a:t>
            </a:r>
            <a:r>
              <a:rPr lang="zh-CN" altLang="en-US" sz="2800" b="1" dirty="0" smtClean="0">
                <a:solidFill>
                  <a:schemeClr val="bg1"/>
                </a:solidFill>
                <a:latin typeface="+mn-ea"/>
                <a:cs typeface="+mn-ea"/>
                <a:sym typeface="+mn-lt"/>
              </a:rPr>
              <a:t>、５Ｗ２Ｈ</a:t>
            </a:r>
            <a:endParaRPr lang="en-US" altLang="zh-CN" sz="2800" b="1" dirty="0">
              <a:solidFill>
                <a:schemeClr val="bg1"/>
              </a:solidFill>
              <a:latin typeface="+mn-ea"/>
              <a:cs typeface="+mn-ea"/>
              <a:sym typeface="+mn-lt"/>
            </a:endParaRPr>
          </a:p>
        </p:txBody>
      </p:sp>
      <p:sp>
        <p:nvSpPr>
          <p:cNvPr id="169" name="文本框 168"/>
          <p:cNvSpPr txBox="1"/>
          <p:nvPr/>
        </p:nvSpPr>
        <p:spPr>
          <a:xfrm>
            <a:off x="7612208" y="3642426"/>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5</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SWOT</a:t>
            </a:r>
            <a:endParaRPr lang="en-US" altLang="zh-CN" sz="2800" b="1" dirty="0">
              <a:solidFill>
                <a:schemeClr val="bg1"/>
              </a:solidFill>
              <a:latin typeface="+mn-ea"/>
              <a:cs typeface="+mn-ea"/>
              <a:sym typeface="+mn-lt"/>
            </a:endParaRPr>
          </a:p>
        </p:txBody>
      </p:sp>
      <p:sp>
        <p:nvSpPr>
          <p:cNvPr id="171" name="文本框 170"/>
          <p:cNvSpPr txBox="1"/>
          <p:nvPr/>
        </p:nvSpPr>
        <p:spPr>
          <a:xfrm>
            <a:off x="7613362" y="4528743"/>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6</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GROW</a:t>
            </a:r>
            <a:endParaRPr lang="en-US" altLang="zh-CN" sz="2800" b="1" dirty="0">
              <a:solidFill>
                <a:schemeClr val="bg1"/>
              </a:solidFill>
              <a:latin typeface="+mn-ea"/>
              <a:cs typeface="+mn-ea"/>
              <a:sym typeface="+mn-lt"/>
            </a:endParaRPr>
          </a:p>
        </p:txBody>
      </p:sp>
      <p:sp>
        <p:nvSpPr>
          <p:cNvPr id="172" name="文本框 171"/>
          <p:cNvSpPr txBox="1"/>
          <p:nvPr/>
        </p:nvSpPr>
        <p:spPr>
          <a:xfrm>
            <a:off x="7613362" y="2756109"/>
            <a:ext cx="2784502" cy="662554"/>
          </a:xfrm>
          <a:prstGeom prst="rect">
            <a:avLst/>
          </a:prstGeom>
          <a:noFill/>
        </p:spPr>
        <p:txBody>
          <a:bodyPr wrap="square" rtlCol="0" anchor="t">
            <a:spAutoFit/>
          </a:bodyPr>
          <a:lstStyle/>
          <a:p>
            <a:pPr defTabSz="609585">
              <a:lnSpc>
                <a:spcPct val="150000"/>
              </a:lnSpc>
            </a:pPr>
            <a:r>
              <a:rPr lang="en-US" altLang="zh-CN" sz="2800" b="1" dirty="0" smtClean="0">
                <a:solidFill>
                  <a:srgbClr val="FFFF00"/>
                </a:solidFill>
                <a:latin typeface="+mn-ea"/>
                <a:cs typeface="+mn-ea"/>
                <a:sym typeface="+mn-lt"/>
              </a:rPr>
              <a:t>4</a:t>
            </a:r>
            <a:r>
              <a:rPr lang="zh-CN" altLang="en-US" sz="2800" b="1" dirty="0" smtClean="0">
                <a:solidFill>
                  <a:srgbClr val="FFFF00"/>
                </a:solidFill>
                <a:latin typeface="+mn-ea"/>
                <a:cs typeface="+mn-ea"/>
                <a:sym typeface="+mn-lt"/>
              </a:rPr>
              <a:t>、</a:t>
            </a:r>
            <a:r>
              <a:rPr lang="en-US" altLang="zh-CN" sz="2800" b="1" dirty="0" smtClean="0">
                <a:solidFill>
                  <a:srgbClr val="FFFF00"/>
                </a:solidFill>
                <a:latin typeface="+mn-ea"/>
                <a:cs typeface="+mn-ea"/>
                <a:sym typeface="+mn-lt"/>
              </a:rPr>
              <a:t>STAR</a:t>
            </a:r>
            <a:endParaRPr lang="en-US" altLang="zh-CN" sz="2800" b="1" dirty="0">
              <a:solidFill>
                <a:srgbClr val="FFFF00"/>
              </a:solidFill>
              <a:latin typeface="+mn-ea"/>
              <a:cs typeface="+mn-ea"/>
              <a:sym typeface="+mn-lt"/>
            </a:endParaRPr>
          </a:p>
        </p:txBody>
      </p:sp>
      <p:sp>
        <p:nvSpPr>
          <p:cNvPr id="174" name="文本框 173"/>
          <p:cNvSpPr txBox="1"/>
          <p:nvPr/>
        </p:nvSpPr>
        <p:spPr>
          <a:xfrm>
            <a:off x="4213494" y="4528743"/>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3</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SMART</a:t>
            </a:r>
            <a:endParaRPr lang="en-US" altLang="zh-CN" sz="2800" b="1" dirty="0">
              <a:solidFill>
                <a:schemeClr val="bg1"/>
              </a:solidFill>
              <a:latin typeface="+mn-ea"/>
              <a:cs typeface="+mn-ea"/>
              <a:sym typeface="+mn-lt"/>
            </a:endParaRPr>
          </a:p>
        </p:txBody>
      </p:sp>
      <p:sp>
        <p:nvSpPr>
          <p:cNvPr id="175" name="文本框 174"/>
          <p:cNvSpPr txBox="1"/>
          <p:nvPr/>
        </p:nvSpPr>
        <p:spPr>
          <a:xfrm>
            <a:off x="4213494" y="2756109"/>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1</a:t>
            </a:r>
            <a:r>
              <a:rPr lang="zh-CN" altLang="en-US" sz="2800" b="1" dirty="0">
                <a:solidFill>
                  <a:schemeClr val="bg1"/>
                </a:solidFill>
                <a:latin typeface="+mn-ea"/>
                <a:cs typeface="+mn-ea"/>
                <a:sym typeface="+mn-lt"/>
              </a:rPr>
              <a:t>、</a:t>
            </a:r>
            <a:r>
              <a:rPr lang="zh-CN" altLang="en-US" sz="2800" b="1" dirty="0" smtClean="0">
                <a:solidFill>
                  <a:schemeClr val="bg1"/>
                </a:solidFill>
                <a:latin typeface="+mn-ea"/>
                <a:cs typeface="+mn-ea"/>
                <a:sym typeface="+mn-lt"/>
              </a:rPr>
              <a:t>ＰＤＣＡ</a:t>
            </a:r>
            <a:endParaRPr lang="en-US" altLang="zh-CN" sz="2800" b="1" dirty="0">
              <a:solidFill>
                <a:schemeClr val="bg1"/>
              </a:solidFill>
              <a:latin typeface="+mn-ea"/>
              <a:cs typeface="+mn-ea"/>
              <a:sym typeface="+mn-lt"/>
            </a:endParaRPr>
          </a:p>
        </p:txBody>
      </p:sp>
      <p:cxnSp>
        <p:nvCxnSpPr>
          <p:cNvPr id="176" name="直线连接符 150"/>
          <p:cNvCxnSpPr/>
          <p:nvPr/>
        </p:nvCxnSpPr>
        <p:spPr>
          <a:xfrm>
            <a:off x="6945514" y="2731697"/>
            <a:ext cx="0" cy="27909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7" name="图片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818" y="2909162"/>
            <a:ext cx="1892415" cy="2205192"/>
          </a:xfrm>
          <a:prstGeom prst="rect">
            <a:avLst/>
          </a:prstGeom>
        </p:spPr>
      </p:pic>
    </p:spTree>
    <p:extLst>
      <p:ext uri="{BB962C8B-B14F-4D97-AF65-F5344CB8AC3E}">
        <p14:creationId xmlns:p14="http://schemas.microsoft.com/office/powerpoint/2010/main" val="35325241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STAR</a:t>
            </a:r>
            <a:r>
              <a:rPr lang="zh-CN" altLang="en-US" dirty="0" smtClean="0"/>
              <a:t>法则的意义</a:t>
            </a:r>
            <a:endParaRPr lang="zh-CN" altLang="en-US" dirty="0"/>
          </a:p>
        </p:txBody>
      </p:sp>
      <p:grpSp>
        <p:nvGrpSpPr>
          <p:cNvPr id="7" name="组合 6"/>
          <p:cNvGrpSpPr/>
          <p:nvPr/>
        </p:nvGrpSpPr>
        <p:grpSpPr>
          <a:xfrm>
            <a:off x="1689870" y="2392144"/>
            <a:ext cx="2741083" cy="2307354"/>
            <a:chOff x="6350794" y="1975303"/>
            <a:chExt cx="1976438" cy="1663701"/>
          </a:xfrm>
        </p:grpSpPr>
        <p:sp>
          <p:nvSpPr>
            <p:cNvPr id="8" name="Freeform 374"/>
            <p:cNvSpPr>
              <a:spLocks/>
            </p:cNvSpPr>
            <p:nvPr/>
          </p:nvSpPr>
          <p:spPr bwMode="auto">
            <a:xfrm>
              <a:off x="6350794" y="2548391"/>
              <a:ext cx="1976438" cy="80963"/>
            </a:xfrm>
            <a:custGeom>
              <a:avLst/>
              <a:gdLst>
                <a:gd name="T0" fmla="*/ 621 w 1245"/>
                <a:gd name="T1" fmla="*/ 0 h 51"/>
                <a:gd name="T2" fmla="*/ 0 w 1245"/>
                <a:gd name="T3" fmla="*/ 0 h 51"/>
                <a:gd name="T4" fmla="*/ 0 w 1245"/>
                <a:gd name="T5" fmla="*/ 51 h 51"/>
                <a:gd name="T6" fmla="*/ 621 w 1245"/>
                <a:gd name="T7" fmla="*/ 51 h 51"/>
                <a:gd name="T8" fmla="*/ 1245 w 1245"/>
                <a:gd name="T9" fmla="*/ 51 h 51"/>
                <a:gd name="T10" fmla="*/ 1245 w 1245"/>
                <a:gd name="T11" fmla="*/ 0 h 51"/>
                <a:gd name="T12" fmla="*/ 621 w 1245"/>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245" h="51">
                  <a:moveTo>
                    <a:pt x="621" y="0"/>
                  </a:moveTo>
                  <a:lnTo>
                    <a:pt x="0" y="0"/>
                  </a:lnTo>
                  <a:lnTo>
                    <a:pt x="0" y="51"/>
                  </a:lnTo>
                  <a:lnTo>
                    <a:pt x="621" y="51"/>
                  </a:lnTo>
                  <a:lnTo>
                    <a:pt x="1245" y="51"/>
                  </a:lnTo>
                  <a:lnTo>
                    <a:pt x="1245" y="0"/>
                  </a:lnTo>
                  <a:lnTo>
                    <a:pt x="621"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375"/>
            <p:cNvSpPr>
              <a:spLocks/>
            </p:cNvSpPr>
            <p:nvPr/>
          </p:nvSpPr>
          <p:spPr bwMode="auto">
            <a:xfrm>
              <a:off x="6957219" y="3205616"/>
              <a:ext cx="760413" cy="433388"/>
            </a:xfrm>
            <a:custGeom>
              <a:avLst/>
              <a:gdLst>
                <a:gd name="T0" fmla="*/ 258 w 258"/>
                <a:gd name="T1" fmla="*/ 147 h 147"/>
                <a:gd name="T2" fmla="*/ 258 w 258"/>
                <a:gd name="T3" fmla="*/ 79 h 147"/>
                <a:gd name="T4" fmla="*/ 129 w 258"/>
                <a:gd name="T5" fmla="*/ 0 h 147"/>
                <a:gd name="T6" fmla="*/ 0 w 258"/>
                <a:gd name="T7" fmla="*/ 79 h 147"/>
                <a:gd name="T8" fmla="*/ 0 w 258"/>
                <a:gd name="T9" fmla="*/ 147 h 147"/>
                <a:gd name="T10" fmla="*/ 258 w 258"/>
                <a:gd name="T11" fmla="*/ 147 h 147"/>
              </a:gdLst>
              <a:ahLst/>
              <a:cxnLst>
                <a:cxn ang="0">
                  <a:pos x="T0" y="T1"/>
                </a:cxn>
                <a:cxn ang="0">
                  <a:pos x="T2" y="T3"/>
                </a:cxn>
                <a:cxn ang="0">
                  <a:pos x="T4" y="T5"/>
                </a:cxn>
                <a:cxn ang="0">
                  <a:pos x="T6" y="T7"/>
                </a:cxn>
                <a:cxn ang="0">
                  <a:pos x="T8" y="T9"/>
                </a:cxn>
                <a:cxn ang="0">
                  <a:pos x="T10" y="T11"/>
                </a:cxn>
              </a:cxnLst>
              <a:rect l="0" t="0" r="r" b="b"/>
              <a:pathLst>
                <a:path w="258" h="147">
                  <a:moveTo>
                    <a:pt x="258" y="147"/>
                  </a:moveTo>
                  <a:cubicBezTo>
                    <a:pt x="258" y="79"/>
                    <a:pt x="258" y="79"/>
                    <a:pt x="258" y="79"/>
                  </a:cubicBezTo>
                  <a:cubicBezTo>
                    <a:pt x="258" y="4"/>
                    <a:pt x="168" y="0"/>
                    <a:pt x="129" y="0"/>
                  </a:cubicBezTo>
                  <a:cubicBezTo>
                    <a:pt x="91" y="0"/>
                    <a:pt x="0" y="4"/>
                    <a:pt x="0" y="79"/>
                  </a:cubicBezTo>
                  <a:cubicBezTo>
                    <a:pt x="0" y="147"/>
                    <a:pt x="0" y="147"/>
                    <a:pt x="0" y="147"/>
                  </a:cubicBezTo>
                  <a:lnTo>
                    <a:pt x="258" y="1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376"/>
            <p:cNvSpPr>
              <a:spLocks noChangeArrowheads="1"/>
            </p:cNvSpPr>
            <p:nvPr/>
          </p:nvSpPr>
          <p:spPr bwMode="auto">
            <a:xfrm>
              <a:off x="6622256" y="1975303"/>
              <a:ext cx="211138" cy="211138"/>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377"/>
            <p:cNvSpPr>
              <a:spLocks noChangeArrowheads="1"/>
            </p:cNvSpPr>
            <p:nvPr/>
          </p:nvSpPr>
          <p:spPr bwMode="auto">
            <a:xfrm>
              <a:off x="6704806" y="2227716"/>
              <a:ext cx="46038" cy="23813"/>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378"/>
            <p:cNvSpPr>
              <a:spLocks/>
            </p:cNvSpPr>
            <p:nvPr/>
          </p:nvSpPr>
          <p:spPr bwMode="auto">
            <a:xfrm>
              <a:off x="6704806" y="2262641"/>
              <a:ext cx="46038" cy="88900"/>
            </a:xfrm>
            <a:custGeom>
              <a:avLst/>
              <a:gdLst>
                <a:gd name="T0" fmla="*/ 14 w 29"/>
                <a:gd name="T1" fmla="*/ 56 h 56"/>
                <a:gd name="T2" fmla="*/ 29 w 29"/>
                <a:gd name="T3" fmla="*/ 38 h 56"/>
                <a:gd name="T4" fmla="*/ 29 w 29"/>
                <a:gd name="T5" fmla="*/ 0 h 56"/>
                <a:gd name="T6" fmla="*/ 0 w 29"/>
                <a:gd name="T7" fmla="*/ 0 h 56"/>
                <a:gd name="T8" fmla="*/ 0 w 29"/>
                <a:gd name="T9" fmla="*/ 38 h 56"/>
                <a:gd name="T10" fmla="*/ 14 w 29"/>
                <a:gd name="T11" fmla="*/ 56 h 56"/>
              </a:gdLst>
              <a:ahLst/>
              <a:cxnLst>
                <a:cxn ang="0">
                  <a:pos x="T0" y="T1"/>
                </a:cxn>
                <a:cxn ang="0">
                  <a:pos x="T2" y="T3"/>
                </a:cxn>
                <a:cxn ang="0">
                  <a:pos x="T4" y="T5"/>
                </a:cxn>
                <a:cxn ang="0">
                  <a:pos x="T6" y="T7"/>
                </a:cxn>
                <a:cxn ang="0">
                  <a:pos x="T8" y="T9"/>
                </a:cxn>
                <a:cxn ang="0">
                  <a:pos x="T10" y="T11"/>
                </a:cxn>
              </a:cxnLst>
              <a:rect l="0" t="0" r="r" b="b"/>
              <a:pathLst>
                <a:path w="29" h="56">
                  <a:moveTo>
                    <a:pt x="14" y="56"/>
                  </a:moveTo>
                  <a:lnTo>
                    <a:pt x="29" y="38"/>
                  </a:lnTo>
                  <a:lnTo>
                    <a:pt x="29" y="0"/>
                  </a:lnTo>
                  <a:lnTo>
                    <a:pt x="0" y="0"/>
                  </a:lnTo>
                  <a:lnTo>
                    <a:pt x="0" y="38"/>
                  </a:lnTo>
                  <a:lnTo>
                    <a:pt x="14" y="5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379"/>
            <p:cNvSpPr>
              <a:spLocks noEditPoints="1"/>
            </p:cNvSpPr>
            <p:nvPr/>
          </p:nvSpPr>
          <p:spPr bwMode="auto">
            <a:xfrm>
              <a:off x="6477794" y="2234066"/>
              <a:ext cx="503238" cy="276225"/>
            </a:xfrm>
            <a:custGeom>
              <a:avLst/>
              <a:gdLst>
                <a:gd name="T0" fmla="*/ 122 w 171"/>
                <a:gd name="T1" fmla="*/ 0 h 94"/>
                <a:gd name="T2" fmla="*/ 85 w 171"/>
                <a:gd name="T3" fmla="*/ 48 h 94"/>
                <a:gd name="T4" fmla="*/ 48 w 171"/>
                <a:gd name="T5" fmla="*/ 0 h 94"/>
                <a:gd name="T6" fmla="*/ 0 w 171"/>
                <a:gd name="T7" fmla="*/ 49 h 94"/>
                <a:gd name="T8" fmla="*/ 0 w 171"/>
                <a:gd name="T9" fmla="*/ 94 h 94"/>
                <a:gd name="T10" fmla="*/ 171 w 171"/>
                <a:gd name="T11" fmla="*/ 94 h 94"/>
                <a:gd name="T12" fmla="*/ 171 w 171"/>
                <a:gd name="T13" fmla="*/ 49 h 94"/>
                <a:gd name="T14" fmla="*/ 122 w 171"/>
                <a:gd name="T15" fmla="*/ 0 h 94"/>
                <a:gd name="T16" fmla="*/ 85 w 171"/>
                <a:gd name="T17" fmla="*/ 75 h 94"/>
                <a:gd name="T18" fmla="*/ 81 w 171"/>
                <a:gd name="T19" fmla="*/ 71 h 94"/>
                <a:gd name="T20" fmla="*/ 85 w 171"/>
                <a:gd name="T21" fmla="*/ 66 h 94"/>
                <a:gd name="T22" fmla="*/ 90 w 171"/>
                <a:gd name="T23" fmla="*/ 71 h 94"/>
                <a:gd name="T24" fmla="*/ 85 w 171"/>
                <a:gd name="T2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94">
                  <a:moveTo>
                    <a:pt x="122" y="0"/>
                  </a:moveTo>
                  <a:cubicBezTo>
                    <a:pt x="85" y="48"/>
                    <a:pt x="85" y="48"/>
                    <a:pt x="85" y="48"/>
                  </a:cubicBezTo>
                  <a:cubicBezTo>
                    <a:pt x="48" y="0"/>
                    <a:pt x="48" y="0"/>
                    <a:pt x="48" y="0"/>
                  </a:cubicBezTo>
                  <a:cubicBezTo>
                    <a:pt x="24" y="5"/>
                    <a:pt x="0" y="17"/>
                    <a:pt x="0" y="49"/>
                  </a:cubicBezTo>
                  <a:cubicBezTo>
                    <a:pt x="0" y="94"/>
                    <a:pt x="0" y="94"/>
                    <a:pt x="0" y="94"/>
                  </a:cubicBezTo>
                  <a:cubicBezTo>
                    <a:pt x="171" y="94"/>
                    <a:pt x="171" y="94"/>
                    <a:pt x="171" y="94"/>
                  </a:cubicBezTo>
                  <a:cubicBezTo>
                    <a:pt x="171" y="49"/>
                    <a:pt x="171" y="49"/>
                    <a:pt x="171" y="49"/>
                  </a:cubicBezTo>
                  <a:cubicBezTo>
                    <a:pt x="171" y="17"/>
                    <a:pt x="146" y="5"/>
                    <a:pt x="122" y="0"/>
                  </a:cubicBezTo>
                  <a:close/>
                  <a:moveTo>
                    <a:pt x="85" y="75"/>
                  </a:moveTo>
                  <a:cubicBezTo>
                    <a:pt x="83" y="75"/>
                    <a:pt x="81" y="73"/>
                    <a:pt x="81" y="71"/>
                  </a:cubicBezTo>
                  <a:cubicBezTo>
                    <a:pt x="81" y="68"/>
                    <a:pt x="83" y="66"/>
                    <a:pt x="85" y="66"/>
                  </a:cubicBezTo>
                  <a:cubicBezTo>
                    <a:pt x="88" y="66"/>
                    <a:pt x="90" y="68"/>
                    <a:pt x="90" y="71"/>
                  </a:cubicBezTo>
                  <a:cubicBezTo>
                    <a:pt x="90" y="73"/>
                    <a:pt x="88" y="75"/>
                    <a:pt x="85" y="7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380"/>
            <p:cNvSpPr>
              <a:spLocks noChangeArrowheads="1"/>
            </p:cNvSpPr>
            <p:nvPr/>
          </p:nvSpPr>
          <p:spPr bwMode="auto">
            <a:xfrm>
              <a:off x="7231856" y="1975303"/>
              <a:ext cx="211138" cy="211138"/>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Rectangle 381"/>
            <p:cNvSpPr>
              <a:spLocks noChangeArrowheads="1"/>
            </p:cNvSpPr>
            <p:nvPr/>
          </p:nvSpPr>
          <p:spPr bwMode="auto">
            <a:xfrm>
              <a:off x="7314406" y="2227716"/>
              <a:ext cx="46038" cy="23813"/>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382"/>
            <p:cNvSpPr>
              <a:spLocks/>
            </p:cNvSpPr>
            <p:nvPr/>
          </p:nvSpPr>
          <p:spPr bwMode="auto">
            <a:xfrm>
              <a:off x="7314406" y="2262641"/>
              <a:ext cx="46038" cy="88900"/>
            </a:xfrm>
            <a:custGeom>
              <a:avLst/>
              <a:gdLst>
                <a:gd name="T0" fmla="*/ 14 w 29"/>
                <a:gd name="T1" fmla="*/ 56 h 56"/>
                <a:gd name="T2" fmla="*/ 29 w 29"/>
                <a:gd name="T3" fmla="*/ 38 h 56"/>
                <a:gd name="T4" fmla="*/ 29 w 29"/>
                <a:gd name="T5" fmla="*/ 0 h 56"/>
                <a:gd name="T6" fmla="*/ 0 w 29"/>
                <a:gd name="T7" fmla="*/ 0 h 56"/>
                <a:gd name="T8" fmla="*/ 0 w 29"/>
                <a:gd name="T9" fmla="*/ 38 h 56"/>
                <a:gd name="T10" fmla="*/ 14 w 29"/>
                <a:gd name="T11" fmla="*/ 56 h 56"/>
              </a:gdLst>
              <a:ahLst/>
              <a:cxnLst>
                <a:cxn ang="0">
                  <a:pos x="T0" y="T1"/>
                </a:cxn>
                <a:cxn ang="0">
                  <a:pos x="T2" y="T3"/>
                </a:cxn>
                <a:cxn ang="0">
                  <a:pos x="T4" y="T5"/>
                </a:cxn>
                <a:cxn ang="0">
                  <a:pos x="T6" y="T7"/>
                </a:cxn>
                <a:cxn ang="0">
                  <a:pos x="T8" y="T9"/>
                </a:cxn>
                <a:cxn ang="0">
                  <a:pos x="T10" y="T11"/>
                </a:cxn>
              </a:cxnLst>
              <a:rect l="0" t="0" r="r" b="b"/>
              <a:pathLst>
                <a:path w="29" h="56">
                  <a:moveTo>
                    <a:pt x="14" y="56"/>
                  </a:moveTo>
                  <a:lnTo>
                    <a:pt x="29" y="38"/>
                  </a:lnTo>
                  <a:lnTo>
                    <a:pt x="29" y="0"/>
                  </a:lnTo>
                  <a:lnTo>
                    <a:pt x="0" y="0"/>
                  </a:lnTo>
                  <a:lnTo>
                    <a:pt x="0" y="38"/>
                  </a:lnTo>
                  <a:lnTo>
                    <a:pt x="14" y="5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383"/>
            <p:cNvSpPr>
              <a:spLocks noEditPoints="1"/>
            </p:cNvSpPr>
            <p:nvPr/>
          </p:nvSpPr>
          <p:spPr bwMode="auto">
            <a:xfrm>
              <a:off x="7087394" y="2234066"/>
              <a:ext cx="503238" cy="276225"/>
            </a:xfrm>
            <a:custGeom>
              <a:avLst/>
              <a:gdLst>
                <a:gd name="T0" fmla="*/ 122 w 171"/>
                <a:gd name="T1" fmla="*/ 0 h 94"/>
                <a:gd name="T2" fmla="*/ 85 w 171"/>
                <a:gd name="T3" fmla="*/ 48 h 94"/>
                <a:gd name="T4" fmla="*/ 48 w 171"/>
                <a:gd name="T5" fmla="*/ 0 h 94"/>
                <a:gd name="T6" fmla="*/ 0 w 171"/>
                <a:gd name="T7" fmla="*/ 49 h 94"/>
                <a:gd name="T8" fmla="*/ 0 w 171"/>
                <a:gd name="T9" fmla="*/ 94 h 94"/>
                <a:gd name="T10" fmla="*/ 171 w 171"/>
                <a:gd name="T11" fmla="*/ 94 h 94"/>
                <a:gd name="T12" fmla="*/ 171 w 171"/>
                <a:gd name="T13" fmla="*/ 49 h 94"/>
                <a:gd name="T14" fmla="*/ 122 w 171"/>
                <a:gd name="T15" fmla="*/ 0 h 94"/>
                <a:gd name="T16" fmla="*/ 85 w 171"/>
                <a:gd name="T17" fmla="*/ 75 h 94"/>
                <a:gd name="T18" fmla="*/ 81 w 171"/>
                <a:gd name="T19" fmla="*/ 71 h 94"/>
                <a:gd name="T20" fmla="*/ 85 w 171"/>
                <a:gd name="T21" fmla="*/ 66 h 94"/>
                <a:gd name="T22" fmla="*/ 90 w 171"/>
                <a:gd name="T23" fmla="*/ 71 h 94"/>
                <a:gd name="T24" fmla="*/ 85 w 171"/>
                <a:gd name="T2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94">
                  <a:moveTo>
                    <a:pt x="122" y="0"/>
                  </a:moveTo>
                  <a:cubicBezTo>
                    <a:pt x="85" y="48"/>
                    <a:pt x="85" y="48"/>
                    <a:pt x="85" y="48"/>
                  </a:cubicBezTo>
                  <a:cubicBezTo>
                    <a:pt x="48" y="0"/>
                    <a:pt x="48" y="0"/>
                    <a:pt x="48" y="0"/>
                  </a:cubicBezTo>
                  <a:cubicBezTo>
                    <a:pt x="24" y="5"/>
                    <a:pt x="0" y="17"/>
                    <a:pt x="0" y="49"/>
                  </a:cubicBezTo>
                  <a:cubicBezTo>
                    <a:pt x="0" y="94"/>
                    <a:pt x="0" y="94"/>
                    <a:pt x="0" y="94"/>
                  </a:cubicBezTo>
                  <a:cubicBezTo>
                    <a:pt x="171" y="94"/>
                    <a:pt x="171" y="94"/>
                    <a:pt x="171" y="94"/>
                  </a:cubicBezTo>
                  <a:cubicBezTo>
                    <a:pt x="171" y="49"/>
                    <a:pt x="171" y="49"/>
                    <a:pt x="171" y="49"/>
                  </a:cubicBezTo>
                  <a:cubicBezTo>
                    <a:pt x="171" y="17"/>
                    <a:pt x="146" y="5"/>
                    <a:pt x="122" y="0"/>
                  </a:cubicBezTo>
                  <a:close/>
                  <a:moveTo>
                    <a:pt x="85" y="75"/>
                  </a:moveTo>
                  <a:cubicBezTo>
                    <a:pt x="83" y="75"/>
                    <a:pt x="81" y="73"/>
                    <a:pt x="81" y="71"/>
                  </a:cubicBezTo>
                  <a:cubicBezTo>
                    <a:pt x="81" y="68"/>
                    <a:pt x="83" y="66"/>
                    <a:pt x="85" y="66"/>
                  </a:cubicBezTo>
                  <a:cubicBezTo>
                    <a:pt x="88" y="66"/>
                    <a:pt x="90" y="68"/>
                    <a:pt x="90" y="71"/>
                  </a:cubicBezTo>
                  <a:cubicBezTo>
                    <a:pt x="90" y="73"/>
                    <a:pt x="88" y="75"/>
                    <a:pt x="85" y="7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Oval 384"/>
            <p:cNvSpPr>
              <a:spLocks noChangeArrowheads="1"/>
            </p:cNvSpPr>
            <p:nvPr/>
          </p:nvSpPr>
          <p:spPr bwMode="auto">
            <a:xfrm>
              <a:off x="7841456" y="1975303"/>
              <a:ext cx="211138" cy="211138"/>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385"/>
            <p:cNvSpPr>
              <a:spLocks noChangeArrowheads="1"/>
            </p:cNvSpPr>
            <p:nvPr/>
          </p:nvSpPr>
          <p:spPr bwMode="auto">
            <a:xfrm>
              <a:off x="7924006" y="2227716"/>
              <a:ext cx="46038" cy="23813"/>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386"/>
            <p:cNvSpPr>
              <a:spLocks/>
            </p:cNvSpPr>
            <p:nvPr/>
          </p:nvSpPr>
          <p:spPr bwMode="auto">
            <a:xfrm>
              <a:off x="7924006" y="2262641"/>
              <a:ext cx="46038" cy="88900"/>
            </a:xfrm>
            <a:custGeom>
              <a:avLst/>
              <a:gdLst>
                <a:gd name="T0" fmla="*/ 15 w 29"/>
                <a:gd name="T1" fmla="*/ 56 h 56"/>
                <a:gd name="T2" fmla="*/ 29 w 29"/>
                <a:gd name="T3" fmla="*/ 38 h 56"/>
                <a:gd name="T4" fmla="*/ 29 w 29"/>
                <a:gd name="T5" fmla="*/ 0 h 56"/>
                <a:gd name="T6" fmla="*/ 0 w 29"/>
                <a:gd name="T7" fmla="*/ 0 h 56"/>
                <a:gd name="T8" fmla="*/ 0 w 29"/>
                <a:gd name="T9" fmla="*/ 38 h 56"/>
                <a:gd name="T10" fmla="*/ 15 w 29"/>
                <a:gd name="T11" fmla="*/ 56 h 56"/>
              </a:gdLst>
              <a:ahLst/>
              <a:cxnLst>
                <a:cxn ang="0">
                  <a:pos x="T0" y="T1"/>
                </a:cxn>
                <a:cxn ang="0">
                  <a:pos x="T2" y="T3"/>
                </a:cxn>
                <a:cxn ang="0">
                  <a:pos x="T4" y="T5"/>
                </a:cxn>
                <a:cxn ang="0">
                  <a:pos x="T6" y="T7"/>
                </a:cxn>
                <a:cxn ang="0">
                  <a:pos x="T8" y="T9"/>
                </a:cxn>
                <a:cxn ang="0">
                  <a:pos x="T10" y="T11"/>
                </a:cxn>
              </a:cxnLst>
              <a:rect l="0" t="0" r="r" b="b"/>
              <a:pathLst>
                <a:path w="29" h="56">
                  <a:moveTo>
                    <a:pt x="15" y="56"/>
                  </a:moveTo>
                  <a:lnTo>
                    <a:pt x="29" y="38"/>
                  </a:lnTo>
                  <a:lnTo>
                    <a:pt x="29" y="0"/>
                  </a:lnTo>
                  <a:lnTo>
                    <a:pt x="0" y="0"/>
                  </a:lnTo>
                  <a:lnTo>
                    <a:pt x="0" y="38"/>
                  </a:lnTo>
                  <a:lnTo>
                    <a:pt x="15" y="5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387"/>
            <p:cNvSpPr>
              <a:spLocks noEditPoints="1"/>
            </p:cNvSpPr>
            <p:nvPr/>
          </p:nvSpPr>
          <p:spPr bwMode="auto">
            <a:xfrm>
              <a:off x="7696994" y="2234066"/>
              <a:ext cx="503238" cy="276225"/>
            </a:xfrm>
            <a:custGeom>
              <a:avLst/>
              <a:gdLst>
                <a:gd name="T0" fmla="*/ 122 w 171"/>
                <a:gd name="T1" fmla="*/ 0 h 94"/>
                <a:gd name="T2" fmla="*/ 85 w 171"/>
                <a:gd name="T3" fmla="*/ 48 h 94"/>
                <a:gd name="T4" fmla="*/ 48 w 171"/>
                <a:gd name="T5" fmla="*/ 0 h 94"/>
                <a:gd name="T6" fmla="*/ 0 w 171"/>
                <a:gd name="T7" fmla="*/ 49 h 94"/>
                <a:gd name="T8" fmla="*/ 0 w 171"/>
                <a:gd name="T9" fmla="*/ 94 h 94"/>
                <a:gd name="T10" fmla="*/ 171 w 171"/>
                <a:gd name="T11" fmla="*/ 94 h 94"/>
                <a:gd name="T12" fmla="*/ 171 w 171"/>
                <a:gd name="T13" fmla="*/ 49 h 94"/>
                <a:gd name="T14" fmla="*/ 122 w 171"/>
                <a:gd name="T15" fmla="*/ 0 h 94"/>
                <a:gd name="T16" fmla="*/ 85 w 171"/>
                <a:gd name="T17" fmla="*/ 75 h 94"/>
                <a:gd name="T18" fmla="*/ 81 w 171"/>
                <a:gd name="T19" fmla="*/ 71 h 94"/>
                <a:gd name="T20" fmla="*/ 85 w 171"/>
                <a:gd name="T21" fmla="*/ 66 h 94"/>
                <a:gd name="T22" fmla="*/ 90 w 171"/>
                <a:gd name="T23" fmla="*/ 71 h 94"/>
                <a:gd name="T24" fmla="*/ 85 w 171"/>
                <a:gd name="T25" fmla="*/ 7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94">
                  <a:moveTo>
                    <a:pt x="122" y="0"/>
                  </a:moveTo>
                  <a:cubicBezTo>
                    <a:pt x="85" y="48"/>
                    <a:pt x="85" y="48"/>
                    <a:pt x="85" y="48"/>
                  </a:cubicBezTo>
                  <a:cubicBezTo>
                    <a:pt x="48" y="0"/>
                    <a:pt x="48" y="0"/>
                    <a:pt x="48" y="0"/>
                  </a:cubicBezTo>
                  <a:cubicBezTo>
                    <a:pt x="24" y="5"/>
                    <a:pt x="0" y="17"/>
                    <a:pt x="0" y="49"/>
                  </a:cubicBezTo>
                  <a:cubicBezTo>
                    <a:pt x="0" y="94"/>
                    <a:pt x="0" y="94"/>
                    <a:pt x="0" y="94"/>
                  </a:cubicBezTo>
                  <a:cubicBezTo>
                    <a:pt x="171" y="94"/>
                    <a:pt x="171" y="94"/>
                    <a:pt x="171" y="94"/>
                  </a:cubicBezTo>
                  <a:cubicBezTo>
                    <a:pt x="171" y="49"/>
                    <a:pt x="171" y="49"/>
                    <a:pt x="171" y="49"/>
                  </a:cubicBezTo>
                  <a:cubicBezTo>
                    <a:pt x="171" y="17"/>
                    <a:pt x="147" y="5"/>
                    <a:pt x="122" y="0"/>
                  </a:cubicBezTo>
                  <a:close/>
                  <a:moveTo>
                    <a:pt x="85" y="75"/>
                  </a:moveTo>
                  <a:cubicBezTo>
                    <a:pt x="83" y="75"/>
                    <a:pt x="81" y="73"/>
                    <a:pt x="81" y="71"/>
                  </a:cubicBezTo>
                  <a:cubicBezTo>
                    <a:pt x="81" y="68"/>
                    <a:pt x="83" y="66"/>
                    <a:pt x="85" y="66"/>
                  </a:cubicBezTo>
                  <a:cubicBezTo>
                    <a:pt x="88" y="66"/>
                    <a:pt x="90" y="68"/>
                    <a:pt x="90" y="71"/>
                  </a:cubicBezTo>
                  <a:cubicBezTo>
                    <a:pt x="90" y="73"/>
                    <a:pt x="88" y="75"/>
                    <a:pt x="85" y="75"/>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388"/>
            <p:cNvSpPr>
              <a:spLocks noEditPoints="1"/>
            </p:cNvSpPr>
            <p:nvPr/>
          </p:nvSpPr>
          <p:spPr bwMode="auto">
            <a:xfrm>
              <a:off x="7177881" y="2829378"/>
              <a:ext cx="322263" cy="317500"/>
            </a:xfrm>
            <a:custGeom>
              <a:avLst/>
              <a:gdLst>
                <a:gd name="T0" fmla="*/ 54 w 109"/>
                <a:gd name="T1" fmla="*/ 0 h 108"/>
                <a:gd name="T2" fmla="*/ 0 w 109"/>
                <a:gd name="T3" fmla="*/ 54 h 108"/>
                <a:gd name="T4" fmla="*/ 54 w 109"/>
                <a:gd name="T5" fmla="*/ 108 h 108"/>
                <a:gd name="T6" fmla="*/ 109 w 109"/>
                <a:gd name="T7" fmla="*/ 54 h 108"/>
                <a:gd name="T8" fmla="*/ 54 w 109"/>
                <a:gd name="T9" fmla="*/ 0 h 108"/>
                <a:gd name="T10" fmla="*/ 79 w 109"/>
                <a:gd name="T11" fmla="*/ 78 h 108"/>
                <a:gd name="T12" fmla="*/ 68 w 109"/>
                <a:gd name="T13" fmla="*/ 67 h 108"/>
                <a:gd name="T14" fmla="*/ 79 w 109"/>
                <a:gd name="T15" fmla="*/ 46 h 108"/>
                <a:gd name="T16" fmla="*/ 90 w 109"/>
                <a:gd name="T17" fmla="*/ 67 h 108"/>
                <a:gd name="T18" fmla="*/ 79 w 109"/>
                <a:gd name="T19" fmla="*/ 7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4" y="0"/>
                  </a:moveTo>
                  <a:cubicBezTo>
                    <a:pt x="24" y="0"/>
                    <a:pt x="0" y="24"/>
                    <a:pt x="0" y="54"/>
                  </a:cubicBezTo>
                  <a:cubicBezTo>
                    <a:pt x="0" y="84"/>
                    <a:pt x="24" y="108"/>
                    <a:pt x="54" y="108"/>
                  </a:cubicBezTo>
                  <a:cubicBezTo>
                    <a:pt x="84" y="108"/>
                    <a:pt x="109" y="84"/>
                    <a:pt x="109" y="54"/>
                  </a:cubicBezTo>
                  <a:cubicBezTo>
                    <a:pt x="109" y="24"/>
                    <a:pt x="84" y="0"/>
                    <a:pt x="54" y="0"/>
                  </a:cubicBezTo>
                  <a:close/>
                  <a:moveTo>
                    <a:pt x="79" y="78"/>
                  </a:moveTo>
                  <a:cubicBezTo>
                    <a:pt x="73" y="78"/>
                    <a:pt x="68" y="73"/>
                    <a:pt x="68" y="67"/>
                  </a:cubicBezTo>
                  <a:cubicBezTo>
                    <a:pt x="68" y="61"/>
                    <a:pt x="78" y="46"/>
                    <a:pt x="79" y="46"/>
                  </a:cubicBezTo>
                  <a:cubicBezTo>
                    <a:pt x="79" y="46"/>
                    <a:pt x="90" y="61"/>
                    <a:pt x="90" y="67"/>
                  </a:cubicBezTo>
                  <a:cubicBezTo>
                    <a:pt x="90" y="73"/>
                    <a:pt x="85" y="78"/>
                    <a:pt x="79" y="78"/>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947822" y="2127595"/>
            <a:ext cx="5305888" cy="923330"/>
          </a:xfrm>
          <a:prstGeom prst="rect">
            <a:avLst/>
          </a:prstGeom>
        </p:spPr>
        <p:txBody>
          <a:bodyPr wrap="square">
            <a:spAutoFit/>
          </a:bodyPr>
          <a:lstStyle/>
          <a:p>
            <a:pPr>
              <a:lnSpc>
                <a:spcPct val="150000"/>
              </a:lnSpc>
            </a:pPr>
            <a:r>
              <a:rPr lang="en-US" altLang="zh-CN" dirty="0">
                <a:solidFill>
                  <a:srgbClr val="00A78B"/>
                </a:solidFill>
              </a:rPr>
              <a:t>STAR</a:t>
            </a:r>
            <a:r>
              <a:rPr lang="zh-CN" altLang="en-US" dirty="0">
                <a:solidFill>
                  <a:srgbClr val="00A78B"/>
                </a:solidFill>
              </a:rPr>
              <a:t>法则是情境</a:t>
            </a:r>
            <a:r>
              <a:rPr lang="en-US" altLang="zh-CN" dirty="0">
                <a:solidFill>
                  <a:srgbClr val="00A78B"/>
                </a:solidFill>
              </a:rPr>
              <a:t>(situation)</a:t>
            </a:r>
            <a:r>
              <a:rPr lang="zh-CN" altLang="en-US" dirty="0">
                <a:solidFill>
                  <a:srgbClr val="00A78B"/>
                </a:solidFill>
              </a:rPr>
              <a:t>、任务</a:t>
            </a:r>
            <a:r>
              <a:rPr lang="en-US" altLang="zh-CN" dirty="0">
                <a:solidFill>
                  <a:srgbClr val="00A78B"/>
                </a:solidFill>
              </a:rPr>
              <a:t>(task)</a:t>
            </a:r>
            <a:r>
              <a:rPr lang="zh-CN" altLang="en-US" dirty="0">
                <a:solidFill>
                  <a:srgbClr val="00A78B"/>
                </a:solidFill>
              </a:rPr>
              <a:t>、行动</a:t>
            </a:r>
            <a:r>
              <a:rPr lang="en-US" altLang="zh-CN" dirty="0">
                <a:solidFill>
                  <a:srgbClr val="00A78B"/>
                </a:solidFill>
              </a:rPr>
              <a:t>(action)</a:t>
            </a:r>
            <a:r>
              <a:rPr lang="zh-CN" altLang="en-US" dirty="0">
                <a:solidFill>
                  <a:srgbClr val="00A78B"/>
                </a:solidFill>
              </a:rPr>
              <a:t>、结果</a:t>
            </a:r>
            <a:r>
              <a:rPr lang="en-US" altLang="zh-CN" dirty="0">
                <a:solidFill>
                  <a:srgbClr val="00A78B"/>
                </a:solidFill>
              </a:rPr>
              <a:t>(result)</a:t>
            </a:r>
            <a:r>
              <a:rPr lang="zh-CN" altLang="en-US" dirty="0">
                <a:solidFill>
                  <a:srgbClr val="00A78B"/>
                </a:solidFill>
              </a:rPr>
              <a:t>四项的缩写</a:t>
            </a:r>
            <a:r>
              <a:rPr lang="zh-CN" altLang="en-US" dirty="0" smtClean="0">
                <a:solidFill>
                  <a:srgbClr val="00A78B"/>
                </a:solidFill>
              </a:rPr>
              <a:t>。</a:t>
            </a:r>
            <a:endParaRPr lang="en-US" altLang="zh-CN" dirty="0" smtClean="0">
              <a:solidFill>
                <a:srgbClr val="00A78B"/>
              </a:solidFill>
            </a:endParaRPr>
          </a:p>
        </p:txBody>
      </p:sp>
      <p:sp>
        <p:nvSpPr>
          <p:cNvPr id="24" name="矩形 23"/>
          <p:cNvSpPr/>
          <p:nvPr/>
        </p:nvSpPr>
        <p:spPr>
          <a:xfrm>
            <a:off x="4947821" y="3410670"/>
            <a:ext cx="5305888" cy="1754326"/>
          </a:xfrm>
          <a:prstGeom prst="rect">
            <a:avLst/>
          </a:prstGeom>
        </p:spPr>
        <p:txBody>
          <a:bodyPr wrap="square">
            <a:spAutoFit/>
          </a:bodyPr>
          <a:lstStyle/>
          <a:p>
            <a:pPr>
              <a:lnSpc>
                <a:spcPct val="150000"/>
              </a:lnSpc>
            </a:pPr>
            <a:r>
              <a:rPr lang="en-US" altLang="zh-CN" dirty="0" smtClean="0">
                <a:solidFill>
                  <a:srgbClr val="00A78B"/>
                </a:solidFill>
              </a:rPr>
              <a:t>STAR</a:t>
            </a:r>
            <a:r>
              <a:rPr lang="zh-CN" altLang="en-US" dirty="0">
                <a:solidFill>
                  <a:srgbClr val="00A78B"/>
                </a:solidFill>
              </a:rPr>
              <a:t>法则是一种常常被面试官使用的工具，用来收集面试者与工作相关的具体信息和能力</a:t>
            </a:r>
            <a:r>
              <a:rPr lang="zh-CN" altLang="en-US" dirty="0" smtClean="0">
                <a:solidFill>
                  <a:srgbClr val="00A78B"/>
                </a:solidFill>
              </a:rPr>
              <a:t>。</a:t>
            </a:r>
            <a:endParaRPr lang="en-US" altLang="zh-CN" dirty="0" smtClean="0">
              <a:solidFill>
                <a:srgbClr val="00A78B"/>
              </a:solidFill>
            </a:endParaRPr>
          </a:p>
          <a:p>
            <a:pPr>
              <a:lnSpc>
                <a:spcPct val="150000"/>
              </a:lnSpc>
            </a:pPr>
            <a:r>
              <a:rPr lang="en-US" altLang="zh-CN" dirty="0" smtClean="0">
                <a:solidFill>
                  <a:srgbClr val="00A78B"/>
                </a:solidFill>
              </a:rPr>
              <a:t>STAR</a:t>
            </a:r>
            <a:r>
              <a:rPr lang="zh-CN" altLang="en-US" dirty="0">
                <a:solidFill>
                  <a:srgbClr val="00A78B"/>
                </a:solidFill>
              </a:rPr>
              <a:t>法则比起传统的面试手法来说，可以更精确地预测面试者未来的工作表现。</a:t>
            </a:r>
          </a:p>
        </p:txBody>
      </p:sp>
      <p:cxnSp>
        <p:nvCxnSpPr>
          <p:cNvPr id="27" name="直接连接符 26"/>
          <p:cNvCxnSpPr/>
          <p:nvPr/>
        </p:nvCxnSpPr>
        <p:spPr>
          <a:xfrm>
            <a:off x="1207363" y="5629922"/>
            <a:ext cx="9579006"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207363" y="1583184"/>
            <a:ext cx="9579006"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4192985"/>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t>STAR</a:t>
            </a:r>
            <a:r>
              <a:rPr lang="zh-CN" altLang="en-US" dirty="0" smtClean="0"/>
              <a:t>法则的内容</a:t>
            </a:r>
            <a:endParaRPr lang="zh-CN" altLang="en-US" dirty="0"/>
          </a:p>
        </p:txBody>
      </p:sp>
      <p:grpSp>
        <p:nvGrpSpPr>
          <p:cNvPr id="7" name="组合 6"/>
          <p:cNvGrpSpPr/>
          <p:nvPr/>
        </p:nvGrpSpPr>
        <p:grpSpPr>
          <a:xfrm>
            <a:off x="4618405" y="1759675"/>
            <a:ext cx="1340752" cy="1299537"/>
            <a:chOff x="2810825" y="2571535"/>
            <a:chExt cx="1340752" cy="1299537"/>
          </a:xfrm>
        </p:grpSpPr>
        <p:sp>
          <p:nvSpPr>
            <p:cNvPr id="5" name="椭圆 4"/>
            <p:cNvSpPr/>
            <p:nvPr/>
          </p:nvSpPr>
          <p:spPr>
            <a:xfrm>
              <a:off x="2810825" y="2571535"/>
              <a:ext cx="1299537" cy="1299537"/>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10825" y="2990470"/>
              <a:ext cx="1340752" cy="461665"/>
            </a:xfrm>
            <a:prstGeom prst="rect">
              <a:avLst/>
            </a:prstGeom>
          </p:spPr>
          <p:txBody>
            <a:bodyPr wrap="none">
              <a:spAutoFit/>
            </a:bodyPr>
            <a:lstStyle/>
            <a:p>
              <a:r>
                <a:rPr lang="en-US" altLang="zh-CN" sz="2400" b="1" dirty="0">
                  <a:solidFill>
                    <a:srgbClr val="00A78B"/>
                  </a:solidFill>
                </a:rPr>
                <a:t>Situation</a:t>
              </a:r>
              <a:endParaRPr lang="zh-CN" altLang="en-US" sz="2400" b="1" dirty="0">
                <a:solidFill>
                  <a:srgbClr val="00A78B"/>
                </a:solidFill>
              </a:endParaRPr>
            </a:p>
          </p:txBody>
        </p:sp>
      </p:grpSp>
      <p:grpSp>
        <p:nvGrpSpPr>
          <p:cNvPr id="9" name="组合 8"/>
          <p:cNvGrpSpPr/>
          <p:nvPr/>
        </p:nvGrpSpPr>
        <p:grpSpPr>
          <a:xfrm>
            <a:off x="5988728" y="1780328"/>
            <a:ext cx="1299537" cy="1299537"/>
            <a:chOff x="4266762" y="2571536"/>
            <a:chExt cx="1299537" cy="1299537"/>
          </a:xfrm>
        </p:grpSpPr>
        <p:sp>
          <p:nvSpPr>
            <p:cNvPr id="4" name="椭圆 3"/>
            <p:cNvSpPr/>
            <p:nvPr/>
          </p:nvSpPr>
          <p:spPr>
            <a:xfrm>
              <a:off x="4266762" y="2571536"/>
              <a:ext cx="1299537" cy="1299537"/>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34650" y="2990470"/>
              <a:ext cx="736868" cy="461665"/>
            </a:xfrm>
            <a:prstGeom prst="rect">
              <a:avLst/>
            </a:prstGeom>
          </p:spPr>
          <p:txBody>
            <a:bodyPr wrap="none">
              <a:spAutoFit/>
            </a:bodyPr>
            <a:lstStyle/>
            <a:p>
              <a:r>
                <a:rPr lang="en-US" altLang="zh-CN" sz="2400" b="1" dirty="0">
                  <a:solidFill>
                    <a:srgbClr val="00A78B"/>
                  </a:solidFill>
                </a:rPr>
                <a:t>Task</a:t>
              </a:r>
              <a:endParaRPr lang="zh-CN" altLang="en-US" sz="2400" b="1" dirty="0">
                <a:solidFill>
                  <a:srgbClr val="00A78B"/>
                </a:solidFill>
              </a:endParaRPr>
            </a:p>
          </p:txBody>
        </p:sp>
      </p:grpSp>
      <p:grpSp>
        <p:nvGrpSpPr>
          <p:cNvPr id="10" name="组合 9"/>
          <p:cNvGrpSpPr/>
          <p:nvPr/>
        </p:nvGrpSpPr>
        <p:grpSpPr>
          <a:xfrm>
            <a:off x="4659620" y="3104924"/>
            <a:ext cx="1299537" cy="1299537"/>
            <a:chOff x="4266762" y="2571536"/>
            <a:chExt cx="1299537" cy="1299537"/>
          </a:xfrm>
        </p:grpSpPr>
        <p:sp>
          <p:nvSpPr>
            <p:cNvPr id="11" name="椭圆 10"/>
            <p:cNvSpPr/>
            <p:nvPr/>
          </p:nvSpPr>
          <p:spPr>
            <a:xfrm>
              <a:off x="4266762" y="2571536"/>
              <a:ext cx="1299537" cy="1299537"/>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19500" y="2989165"/>
              <a:ext cx="1011815" cy="461665"/>
            </a:xfrm>
            <a:prstGeom prst="rect">
              <a:avLst/>
            </a:prstGeom>
          </p:spPr>
          <p:txBody>
            <a:bodyPr wrap="none">
              <a:spAutoFit/>
            </a:bodyPr>
            <a:lstStyle/>
            <a:p>
              <a:r>
                <a:rPr lang="en-US" altLang="zh-CN" sz="2400" b="1" dirty="0">
                  <a:solidFill>
                    <a:srgbClr val="00A78B"/>
                  </a:solidFill>
                </a:rPr>
                <a:t>Action</a:t>
              </a:r>
              <a:endParaRPr lang="zh-CN" altLang="en-US" sz="2400" b="1" dirty="0">
                <a:solidFill>
                  <a:srgbClr val="00A78B"/>
                </a:solidFill>
              </a:endParaRPr>
            </a:p>
          </p:txBody>
        </p:sp>
      </p:grpSp>
      <p:grpSp>
        <p:nvGrpSpPr>
          <p:cNvPr id="13" name="组合 12"/>
          <p:cNvGrpSpPr/>
          <p:nvPr/>
        </p:nvGrpSpPr>
        <p:grpSpPr>
          <a:xfrm>
            <a:off x="5997606" y="3119618"/>
            <a:ext cx="1299537" cy="1299537"/>
            <a:chOff x="4266762" y="2571536"/>
            <a:chExt cx="1299537" cy="1299537"/>
          </a:xfrm>
        </p:grpSpPr>
        <p:sp>
          <p:nvSpPr>
            <p:cNvPr id="14" name="椭圆 13"/>
            <p:cNvSpPr/>
            <p:nvPr/>
          </p:nvSpPr>
          <p:spPr>
            <a:xfrm>
              <a:off x="4266762" y="2571536"/>
              <a:ext cx="1299537" cy="1299537"/>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28378" y="2989165"/>
              <a:ext cx="1011815" cy="461665"/>
            </a:xfrm>
            <a:prstGeom prst="rect">
              <a:avLst/>
            </a:prstGeom>
          </p:spPr>
          <p:txBody>
            <a:bodyPr wrap="none">
              <a:spAutoFit/>
            </a:bodyPr>
            <a:lstStyle/>
            <a:p>
              <a:r>
                <a:rPr lang="en-US" altLang="zh-CN" sz="2400" b="1" dirty="0">
                  <a:solidFill>
                    <a:srgbClr val="00A78B"/>
                  </a:solidFill>
                </a:rPr>
                <a:t>Result</a:t>
              </a:r>
              <a:endParaRPr lang="zh-CN" altLang="en-US" sz="2400" b="1" dirty="0">
                <a:solidFill>
                  <a:srgbClr val="00A78B"/>
                </a:solidFill>
              </a:endParaRPr>
            </a:p>
          </p:txBody>
        </p:sp>
      </p:grpSp>
      <p:sp>
        <p:nvSpPr>
          <p:cNvPr id="16" name="圆角矩形 15"/>
          <p:cNvSpPr/>
          <p:nvPr/>
        </p:nvSpPr>
        <p:spPr>
          <a:xfrm>
            <a:off x="1243741" y="1934486"/>
            <a:ext cx="3359405" cy="94991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297143" y="1955138"/>
            <a:ext cx="3359405" cy="94991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280990" y="3293123"/>
            <a:ext cx="3359405" cy="94991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7299679" y="3278429"/>
            <a:ext cx="3359405" cy="949911"/>
          </a:xfrm>
          <a:prstGeom prst="round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95162" y="2086275"/>
            <a:ext cx="2856559" cy="646331"/>
          </a:xfrm>
          <a:prstGeom prst="rect">
            <a:avLst/>
          </a:prstGeom>
        </p:spPr>
        <p:txBody>
          <a:bodyPr wrap="square">
            <a:spAutoFit/>
          </a:bodyPr>
          <a:lstStyle/>
          <a:p>
            <a:r>
              <a:rPr lang="zh-CN" altLang="en-US" dirty="0" smtClean="0">
                <a:solidFill>
                  <a:srgbClr val="00A78B"/>
                </a:solidFill>
              </a:rPr>
              <a:t>首先，要</a:t>
            </a:r>
            <a:r>
              <a:rPr lang="zh-CN" altLang="en-US" dirty="0">
                <a:solidFill>
                  <a:srgbClr val="00A78B"/>
                </a:solidFill>
              </a:rPr>
              <a:t>了解应聘者工作业绩取得的</a:t>
            </a:r>
            <a:r>
              <a:rPr lang="zh-CN" altLang="en-US" dirty="0" smtClean="0">
                <a:solidFill>
                  <a:srgbClr val="00A78B"/>
                </a:solidFill>
              </a:rPr>
              <a:t>背景。</a:t>
            </a:r>
            <a:endParaRPr lang="zh-CN" altLang="en-US" dirty="0">
              <a:solidFill>
                <a:srgbClr val="00A78B"/>
              </a:solidFill>
            </a:endParaRPr>
          </a:p>
        </p:txBody>
      </p:sp>
      <p:sp>
        <p:nvSpPr>
          <p:cNvPr id="21" name="矩形 20"/>
          <p:cNvSpPr/>
          <p:nvPr/>
        </p:nvSpPr>
        <p:spPr>
          <a:xfrm>
            <a:off x="7481504" y="2086275"/>
            <a:ext cx="2803111" cy="646331"/>
          </a:xfrm>
          <a:prstGeom prst="rect">
            <a:avLst/>
          </a:prstGeom>
        </p:spPr>
        <p:txBody>
          <a:bodyPr wrap="square">
            <a:spAutoFit/>
          </a:bodyPr>
          <a:lstStyle/>
          <a:p>
            <a:r>
              <a:rPr lang="zh-CN" altLang="en-US" dirty="0">
                <a:solidFill>
                  <a:srgbClr val="00A78B"/>
                </a:solidFill>
              </a:rPr>
              <a:t>其次，要详细了解应聘者为了完成业务</a:t>
            </a:r>
            <a:r>
              <a:rPr lang="zh-CN" altLang="en-US" dirty="0" smtClean="0">
                <a:solidFill>
                  <a:srgbClr val="00A78B"/>
                </a:solidFill>
              </a:rPr>
              <a:t>工作。</a:t>
            </a:r>
            <a:endParaRPr lang="zh-CN" altLang="en-US" dirty="0">
              <a:solidFill>
                <a:srgbClr val="00A78B"/>
              </a:solidFill>
            </a:endParaRPr>
          </a:p>
        </p:txBody>
      </p:sp>
      <p:sp>
        <p:nvSpPr>
          <p:cNvPr id="22" name="矩形 21"/>
          <p:cNvSpPr/>
          <p:nvPr/>
        </p:nvSpPr>
        <p:spPr>
          <a:xfrm>
            <a:off x="1495162" y="3312413"/>
            <a:ext cx="2824530" cy="923330"/>
          </a:xfrm>
          <a:prstGeom prst="rect">
            <a:avLst/>
          </a:prstGeom>
        </p:spPr>
        <p:txBody>
          <a:bodyPr wrap="square">
            <a:spAutoFit/>
          </a:bodyPr>
          <a:lstStyle/>
          <a:p>
            <a:r>
              <a:rPr lang="zh-CN" altLang="en-US" dirty="0">
                <a:solidFill>
                  <a:srgbClr val="00A78B"/>
                </a:solidFill>
              </a:rPr>
              <a:t>再次，继续了解该应聘者为了完成这些任务所采取的</a:t>
            </a:r>
            <a:r>
              <a:rPr lang="zh-CN" altLang="en-US" dirty="0" smtClean="0">
                <a:solidFill>
                  <a:srgbClr val="00A78B"/>
                </a:solidFill>
              </a:rPr>
              <a:t>行动。</a:t>
            </a:r>
            <a:endParaRPr lang="zh-CN" altLang="en-US" dirty="0">
              <a:solidFill>
                <a:srgbClr val="00A78B"/>
              </a:solidFill>
            </a:endParaRPr>
          </a:p>
        </p:txBody>
      </p:sp>
      <p:sp>
        <p:nvSpPr>
          <p:cNvPr id="23" name="矩形 22"/>
          <p:cNvSpPr/>
          <p:nvPr/>
        </p:nvSpPr>
        <p:spPr>
          <a:xfrm>
            <a:off x="7564506" y="3401913"/>
            <a:ext cx="2897661" cy="646331"/>
          </a:xfrm>
          <a:prstGeom prst="rect">
            <a:avLst/>
          </a:prstGeom>
        </p:spPr>
        <p:txBody>
          <a:bodyPr wrap="square">
            <a:spAutoFit/>
          </a:bodyPr>
          <a:lstStyle/>
          <a:p>
            <a:r>
              <a:rPr lang="zh-CN" altLang="en-US" dirty="0" smtClean="0">
                <a:solidFill>
                  <a:srgbClr val="00A78B"/>
                </a:solidFill>
              </a:rPr>
              <a:t>最后，结果</a:t>
            </a:r>
            <a:r>
              <a:rPr lang="zh-CN" altLang="en-US" dirty="0">
                <a:solidFill>
                  <a:srgbClr val="00A78B"/>
                </a:solidFill>
              </a:rPr>
              <a:t>怎样，在这样的情况下你学习到了</a:t>
            </a:r>
            <a:r>
              <a:rPr lang="zh-CN" altLang="en-US" dirty="0" smtClean="0">
                <a:solidFill>
                  <a:srgbClr val="00A78B"/>
                </a:solidFill>
              </a:rPr>
              <a:t>什么。</a:t>
            </a:r>
            <a:endParaRPr lang="zh-CN" altLang="en-US" dirty="0">
              <a:solidFill>
                <a:srgbClr val="00A78B"/>
              </a:solidFill>
            </a:endParaRPr>
          </a:p>
        </p:txBody>
      </p:sp>
      <p:sp>
        <p:nvSpPr>
          <p:cNvPr id="24" name="矩形 23"/>
          <p:cNvSpPr/>
          <p:nvPr/>
        </p:nvSpPr>
        <p:spPr>
          <a:xfrm>
            <a:off x="1666803" y="5123475"/>
            <a:ext cx="8584707" cy="923330"/>
          </a:xfrm>
          <a:prstGeom prst="rect">
            <a:avLst/>
          </a:prstGeom>
        </p:spPr>
        <p:txBody>
          <a:bodyPr wrap="square">
            <a:spAutoFit/>
          </a:bodyPr>
          <a:lstStyle/>
          <a:p>
            <a:r>
              <a:rPr lang="zh-CN" altLang="en-US" dirty="0">
                <a:solidFill>
                  <a:srgbClr val="00A78B"/>
                </a:solidFill>
              </a:rPr>
              <a:t>简而言之，</a:t>
            </a:r>
            <a:r>
              <a:rPr lang="en-US" altLang="zh-CN" dirty="0">
                <a:solidFill>
                  <a:srgbClr val="00A78B"/>
                </a:solidFill>
              </a:rPr>
              <a:t>STAR</a:t>
            </a:r>
            <a:r>
              <a:rPr lang="zh-CN" altLang="en-US" dirty="0">
                <a:solidFill>
                  <a:srgbClr val="00A78B"/>
                </a:solidFill>
              </a:rPr>
              <a:t>法则，就是一种讲述自己故事的方式，或者说，是一个清晰、条理的作文模板。不管是什么，合理熟练运用此法则，可以轻松的对面试官描述事物的逻辑方式，表现出自己分析阐述问题的清晰性、条理性和逻辑性。</a:t>
            </a:r>
          </a:p>
        </p:txBody>
      </p:sp>
      <p:sp>
        <p:nvSpPr>
          <p:cNvPr id="26" name="双括号 25"/>
          <p:cNvSpPr/>
          <p:nvPr/>
        </p:nvSpPr>
        <p:spPr>
          <a:xfrm>
            <a:off x="1280990" y="4718078"/>
            <a:ext cx="9375558" cy="1551938"/>
          </a:xfrm>
          <a:prstGeom prst="bracketPair">
            <a:avLst>
              <a:gd name="adj" fmla="val 6371"/>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63178412"/>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文本框 163"/>
          <p:cNvSpPr txBox="1"/>
          <p:nvPr/>
        </p:nvSpPr>
        <p:spPr>
          <a:xfrm>
            <a:off x="4072073" y="307236"/>
            <a:ext cx="4064860" cy="1077218"/>
          </a:xfrm>
          <a:prstGeom prst="rect">
            <a:avLst/>
          </a:prstGeom>
          <a:noFill/>
        </p:spPr>
        <p:txBody>
          <a:bodyPr wrap="square" rtlCol="0">
            <a:spAutoFit/>
          </a:bodyPr>
          <a:lstStyle/>
          <a:p>
            <a:r>
              <a:rPr kumimoji="1" lang="en-US" altLang="zh-CN" sz="6400" b="1" dirty="0" smtClean="0">
                <a:solidFill>
                  <a:schemeClr val="accent1"/>
                </a:solidFill>
                <a:cs typeface="+mn-ea"/>
                <a:sym typeface="+mn-lt"/>
              </a:rPr>
              <a:t>CONTENTS</a:t>
            </a:r>
            <a:endParaRPr kumimoji="1" lang="zh-CN" altLang="en-US" sz="6400" b="1" dirty="0">
              <a:solidFill>
                <a:schemeClr val="accent1"/>
              </a:solidFill>
              <a:cs typeface="+mn-ea"/>
              <a:sym typeface="+mn-lt"/>
            </a:endParaRPr>
          </a:p>
        </p:txBody>
      </p:sp>
      <p:sp>
        <p:nvSpPr>
          <p:cNvPr id="167" name="文本框 166"/>
          <p:cNvSpPr txBox="1"/>
          <p:nvPr/>
        </p:nvSpPr>
        <p:spPr>
          <a:xfrm>
            <a:off x="4213494" y="3618078"/>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2</a:t>
            </a:r>
            <a:r>
              <a:rPr lang="zh-CN" altLang="en-US" sz="2800" b="1" dirty="0" smtClean="0">
                <a:solidFill>
                  <a:schemeClr val="bg1"/>
                </a:solidFill>
                <a:latin typeface="+mn-ea"/>
                <a:cs typeface="+mn-ea"/>
                <a:sym typeface="+mn-lt"/>
              </a:rPr>
              <a:t>、５Ｗ２Ｈ</a:t>
            </a:r>
            <a:endParaRPr lang="en-US" altLang="zh-CN" sz="2800" b="1" dirty="0">
              <a:solidFill>
                <a:schemeClr val="bg1"/>
              </a:solidFill>
              <a:latin typeface="+mn-ea"/>
              <a:cs typeface="+mn-ea"/>
              <a:sym typeface="+mn-lt"/>
            </a:endParaRPr>
          </a:p>
        </p:txBody>
      </p:sp>
      <p:sp>
        <p:nvSpPr>
          <p:cNvPr id="169" name="文本框 168"/>
          <p:cNvSpPr txBox="1"/>
          <p:nvPr/>
        </p:nvSpPr>
        <p:spPr>
          <a:xfrm>
            <a:off x="7612208" y="3642426"/>
            <a:ext cx="2784502" cy="662554"/>
          </a:xfrm>
          <a:prstGeom prst="rect">
            <a:avLst/>
          </a:prstGeom>
          <a:noFill/>
        </p:spPr>
        <p:txBody>
          <a:bodyPr wrap="square" rtlCol="0" anchor="t">
            <a:spAutoFit/>
          </a:bodyPr>
          <a:lstStyle/>
          <a:p>
            <a:pPr defTabSz="609585">
              <a:lnSpc>
                <a:spcPct val="150000"/>
              </a:lnSpc>
            </a:pPr>
            <a:r>
              <a:rPr lang="en-US" altLang="zh-CN" sz="2800" b="1" dirty="0" smtClean="0">
                <a:solidFill>
                  <a:srgbClr val="FFFF00"/>
                </a:solidFill>
                <a:latin typeface="+mn-ea"/>
                <a:cs typeface="+mn-ea"/>
                <a:sym typeface="+mn-lt"/>
              </a:rPr>
              <a:t>5</a:t>
            </a:r>
            <a:r>
              <a:rPr lang="zh-CN" altLang="en-US" sz="2800" b="1" dirty="0" smtClean="0">
                <a:solidFill>
                  <a:srgbClr val="FFFF00"/>
                </a:solidFill>
                <a:latin typeface="+mn-ea"/>
                <a:cs typeface="+mn-ea"/>
                <a:sym typeface="+mn-lt"/>
              </a:rPr>
              <a:t>、</a:t>
            </a:r>
            <a:r>
              <a:rPr lang="en-US" altLang="zh-CN" sz="2800" b="1" dirty="0" smtClean="0">
                <a:solidFill>
                  <a:srgbClr val="FFFF00"/>
                </a:solidFill>
                <a:latin typeface="+mn-ea"/>
                <a:cs typeface="+mn-ea"/>
                <a:sym typeface="+mn-lt"/>
              </a:rPr>
              <a:t>SWOT</a:t>
            </a:r>
            <a:endParaRPr lang="en-US" altLang="zh-CN" sz="2800" b="1" dirty="0">
              <a:solidFill>
                <a:srgbClr val="FFFF00"/>
              </a:solidFill>
              <a:latin typeface="+mn-ea"/>
              <a:cs typeface="+mn-ea"/>
              <a:sym typeface="+mn-lt"/>
            </a:endParaRPr>
          </a:p>
        </p:txBody>
      </p:sp>
      <p:sp>
        <p:nvSpPr>
          <p:cNvPr id="171" name="文本框 170"/>
          <p:cNvSpPr txBox="1"/>
          <p:nvPr/>
        </p:nvSpPr>
        <p:spPr>
          <a:xfrm>
            <a:off x="7613362" y="4528743"/>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6</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GROW</a:t>
            </a:r>
            <a:endParaRPr lang="en-US" altLang="zh-CN" sz="2800" b="1" dirty="0">
              <a:solidFill>
                <a:schemeClr val="bg1"/>
              </a:solidFill>
              <a:latin typeface="+mn-ea"/>
              <a:cs typeface="+mn-ea"/>
              <a:sym typeface="+mn-lt"/>
            </a:endParaRPr>
          </a:p>
        </p:txBody>
      </p:sp>
      <p:sp>
        <p:nvSpPr>
          <p:cNvPr id="172" name="文本框 171"/>
          <p:cNvSpPr txBox="1"/>
          <p:nvPr/>
        </p:nvSpPr>
        <p:spPr>
          <a:xfrm>
            <a:off x="7613362" y="2756109"/>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4</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STAR</a:t>
            </a:r>
            <a:endParaRPr lang="en-US" altLang="zh-CN" sz="2800" b="1" dirty="0">
              <a:solidFill>
                <a:schemeClr val="bg1"/>
              </a:solidFill>
              <a:latin typeface="+mn-ea"/>
              <a:cs typeface="+mn-ea"/>
              <a:sym typeface="+mn-lt"/>
            </a:endParaRPr>
          </a:p>
        </p:txBody>
      </p:sp>
      <p:sp>
        <p:nvSpPr>
          <p:cNvPr id="174" name="文本框 173"/>
          <p:cNvSpPr txBox="1"/>
          <p:nvPr/>
        </p:nvSpPr>
        <p:spPr>
          <a:xfrm>
            <a:off x="4213494" y="4528743"/>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3</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SMART</a:t>
            </a:r>
            <a:endParaRPr lang="en-US" altLang="zh-CN" sz="2800" b="1" dirty="0">
              <a:solidFill>
                <a:schemeClr val="bg1"/>
              </a:solidFill>
              <a:latin typeface="+mn-ea"/>
              <a:cs typeface="+mn-ea"/>
              <a:sym typeface="+mn-lt"/>
            </a:endParaRPr>
          </a:p>
        </p:txBody>
      </p:sp>
      <p:sp>
        <p:nvSpPr>
          <p:cNvPr id="175" name="文本框 174"/>
          <p:cNvSpPr txBox="1"/>
          <p:nvPr/>
        </p:nvSpPr>
        <p:spPr>
          <a:xfrm>
            <a:off x="4213494" y="2756109"/>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1</a:t>
            </a:r>
            <a:r>
              <a:rPr lang="zh-CN" altLang="en-US" sz="2800" b="1" dirty="0">
                <a:solidFill>
                  <a:schemeClr val="bg1"/>
                </a:solidFill>
                <a:latin typeface="+mn-ea"/>
                <a:cs typeface="+mn-ea"/>
                <a:sym typeface="+mn-lt"/>
              </a:rPr>
              <a:t>、</a:t>
            </a:r>
            <a:r>
              <a:rPr lang="zh-CN" altLang="en-US" sz="2800" b="1" dirty="0" smtClean="0">
                <a:solidFill>
                  <a:schemeClr val="bg1"/>
                </a:solidFill>
                <a:latin typeface="+mn-ea"/>
                <a:cs typeface="+mn-ea"/>
                <a:sym typeface="+mn-lt"/>
              </a:rPr>
              <a:t>ＰＤＣＡ</a:t>
            </a:r>
            <a:endParaRPr lang="en-US" altLang="zh-CN" sz="2800" b="1" dirty="0">
              <a:solidFill>
                <a:schemeClr val="bg1"/>
              </a:solidFill>
              <a:latin typeface="+mn-ea"/>
              <a:cs typeface="+mn-ea"/>
              <a:sym typeface="+mn-lt"/>
            </a:endParaRPr>
          </a:p>
        </p:txBody>
      </p:sp>
      <p:cxnSp>
        <p:nvCxnSpPr>
          <p:cNvPr id="176" name="直线连接符 150"/>
          <p:cNvCxnSpPr/>
          <p:nvPr/>
        </p:nvCxnSpPr>
        <p:spPr>
          <a:xfrm>
            <a:off x="6945514" y="2731697"/>
            <a:ext cx="0" cy="27909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7" name="图片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818" y="2909162"/>
            <a:ext cx="1892415" cy="2205192"/>
          </a:xfrm>
          <a:prstGeom prst="rect">
            <a:avLst/>
          </a:prstGeom>
        </p:spPr>
      </p:pic>
    </p:spTree>
    <p:extLst>
      <p:ext uri="{BB962C8B-B14F-4D97-AF65-F5344CB8AC3E}">
        <p14:creationId xmlns:p14="http://schemas.microsoft.com/office/powerpoint/2010/main" val="185085171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 4"/>
          <p:cNvGrpSpPr/>
          <p:nvPr/>
        </p:nvGrpSpPr>
        <p:grpSpPr>
          <a:xfrm>
            <a:off x="3386795" y="2718774"/>
            <a:ext cx="2162823" cy="1361939"/>
            <a:chOff x="2204214" y="948409"/>
            <a:chExt cx="2075686" cy="1307068"/>
          </a:xfrm>
        </p:grpSpPr>
        <p:sp>
          <p:nvSpPr>
            <p:cNvPr id="6" name="文本框 5"/>
            <p:cNvSpPr txBox="1"/>
            <p:nvPr/>
          </p:nvSpPr>
          <p:spPr>
            <a:xfrm>
              <a:off x="2204214" y="948409"/>
              <a:ext cx="1834386" cy="443065"/>
            </a:xfrm>
            <a:prstGeom prst="rect">
              <a:avLst/>
            </a:prstGeom>
            <a:noFill/>
          </p:spPr>
          <p:txBody>
            <a:bodyPr wrap="square" rtlCol="0">
              <a:spAutoFit/>
            </a:bodyPr>
            <a:lstStyle/>
            <a:p>
              <a:r>
                <a:rPr lang="en-US" altLang="zh-CN" sz="2400" b="1" dirty="0">
                  <a:solidFill>
                    <a:schemeClr val="bg1"/>
                  </a:solidFill>
                  <a:effectLst>
                    <a:outerShdw blurRad="50800" dist="76200" dir="2700000" algn="tl" rotWithShape="0">
                      <a:prstClr val="black">
                        <a:alpha val="40000"/>
                      </a:prstClr>
                    </a:outerShdw>
                  </a:effectLst>
                  <a:cs typeface="+mn-ea"/>
                  <a:sym typeface="+mn-lt"/>
                </a:rPr>
                <a:t>strengths</a:t>
              </a:r>
              <a:endParaRPr lang="zh-CN" altLang="en-US" sz="2400" b="1" dirty="0">
                <a:solidFill>
                  <a:schemeClr val="bg1"/>
                </a:solidFill>
                <a:effectLst>
                  <a:outerShdw blurRad="50800" dist="76200" dir="2700000" algn="tl" rotWithShape="0">
                    <a:prstClr val="black">
                      <a:alpha val="40000"/>
                    </a:prstClr>
                  </a:outerShdw>
                </a:effectLst>
                <a:cs typeface="+mn-ea"/>
                <a:sym typeface="+mn-lt"/>
              </a:endParaRPr>
            </a:p>
          </p:txBody>
        </p:sp>
        <p:sp>
          <p:nvSpPr>
            <p:cNvPr id="7" name="Rectangle 11"/>
            <p:cNvSpPr/>
            <p:nvPr/>
          </p:nvSpPr>
          <p:spPr>
            <a:xfrm>
              <a:off x="2204214" y="1706077"/>
              <a:ext cx="2075686" cy="549400"/>
            </a:xfrm>
            <a:prstGeom prst="rect">
              <a:avLst/>
            </a:prstGeom>
          </p:spPr>
          <p:txBody>
            <a:bodyPr wrap="square">
              <a:spAutoFit/>
            </a:bodyPr>
            <a:lstStyle/>
            <a:p>
              <a:pPr>
                <a:lnSpc>
                  <a:spcPct val="130000"/>
                </a:lnSpc>
              </a:pPr>
              <a:r>
                <a:rPr lang="zh-CN" altLang="en-US" sz="2400" dirty="0">
                  <a:solidFill>
                    <a:schemeClr val="bg1"/>
                  </a:solidFill>
                  <a:cs typeface="+mn-ea"/>
                  <a:sym typeface="+mn-lt"/>
                </a:rPr>
                <a:t>优势</a:t>
              </a:r>
            </a:p>
          </p:txBody>
        </p:sp>
        <p:cxnSp>
          <p:nvCxnSpPr>
            <p:cNvPr id="9" name="直线连接符 8"/>
            <p:cNvCxnSpPr/>
            <p:nvPr/>
          </p:nvCxnSpPr>
          <p:spPr>
            <a:xfrm>
              <a:off x="2299464" y="1639354"/>
              <a:ext cx="183438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 9"/>
          <p:cNvGrpSpPr/>
          <p:nvPr/>
        </p:nvGrpSpPr>
        <p:grpSpPr>
          <a:xfrm>
            <a:off x="3369754" y="4747991"/>
            <a:ext cx="2162823" cy="1361939"/>
            <a:chOff x="2204214" y="948409"/>
            <a:chExt cx="2075686" cy="1307068"/>
          </a:xfrm>
        </p:grpSpPr>
        <p:sp>
          <p:nvSpPr>
            <p:cNvPr id="11" name="文本框 10"/>
            <p:cNvSpPr txBox="1"/>
            <p:nvPr/>
          </p:nvSpPr>
          <p:spPr>
            <a:xfrm>
              <a:off x="2204214" y="948409"/>
              <a:ext cx="1834386" cy="443065"/>
            </a:xfrm>
            <a:prstGeom prst="rect">
              <a:avLst/>
            </a:prstGeom>
            <a:noFill/>
          </p:spPr>
          <p:txBody>
            <a:bodyPr wrap="square" rtlCol="0">
              <a:spAutoFit/>
            </a:bodyPr>
            <a:lstStyle/>
            <a:p>
              <a:r>
                <a:rPr lang="en-US" altLang="zh-CN" sz="2400" b="1" dirty="0">
                  <a:solidFill>
                    <a:schemeClr val="bg1"/>
                  </a:solidFill>
                  <a:effectLst>
                    <a:outerShdw blurRad="50800" dist="76200" dir="2700000" algn="tl" rotWithShape="0">
                      <a:prstClr val="black">
                        <a:alpha val="40000"/>
                      </a:prstClr>
                    </a:outerShdw>
                  </a:effectLst>
                  <a:cs typeface="+mn-ea"/>
                  <a:sym typeface="+mn-lt"/>
                </a:rPr>
                <a:t>opportunity</a:t>
              </a:r>
              <a:endParaRPr lang="zh-CN" altLang="en-US" sz="2400" b="1" dirty="0">
                <a:solidFill>
                  <a:schemeClr val="bg1"/>
                </a:solidFill>
                <a:effectLst>
                  <a:outerShdw blurRad="50800" dist="76200" dir="2700000" algn="tl" rotWithShape="0">
                    <a:prstClr val="black">
                      <a:alpha val="40000"/>
                    </a:prstClr>
                  </a:outerShdw>
                </a:effectLst>
                <a:cs typeface="+mn-ea"/>
                <a:sym typeface="+mn-lt"/>
              </a:endParaRPr>
            </a:p>
          </p:txBody>
        </p:sp>
        <p:sp>
          <p:nvSpPr>
            <p:cNvPr id="12" name="Rectangle 11"/>
            <p:cNvSpPr/>
            <p:nvPr/>
          </p:nvSpPr>
          <p:spPr>
            <a:xfrm>
              <a:off x="2204214" y="1706077"/>
              <a:ext cx="2075686" cy="549400"/>
            </a:xfrm>
            <a:prstGeom prst="rect">
              <a:avLst/>
            </a:prstGeom>
          </p:spPr>
          <p:txBody>
            <a:bodyPr wrap="square">
              <a:spAutoFit/>
            </a:bodyPr>
            <a:lstStyle/>
            <a:p>
              <a:pPr>
                <a:lnSpc>
                  <a:spcPct val="130000"/>
                </a:lnSpc>
              </a:pPr>
              <a:r>
                <a:rPr lang="zh-CN" altLang="en-US" sz="2400" dirty="0" smtClean="0">
                  <a:solidFill>
                    <a:schemeClr val="bg1"/>
                  </a:solidFill>
                  <a:cs typeface="+mn-ea"/>
                  <a:sym typeface="+mn-lt"/>
                </a:rPr>
                <a:t>机会</a:t>
              </a:r>
              <a:endParaRPr lang="zh-CN" altLang="en-US" sz="2400" dirty="0">
                <a:solidFill>
                  <a:schemeClr val="bg1"/>
                </a:solidFill>
                <a:cs typeface="+mn-ea"/>
                <a:sym typeface="+mn-lt"/>
              </a:endParaRPr>
            </a:p>
          </p:txBody>
        </p:sp>
        <p:cxnSp>
          <p:nvCxnSpPr>
            <p:cNvPr id="14" name="直线连接符 13"/>
            <p:cNvCxnSpPr/>
            <p:nvPr/>
          </p:nvCxnSpPr>
          <p:spPr>
            <a:xfrm>
              <a:off x="2299464" y="1639354"/>
              <a:ext cx="183438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 14"/>
          <p:cNvGrpSpPr/>
          <p:nvPr/>
        </p:nvGrpSpPr>
        <p:grpSpPr>
          <a:xfrm>
            <a:off x="8180529" y="2725818"/>
            <a:ext cx="2162823" cy="1361939"/>
            <a:chOff x="2204214" y="948409"/>
            <a:chExt cx="2075686" cy="1307068"/>
          </a:xfrm>
        </p:grpSpPr>
        <p:sp>
          <p:nvSpPr>
            <p:cNvPr id="16" name="文本框 15"/>
            <p:cNvSpPr txBox="1"/>
            <p:nvPr/>
          </p:nvSpPr>
          <p:spPr>
            <a:xfrm>
              <a:off x="2204214" y="948409"/>
              <a:ext cx="1834386" cy="443065"/>
            </a:xfrm>
            <a:prstGeom prst="rect">
              <a:avLst/>
            </a:prstGeom>
            <a:noFill/>
          </p:spPr>
          <p:txBody>
            <a:bodyPr wrap="square" rtlCol="0">
              <a:spAutoFit/>
            </a:bodyPr>
            <a:lstStyle/>
            <a:p>
              <a:r>
                <a:rPr lang="en-US" altLang="zh-CN" sz="2400" b="1" dirty="0">
                  <a:solidFill>
                    <a:schemeClr val="bg1"/>
                  </a:solidFill>
                  <a:effectLst>
                    <a:outerShdw blurRad="50800" dist="76200" dir="2700000" algn="tl" rotWithShape="0">
                      <a:prstClr val="black">
                        <a:alpha val="40000"/>
                      </a:prstClr>
                    </a:outerShdw>
                  </a:effectLst>
                  <a:cs typeface="+mn-ea"/>
                  <a:sym typeface="+mn-lt"/>
                </a:rPr>
                <a:t>weakness</a:t>
              </a:r>
              <a:endParaRPr lang="zh-CN" altLang="en-US" sz="2400" b="1" dirty="0">
                <a:solidFill>
                  <a:schemeClr val="bg1"/>
                </a:solidFill>
                <a:effectLst>
                  <a:outerShdw blurRad="50800" dist="76200" dir="2700000" algn="tl" rotWithShape="0">
                    <a:prstClr val="black">
                      <a:alpha val="40000"/>
                    </a:prstClr>
                  </a:outerShdw>
                </a:effectLst>
                <a:cs typeface="+mn-ea"/>
                <a:sym typeface="+mn-lt"/>
              </a:endParaRPr>
            </a:p>
          </p:txBody>
        </p:sp>
        <p:sp>
          <p:nvSpPr>
            <p:cNvPr id="17" name="Rectangle 11"/>
            <p:cNvSpPr/>
            <p:nvPr/>
          </p:nvSpPr>
          <p:spPr>
            <a:xfrm>
              <a:off x="2204214" y="1706077"/>
              <a:ext cx="2075686" cy="549400"/>
            </a:xfrm>
            <a:prstGeom prst="rect">
              <a:avLst/>
            </a:prstGeom>
          </p:spPr>
          <p:txBody>
            <a:bodyPr wrap="square">
              <a:spAutoFit/>
            </a:bodyPr>
            <a:lstStyle/>
            <a:p>
              <a:pPr>
                <a:lnSpc>
                  <a:spcPct val="130000"/>
                </a:lnSpc>
              </a:pPr>
              <a:r>
                <a:rPr lang="zh-CN" altLang="en-US" sz="2400" dirty="0" smtClean="0">
                  <a:solidFill>
                    <a:schemeClr val="bg1"/>
                  </a:solidFill>
                  <a:cs typeface="+mn-ea"/>
                  <a:sym typeface="+mn-lt"/>
                </a:rPr>
                <a:t>劣势</a:t>
              </a:r>
              <a:endParaRPr lang="zh-CN" altLang="en-US" sz="2400" dirty="0">
                <a:solidFill>
                  <a:schemeClr val="bg1"/>
                </a:solidFill>
                <a:cs typeface="+mn-ea"/>
                <a:sym typeface="+mn-lt"/>
              </a:endParaRPr>
            </a:p>
          </p:txBody>
        </p:sp>
        <p:cxnSp>
          <p:nvCxnSpPr>
            <p:cNvPr id="19" name="直线连接符 18"/>
            <p:cNvCxnSpPr/>
            <p:nvPr/>
          </p:nvCxnSpPr>
          <p:spPr>
            <a:xfrm>
              <a:off x="2299464" y="1639354"/>
              <a:ext cx="183438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 19"/>
          <p:cNvGrpSpPr/>
          <p:nvPr/>
        </p:nvGrpSpPr>
        <p:grpSpPr>
          <a:xfrm>
            <a:off x="8180529" y="4755034"/>
            <a:ext cx="2162823" cy="1361939"/>
            <a:chOff x="2204214" y="948409"/>
            <a:chExt cx="2075686" cy="1307068"/>
          </a:xfrm>
        </p:grpSpPr>
        <p:sp>
          <p:nvSpPr>
            <p:cNvPr id="21" name="文本框 20"/>
            <p:cNvSpPr txBox="1"/>
            <p:nvPr/>
          </p:nvSpPr>
          <p:spPr>
            <a:xfrm>
              <a:off x="2204214" y="948409"/>
              <a:ext cx="1834386" cy="443065"/>
            </a:xfrm>
            <a:prstGeom prst="rect">
              <a:avLst/>
            </a:prstGeom>
            <a:noFill/>
          </p:spPr>
          <p:txBody>
            <a:bodyPr wrap="square" rtlCol="0">
              <a:spAutoFit/>
            </a:bodyPr>
            <a:lstStyle/>
            <a:p>
              <a:r>
                <a:rPr lang="en-US" altLang="zh-CN" sz="2400" b="1" dirty="0">
                  <a:solidFill>
                    <a:schemeClr val="bg1"/>
                  </a:solidFill>
                  <a:effectLst>
                    <a:outerShdw blurRad="50800" dist="76200" dir="2700000" algn="tl" rotWithShape="0">
                      <a:prstClr val="black">
                        <a:alpha val="40000"/>
                      </a:prstClr>
                    </a:outerShdw>
                  </a:effectLst>
                  <a:cs typeface="+mn-ea"/>
                  <a:sym typeface="+mn-lt"/>
                </a:rPr>
                <a:t>threats</a:t>
              </a:r>
              <a:endParaRPr lang="zh-CN" altLang="en-US" sz="2400" b="1" dirty="0">
                <a:solidFill>
                  <a:schemeClr val="bg1"/>
                </a:solidFill>
                <a:effectLst>
                  <a:outerShdw blurRad="50800" dist="76200" dir="2700000" algn="tl" rotWithShape="0">
                    <a:prstClr val="black">
                      <a:alpha val="40000"/>
                    </a:prstClr>
                  </a:outerShdw>
                </a:effectLst>
                <a:cs typeface="+mn-ea"/>
                <a:sym typeface="+mn-lt"/>
              </a:endParaRPr>
            </a:p>
          </p:txBody>
        </p:sp>
        <p:sp>
          <p:nvSpPr>
            <p:cNvPr id="22" name="Rectangle 11"/>
            <p:cNvSpPr/>
            <p:nvPr/>
          </p:nvSpPr>
          <p:spPr>
            <a:xfrm>
              <a:off x="2204214" y="1706077"/>
              <a:ext cx="2075686" cy="549400"/>
            </a:xfrm>
            <a:prstGeom prst="rect">
              <a:avLst/>
            </a:prstGeom>
          </p:spPr>
          <p:txBody>
            <a:bodyPr wrap="square">
              <a:spAutoFit/>
            </a:bodyPr>
            <a:lstStyle/>
            <a:p>
              <a:pPr>
                <a:lnSpc>
                  <a:spcPct val="130000"/>
                </a:lnSpc>
              </a:pPr>
              <a:r>
                <a:rPr lang="zh-CN" altLang="en-US" sz="2400" dirty="0" smtClean="0">
                  <a:solidFill>
                    <a:schemeClr val="bg1"/>
                  </a:solidFill>
                  <a:cs typeface="+mn-ea"/>
                  <a:sym typeface="+mn-lt"/>
                </a:rPr>
                <a:t>威胁</a:t>
              </a:r>
              <a:endParaRPr lang="zh-CN" altLang="en-US" sz="2400" dirty="0">
                <a:solidFill>
                  <a:schemeClr val="bg1"/>
                </a:solidFill>
                <a:cs typeface="+mn-ea"/>
                <a:sym typeface="+mn-lt"/>
              </a:endParaRPr>
            </a:p>
          </p:txBody>
        </p:sp>
        <p:cxnSp>
          <p:nvCxnSpPr>
            <p:cNvPr id="24" name="直线连接符 23"/>
            <p:cNvCxnSpPr/>
            <p:nvPr/>
          </p:nvCxnSpPr>
          <p:spPr>
            <a:xfrm>
              <a:off x="2299464" y="1639354"/>
              <a:ext cx="183438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0" name="文本占位符 1"/>
          <p:cNvSpPr>
            <a:spLocks noGrp="1"/>
          </p:cNvSpPr>
          <p:nvPr>
            <p:ph type="body" sz="quarter" idx="10"/>
          </p:nvPr>
        </p:nvSpPr>
        <p:spPr/>
        <p:txBody>
          <a:bodyPr/>
          <a:lstStyle/>
          <a:p>
            <a:r>
              <a:rPr lang="en-US" altLang="zh-CN" dirty="0"/>
              <a:t>SWOT</a:t>
            </a:r>
            <a:r>
              <a:rPr lang="zh-CN" altLang="en-US" dirty="0" smtClean="0"/>
              <a:t>分析模型的意义</a:t>
            </a:r>
            <a:endParaRPr lang="zh-CN" altLang="en-US" dirty="0"/>
          </a:p>
        </p:txBody>
      </p:sp>
      <p:sp>
        <p:nvSpPr>
          <p:cNvPr id="41" name="矩形 40"/>
          <p:cNvSpPr/>
          <p:nvPr/>
        </p:nvSpPr>
        <p:spPr>
          <a:xfrm>
            <a:off x="888628" y="1125749"/>
            <a:ext cx="9811451" cy="707886"/>
          </a:xfrm>
          <a:prstGeom prst="rect">
            <a:avLst/>
          </a:prstGeom>
        </p:spPr>
        <p:txBody>
          <a:bodyPr wrap="square">
            <a:spAutoFit/>
          </a:bodyPr>
          <a:lstStyle/>
          <a:p>
            <a:r>
              <a:rPr lang="en-US" altLang="zh-CN" sz="2000" dirty="0">
                <a:solidFill>
                  <a:schemeClr val="bg1"/>
                </a:solidFill>
                <a:latin typeface="arial" panose="020B0604020202020204" pitchFamily="34" charset="0"/>
              </a:rPr>
              <a:t>SWOT</a:t>
            </a:r>
            <a:r>
              <a:rPr lang="zh-CN" altLang="en-US" sz="2000" dirty="0">
                <a:solidFill>
                  <a:schemeClr val="bg1"/>
                </a:solidFill>
                <a:latin typeface="arial" panose="020B0604020202020204" pitchFamily="34" charset="0"/>
              </a:rPr>
              <a:t>分析模型，又称为态势分析法，</a:t>
            </a:r>
            <a:r>
              <a:rPr lang="en-US" altLang="zh-CN" sz="2000" dirty="0">
                <a:solidFill>
                  <a:schemeClr val="bg1"/>
                </a:solidFill>
                <a:latin typeface="arial" panose="020B0604020202020204" pitchFamily="34" charset="0"/>
              </a:rPr>
              <a:t>EMBA</a:t>
            </a:r>
            <a:r>
              <a:rPr lang="zh-CN" altLang="en-US" sz="2000" dirty="0">
                <a:solidFill>
                  <a:schemeClr val="bg1"/>
                </a:solidFill>
                <a:latin typeface="arial" panose="020B0604020202020204" pitchFamily="34" charset="0"/>
              </a:rPr>
              <a:t>及</a:t>
            </a:r>
            <a:r>
              <a:rPr lang="en-US" altLang="zh-CN" sz="2000" dirty="0">
                <a:solidFill>
                  <a:schemeClr val="bg1"/>
                </a:solidFill>
                <a:latin typeface="arial" panose="020B0604020202020204" pitchFamily="34" charset="0"/>
              </a:rPr>
              <a:t>MBA</a:t>
            </a:r>
            <a:r>
              <a:rPr lang="zh-CN" altLang="en-US" sz="2000" dirty="0">
                <a:solidFill>
                  <a:schemeClr val="bg1"/>
                </a:solidFill>
                <a:latin typeface="arial" panose="020B0604020202020204" pitchFamily="34" charset="0"/>
              </a:rPr>
              <a:t>等主流商管教育均将</a:t>
            </a:r>
            <a:r>
              <a:rPr lang="en-US" altLang="zh-CN" sz="2000" dirty="0">
                <a:solidFill>
                  <a:schemeClr val="bg1"/>
                </a:solidFill>
                <a:latin typeface="arial" panose="020B0604020202020204" pitchFamily="34" charset="0"/>
              </a:rPr>
              <a:t>SWOT</a:t>
            </a:r>
            <a:r>
              <a:rPr lang="zh-CN" altLang="en-US" sz="2000" dirty="0">
                <a:solidFill>
                  <a:schemeClr val="bg1"/>
                </a:solidFill>
                <a:latin typeface="arial" panose="020B0604020202020204" pitchFamily="34" charset="0"/>
              </a:rPr>
              <a:t>分析法作为一种常用的战略规划工具包含在内。</a:t>
            </a:r>
            <a:endParaRPr lang="zh-CN" altLang="en-US" sz="2000" dirty="0">
              <a:solidFill>
                <a:schemeClr val="bg1"/>
              </a:solidFill>
            </a:endParaRPr>
          </a:p>
        </p:txBody>
      </p:sp>
      <p:sp>
        <p:nvSpPr>
          <p:cNvPr id="42" name="矩形 41"/>
          <p:cNvSpPr/>
          <p:nvPr/>
        </p:nvSpPr>
        <p:spPr>
          <a:xfrm>
            <a:off x="481767" y="1098983"/>
            <a:ext cx="174171" cy="745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714678" y="2698122"/>
            <a:ext cx="1364077" cy="1478759"/>
            <a:chOff x="1017994" y="2175618"/>
            <a:chExt cx="1364077" cy="1478759"/>
          </a:xfrm>
          <a:scene3d>
            <a:camera prst="orthographicFront">
              <a:rot lat="0" lon="0" rev="0"/>
            </a:camera>
            <a:lightRig rig="brightRoom" dir="t">
              <a:rot lat="0" lon="0" rev="600000"/>
            </a:lightRig>
          </a:scene3d>
        </p:grpSpPr>
        <p:sp>
          <p:nvSpPr>
            <p:cNvPr id="4" name="椭圆 3"/>
            <p:cNvSpPr/>
            <p:nvPr/>
          </p:nvSpPr>
          <p:spPr>
            <a:xfrm>
              <a:off x="1017994" y="2290300"/>
              <a:ext cx="1364077" cy="1364077"/>
            </a:xfrm>
            <a:prstGeom prst="ellipse">
              <a:avLst/>
            </a:prstGeom>
            <a:solidFill>
              <a:schemeClr val="bg1">
                <a:lumMod val="85000"/>
              </a:schemeClr>
            </a:solidFill>
            <a:ln w="76200" cmpd="sng">
              <a:noFill/>
            </a:ln>
            <a:effectLst>
              <a:outerShdw blurRad="57785" dist="33020" dir="3180000" algn="ctr">
                <a:srgbClr val="000000">
                  <a:alpha val="30000"/>
                </a:srgbClr>
              </a:outerShdw>
            </a:effectLst>
            <a:sp3d prstMaterial="metal">
              <a:bevelT w="38100" h="57150"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43" name="文本框 42"/>
            <p:cNvSpPr txBox="1"/>
            <p:nvPr/>
          </p:nvSpPr>
          <p:spPr>
            <a:xfrm>
              <a:off x="1298551" y="2175618"/>
              <a:ext cx="771253" cy="1314206"/>
            </a:xfrm>
            <a:prstGeom prst="rect">
              <a:avLst/>
            </a:prstGeom>
            <a:noFill/>
            <a:ln>
              <a:noFill/>
            </a:ln>
            <a:effectLst>
              <a:outerShdw blurRad="57785" dist="33020" dir="3180000" algn="ctr">
                <a:srgbClr val="000000">
                  <a:alpha val="30000"/>
                </a:srgbClr>
              </a:outerShdw>
            </a:effectLst>
            <a:sp3d prstMaterial="metal">
              <a:bevelT w="38100" h="57150" prst="angle"/>
            </a:sp3d>
          </p:spPr>
          <p:txBody>
            <a:bodyPr wrap="square" rtlCol="0" anchor="t">
              <a:spAutoFit/>
            </a:bodyPr>
            <a:lstStyle/>
            <a:p>
              <a:pPr algn="ctr" defTabSz="609585">
                <a:lnSpc>
                  <a:spcPct val="150000"/>
                </a:lnSpc>
              </a:pPr>
              <a:r>
                <a:rPr lang="en-US" altLang="zh-CN" sz="6000" b="1" dirty="0" smtClean="0">
                  <a:solidFill>
                    <a:srgbClr val="00A78B"/>
                  </a:solidFill>
                  <a:effectLst>
                    <a:outerShdw blurRad="38100" dist="38100" dir="2700000" algn="tl">
                      <a:srgbClr val="000000">
                        <a:alpha val="43137"/>
                      </a:srgbClr>
                    </a:outerShdw>
                  </a:effectLst>
                  <a:latin typeface="+mn-ea"/>
                  <a:cs typeface="+mn-ea"/>
                  <a:sym typeface="+mn-lt"/>
                </a:rPr>
                <a:t>S</a:t>
              </a:r>
              <a:endParaRPr lang="en-US" altLang="zh-CN" sz="6000" b="1" dirty="0">
                <a:solidFill>
                  <a:srgbClr val="00A78B"/>
                </a:solidFill>
                <a:effectLst>
                  <a:outerShdw blurRad="38100" dist="38100" dir="2700000" algn="tl">
                    <a:srgbClr val="000000">
                      <a:alpha val="43137"/>
                    </a:srgbClr>
                  </a:outerShdw>
                </a:effectLst>
                <a:latin typeface="+mn-ea"/>
                <a:cs typeface="+mn-ea"/>
                <a:sym typeface="+mn-lt"/>
              </a:endParaRPr>
            </a:p>
          </p:txBody>
        </p:sp>
      </p:grpSp>
      <p:grpSp>
        <p:nvGrpSpPr>
          <p:cNvPr id="49" name="组合 48"/>
          <p:cNvGrpSpPr/>
          <p:nvPr/>
        </p:nvGrpSpPr>
        <p:grpSpPr>
          <a:xfrm>
            <a:off x="6392291" y="2725818"/>
            <a:ext cx="1364077" cy="1491974"/>
            <a:chOff x="6429710" y="2150753"/>
            <a:chExt cx="1364077" cy="1491974"/>
          </a:xfrm>
          <a:scene3d>
            <a:camera prst="orthographicFront">
              <a:rot lat="0" lon="0" rev="0"/>
            </a:camera>
            <a:lightRig rig="brightRoom" dir="t">
              <a:rot lat="0" lon="0" rev="600000"/>
            </a:lightRig>
          </a:scene3d>
        </p:grpSpPr>
        <p:sp>
          <p:nvSpPr>
            <p:cNvPr id="25" name="椭圆 24"/>
            <p:cNvSpPr/>
            <p:nvPr/>
          </p:nvSpPr>
          <p:spPr>
            <a:xfrm>
              <a:off x="6429710" y="2278650"/>
              <a:ext cx="1364077" cy="1364077"/>
            </a:xfrm>
            <a:prstGeom prst="ellipse">
              <a:avLst/>
            </a:prstGeom>
            <a:solidFill>
              <a:schemeClr val="bg1">
                <a:lumMod val="85000"/>
              </a:schemeClr>
            </a:solidFill>
            <a:ln w="76200" cmpd="sng">
              <a:noFill/>
            </a:ln>
            <a:effectLst>
              <a:outerShdw blurRad="57785" dist="33020" dir="3180000" algn="ctr">
                <a:srgbClr val="000000">
                  <a:alpha val="30000"/>
                </a:srgbClr>
              </a:outerShdw>
            </a:effectLst>
            <a:sp3d prstMaterial="metal">
              <a:bevelT w="38100" h="57150"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44" name="文本框 43"/>
            <p:cNvSpPr txBox="1"/>
            <p:nvPr/>
          </p:nvSpPr>
          <p:spPr>
            <a:xfrm>
              <a:off x="6754708" y="2150753"/>
              <a:ext cx="771253" cy="1314206"/>
            </a:xfrm>
            <a:prstGeom prst="rect">
              <a:avLst/>
            </a:prstGeom>
            <a:noFill/>
            <a:ln>
              <a:noFill/>
            </a:ln>
            <a:effectLst>
              <a:outerShdw blurRad="57785" dist="33020" dir="3180000" algn="ctr">
                <a:srgbClr val="000000">
                  <a:alpha val="30000"/>
                </a:srgbClr>
              </a:outerShdw>
            </a:effectLst>
            <a:sp3d prstMaterial="metal">
              <a:bevelT w="38100" h="57150" prst="angle"/>
            </a:sp3d>
          </p:spPr>
          <p:txBody>
            <a:bodyPr wrap="square" rtlCol="0" anchor="t">
              <a:spAutoFit/>
            </a:bodyPr>
            <a:lstStyle/>
            <a:p>
              <a:pPr algn="ctr" defTabSz="609585">
                <a:lnSpc>
                  <a:spcPct val="150000"/>
                </a:lnSpc>
              </a:pPr>
              <a:r>
                <a:rPr lang="en-US" altLang="zh-CN" sz="6000" b="1" dirty="0" smtClean="0">
                  <a:solidFill>
                    <a:srgbClr val="00A78B"/>
                  </a:solidFill>
                  <a:effectLst>
                    <a:outerShdw blurRad="38100" dist="38100" dir="2700000" algn="tl">
                      <a:srgbClr val="000000">
                        <a:alpha val="43137"/>
                      </a:srgbClr>
                    </a:outerShdw>
                  </a:effectLst>
                  <a:latin typeface="+mn-ea"/>
                  <a:cs typeface="+mn-ea"/>
                  <a:sym typeface="+mn-lt"/>
                </a:rPr>
                <a:t>W</a:t>
              </a:r>
              <a:endParaRPr lang="en-US" altLang="zh-CN" sz="6000" b="1" dirty="0">
                <a:solidFill>
                  <a:srgbClr val="00A78B"/>
                </a:solidFill>
                <a:effectLst>
                  <a:outerShdw blurRad="38100" dist="38100" dir="2700000" algn="tl">
                    <a:srgbClr val="000000">
                      <a:alpha val="43137"/>
                    </a:srgbClr>
                  </a:outerShdw>
                </a:effectLst>
                <a:latin typeface="+mn-ea"/>
                <a:cs typeface="+mn-ea"/>
                <a:sym typeface="+mn-lt"/>
              </a:endParaRPr>
            </a:p>
          </p:txBody>
        </p:sp>
      </p:grpSp>
      <p:grpSp>
        <p:nvGrpSpPr>
          <p:cNvPr id="48" name="组合 47"/>
          <p:cNvGrpSpPr/>
          <p:nvPr/>
        </p:nvGrpSpPr>
        <p:grpSpPr>
          <a:xfrm>
            <a:off x="1714678" y="4747991"/>
            <a:ext cx="1364077" cy="1456036"/>
            <a:chOff x="1017994" y="4588337"/>
            <a:chExt cx="1364077" cy="1456036"/>
          </a:xfrm>
          <a:scene3d>
            <a:camera prst="orthographicFront">
              <a:rot lat="0" lon="0" rev="0"/>
            </a:camera>
            <a:lightRig rig="brightRoom" dir="t">
              <a:rot lat="0" lon="0" rev="600000"/>
            </a:lightRig>
          </a:scene3d>
        </p:grpSpPr>
        <p:sp>
          <p:nvSpPr>
            <p:cNvPr id="3" name="椭圆 2"/>
            <p:cNvSpPr/>
            <p:nvPr/>
          </p:nvSpPr>
          <p:spPr>
            <a:xfrm>
              <a:off x="1017994" y="4680296"/>
              <a:ext cx="1364077" cy="1364077"/>
            </a:xfrm>
            <a:prstGeom prst="ellipse">
              <a:avLst/>
            </a:prstGeom>
            <a:solidFill>
              <a:schemeClr val="bg1">
                <a:lumMod val="85000"/>
              </a:schemeClr>
            </a:solidFill>
            <a:ln w="76200" cmpd="sng">
              <a:noFill/>
            </a:ln>
            <a:effectLst>
              <a:outerShdw blurRad="57785" dist="33020" dir="3180000" algn="ctr">
                <a:srgbClr val="000000">
                  <a:alpha val="30000"/>
                </a:srgbClr>
              </a:outerShdw>
            </a:effectLst>
            <a:sp3d prstMaterial="metal">
              <a:bevelT w="38100" h="57150"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45" name="文本框 44"/>
            <p:cNvSpPr txBox="1"/>
            <p:nvPr/>
          </p:nvSpPr>
          <p:spPr>
            <a:xfrm>
              <a:off x="1314405" y="4588337"/>
              <a:ext cx="771253" cy="1314206"/>
            </a:xfrm>
            <a:prstGeom prst="rect">
              <a:avLst/>
            </a:prstGeom>
            <a:noFill/>
            <a:ln>
              <a:noFill/>
            </a:ln>
            <a:effectLst>
              <a:outerShdw blurRad="57785" dist="33020" dir="3180000" algn="ctr">
                <a:srgbClr val="000000">
                  <a:alpha val="30000"/>
                </a:srgbClr>
              </a:outerShdw>
            </a:effectLst>
            <a:sp3d prstMaterial="metal">
              <a:bevelT w="38100" h="57150" prst="angle"/>
            </a:sp3d>
          </p:spPr>
          <p:txBody>
            <a:bodyPr wrap="square" rtlCol="0" anchor="t">
              <a:spAutoFit/>
            </a:bodyPr>
            <a:lstStyle/>
            <a:p>
              <a:pPr algn="ctr" defTabSz="609585">
                <a:lnSpc>
                  <a:spcPct val="150000"/>
                </a:lnSpc>
              </a:pPr>
              <a:r>
                <a:rPr lang="en-US" altLang="zh-CN" sz="6000" b="1" dirty="0" smtClean="0">
                  <a:solidFill>
                    <a:srgbClr val="00A78B"/>
                  </a:solidFill>
                  <a:effectLst>
                    <a:outerShdw blurRad="38100" dist="38100" dir="2700000" algn="tl">
                      <a:srgbClr val="000000">
                        <a:alpha val="43137"/>
                      </a:srgbClr>
                    </a:outerShdw>
                  </a:effectLst>
                  <a:latin typeface="+mn-ea"/>
                  <a:cs typeface="+mn-ea"/>
                  <a:sym typeface="+mn-lt"/>
                </a:rPr>
                <a:t>O</a:t>
              </a:r>
              <a:endParaRPr lang="en-US" altLang="zh-CN" sz="6000" b="1" dirty="0">
                <a:solidFill>
                  <a:srgbClr val="00A78B"/>
                </a:solidFill>
                <a:effectLst>
                  <a:outerShdw blurRad="38100" dist="38100" dir="2700000" algn="tl">
                    <a:srgbClr val="000000">
                      <a:alpha val="43137"/>
                    </a:srgbClr>
                  </a:outerShdw>
                </a:effectLst>
                <a:latin typeface="+mn-ea"/>
                <a:cs typeface="+mn-ea"/>
                <a:sym typeface="+mn-lt"/>
              </a:endParaRPr>
            </a:p>
          </p:txBody>
        </p:sp>
      </p:grpSp>
      <p:grpSp>
        <p:nvGrpSpPr>
          <p:cNvPr id="50" name="组合 49"/>
          <p:cNvGrpSpPr/>
          <p:nvPr/>
        </p:nvGrpSpPr>
        <p:grpSpPr>
          <a:xfrm>
            <a:off x="6392291" y="4755034"/>
            <a:ext cx="1364077" cy="1458108"/>
            <a:chOff x="6429710" y="4542819"/>
            <a:chExt cx="1364077" cy="1458108"/>
          </a:xfrm>
          <a:scene3d>
            <a:camera prst="orthographicFront">
              <a:rot lat="0" lon="0" rev="0"/>
            </a:camera>
            <a:lightRig rig="brightRoom" dir="t">
              <a:rot lat="0" lon="0" rev="600000"/>
            </a:lightRig>
          </a:scene3d>
        </p:grpSpPr>
        <p:sp>
          <p:nvSpPr>
            <p:cNvPr id="26" name="椭圆 25"/>
            <p:cNvSpPr/>
            <p:nvPr/>
          </p:nvSpPr>
          <p:spPr>
            <a:xfrm>
              <a:off x="6429710" y="4636850"/>
              <a:ext cx="1364077" cy="1364077"/>
            </a:xfrm>
            <a:prstGeom prst="ellipse">
              <a:avLst/>
            </a:prstGeom>
            <a:solidFill>
              <a:schemeClr val="bg1">
                <a:lumMod val="85000"/>
              </a:schemeClr>
            </a:solidFill>
            <a:ln w="76200" cmpd="sng">
              <a:noFill/>
            </a:ln>
            <a:effectLst>
              <a:outerShdw blurRad="57785" dist="33020" dir="3180000" algn="ctr">
                <a:srgbClr val="000000">
                  <a:alpha val="30000"/>
                </a:srgbClr>
              </a:outerShdw>
            </a:effectLst>
            <a:sp3d prstMaterial="metal">
              <a:bevelT w="38100" h="57150" prst="angle"/>
            </a:sp3d>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cs typeface="+mn-ea"/>
                <a:sym typeface="+mn-lt"/>
              </a:endParaRPr>
            </a:p>
          </p:txBody>
        </p:sp>
        <p:sp>
          <p:nvSpPr>
            <p:cNvPr id="46" name="文本框 45"/>
            <p:cNvSpPr txBox="1"/>
            <p:nvPr/>
          </p:nvSpPr>
          <p:spPr>
            <a:xfrm>
              <a:off x="6757935" y="4542819"/>
              <a:ext cx="771253" cy="1314206"/>
            </a:xfrm>
            <a:prstGeom prst="rect">
              <a:avLst/>
            </a:prstGeom>
            <a:noFill/>
            <a:ln>
              <a:noFill/>
            </a:ln>
            <a:effectLst>
              <a:outerShdw blurRad="57785" dist="33020" dir="3180000" algn="ctr">
                <a:srgbClr val="000000">
                  <a:alpha val="30000"/>
                </a:srgbClr>
              </a:outerShdw>
            </a:effectLst>
            <a:sp3d prstMaterial="metal">
              <a:bevelT w="38100" h="57150" prst="angle"/>
            </a:sp3d>
          </p:spPr>
          <p:txBody>
            <a:bodyPr wrap="square" rtlCol="0" anchor="t">
              <a:spAutoFit/>
            </a:bodyPr>
            <a:lstStyle/>
            <a:p>
              <a:pPr algn="ctr" defTabSz="609585">
                <a:lnSpc>
                  <a:spcPct val="150000"/>
                </a:lnSpc>
              </a:pPr>
              <a:r>
                <a:rPr lang="en-US" altLang="zh-CN" sz="6000" b="1" dirty="0">
                  <a:solidFill>
                    <a:srgbClr val="00A78B"/>
                  </a:solidFill>
                  <a:effectLst>
                    <a:outerShdw blurRad="38100" dist="38100" dir="2700000" algn="tl">
                      <a:srgbClr val="000000">
                        <a:alpha val="43137"/>
                      </a:srgbClr>
                    </a:outerShdw>
                  </a:effectLst>
                  <a:latin typeface="+mn-ea"/>
                  <a:cs typeface="+mn-ea"/>
                  <a:sym typeface="+mn-lt"/>
                </a:rPr>
                <a:t>T</a:t>
              </a:r>
            </a:p>
          </p:txBody>
        </p:sp>
      </p:grpSp>
    </p:spTree>
    <p:extLst>
      <p:ext uri="{BB962C8B-B14F-4D97-AF65-F5344CB8AC3E}">
        <p14:creationId xmlns:p14="http://schemas.microsoft.com/office/powerpoint/2010/main" val="101323875"/>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flipH="1">
            <a:off x="0" y="1173180"/>
            <a:ext cx="12192000" cy="16853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p>
        </p:txBody>
      </p:sp>
      <p:sp>
        <p:nvSpPr>
          <p:cNvPr id="2" name="文本占位符 1"/>
          <p:cNvSpPr>
            <a:spLocks noGrp="1"/>
          </p:cNvSpPr>
          <p:nvPr>
            <p:ph type="body" sz="quarter" idx="10"/>
          </p:nvPr>
        </p:nvSpPr>
        <p:spPr/>
        <p:txBody>
          <a:bodyPr/>
          <a:lstStyle/>
          <a:p>
            <a:r>
              <a:rPr kumimoji="1" lang="en-US" altLang="zh-CN" dirty="0">
                <a:cs typeface="+mn-ea"/>
                <a:sym typeface="+mn-lt"/>
              </a:rPr>
              <a:t>SWOT</a:t>
            </a:r>
            <a:r>
              <a:rPr kumimoji="1" lang="zh-CN" altLang="en-US" dirty="0" smtClean="0">
                <a:cs typeface="+mn-ea"/>
                <a:sym typeface="+mn-lt"/>
              </a:rPr>
              <a:t>分析模型组合</a:t>
            </a:r>
            <a:endParaRPr kumimoji="1" lang="zh-CN" altLang="en-US" dirty="0">
              <a:cs typeface="+mn-ea"/>
              <a:sym typeface="+mn-lt"/>
            </a:endParaRPr>
          </a:p>
        </p:txBody>
      </p:sp>
      <p:sp>
        <p:nvSpPr>
          <p:cNvPr id="18" name="矩形 17"/>
          <p:cNvSpPr/>
          <p:nvPr/>
        </p:nvSpPr>
        <p:spPr>
          <a:xfrm>
            <a:off x="3747088" y="1372946"/>
            <a:ext cx="6732225" cy="1258358"/>
          </a:xfrm>
          <a:prstGeom prst="rect">
            <a:avLst/>
          </a:prstGeom>
        </p:spPr>
        <p:txBody>
          <a:bodyPr wrap="square">
            <a:spAutoFit/>
          </a:bodyPr>
          <a:lstStyle/>
          <a:p>
            <a:pPr>
              <a:lnSpc>
                <a:spcPct val="130000"/>
              </a:lnSpc>
            </a:pPr>
            <a:r>
              <a:rPr lang="en-US" altLang="zh-CN" sz="2000" dirty="0">
                <a:solidFill>
                  <a:schemeClr val="bg1"/>
                </a:solidFill>
                <a:latin typeface="arial" panose="020B0604020202020204" pitchFamily="34" charset="0"/>
              </a:rPr>
              <a:t>SWOT</a:t>
            </a:r>
            <a:r>
              <a:rPr lang="zh-CN" altLang="en-US" sz="2000" dirty="0">
                <a:solidFill>
                  <a:schemeClr val="bg1"/>
                </a:solidFill>
                <a:latin typeface="arial" panose="020B0604020202020204" pitchFamily="34" charset="0"/>
              </a:rPr>
              <a:t>分析有四种不同类型的组合</a:t>
            </a:r>
            <a:r>
              <a:rPr lang="zh-CN" altLang="en-US" sz="2000" dirty="0" smtClean="0">
                <a:solidFill>
                  <a:schemeClr val="bg1"/>
                </a:solidFill>
                <a:latin typeface="arial" panose="020B0604020202020204" pitchFamily="34" charset="0"/>
              </a:rPr>
              <a:t>：</a:t>
            </a:r>
            <a:endParaRPr lang="en-US" altLang="zh-CN" sz="2000" dirty="0" smtClean="0">
              <a:solidFill>
                <a:schemeClr val="bg1"/>
              </a:solidFill>
              <a:latin typeface="arial" panose="020B0604020202020204" pitchFamily="34" charset="0"/>
            </a:endParaRPr>
          </a:p>
          <a:p>
            <a:pPr>
              <a:lnSpc>
                <a:spcPct val="130000"/>
              </a:lnSpc>
            </a:pPr>
            <a:r>
              <a:rPr lang="zh-CN" altLang="en-US" sz="2000" dirty="0" smtClean="0">
                <a:solidFill>
                  <a:schemeClr val="bg1"/>
                </a:solidFill>
                <a:latin typeface="arial" panose="020B0604020202020204" pitchFamily="34" charset="0"/>
              </a:rPr>
              <a:t>优势</a:t>
            </a:r>
            <a:r>
              <a:rPr lang="en-US" altLang="zh-CN" sz="2000" dirty="0">
                <a:solidFill>
                  <a:schemeClr val="bg1"/>
                </a:solidFill>
                <a:latin typeface="arial" panose="020B0604020202020204" pitchFamily="34" charset="0"/>
              </a:rPr>
              <a:t>——</a:t>
            </a:r>
            <a:r>
              <a:rPr lang="zh-CN" altLang="en-US" sz="2000" dirty="0">
                <a:solidFill>
                  <a:schemeClr val="bg1"/>
                </a:solidFill>
                <a:latin typeface="arial" panose="020B0604020202020204" pitchFamily="34" charset="0"/>
              </a:rPr>
              <a:t>机会（</a:t>
            </a:r>
            <a:r>
              <a:rPr lang="en-US" altLang="zh-CN" sz="2000" dirty="0">
                <a:solidFill>
                  <a:schemeClr val="bg1"/>
                </a:solidFill>
                <a:latin typeface="arial" panose="020B0604020202020204" pitchFamily="34" charset="0"/>
              </a:rPr>
              <a:t>SO</a:t>
            </a:r>
            <a:r>
              <a:rPr lang="zh-CN" altLang="en-US" sz="2000" dirty="0" smtClean="0">
                <a:solidFill>
                  <a:schemeClr val="bg1"/>
                </a:solidFill>
                <a:latin typeface="arial" panose="020B0604020202020204" pitchFamily="34" charset="0"/>
              </a:rPr>
              <a:t>），弱点</a:t>
            </a:r>
            <a:r>
              <a:rPr lang="en-US" altLang="zh-CN" sz="2000" dirty="0">
                <a:solidFill>
                  <a:schemeClr val="bg1"/>
                </a:solidFill>
                <a:latin typeface="arial" panose="020B0604020202020204" pitchFamily="34" charset="0"/>
              </a:rPr>
              <a:t>——</a:t>
            </a:r>
            <a:r>
              <a:rPr lang="zh-CN" altLang="en-US" sz="2000" dirty="0">
                <a:solidFill>
                  <a:schemeClr val="bg1"/>
                </a:solidFill>
                <a:latin typeface="arial" panose="020B0604020202020204" pitchFamily="34" charset="0"/>
              </a:rPr>
              <a:t>机会（</a:t>
            </a:r>
            <a:r>
              <a:rPr lang="en-US" altLang="zh-CN" sz="2000" dirty="0">
                <a:solidFill>
                  <a:schemeClr val="bg1"/>
                </a:solidFill>
                <a:latin typeface="arial" panose="020B0604020202020204" pitchFamily="34" charset="0"/>
              </a:rPr>
              <a:t>WO</a:t>
            </a:r>
            <a:r>
              <a:rPr lang="zh-CN" altLang="en-US" sz="2000" dirty="0">
                <a:solidFill>
                  <a:schemeClr val="bg1"/>
                </a:solidFill>
                <a:latin typeface="arial" panose="020B0604020202020204" pitchFamily="34" charset="0"/>
              </a:rPr>
              <a:t>）</a:t>
            </a:r>
            <a:r>
              <a:rPr lang="zh-CN" altLang="en-US" sz="2000" dirty="0" smtClean="0">
                <a:solidFill>
                  <a:schemeClr val="bg1"/>
                </a:solidFill>
                <a:latin typeface="arial" panose="020B0604020202020204" pitchFamily="34" charset="0"/>
              </a:rPr>
              <a:t>组合</a:t>
            </a:r>
            <a:r>
              <a:rPr lang="zh-CN" altLang="en-US" sz="2000" dirty="0">
                <a:solidFill>
                  <a:schemeClr val="bg1"/>
                </a:solidFill>
                <a:latin typeface="arial" panose="020B0604020202020204" pitchFamily="34" charset="0"/>
              </a:rPr>
              <a:t>；</a:t>
            </a:r>
            <a:endParaRPr lang="en-US" altLang="zh-CN" sz="2000" dirty="0" smtClean="0">
              <a:solidFill>
                <a:schemeClr val="bg1"/>
              </a:solidFill>
              <a:latin typeface="arial" panose="020B0604020202020204" pitchFamily="34" charset="0"/>
            </a:endParaRPr>
          </a:p>
          <a:p>
            <a:pPr>
              <a:lnSpc>
                <a:spcPct val="130000"/>
              </a:lnSpc>
            </a:pPr>
            <a:r>
              <a:rPr lang="zh-CN" altLang="en-US" sz="2000" dirty="0" smtClean="0">
                <a:solidFill>
                  <a:schemeClr val="bg1"/>
                </a:solidFill>
                <a:latin typeface="arial" panose="020B0604020202020204" pitchFamily="34" charset="0"/>
              </a:rPr>
              <a:t>优势</a:t>
            </a:r>
            <a:r>
              <a:rPr lang="en-US" altLang="zh-CN" sz="2000" dirty="0">
                <a:solidFill>
                  <a:schemeClr val="bg1"/>
                </a:solidFill>
                <a:latin typeface="arial" panose="020B0604020202020204" pitchFamily="34" charset="0"/>
              </a:rPr>
              <a:t>——</a:t>
            </a:r>
            <a:r>
              <a:rPr lang="zh-CN" altLang="en-US" sz="2000" dirty="0">
                <a:solidFill>
                  <a:schemeClr val="bg1"/>
                </a:solidFill>
                <a:latin typeface="arial" panose="020B0604020202020204" pitchFamily="34" charset="0"/>
              </a:rPr>
              <a:t>威胁（</a:t>
            </a:r>
            <a:r>
              <a:rPr lang="en-US" altLang="zh-CN" sz="2000" dirty="0">
                <a:solidFill>
                  <a:schemeClr val="bg1"/>
                </a:solidFill>
                <a:latin typeface="arial" panose="020B0604020202020204" pitchFamily="34" charset="0"/>
              </a:rPr>
              <a:t>ST</a:t>
            </a:r>
            <a:r>
              <a:rPr lang="zh-CN" altLang="en-US" sz="2000" dirty="0" smtClean="0">
                <a:solidFill>
                  <a:schemeClr val="bg1"/>
                </a:solidFill>
                <a:latin typeface="arial" panose="020B0604020202020204" pitchFamily="34" charset="0"/>
              </a:rPr>
              <a:t>），弱点</a:t>
            </a:r>
            <a:r>
              <a:rPr lang="en-US" altLang="zh-CN" sz="2000" dirty="0">
                <a:solidFill>
                  <a:schemeClr val="bg1"/>
                </a:solidFill>
                <a:latin typeface="arial" panose="020B0604020202020204" pitchFamily="34" charset="0"/>
              </a:rPr>
              <a:t>——</a:t>
            </a:r>
            <a:r>
              <a:rPr lang="zh-CN" altLang="en-US" sz="2000" dirty="0">
                <a:solidFill>
                  <a:schemeClr val="bg1"/>
                </a:solidFill>
                <a:latin typeface="arial" panose="020B0604020202020204" pitchFamily="34" charset="0"/>
              </a:rPr>
              <a:t>威胁（</a:t>
            </a:r>
            <a:r>
              <a:rPr lang="en-US" altLang="zh-CN" sz="2000" dirty="0">
                <a:solidFill>
                  <a:schemeClr val="bg1"/>
                </a:solidFill>
                <a:latin typeface="arial" panose="020B0604020202020204" pitchFamily="34" charset="0"/>
              </a:rPr>
              <a:t>WT</a:t>
            </a:r>
            <a:r>
              <a:rPr lang="zh-CN" altLang="en-US" sz="2000" dirty="0">
                <a:solidFill>
                  <a:schemeClr val="bg1"/>
                </a:solidFill>
                <a:latin typeface="arial" panose="020B0604020202020204" pitchFamily="34" charset="0"/>
              </a:rPr>
              <a:t>）组合。</a:t>
            </a:r>
            <a:endParaRPr lang="zh-CN" altLang="en-US" sz="2000" dirty="0">
              <a:solidFill>
                <a:schemeClr val="bg1"/>
              </a:solidFill>
            </a:endParaRPr>
          </a:p>
        </p:txBody>
      </p:sp>
      <p:grpSp>
        <p:nvGrpSpPr>
          <p:cNvPr id="19" name="组合 18"/>
          <p:cNvGrpSpPr/>
          <p:nvPr/>
        </p:nvGrpSpPr>
        <p:grpSpPr>
          <a:xfrm>
            <a:off x="1687867" y="1571851"/>
            <a:ext cx="1328605" cy="988453"/>
            <a:chOff x="6233338" y="4924592"/>
            <a:chExt cx="808555" cy="601547"/>
          </a:xfrm>
          <a:solidFill>
            <a:schemeClr val="bg1"/>
          </a:solidFill>
        </p:grpSpPr>
        <p:sp>
          <p:nvSpPr>
            <p:cNvPr id="20" name="Freeform 389"/>
            <p:cNvSpPr>
              <a:spLocks noEditPoints="1"/>
            </p:cNvSpPr>
            <p:nvPr/>
          </p:nvSpPr>
          <p:spPr bwMode="auto">
            <a:xfrm>
              <a:off x="6795936" y="5282347"/>
              <a:ext cx="245957" cy="243792"/>
            </a:xfrm>
            <a:custGeom>
              <a:avLst/>
              <a:gdLst>
                <a:gd name="T0" fmla="*/ 128 w 144"/>
                <a:gd name="T1" fmla="*/ 65 h 143"/>
                <a:gd name="T2" fmla="*/ 144 w 144"/>
                <a:gd name="T3" fmla="*/ 57 h 143"/>
                <a:gd name="T4" fmla="*/ 139 w 144"/>
                <a:gd name="T5" fmla="*/ 43 h 143"/>
                <a:gd name="T6" fmla="*/ 121 w 144"/>
                <a:gd name="T7" fmla="*/ 45 h 143"/>
                <a:gd name="T8" fmla="*/ 115 w 144"/>
                <a:gd name="T9" fmla="*/ 35 h 143"/>
                <a:gd name="T10" fmla="*/ 121 w 144"/>
                <a:gd name="T11" fmla="*/ 18 h 143"/>
                <a:gd name="T12" fmla="*/ 111 w 144"/>
                <a:gd name="T13" fmla="*/ 10 h 143"/>
                <a:gd name="T14" fmla="*/ 97 w 144"/>
                <a:gd name="T15" fmla="*/ 23 h 143"/>
                <a:gd name="T16" fmla="*/ 85 w 144"/>
                <a:gd name="T17" fmla="*/ 19 h 143"/>
                <a:gd name="T18" fmla="*/ 80 w 144"/>
                <a:gd name="T19" fmla="*/ 0 h 143"/>
                <a:gd name="T20" fmla="*/ 65 w 144"/>
                <a:gd name="T21" fmla="*/ 0 h 143"/>
                <a:gd name="T22" fmla="*/ 60 w 144"/>
                <a:gd name="T23" fmla="*/ 19 h 143"/>
                <a:gd name="T24" fmla="*/ 47 w 144"/>
                <a:gd name="T25" fmla="*/ 21 h 143"/>
                <a:gd name="T26" fmla="*/ 34 w 144"/>
                <a:gd name="T27" fmla="*/ 10 h 143"/>
                <a:gd name="T28" fmla="*/ 23 w 144"/>
                <a:gd name="T29" fmla="*/ 19 h 143"/>
                <a:gd name="T30" fmla="*/ 29 w 144"/>
                <a:gd name="T31" fmla="*/ 36 h 143"/>
                <a:gd name="T32" fmla="*/ 24 w 144"/>
                <a:gd name="T33" fmla="*/ 43 h 143"/>
                <a:gd name="T34" fmla="*/ 4 w 144"/>
                <a:gd name="T35" fmla="*/ 43 h 143"/>
                <a:gd name="T36" fmla="*/ 0 w 144"/>
                <a:gd name="T37" fmla="*/ 54 h 143"/>
                <a:gd name="T38" fmla="*/ 17 w 144"/>
                <a:gd name="T39" fmla="*/ 64 h 143"/>
                <a:gd name="T40" fmla="*/ 16 w 144"/>
                <a:gd name="T41" fmla="*/ 76 h 143"/>
                <a:gd name="T42" fmla="*/ 0 w 144"/>
                <a:gd name="T43" fmla="*/ 87 h 143"/>
                <a:gd name="T44" fmla="*/ 5 w 144"/>
                <a:gd name="T45" fmla="*/ 100 h 143"/>
                <a:gd name="T46" fmla="*/ 23 w 144"/>
                <a:gd name="T47" fmla="*/ 98 h 143"/>
                <a:gd name="T48" fmla="*/ 29 w 144"/>
                <a:gd name="T49" fmla="*/ 108 h 143"/>
                <a:gd name="T50" fmla="*/ 23 w 144"/>
                <a:gd name="T51" fmla="*/ 125 h 143"/>
                <a:gd name="T52" fmla="*/ 34 w 144"/>
                <a:gd name="T53" fmla="*/ 133 h 143"/>
                <a:gd name="T54" fmla="*/ 49 w 144"/>
                <a:gd name="T55" fmla="*/ 122 h 143"/>
                <a:gd name="T56" fmla="*/ 60 w 144"/>
                <a:gd name="T57" fmla="*/ 126 h 143"/>
                <a:gd name="T58" fmla="*/ 65 w 144"/>
                <a:gd name="T59" fmla="*/ 143 h 143"/>
                <a:gd name="T60" fmla="*/ 78 w 144"/>
                <a:gd name="T61" fmla="*/ 143 h 143"/>
                <a:gd name="T62" fmla="*/ 83 w 144"/>
                <a:gd name="T63" fmla="*/ 125 h 143"/>
                <a:gd name="T64" fmla="*/ 97 w 144"/>
                <a:gd name="T65" fmla="*/ 122 h 143"/>
                <a:gd name="T66" fmla="*/ 109 w 144"/>
                <a:gd name="T67" fmla="*/ 133 h 143"/>
                <a:gd name="T68" fmla="*/ 120 w 144"/>
                <a:gd name="T69" fmla="*/ 125 h 143"/>
                <a:gd name="T70" fmla="*/ 114 w 144"/>
                <a:gd name="T71" fmla="*/ 108 h 143"/>
                <a:gd name="T72" fmla="*/ 121 w 144"/>
                <a:gd name="T73" fmla="*/ 100 h 143"/>
                <a:gd name="T74" fmla="*/ 140 w 144"/>
                <a:gd name="T75" fmla="*/ 100 h 143"/>
                <a:gd name="T76" fmla="*/ 144 w 144"/>
                <a:gd name="T77" fmla="*/ 87 h 143"/>
                <a:gd name="T78" fmla="*/ 128 w 144"/>
                <a:gd name="T79" fmla="*/ 78 h 143"/>
                <a:gd name="T80" fmla="*/ 128 w 144"/>
                <a:gd name="T81" fmla="*/ 65 h 143"/>
                <a:gd name="T82" fmla="*/ 72 w 144"/>
                <a:gd name="T83" fmla="*/ 101 h 143"/>
                <a:gd name="T84" fmla="*/ 43 w 144"/>
                <a:gd name="T85" fmla="*/ 72 h 143"/>
                <a:gd name="T86" fmla="*/ 72 w 144"/>
                <a:gd name="T87" fmla="*/ 43 h 143"/>
                <a:gd name="T88" fmla="*/ 101 w 144"/>
                <a:gd name="T89" fmla="*/ 72 h 143"/>
                <a:gd name="T90" fmla="*/ 72 w 144"/>
                <a:gd name="T91" fmla="*/ 10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3">
                  <a:moveTo>
                    <a:pt x="128" y="65"/>
                  </a:moveTo>
                  <a:cubicBezTo>
                    <a:pt x="144" y="57"/>
                    <a:pt x="144" y="57"/>
                    <a:pt x="144" y="57"/>
                  </a:cubicBezTo>
                  <a:cubicBezTo>
                    <a:pt x="139" y="43"/>
                    <a:pt x="139" y="43"/>
                    <a:pt x="139" y="43"/>
                  </a:cubicBezTo>
                  <a:cubicBezTo>
                    <a:pt x="121" y="45"/>
                    <a:pt x="121" y="45"/>
                    <a:pt x="121" y="45"/>
                  </a:cubicBezTo>
                  <a:cubicBezTo>
                    <a:pt x="115" y="35"/>
                    <a:pt x="115" y="35"/>
                    <a:pt x="115" y="35"/>
                  </a:cubicBezTo>
                  <a:cubicBezTo>
                    <a:pt x="121" y="18"/>
                    <a:pt x="121" y="18"/>
                    <a:pt x="121" y="18"/>
                  </a:cubicBezTo>
                  <a:cubicBezTo>
                    <a:pt x="111" y="10"/>
                    <a:pt x="111" y="10"/>
                    <a:pt x="111" y="10"/>
                  </a:cubicBezTo>
                  <a:cubicBezTo>
                    <a:pt x="97" y="23"/>
                    <a:pt x="97" y="23"/>
                    <a:pt x="97" y="23"/>
                  </a:cubicBezTo>
                  <a:cubicBezTo>
                    <a:pt x="85" y="19"/>
                    <a:pt x="85" y="19"/>
                    <a:pt x="85" y="19"/>
                  </a:cubicBezTo>
                  <a:cubicBezTo>
                    <a:pt x="80" y="0"/>
                    <a:pt x="80" y="0"/>
                    <a:pt x="80" y="0"/>
                  </a:cubicBezTo>
                  <a:cubicBezTo>
                    <a:pt x="65" y="0"/>
                    <a:pt x="65" y="0"/>
                    <a:pt x="65" y="0"/>
                  </a:cubicBezTo>
                  <a:cubicBezTo>
                    <a:pt x="60" y="19"/>
                    <a:pt x="60" y="19"/>
                    <a:pt x="60" y="19"/>
                  </a:cubicBezTo>
                  <a:cubicBezTo>
                    <a:pt x="47" y="21"/>
                    <a:pt x="47" y="21"/>
                    <a:pt x="47" y="21"/>
                  </a:cubicBezTo>
                  <a:cubicBezTo>
                    <a:pt x="34" y="10"/>
                    <a:pt x="34" y="10"/>
                    <a:pt x="34" y="10"/>
                  </a:cubicBezTo>
                  <a:cubicBezTo>
                    <a:pt x="23" y="19"/>
                    <a:pt x="23" y="19"/>
                    <a:pt x="23" y="19"/>
                  </a:cubicBezTo>
                  <a:cubicBezTo>
                    <a:pt x="29" y="36"/>
                    <a:pt x="29" y="36"/>
                    <a:pt x="29" y="36"/>
                  </a:cubicBezTo>
                  <a:cubicBezTo>
                    <a:pt x="24" y="43"/>
                    <a:pt x="24" y="43"/>
                    <a:pt x="24" y="43"/>
                  </a:cubicBezTo>
                  <a:cubicBezTo>
                    <a:pt x="4" y="43"/>
                    <a:pt x="4" y="43"/>
                    <a:pt x="4" y="43"/>
                  </a:cubicBezTo>
                  <a:cubicBezTo>
                    <a:pt x="0" y="54"/>
                    <a:pt x="0" y="54"/>
                    <a:pt x="0" y="54"/>
                  </a:cubicBezTo>
                  <a:cubicBezTo>
                    <a:pt x="17" y="64"/>
                    <a:pt x="17" y="64"/>
                    <a:pt x="17" y="64"/>
                  </a:cubicBezTo>
                  <a:cubicBezTo>
                    <a:pt x="16" y="76"/>
                    <a:pt x="16" y="76"/>
                    <a:pt x="16" y="76"/>
                  </a:cubicBezTo>
                  <a:cubicBezTo>
                    <a:pt x="0" y="87"/>
                    <a:pt x="0" y="87"/>
                    <a:pt x="0" y="87"/>
                  </a:cubicBezTo>
                  <a:cubicBezTo>
                    <a:pt x="5" y="100"/>
                    <a:pt x="5" y="100"/>
                    <a:pt x="5" y="100"/>
                  </a:cubicBezTo>
                  <a:cubicBezTo>
                    <a:pt x="23" y="98"/>
                    <a:pt x="23" y="98"/>
                    <a:pt x="23" y="98"/>
                  </a:cubicBezTo>
                  <a:cubicBezTo>
                    <a:pt x="29" y="108"/>
                    <a:pt x="29" y="108"/>
                    <a:pt x="29" y="108"/>
                  </a:cubicBezTo>
                  <a:cubicBezTo>
                    <a:pt x="23" y="125"/>
                    <a:pt x="23" y="125"/>
                    <a:pt x="23" y="125"/>
                  </a:cubicBezTo>
                  <a:cubicBezTo>
                    <a:pt x="34" y="133"/>
                    <a:pt x="34" y="133"/>
                    <a:pt x="34" y="133"/>
                  </a:cubicBezTo>
                  <a:cubicBezTo>
                    <a:pt x="49" y="122"/>
                    <a:pt x="49" y="122"/>
                    <a:pt x="49" y="122"/>
                  </a:cubicBezTo>
                  <a:cubicBezTo>
                    <a:pt x="60" y="126"/>
                    <a:pt x="60" y="126"/>
                    <a:pt x="60" y="126"/>
                  </a:cubicBezTo>
                  <a:cubicBezTo>
                    <a:pt x="65" y="143"/>
                    <a:pt x="65" y="143"/>
                    <a:pt x="65" y="143"/>
                  </a:cubicBezTo>
                  <a:cubicBezTo>
                    <a:pt x="78" y="143"/>
                    <a:pt x="78" y="143"/>
                    <a:pt x="78" y="143"/>
                  </a:cubicBezTo>
                  <a:cubicBezTo>
                    <a:pt x="83" y="125"/>
                    <a:pt x="83" y="125"/>
                    <a:pt x="83" y="125"/>
                  </a:cubicBezTo>
                  <a:cubicBezTo>
                    <a:pt x="97" y="122"/>
                    <a:pt x="97" y="122"/>
                    <a:pt x="97" y="122"/>
                  </a:cubicBezTo>
                  <a:cubicBezTo>
                    <a:pt x="109" y="133"/>
                    <a:pt x="109" y="133"/>
                    <a:pt x="109" y="133"/>
                  </a:cubicBezTo>
                  <a:cubicBezTo>
                    <a:pt x="120" y="125"/>
                    <a:pt x="120" y="125"/>
                    <a:pt x="120" y="125"/>
                  </a:cubicBezTo>
                  <a:cubicBezTo>
                    <a:pt x="114" y="108"/>
                    <a:pt x="114" y="108"/>
                    <a:pt x="114" y="108"/>
                  </a:cubicBezTo>
                  <a:cubicBezTo>
                    <a:pt x="121" y="100"/>
                    <a:pt x="121" y="100"/>
                    <a:pt x="121" y="100"/>
                  </a:cubicBezTo>
                  <a:cubicBezTo>
                    <a:pt x="140" y="100"/>
                    <a:pt x="140" y="100"/>
                    <a:pt x="140" y="100"/>
                  </a:cubicBezTo>
                  <a:cubicBezTo>
                    <a:pt x="144" y="87"/>
                    <a:pt x="144" y="87"/>
                    <a:pt x="144" y="87"/>
                  </a:cubicBezTo>
                  <a:cubicBezTo>
                    <a:pt x="128" y="78"/>
                    <a:pt x="128" y="78"/>
                    <a:pt x="128" y="78"/>
                  </a:cubicBezTo>
                  <a:lnTo>
                    <a:pt x="128" y="65"/>
                  </a:lnTo>
                  <a:close/>
                  <a:moveTo>
                    <a:pt x="72" y="101"/>
                  </a:moveTo>
                  <a:cubicBezTo>
                    <a:pt x="56" y="101"/>
                    <a:pt x="43" y="88"/>
                    <a:pt x="43" y="72"/>
                  </a:cubicBezTo>
                  <a:cubicBezTo>
                    <a:pt x="43" y="56"/>
                    <a:pt x="56" y="43"/>
                    <a:pt x="72" y="43"/>
                  </a:cubicBezTo>
                  <a:cubicBezTo>
                    <a:pt x="88" y="43"/>
                    <a:pt x="101" y="56"/>
                    <a:pt x="101" y="72"/>
                  </a:cubicBezTo>
                  <a:cubicBezTo>
                    <a:pt x="101" y="88"/>
                    <a:pt x="88" y="101"/>
                    <a:pt x="7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90"/>
            <p:cNvSpPr>
              <a:spLocks noEditPoints="1"/>
            </p:cNvSpPr>
            <p:nvPr/>
          </p:nvSpPr>
          <p:spPr bwMode="auto">
            <a:xfrm>
              <a:off x="6875998" y="5362409"/>
              <a:ext cx="85832" cy="83668"/>
            </a:xfrm>
            <a:custGeom>
              <a:avLst/>
              <a:gdLst>
                <a:gd name="T0" fmla="*/ 25 w 50"/>
                <a:gd name="T1" fmla="*/ 0 h 49"/>
                <a:gd name="T2" fmla="*/ 0 w 50"/>
                <a:gd name="T3" fmla="*/ 25 h 49"/>
                <a:gd name="T4" fmla="*/ 25 w 50"/>
                <a:gd name="T5" fmla="*/ 49 h 49"/>
                <a:gd name="T6" fmla="*/ 50 w 50"/>
                <a:gd name="T7" fmla="*/ 25 h 49"/>
                <a:gd name="T8" fmla="*/ 25 w 50"/>
                <a:gd name="T9" fmla="*/ 0 h 49"/>
                <a:gd name="T10" fmla="*/ 25 w 50"/>
                <a:gd name="T11" fmla="*/ 43 h 49"/>
                <a:gd name="T12" fmla="*/ 6 w 50"/>
                <a:gd name="T13" fmla="*/ 25 h 49"/>
                <a:gd name="T14" fmla="*/ 25 w 50"/>
                <a:gd name="T15" fmla="*/ 6 h 49"/>
                <a:gd name="T16" fmla="*/ 44 w 50"/>
                <a:gd name="T17" fmla="*/ 25 h 49"/>
                <a:gd name="T18" fmla="*/ 25 w 50"/>
                <a:gd name="T19" fmla="*/ 4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49">
                  <a:moveTo>
                    <a:pt x="25" y="0"/>
                  </a:moveTo>
                  <a:cubicBezTo>
                    <a:pt x="11" y="0"/>
                    <a:pt x="0" y="11"/>
                    <a:pt x="0" y="25"/>
                  </a:cubicBezTo>
                  <a:cubicBezTo>
                    <a:pt x="0" y="38"/>
                    <a:pt x="11" y="49"/>
                    <a:pt x="25" y="49"/>
                  </a:cubicBezTo>
                  <a:cubicBezTo>
                    <a:pt x="39" y="49"/>
                    <a:pt x="50" y="38"/>
                    <a:pt x="50" y="25"/>
                  </a:cubicBezTo>
                  <a:cubicBezTo>
                    <a:pt x="50" y="11"/>
                    <a:pt x="39" y="0"/>
                    <a:pt x="25" y="0"/>
                  </a:cubicBezTo>
                  <a:close/>
                  <a:moveTo>
                    <a:pt x="25" y="43"/>
                  </a:moveTo>
                  <a:cubicBezTo>
                    <a:pt x="15" y="43"/>
                    <a:pt x="6" y="35"/>
                    <a:pt x="6" y="25"/>
                  </a:cubicBezTo>
                  <a:cubicBezTo>
                    <a:pt x="6" y="14"/>
                    <a:pt x="15" y="6"/>
                    <a:pt x="25" y="6"/>
                  </a:cubicBezTo>
                  <a:cubicBezTo>
                    <a:pt x="35" y="6"/>
                    <a:pt x="44" y="14"/>
                    <a:pt x="44" y="25"/>
                  </a:cubicBezTo>
                  <a:cubicBezTo>
                    <a:pt x="44" y="35"/>
                    <a:pt x="35" y="43"/>
                    <a:pt x="2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91"/>
            <p:cNvSpPr>
              <a:spLocks noEditPoints="1"/>
            </p:cNvSpPr>
            <p:nvPr/>
          </p:nvSpPr>
          <p:spPr bwMode="auto">
            <a:xfrm>
              <a:off x="6233338" y="4924592"/>
              <a:ext cx="598662" cy="595056"/>
            </a:xfrm>
            <a:custGeom>
              <a:avLst/>
              <a:gdLst>
                <a:gd name="T0" fmla="*/ 341 w 351"/>
                <a:gd name="T1" fmla="*/ 243 h 349"/>
                <a:gd name="T2" fmla="*/ 351 w 351"/>
                <a:gd name="T3" fmla="*/ 213 h 349"/>
                <a:gd name="T4" fmla="*/ 313 w 351"/>
                <a:gd name="T5" fmla="*/ 189 h 349"/>
                <a:gd name="T6" fmla="*/ 313 w 351"/>
                <a:gd name="T7" fmla="*/ 159 h 349"/>
                <a:gd name="T8" fmla="*/ 351 w 351"/>
                <a:gd name="T9" fmla="*/ 137 h 349"/>
                <a:gd name="T10" fmla="*/ 339 w 351"/>
                <a:gd name="T11" fmla="*/ 106 h 349"/>
                <a:gd name="T12" fmla="*/ 295 w 351"/>
                <a:gd name="T13" fmla="*/ 109 h 349"/>
                <a:gd name="T14" fmla="*/ 280 w 351"/>
                <a:gd name="T15" fmla="*/ 86 h 349"/>
                <a:gd name="T16" fmla="*/ 295 w 351"/>
                <a:gd name="T17" fmla="*/ 42 h 349"/>
                <a:gd name="T18" fmla="*/ 270 w 351"/>
                <a:gd name="T19" fmla="*/ 23 h 349"/>
                <a:gd name="T20" fmla="*/ 236 w 351"/>
                <a:gd name="T21" fmla="*/ 55 h 349"/>
                <a:gd name="T22" fmla="*/ 206 w 351"/>
                <a:gd name="T23" fmla="*/ 47 h 349"/>
                <a:gd name="T24" fmla="*/ 194 w 351"/>
                <a:gd name="T25" fmla="*/ 0 h 349"/>
                <a:gd name="T26" fmla="*/ 159 w 351"/>
                <a:gd name="T27" fmla="*/ 0 h 349"/>
                <a:gd name="T28" fmla="*/ 147 w 351"/>
                <a:gd name="T29" fmla="*/ 46 h 349"/>
                <a:gd name="T30" fmla="*/ 115 w 351"/>
                <a:gd name="T31" fmla="*/ 51 h 349"/>
                <a:gd name="T32" fmla="*/ 84 w 351"/>
                <a:gd name="T33" fmla="*/ 23 h 349"/>
                <a:gd name="T34" fmla="*/ 55 w 351"/>
                <a:gd name="T35" fmla="*/ 47 h 349"/>
                <a:gd name="T36" fmla="*/ 71 w 351"/>
                <a:gd name="T37" fmla="*/ 87 h 349"/>
                <a:gd name="T38" fmla="*/ 57 w 351"/>
                <a:gd name="T39" fmla="*/ 106 h 349"/>
                <a:gd name="T40" fmla="*/ 10 w 351"/>
                <a:gd name="T41" fmla="*/ 104 h 349"/>
                <a:gd name="T42" fmla="*/ 0 w 351"/>
                <a:gd name="T43" fmla="*/ 132 h 349"/>
                <a:gd name="T44" fmla="*/ 41 w 351"/>
                <a:gd name="T45" fmla="*/ 156 h 349"/>
                <a:gd name="T46" fmla="*/ 38 w 351"/>
                <a:gd name="T47" fmla="*/ 186 h 349"/>
                <a:gd name="T48" fmla="*/ 0 w 351"/>
                <a:gd name="T49" fmla="*/ 211 h 349"/>
                <a:gd name="T50" fmla="*/ 12 w 351"/>
                <a:gd name="T51" fmla="*/ 244 h 349"/>
                <a:gd name="T52" fmla="*/ 55 w 351"/>
                <a:gd name="T53" fmla="*/ 239 h 349"/>
                <a:gd name="T54" fmla="*/ 69 w 351"/>
                <a:gd name="T55" fmla="*/ 264 h 349"/>
                <a:gd name="T56" fmla="*/ 55 w 351"/>
                <a:gd name="T57" fmla="*/ 304 h 349"/>
                <a:gd name="T58" fmla="*/ 84 w 351"/>
                <a:gd name="T59" fmla="*/ 324 h 349"/>
                <a:gd name="T60" fmla="*/ 119 w 351"/>
                <a:gd name="T61" fmla="*/ 296 h 349"/>
                <a:gd name="T62" fmla="*/ 146 w 351"/>
                <a:gd name="T63" fmla="*/ 307 h 349"/>
                <a:gd name="T64" fmla="*/ 158 w 351"/>
                <a:gd name="T65" fmla="*/ 349 h 349"/>
                <a:gd name="T66" fmla="*/ 190 w 351"/>
                <a:gd name="T67" fmla="*/ 349 h 349"/>
                <a:gd name="T68" fmla="*/ 202 w 351"/>
                <a:gd name="T69" fmla="*/ 305 h 349"/>
                <a:gd name="T70" fmla="*/ 236 w 351"/>
                <a:gd name="T71" fmla="*/ 297 h 349"/>
                <a:gd name="T72" fmla="*/ 266 w 351"/>
                <a:gd name="T73" fmla="*/ 324 h 349"/>
                <a:gd name="T74" fmla="*/ 293 w 351"/>
                <a:gd name="T75" fmla="*/ 306 h 349"/>
                <a:gd name="T76" fmla="*/ 277 w 351"/>
                <a:gd name="T77" fmla="*/ 265 h 349"/>
                <a:gd name="T78" fmla="*/ 296 w 351"/>
                <a:gd name="T79" fmla="*/ 243 h 349"/>
                <a:gd name="T80" fmla="*/ 341 w 351"/>
                <a:gd name="T81" fmla="*/ 243 h 349"/>
                <a:gd name="T82" fmla="*/ 175 w 351"/>
                <a:gd name="T83" fmla="*/ 246 h 349"/>
                <a:gd name="T84" fmla="*/ 104 w 351"/>
                <a:gd name="T85" fmla="*/ 175 h 349"/>
                <a:gd name="T86" fmla="*/ 175 w 351"/>
                <a:gd name="T87" fmla="*/ 103 h 349"/>
                <a:gd name="T88" fmla="*/ 247 w 351"/>
                <a:gd name="T89" fmla="*/ 175 h 349"/>
                <a:gd name="T90" fmla="*/ 175 w 351"/>
                <a:gd name="T91" fmla="*/ 24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1" h="349">
                  <a:moveTo>
                    <a:pt x="341" y="243"/>
                  </a:moveTo>
                  <a:cubicBezTo>
                    <a:pt x="351" y="213"/>
                    <a:pt x="351" y="213"/>
                    <a:pt x="351" y="213"/>
                  </a:cubicBezTo>
                  <a:cubicBezTo>
                    <a:pt x="313" y="189"/>
                    <a:pt x="313" y="189"/>
                    <a:pt x="313" y="189"/>
                  </a:cubicBezTo>
                  <a:cubicBezTo>
                    <a:pt x="313" y="159"/>
                    <a:pt x="313" y="159"/>
                    <a:pt x="313" y="159"/>
                  </a:cubicBezTo>
                  <a:cubicBezTo>
                    <a:pt x="351" y="137"/>
                    <a:pt x="351" y="137"/>
                    <a:pt x="351" y="137"/>
                  </a:cubicBezTo>
                  <a:cubicBezTo>
                    <a:pt x="339" y="106"/>
                    <a:pt x="339" y="106"/>
                    <a:pt x="339" y="106"/>
                  </a:cubicBezTo>
                  <a:cubicBezTo>
                    <a:pt x="295" y="109"/>
                    <a:pt x="295" y="109"/>
                    <a:pt x="295" y="109"/>
                  </a:cubicBezTo>
                  <a:cubicBezTo>
                    <a:pt x="280" y="86"/>
                    <a:pt x="280" y="86"/>
                    <a:pt x="280" y="86"/>
                  </a:cubicBezTo>
                  <a:cubicBezTo>
                    <a:pt x="295" y="42"/>
                    <a:pt x="295" y="42"/>
                    <a:pt x="295" y="42"/>
                  </a:cubicBezTo>
                  <a:cubicBezTo>
                    <a:pt x="270" y="23"/>
                    <a:pt x="270" y="23"/>
                    <a:pt x="270" y="23"/>
                  </a:cubicBezTo>
                  <a:cubicBezTo>
                    <a:pt x="236" y="55"/>
                    <a:pt x="236" y="55"/>
                    <a:pt x="236" y="55"/>
                  </a:cubicBezTo>
                  <a:cubicBezTo>
                    <a:pt x="206" y="47"/>
                    <a:pt x="206" y="47"/>
                    <a:pt x="206" y="47"/>
                  </a:cubicBezTo>
                  <a:cubicBezTo>
                    <a:pt x="194" y="0"/>
                    <a:pt x="194" y="0"/>
                    <a:pt x="194" y="0"/>
                  </a:cubicBezTo>
                  <a:cubicBezTo>
                    <a:pt x="159" y="0"/>
                    <a:pt x="159" y="0"/>
                    <a:pt x="159" y="0"/>
                  </a:cubicBezTo>
                  <a:cubicBezTo>
                    <a:pt x="147" y="46"/>
                    <a:pt x="147" y="46"/>
                    <a:pt x="147" y="46"/>
                  </a:cubicBezTo>
                  <a:cubicBezTo>
                    <a:pt x="115" y="51"/>
                    <a:pt x="115" y="51"/>
                    <a:pt x="115" y="51"/>
                  </a:cubicBezTo>
                  <a:cubicBezTo>
                    <a:pt x="84" y="23"/>
                    <a:pt x="84" y="23"/>
                    <a:pt x="84" y="23"/>
                  </a:cubicBezTo>
                  <a:cubicBezTo>
                    <a:pt x="55" y="47"/>
                    <a:pt x="55" y="47"/>
                    <a:pt x="55" y="47"/>
                  </a:cubicBezTo>
                  <a:cubicBezTo>
                    <a:pt x="71" y="87"/>
                    <a:pt x="71" y="87"/>
                    <a:pt x="71" y="87"/>
                  </a:cubicBezTo>
                  <a:cubicBezTo>
                    <a:pt x="57" y="106"/>
                    <a:pt x="57" y="106"/>
                    <a:pt x="57" y="106"/>
                  </a:cubicBezTo>
                  <a:cubicBezTo>
                    <a:pt x="10" y="104"/>
                    <a:pt x="10" y="104"/>
                    <a:pt x="10" y="104"/>
                  </a:cubicBezTo>
                  <a:cubicBezTo>
                    <a:pt x="0" y="132"/>
                    <a:pt x="0" y="132"/>
                    <a:pt x="0" y="132"/>
                  </a:cubicBezTo>
                  <a:cubicBezTo>
                    <a:pt x="41" y="156"/>
                    <a:pt x="41" y="156"/>
                    <a:pt x="41" y="156"/>
                  </a:cubicBezTo>
                  <a:cubicBezTo>
                    <a:pt x="38" y="186"/>
                    <a:pt x="38" y="186"/>
                    <a:pt x="38" y="186"/>
                  </a:cubicBezTo>
                  <a:cubicBezTo>
                    <a:pt x="0" y="211"/>
                    <a:pt x="0" y="211"/>
                    <a:pt x="0" y="211"/>
                  </a:cubicBezTo>
                  <a:cubicBezTo>
                    <a:pt x="12" y="244"/>
                    <a:pt x="12" y="244"/>
                    <a:pt x="12" y="244"/>
                  </a:cubicBezTo>
                  <a:cubicBezTo>
                    <a:pt x="55" y="239"/>
                    <a:pt x="55" y="239"/>
                    <a:pt x="55" y="239"/>
                  </a:cubicBezTo>
                  <a:cubicBezTo>
                    <a:pt x="69" y="264"/>
                    <a:pt x="69" y="264"/>
                    <a:pt x="69" y="264"/>
                  </a:cubicBezTo>
                  <a:cubicBezTo>
                    <a:pt x="55" y="304"/>
                    <a:pt x="55" y="304"/>
                    <a:pt x="55" y="304"/>
                  </a:cubicBezTo>
                  <a:cubicBezTo>
                    <a:pt x="84" y="324"/>
                    <a:pt x="84" y="324"/>
                    <a:pt x="84" y="324"/>
                  </a:cubicBezTo>
                  <a:cubicBezTo>
                    <a:pt x="119" y="296"/>
                    <a:pt x="119" y="296"/>
                    <a:pt x="119" y="296"/>
                  </a:cubicBezTo>
                  <a:cubicBezTo>
                    <a:pt x="146" y="307"/>
                    <a:pt x="146" y="307"/>
                    <a:pt x="146" y="307"/>
                  </a:cubicBezTo>
                  <a:cubicBezTo>
                    <a:pt x="158" y="349"/>
                    <a:pt x="158" y="349"/>
                    <a:pt x="158" y="349"/>
                  </a:cubicBezTo>
                  <a:cubicBezTo>
                    <a:pt x="190" y="349"/>
                    <a:pt x="190" y="349"/>
                    <a:pt x="190" y="349"/>
                  </a:cubicBezTo>
                  <a:cubicBezTo>
                    <a:pt x="202" y="305"/>
                    <a:pt x="202" y="305"/>
                    <a:pt x="202" y="305"/>
                  </a:cubicBezTo>
                  <a:cubicBezTo>
                    <a:pt x="236" y="297"/>
                    <a:pt x="236" y="297"/>
                    <a:pt x="236" y="297"/>
                  </a:cubicBezTo>
                  <a:cubicBezTo>
                    <a:pt x="266" y="324"/>
                    <a:pt x="266" y="324"/>
                    <a:pt x="266" y="324"/>
                  </a:cubicBezTo>
                  <a:cubicBezTo>
                    <a:pt x="293" y="306"/>
                    <a:pt x="293" y="306"/>
                    <a:pt x="293" y="306"/>
                  </a:cubicBezTo>
                  <a:cubicBezTo>
                    <a:pt x="277" y="265"/>
                    <a:pt x="277" y="265"/>
                    <a:pt x="277" y="265"/>
                  </a:cubicBezTo>
                  <a:cubicBezTo>
                    <a:pt x="296" y="243"/>
                    <a:pt x="296" y="243"/>
                    <a:pt x="296" y="243"/>
                  </a:cubicBezTo>
                  <a:lnTo>
                    <a:pt x="341" y="243"/>
                  </a:lnTo>
                  <a:close/>
                  <a:moveTo>
                    <a:pt x="175" y="246"/>
                  </a:moveTo>
                  <a:cubicBezTo>
                    <a:pt x="136" y="246"/>
                    <a:pt x="104" y="214"/>
                    <a:pt x="104" y="175"/>
                  </a:cubicBezTo>
                  <a:cubicBezTo>
                    <a:pt x="104" y="135"/>
                    <a:pt x="136" y="103"/>
                    <a:pt x="175" y="103"/>
                  </a:cubicBezTo>
                  <a:cubicBezTo>
                    <a:pt x="215" y="103"/>
                    <a:pt x="247" y="135"/>
                    <a:pt x="247" y="175"/>
                  </a:cubicBezTo>
                  <a:cubicBezTo>
                    <a:pt x="247" y="214"/>
                    <a:pt x="215" y="246"/>
                    <a:pt x="175"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92"/>
            <p:cNvSpPr>
              <a:spLocks noEditPoints="1"/>
            </p:cNvSpPr>
            <p:nvPr/>
          </p:nvSpPr>
          <p:spPr bwMode="auto">
            <a:xfrm>
              <a:off x="6429526" y="5118616"/>
              <a:ext cx="206286" cy="206286"/>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06 h 121"/>
                <a:gd name="T12" fmla="*/ 15 w 121"/>
                <a:gd name="T13" fmla="*/ 61 h 121"/>
                <a:gd name="T14" fmla="*/ 60 w 121"/>
                <a:gd name="T15" fmla="*/ 15 h 121"/>
                <a:gd name="T16" fmla="*/ 106 w 121"/>
                <a:gd name="T17" fmla="*/ 61 h 121"/>
                <a:gd name="T18" fmla="*/ 60 w 121"/>
                <a:gd name="T19"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06"/>
                  </a:moveTo>
                  <a:cubicBezTo>
                    <a:pt x="35" y="106"/>
                    <a:pt x="15" y="86"/>
                    <a:pt x="15" y="61"/>
                  </a:cubicBezTo>
                  <a:cubicBezTo>
                    <a:pt x="15" y="35"/>
                    <a:pt x="35" y="15"/>
                    <a:pt x="60" y="15"/>
                  </a:cubicBezTo>
                  <a:cubicBezTo>
                    <a:pt x="86" y="15"/>
                    <a:pt x="106" y="35"/>
                    <a:pt x="106" y="61"/>
                  </a:cubicBezTo>
                  <a:cubicBezTo>
                    <a:pt x="106" y="86"/>
                    <a:pt x="86" y="106"/>
                    <a:pt x="6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矩形 23"/>
          <p:cNvSpPr/>
          <p:nvPr/>
        </p:nvSpPr>
        <p:spPr>
          <a:xfrm>
            <a:off x="684243" y="5145524"/>
            <a:ext cx="2540000" cy="1532727"/>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SO</a:t>
            </a:r>
            <a:r>
              <a:rPr lang="zh-CN" altLang="en-US" dirty="0">
                <a:solidFill>
                  <a:srgbClr val="00A78B"/>
                </a:solidFill>
                <a:latin typeface="arial" panose="020B0604020202020204" pitchFamily="34" charset="0"/>
              </a:rPr>
              <a:t>是一种发展企业内部优势与利用外部机会的战略，是一种理想的战略模式。</a:t>
            </a:r>
          </a:p>
        </p:txBody>
      </p:sp>
      <p:sp>
        <p:nvSpPr>
          <p:cNvPr id="25" name="矩形 24"/>
          <p:cNvSpPr/>
          <p:nvPr/>
        </p:nvSpPr>
        <p:spPr>
          <a:xfrm>
            <a:off x="3452286" y="5145524"/>
            <a:ext cx="2654158" cy="1532727"/>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WO</a:t>
            </a:r>
            <a:r>
              <a:rPr lang="zh-CN" altLang="en-US" dirty="0">
                <a:solidFill>
                  <a:srgbClr val="00A78B"/>
                </a:solidFill>
                <a:latin typeface="arial" panose="020B0604020202020204" pitchFamily="34" charset="0"/>
              </a:rPr>
              <a:t>是利用外部机会来弥补内部弱点，使企业改劣势而获取优势的战略。</a:t>
            </a:r>
          </a:p>
        </p:txBody>
      </p:sp>
      <p:sp>
        <p:nvSpPr>
          <p:cNvPr id="26" name="矩形 25"/>
          <p:cNvSpPr/>
          <p:nvPr/>
        </p:nvSpPr>
        <p:spPr>
          <a:xfrm>
            <a:off x="6334487" y="5145524"/>
            <a:ext cx="2591423" cy="1172629"/>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ST</a:t>
            </a:r>
            <a:r>
              <a:rPr lang="zh-CN" altLang="en-US" dirty="0">
                <a:solidFill>
                  <a:srgbClr val="00A78B"/>
                </a:solidFill>
                <a:latin typeface="arial" panose="020B0604020202020204" pitchFamily="34" charset="0"/>
              </a:rPr>
              <a:t>指企业利用自身优势，回避或减轻外部威胁所造成的影响。</a:t>
            </a:r>
          </a:p>
        </p:txBody>
      </p:sp>
      <p:sp>
        <p:nvSpPr>
          <p:cNvPr id="27" name="矩形 26"/>
          <p:cNvSpPr/>
          <p:nvPr/>
        </p:nvSpPr>
        <p:spPr>
          <a:xfrm>
            <a:off x="9153952" y="5145524"/>
            <a:ext cx="2409371" cy="1142236"/>
          </a:xfrm>
          <a:prstGeom prst="rect">
            <a:avLst/>
          </a:prstGeom>
        </p:spPr>
        <p:txBody>
          <a:bodyPr wrap="square">
            <a:spAutoFit/>
          </a:bodyPr>
          <a:lstStyle/>
          <a:p>
            <a:pPr>
              <a:lnSpc>
                <a:spcPct val="130000"/>
              </a:lnSpc>
            </a:pPr>
            <a:r>
              <a:rPr lang="en-US" altLang="zh-CN" dirty="0" smtClean="0">
                <a:solidFill>
                  <a:srgbClr val="00A78B"/>
                </a:solidFill>
                <a:latin typeface="arial" panose="020B0604020202020204" pitchFamily="34" charset="0"/>
              </a:rPr>
              <a:t>WT</a:t>
            </a:r>
            <a:r>
              <a:rPr lang="zh-CN" altLang="en-US" dirty="0" smtClean="0">
                <a:solidFill>
                  <a:srgbClr val="00A78B"/>
                </a:solidFill>
                <a:latin typeface="arial" panose="020B0604020202020204" pitchFamily="34" charset="0"/>
              </a:rPr>
              <a:t>是一</a:t>
            </a:r>
            <a:r>
              <a:rPr lang="zh-CN" altLang="en-US" dirty="0">
                <a:solidFill>
                  <a:srgbClr val="00A78B"/>
                </a:solidFill>
                <a:latin typeface="arial" panose="020B0604020202020204" pitchFamily="34" charset="0"/>
              </a:rPr>
              <a:t>种旨在减少内部弱点，回避外部环境威胁的防御性技术。</a:t>
            </a:r>
            <a:endParaRPr lang="zh-CN" altLang="en-US" dirty="0">
              <a:solidFill>
                <a:srgbClr val="00A78B"/>
              </a:solidFill>
            </a:endParaRPr>
          </a:p>
        </p:txBody>
      </p:sp>
      <p:grpSp>
        <p:nvGrpSpPr>
          <p:cNvPr id="60" name="组合 59"/>
          <p:cNvGrpSpPr/>
          <p:nvPr/>
        </p:nvGrpSpPr>
        <p:grpSpPr>
          <a:xfrm>
            <a:off x="1141781" y="3332280"/>
            <a:ext cx="1539116" cy="1539116"/>
            <a:chOff x="1141781" y="3336463"/>
            <a:chExt cx="1539116" cy="1539116"/>
          </a:xfrm>
        </p:grpSpPr>
        <p:grpSp>
          <p:nvGrpSpPr>
            <p:cNvPr id="31" name="组合 30"/>
            <p:cNvGrpSpPr/>
            <p:nvPr/>
          </p:nvGrpSpPr>
          <p:grpSpPr>
            <a:xfrm>
              <a:off x="1381921" y="3720581"/>
              <a:ext cx="1109662" cy="825500"/>
              <a:chOff x="4203700" y="15481300"/>
              <a:chExt cx="1109662" cy="825500"/>
            </a:xfrm>
            <a:solidFill>
              <a:srgbClr val="00A78B"/>
            </a:solidFill>
          </p:grpSpPr>
          <p:sp>
            <p:nvSpPr>
              <p:cNvPr id="32" name="Freeform 493"/>
              <p:cNvSpPr>
                <a:spLocks/>
              </p:cNvSpPr>
              <p:nvPr/>
            </p:nvSpPr>
            <p:spPr bwMode="auto">
              <a:xfrm>
                <a:off x="5021262" y="15481300"/>
                <a:ext cx="292100" cy="769937"/>
              </a:xfrm>
              <a:custGeom>
                <a:avLst/>
                <a:gdLst>
                  <a:gd name="T0" fmla="*/ 0 w 78"/>
                  <a:gd name="T1" fmla="*/ 187 h 205"/>
                  <a:gd name="T2" fmla="*/ 6 w 78"/>
                  <a:gd name="T3" fmla="*/ 16 h 205"/>
                  <a:gd name="T4" fmla="*/ 23 w 78"/>
                  <a:gd name="T5" fmla="*/ 0 h 205"/>
                  <a:gd name="T6" fmla="*/ 16 w 78"/>
                  <a:gd name="T7" fmla="*/ 205 h 205"/>
                  <a:gd name="T8" fmla="*/ 0 w 78"/>
                  <a:gd name="T9" fmla="*/ 187 h 205"/>
                  <a:gd name="T10" fmla="*/ 0 w 78"/>
                  <a:gd name="T11" fmla="*/ 187 h 205"/>
                </a:gdLst>
                <a:ahLst/>
                <a:cxnLst>
                  <a:cxn ang="0">
                    <a:pos x="T0" y="T1"/>
                  </a:cxn>
                  <a:cxn ang="0">
                    <a:pos x="T2" y="T3"/>
                  </a:cxn>
                  <a:cxn ang="0">
                    <a:pos x="T4" y="T5"/>
                  </a:cxn>
                  <a:cxn ang="0">
                    <a:pos x="T6" y="T7"/>
                  </a:cxn>
                  <a:cxn ang="0">
                    <a:pos x="T8" y="T9"/>
                  </a:cxn>
                  <a:cxn ang="0">
                    <a:pos x="T10" y="T11"/>
                  </a:cxn>
                </a:cxnLst>
                <a:rect l="0" t="0" r="r" b="b"/>
                <a:pathLst>
                  <a:path w="78" h="205">
                    <a:moveTo>
                      <a:pt x="0" y="187"/>
                    </a:moveTo>
                    <a:cubicBezTo>
                      <a:pt x="49" y="142"/>
                      <a:pt x="51" y="65"/>
                      <a:pt x="6" y="16"/>
                    </a:cubicBezTo>
                    <a:cubicBezTo>
                      <a:pt x="23" y="0"/>
                      <a:pt x="23" y="0"/>
                      <a:pt x="23" y="0"/>
                    </a:cubicBezTo>
                    <a:cubicBezTo>
                      <a:pt x="78" y="58"/>
                      <a:pt x="75" y="150"/>
                      <a:pt x="16" y="205"/>
                    </a:cubicBezTo>
                    <a:cubicBezTo>
                      <a:pt x="0" y="187"/>
                      <a:pt x="0" y="187"/>
                      <a:pt x="0" y="187"/>
                    </a:cubicBezTo>
                    <a:cubicBezTo>
                      <a:pt x="0" y="187"/>
                      <a:pt x="0" y="187"/>
                      <a:pt x="0" y="1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94"/>
              <p:cNvSpPr>
                <a:spLocks/>
              </p:cNvSpPr>
              <p:nvPr/>
            </p:nvSpPr>
            <p:spPr bwMode="auto">
              <a:xfrm>
                <a:off x="4938712" y="15579725"/>
                <a:ext cx="214313" cy="566737"/>
              </a:xfrm>
              <a:custGeom>
                <a:avLst/>
                <a:gdLst>
                  <a:gd name="T0" fmla="*/ 0 w 57"/>
                  <a:gd name="T1" fmla="*/ 137 h 151"/>
                  <a:gd name="T2" fmla="*/ 4 w 57"/>
                  <a:gd name="T3" fmla="*/ 12 h 151"/>
                  <a:gd name="T4" fmla="*/ 4 w 57"/>
                  <a:gd name="T5" fmla="*/ 12 h 151"/>
                  <a:gd name="T6" fmla="*/ 17 w 57"/>
                  <a:gd name="T7" fmla="*/ 0 h 151"/>
                  <a:gd name="T8" fmla="*/ 17 w 57"/>
                  <a:gd name="T9" fmla="*/ 0 h 151"/>
                  <a:gd name="T10" fmla="*/ 12 w 57"/>
                  <a:gd name="T11" fmla="*/ 151 h 151"/>
                  <a:gd name="T12" fmla="*/ 0 w 57"/>
                  <a:gd name="T13" fmla="*/ 137 h 151"/>
                </a:gdLst>
                <a:ahLst/>
                <a:cxnLst>
                  <a:cxn ang="0">
                    <a:pos x="T0" y="T1"/>
                  </a:cxn>
                  <a:cxn ang="0">
                    <a:pos x="T2" y="T3"/>
                  </a:cxn>
                  <a:cxn ang="0">
                    <a:pos x="T4" y="T5"/>
                  </a:cxn>
                  <a:cxn ang="0">
                    <a:pos x="T6" y="T7"/>
                  </a:cxn>
                  <a:cxn ang="0">
                    <a:pos x="T8" y="T9"/>
                  </a:cxn>
                  <a:cxn ang="0">
                    <a:pos x="T10" y="T11"/>
                  </a:cxn>
                  <a:cxn ang="0">
                    <a:pos x="T12" y="T13"/>
                  </a:cxn>
                </a:cxnLst>
                <a:rect l="0" t="0" r="r" b="b"/>
                <a:pathLst>
                  <a:path w="57" h="151">
                    <a:moveTo>
                      <a:pt x="0" y="137"/>
                    </a:moveTo>
                    <a:cubicBezTo>
                      <a:pt x="35" y="104"/>
                      <a:pt x="37" y="48"/>
                      <a:pt x="4" y="12"/>
                    </a:cubicBezTo>
                    <a:cubicBezTo>
                      <a:pt x="4" y="12"/>
                      <a:pt x="4" y="12"/>
                      <a:pt x="4" y="12"/>
                    </a:cubicBezTo>
                    <a:cubicBezTo>
                      <a:pt x="17" y="0"/>
                      <a:pt x="17" y="0"/>
                      <a:pt x="17" y="0"/>
                    </a:cubicBezTo>
                    <a:cubicBezTo>
                      <a:pt x="17" y="0"/>
                      <a:pt x="17" y="0"/>
                      <a:pt x="17" y="0"/>
                    </a:cubicBezTo>
                    <a:cubicBezTo>
                      <a:pt x="57" y="43"/>
                      <a:pt x="55" y="110"/>
                      <a:pt x="12" y="151"/>
                    </a:cubicBezTo>
                    <a:lnTo>
                      <a:pt x="0"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5"/>
              <p:cNvSpPr>
                <a:spLocks/>
              </p:cNvSpPr>
              <p:nvPr/>
            </p:nvSpPr>
            <p:spPr bwMode="auto">
              <a:xfrm>
                <a:off x="4848225" y="15668625"/>
                <a:ext cx="157163" cy="376237"/>
              </a:xfrm>
              <a:custGeom>
                <a:avLst/>
                <a:gdLst>
                  <a:gd name="T0" fmla="*/ 15 w 42"/>
                  <a:gd name="T1" fmla="*/ 0 h 100"/>
                  <a:gd name="T2" fmla="*/ 12 w 42"/>
                  <a:gd name="T3" fmla="*/ 100 h 100"/>
                  <a:gd name="T4" fmla="*/ 0 w 42"/>
                  <a:gd name="T5" fmla="*/ 87 h 100"/>
                  <a:gd name="T6" fmla="*/ 2 w 42"/>
                  <a:gd name="T7" fmla="*/ 13 h 100"/>
                  <a:gd name="T8" fmla="*/ 2 w 42"/>
                  <a:gd name="T9" fmla="*/ 12 h 100"/>
                  <a:gd name="T10" fmla="*/ 15 w 42"/>
                  <a:gd name="T11" fmla="*/ 0 h 100"/>
                  <a:gd name="T12" fmla="*/ 15 w 42"/>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42" h="100">
                    <a:moveTo>
                      <a:pt x="15" y="0"/>
                    </a:moveTo>
                    <a:cubicBezTo>
                      <a:pt x="42" y="29"/>
                      <a:pt x="40" y="74"/>
                      <a:pt x="12" y="100"/>
                    </a:cubicBezTo>
                    <a:cubicBezTo>
                      <a:pt x="0" y="87"/>
                      <a:pt x="0" y="87"/>
                      <a:pt x="0" y="87"/>
                    </a:cubicBezTo>
                    <a:cubicBezTo>
                      <a:pt x="21" y="67"/>
                      <a:pt x="22" y="34"/>
                      <a:pt x="2" y="13"/>
                    </a:cubicBezTo>
                    <a:cubicBezTo>
                      <a:pt x="2" y="12"/>
                      <a:pt x="2" y="12"/>
                      <a:pt x="2" y="12"/>
                    </a:cubicBezTo>
                    <a:cubicBezTo>
                      <a:pt x="15" y="0"/>
                      <a:pt x="15" y="0"/>
                      <a:pt x="15" y="0"/>
                    </a:cubicBezTo>
                    <a:cubicBezTo>
                      <a:pt x="15" y="0"/>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96"/>
              <p:cNvSpPr>
                <a:spLocks noEditPoints="1"/>
              </p:cNvSpPr>
              <p:nvPr/>
            </p:nvSpPr>
            <p:spPr bwMode="auto">
              <a:xfrm>
                <a:off x="4203700" y="15500350"/>
                <a:ext cx="622300" cy="806450"/>
              </a:xfrm>
              <a:custGeom>
                <a:avLst/>
                <a:gdLst>
                  <a:gd name="T0" fmla="*/ 112 w 166"/>
                  <a:gd name="T1" fmla="*/ 98 h 215"/>
                  <a:gd name="T2" fmla="*/ 110 w 166"/>
                  <a:gd name="T3" fmla="*/ 90 h 215"/>
                  <a:gd name="T4" fmla="*/ 125 w 166"/>
                  <a:gd name="T5" fmla="*/ 75 h 215"/>
                  <a:gd name="T6" fmla="*/ 140 w 166"/>
                  <a:gd name="T7" fmla="*/ 90 h 215"/>
                  <a:gd name="T8" fmla="*/ 138 w 166"/>
                  <a:gd name="T9" fmla="*/ 98 h 215"/>
                  <a:gd name="T10" fmla="*/ 138 w 166"/>
                  <a:gd name="T11" fmla="*/ 101 h 215"/>
                  <a:gd name="T12" fmla="*/ 138 w 166"/>
                  <a:gd name="T13" fmla="*/ 108 h 215"/>
                  <a:gd name="T14" fmla="*/ 148 w 166"/>
                  <a:gd name="T15" fmla="*/ 90 h 215"/>
                  <a:gd name="T16" fmla="*/ 125 w 166"/>
                  <a:gd name="T17" fmla="*/ 67 h 215"/>
                  <a:gd name="T18" fmla="*/ 102 w 166"/>
                  <a:gd name="T19" fmla="*/ 90 h 215"/>
                  <a:gd name="T20" fmla="*/ 112 w 166"/>
                  <a:gd name="T21" fmla="*/ 108 h 215"/>
                  <a:gd name="T22" fmla="*/ 112 w 166"/>
                  <a:gd name="T23" fmla="*/ 101 h 215"/>
                  <a:gd name="T24" fmla="*/ 112 w 166"/>
                  <a:gd name="T25" fmla="*/ 98 h 215"/>
                  <a:gd name="T26" fmla="*/ 50 w 166"/>
                  <a:gd name="T27" fmla="*/ 132 h 215"/>
                  <a:gd name="T28" fmla="*/ 41 w 166"/>
                  <a:gd name="T29" fmla="*/ 141 h 215"/>
                  <a:gd name="T30" fmla="*/ 41 w 166"/>
                  <a:gd name="T31" fmla="*/ 148 h 215"/>
                  <a:gd name="T32" fmla="*/ 50 w 166"/>
                  <a:gd name="T33" fmla="*/ 157 h 215"/>
                  <a:gd name="T34" fmla="*/ 61 w 166"/>
                  <a:gd name="T35" fmla="*/ 157 h 215"/>
                  <a:gd name="T36" fmla="*/ 64 w 166"/>
                  <a:gd name="T37" fmla="*/ 156 h 215"/>
                  <a:gd name="T38" fmla="*/ 74 w 166"/>
                  <a:gd name="T39" fmla="*/ 157 h 215"/>
                  <a:gd name="T40" fmla="*/ 133 w 166"/>
                  <a:gd name="T41" fmla="*/ 98 h 215"/>
                  <a:gd name="T42" fmla="*/ 119 w 166"/>
                  <a:gd name="T43" fmla="*/ 98 h 215"/>
                  <a:gd name="T44" fmla="*/ 74 w 166"/>
                  <a:gd name="T45" fmla="*/ 144 h 215"/>
                  <a:gd name="T46" fmla="*/ 70 w 166"/>
                  <a:gd name="T47" fmla="*/ 143 h 215"/>
                  <a:gd name="T48" fmla="*/ 70 w 166"/>
                  <a:gd name="T49" fmla="*/ 141 h 215"/>
                  <a:gd name="T50" fmla="*/ 61 w 166"/>
                  <a:gd name="T51" fmla="*/ 132 h 215"/>
                  <a:gd name="T52" fmla="*/ 50 w 166"/>
                  <a:gd name="T53" fmla="*/ 132 h 215"/>
                  <a:gd name="T54" fmla="*/ 69 w 166"/>
                  <a:gd name="T55" fmla="*/ 189 h 215"/>
                  <a:gd name="T56" fmla="*/ 44 w 166"/>
                  <a:gd name="T57" fmla="*/ 180 h 215"/>
                  <a:gd name="T58" fmla="*/ 40 w 166"/>
                  <a:gd name="T59" fmla="*/ 162 h 215"/>
                  <a:gd name="T60" fmla="*/ 38 w 166"/>
                  <a:gd name="T61" fmla="*/ 154 h 215"/>
                  <a:gd name="T62" fmla="*/ 31 w 166"/>
                  <a:gd name="T63" fmla="*/ 145 h 215"/>
                  <a:gd name="T64" fmla="*/ 13 w 166"/>
                  <a:gd name="T65" fmla="*/ 145 h 215"/>
                  <a:gd name="T66" fmla="*/ 4 w 166"/>
                  <a:gd name="T67" fmla="*/ 133 h 215"/>
                  <a:gd name="T68" fmla="*/ 22 w 166"/>
                  <a:gd name="T69" fmla="*/ 104 h 215"/>
                  <a:gd name="T70" fmla="*/ 20 w 166"/>
                  <a:gd name="T71" fmla="*/ 60 h 215"/>
                  <a:gd name="T72" fmla="*/ 140 w 166"/>
                  <a:gd name="T73" fmla="*/ 19 h 215"/>
                  <a:gd name="T74" fmla="*/ 165 w 166"/>
                  <a:gd name="T75" fmla="*/ 68 h 215"/>
                  <a:gd name="T76" fmla="*/ 162 w 166"/>
                  <a:gd name="T77" fmla="*/ 113 h 215"/>
                  <a:gd name="T78" fmla="*/ 164 w 166"/>
                  <a:gd name="T79" fmla="*/ 171 h 215"/>
                  <a:gd name="T80" fmla="*/ 100 w 166"/>
                  <a:gd name="T81" fmla="*/ 215 h 215"/>
                  <a:gd name="T82" fmla="*/ 100 w 166"/>
                  <a:gd name="T83" fmla="*/ 198 h 215"/>
                  <a:gd name="T84" fmla="*/ 94 w 166"/>
                  <a:gd name="T85" fmla="*/ 182 h 215"/>
                  <a:gd name="T86" fmla="*/ 69 w 166"/>
                  <a:gd name="T87" fmla="*/ 18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6" h="215">
                    <a:moveTo>
                      <a:pt x="112" y="98"/>
                    </a:moveTo>
                    <a:cubicBezTo>
                      <a:pt x="111" y="96"/>
                      <a:pt x="110" y="93"/>
                      <a:pt x="110" y="90"/>
                    </a:cubicBezTo>
                    <a:cubicBezTo>
                      <a:pt x="110" y="82"/>
                      <a:pt x="117" y="75"/>
                      <a:pt x="125" y="75"/>
                    </a:cubicBezTo>
                    <a:cubicBezTo>
                      <a:pt x="133" y="75"/>
                      <a:pt x="140" y="82"/>
                      <a:pt x="140" y="90"/>
                    </a:cubicBezTo>
                    <a:cubicBezTo>
                      <a:pt x="140" y="93"/>
                      <a:pt x="140" y="96"/>
                      <a:pt x="138" y="98"/>
                    </a:cubicBezTo>
                    <a:cubicBezTo>
                      <a:pt x="138" y="99"/>
                      <a:pt x="138" y="100"/>
                      <a:pt x="138" y="101"/>
                    </a:cubicBezTo>
                    <a:cubicBezTo>
                      <a:pt x="138" y="108"/>
                      <a:pt x="138" y="108"/>
                      <a:pt x="138" y="108"/>
                    </a:cubicBezTo>
                    <a:cubicBezTo>
                      <a:pt x="144" y="104"/>
                      <a:pt x="148" y="98"/>
                      <a:pt x="148" y="90"/>
                    </a:cubicBezTo>
                    <a:cubicBezTo>
                      <a:pt x="148" y="78"/>
                      <a:pt x="138" y="67"/>
                      <a:pt x="125" y="67"/>
                    </a:cubicBezTo>
                    <a:cubicBezTo>
                      <a:pt x="113" y="67"/>
                      <a:pt x="102" y="78"/>
                      <a:pt x="102" y="90"/>
                    </a:cubicBezTo>
                    <a:cubicBezTo>
                      <a:pt x="102" y="98"/>
                      <a:pt x="106" y="104"/>
                      <a:pt x="112" y="108"/>
                    </a:cubicBezTo>
                    <a:cubicBezTo>
                      <a:pt x="112" y="101"/>
                      <a:pt x="112" y="101"/>
                      <a:pt x="112" y="101"/>
                    </a:cubicBezTo>
                    <a:cubicBezTo>
                      <a:pt x="112" y="100"/>
                      <a:pt x="112" y="99"/>
                      <a:pt x="112" y="98"/>
                    </a:cubicBezTo>
                    <a:close/>
                    <a:moveTo>
                      <a:pt x="50" y="132"/>
                    </a:moveTo>
                    <a:cubicBezTo>
                      <a:pt x="45" y="132"/>
                      <a:pt x="41" y="136"/>
                      <a:pt x="41" y="141"/>
                    </a:cubicBezTo>
                    <a:cubicBezTo>
                      <a:pt x="41" y="148"/>
                      <a:pt x="41" y="148"/>
                      <a:pt x="41" y="148"/>
                    </a:cubicBezTo>
                    <a:cubicBezTo>
                      <a:pt x="41" y="153"/>
                      <a:pt x="45" y="157"/>
                      <a:pt x="50" y="157"/>
                    </a:cubicBezTo>
                    <a:cubicBezTo>
                      <a:pt x="61" y="157"/>
                      <a:pt x="61" y="157"/>
                      <a:pt x="61" y="157"/>
                    </a:cubicBezTo>
                    <a:cubicBezTo>
                      <a:pt x="62" y="157"/>
                      <a:pt x="63" y="157"/>
                      <a:pt x="64" y="156"/>
                    </a:cubicBezTo>
                    <a:cubicBezTo>
                      <a:pt x="67" y="157"/>
                      <a:pt x="70" y="157"/>
                      <a:pt x="74" y="157"/>
                    </a:cubicBezTo>
                    <a:cubicBezTo>
                      <a:pt x="106" y="157"/>
                      <a:pt x="133" y="130"/>
                      <a:pt x="133" y="98"/>
                    </a:cubicBezTo>
                    <a:cubicBezTo>
                      <a:pt x="119" y="98"/>
                      <a:pt x="119" y="98"/>
                      <a:pt x="119" y="98"/>
                    </a:cubicBezTo>
                    <a:cubicBezTo>
                      <a:pt x="119" y="123"/>
                      <a:pt x="99" y="144"/>
                      <a:pt x="74" y="144"/>
                    </a:cubicBezTo>
                    <a:cubicBezTo>
                      <a:pt x="72" y="144"/>
                      <a:pt x="71" y="144"/>
                      <a:pt x="70" y="143"/>
                    </a:cubicBezTo>
                    <a:cubicBezTo>
                      <a:pt x="70" y="141"/>
                      <a:pt x="70" y="141"/>
                      <a:pt x="70" y="141"/>
                    </a:cubicBezTo>
                    <a:cubicBezTo>
                      <a:pt x="70" y="136"/>
                      <a:pt x="66" y="132"/>
                      <a:pt x="61" y="132"/>
                    </a:cubicBezTo>
                    <a:lnTo>
                      <a:pt x="50" y="132"/>
                    </a:lnTo>
                    <a:close/>
                    <a:moveTo>
                      <a:pt x="69" y="189"/>
                    </a:moveTo>
                    <a:cubicBezTo>
                      <a:pt x="50" y="195"/>
                      <a:pt x="44" y="180"/>
                      <a:pt x="44" y="180"/>
                    </a:cubicBezTo>
                    <a:cubicBezTo>
                      <a:pt x="40" y="162"/>
                      <a:pt x="40" y="162"/>
                      <a:pt x="40" y="162"/>
                    </a:cubicBezTo>
                    <a:cubicBezTo>
                      <a:pt x="38" y="154"/>
                      <a:pt x="38" y="154"/>
                      <a:pt x="38" y="154"/>
                    </a:cubicBezTo>
                    <a:cubicBezTo>
                      <a:pt x="31" y="145"/>
                      <a:pt x="31" y="145"/>
                      <a:pt x="31" y="145"/>
                    </a:cubicBezTo>
                    <a:cubicBezTo>
                      <a:pt x="31" y="145"/>
                      <a:pt x="26" y="145"/>
                      <a:pt x="13" y="145"/>
                    </a:cubicBezTo>
                    <a:cubicBezTo>
                      <a:pt x="0" y="145"/>
                      <a:pt x="4" y="133"/>
                      <a:pt x="4" y="133"/>
                    </a:cubicBezTo>
                    <a:cubicBezTo>
                      <a:pt x="22" y="104"/>
                      <a:pt x="22" y="104"/>
                      <a:pt x="22" y="104"/>
                    </a:cubicBezTo>
                    <a:cubicBezTo>
                      <a:pt x="21" y="90"/>
                      <a:pt x="19" y="75"/>
                      <a:pt x="20" y="60"/>
                    </a:cubicBezTo>
                    <a:cubicBezTo>
                      <a:pt x="24" y="9"/>
                      <a:pt x="104" y="0"/>
                      <a:pt x="140" y="19"/>
                    </a:cubicBezTo>
                    <a:cubicBezTo>
                      <a:pt x="158" y="29"/>
                      <a:pt x="164" y="48"/>
                      <a:pt x="165" y="68"/>
                    </a:cubicBezTo>
                    <a:cubicBezTo>
                      <a:pt x="166" y="83"/>
                      <a:pt x="164" y="99"/>
                      <a:pt x="162" y="113"/>
                    </a:cubicBezTo>
                    <a:cubicBezTo>
                      <a:pt x="159" y="145"/>
                      <a:pt x="164" y="171"/>
                      <a:pt x="164" y="171"/>
                    </a:cubicBezTo>
                    <a:cubicBezTo>
                      <a:pt x="166" y="206"/>
                      <a:pt x="100" y="215"/>
                      <a:pt x="100" y="215"/>
                    </a:cubicBezTo>
                    <a:cubicBezTo>
                      <a:pt x="100" y="198"/>
                      <a:pt x="100" y="198"/>
                      <a:pt x="100" y="198"/>
                    </a:cubicBezTo>
                    <a:cubicBezTo>
                      <a:pt x="94" y="182"/>
                      <a:pt x="94" y="182"/>
                      <a:pt x="94" y="182"/>
                    </a:cubicBezTo>
                    <a:lnTo>
                      <a:pt x="69"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97"/>
              <p:cNvSpPr>
                <a:spLocks noEditPoints="1"/>
              </p:cNvSpPr>
              <p:nvPr/>
            </p:nvSpPr>
            <p:spPr bwMode="auto">
              <a:xfrm>
                <a:off x="4383087" y="16014700"/>
                <a:ext cx="44450" cy="44450"/>
              </a:xfrm>
              <a:custGeom>
                <a:avLst/>
                <a:gdLst>
                  <a:gd name="T0" fmla="*/ 6 w 12"/>
                  <a:gd name="T1" fmla="*/ 3 h 12"/>
                  <a:gd name="T2" fmla="*/ 3 w 12"/>
                  <a:gd name="T3" fmla="*/ 6 h 12"/>
                  <a:gd name="T4" fmla="*/ 6 w 12"/>
                  <a:gd name="T5" fmla="*/ 9 h 12"/>
                  <a:gd name="T6" fmla="*/ 9 w 12"/>
                  <a:gd name="T7" fmla="*/ 6 h 12"/>
                  <a:gd name="T8" fmla="*/ 6 w 12"/>
                  <a:gd name="T9" fmla="*/ 3 h 12"/>
                  <a:gd name="T10" fmla="*/ 6 w 12"/>
                  <a:gd name="T11" fmla="*/ 12 h 12"/>
                  <a:gd name="T12" fmla="*/ 0 w 12"/>
                  <a:gd name="T13" fmla="*/ 6 h 12"/>
                  <a:gd name="T14" fmla="*/ 6 w 12"/>
                  <a:gd name="T15" fmla="*/ 0 h 12"/>
                  <a:gd name="T16" fmla="*/ 12 w 12"/>
                  <a:gd name="T17" fmla="*/ 6 h 12"/>
                  <a:gd name="T18" fmla="*/ 6 w 12"/>
                  <a:gd name="T1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3"/>
                    </a:moveTo>
                    <a:cubicBezTo>
                      <a:pt x="4" y="3"/>
                      <a:pt x="3" y="4"/>
                      <a:pt x="3" y="6"/>
                    </a:cubicBezTo>
                    <a:cubicBezTo>
                      <a:pt x="3" y="8"/>
                      <a:pt x="4" y="9"/>
                      <a:pt x="6" y="9"/>
                    </a:cubicBezTo>
                    <a:cubicBezTo>
                      <a:pt x="8" y="9"/>
                      <a:pt x="9" y="8"/>
                      <a:pt x="9" y="6"/>
                    </a:cubicBezTo>
                    <a:cubicBezTo>
                      <a:pt x="9" y="4"/>
                      <a:pt x="8" y="3"/>
                      <a:pt x="6" y="3"/>
                    </a:cubicBezTo>
                    <a:close/>
                    <a:moveTo>
                      <a:pt x="6" y="12"/>
                    </a:moveTo>
                    <a:cubicBezTo>
                      <a:pt x="3" y="12"/>
                      <a:pt x="0" y="9"/>
                      <a:pt x="0" y="6"/>
                    </a:cubicBezTo>
                    <a:cubicBezTo>
                      <a:pt x="0" y="3"/>
                      <a:pt x="3" y="0"/>
                      <a:pt x="6" y="0"/>
                    </a:cubicBezTo>
                    <a:cubicBezTo>
                      <a:pt x="9" y="0"/>
                      <a:pt x="12" y="3"/>
                      <a:pt x="12" y="6"/>
                    </a:cubicBezTo>
                    <a:cubicBezTo>
                      <a:pt x="12" y="9"/>
                      <a:pt x="9"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6" name="椭圆 55"/>
            <p:cNvSpPr/>
            <p:nvPr/>
          </p:nvSpPr>
          <p:spPr>
            <a:xfrm>
              <a:off x="1141781" y="3336463"/>
              <a:ext cx="1539116" cy="1539116"/>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892595" y="3332280"/>
            <a:ext cx="1539116" cy="1539116"/>
            <a:chOff x="3871197" y="3342277"/>
            <a:chExt cx="1539116" cy="1539116"/>
          </a:xfrm>
        </p:grpSpPr>
        <p:grpSp>
          <p:nvGrpSpPr>
            <p:cNvPr id="43" name="组合 42"/>
            <p:cNvGrpSpPr/>
            <p:nvPr/>
          </p:nvGrpSpPr>
          <p:grpSpPr>
            <a:xfrm>
              <a:off x="4243387" y="3584480"/>
              <a:ext cx="777875" cy="960437"/>
              <a:chOff x="2840037" y="16743362"/>
              <a:chExt cx="777875" cy="960437"/>
            </a:xfrm>
            <a:solidFill>
              <a:srgbClr val="00A78B"/>
            </a:solidFill>
          </p:grpSpPr>
          <p:sp>
            <p:nvSpPr>
              <p:cNvPr id="44" name="Freeform 515"/>
              <p:cNvSpPr>
                <a:spLocks/>
              </p:cNvSpPr>
              <p:nvPr/>
            </p:nvSpPr>
            <p:spPr bwMode="auto">
              <a:xfrm>
                <a:off x="3208337" y="16743362"/>
                <a:ext cx="390525" cy="242887"/>
              </a:xfrm>
              <a:custGeom>
                <a:avLst/>
                <a:gdLst>
                  <a:gd name="T0" fmla="*/ 97 w 246"/>
                  <a:gd name="T1" fmla="*/ 127 h 153"/>
                  <a:gd name="T2" fmla="*/ 69 w 246"/>
                  <a:gd name="T3" fmla="*/ 153 h 153"/>
                  <a:gd name="T4" fmla="*/ 31 w 246"/>
                  <a:gd name="T5" fmla="*/ 127 h 153"/>
                  <a:gd name="T6" fmla="*/ 14 w 246"/>
                  <a:gd name="T7" fmla="*/ 127 h 153"/>
                  <a:gd name="T8" fmla="*/ 10 w 246"/>
                  <a:gd name="T9" fmla="*/ 127 h 153"/>
                  <a:gd name="T10" fmla="*/ 0 w 246"/>
                  <a:gd name="T11" fmla="*/ 134 h 153"/>
                  <a:gd name="T12" fmla="*/ 21 w 246"/>
                  <a:gd name="T13" fmla="*/ 0 h 153"/>
                  <a:gd name="T14" fmla="*/ 246 w 246"/>
                  <a:gd name="T15" fmla="*/ 49 h 153"/>
                  <a:gd name="T16" fmla="*/ 225 w 246"/>
                  <a:gd name="T17" fmla="*/ 144 h 153"/>
                  <a:gd name="T18" fmla="*/ 215 w 246"/>
                  <a:gd name="T19" fmla="*/ 153 h 153"/>
                  <a:gd name="T20" fmla="*/ 189 w 246"/>
                  <a:gd name="T21" fmla="*/ 127 h 153"/>
                  <a:gd name="T22" fmla="*/ 168 w 246"/>
                  <a:gd name="T23" fmla="*/ 127 h 153"/>
                  <a:gd name="T24" fmla="*/ 140 w 246"/>
                  <a:gd name="T25" fmla="*/ 153 h 153"/>
                  <a:gd name="T26" fmla="*/ 114 w 246"/>
                  <a:gd name="T27" fmla="*/ 127 h 153"/>
                  <a:gd name="T28" fmla="*/ 97 w 246"/>
                  <a:gd name="T29" fmla="*/ 12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53">
                    <a:moveTo>
                      <a:pt x="97" y="127"/>
                    </a:moveTo>
                    <a:lnTo>
                      <a:pt x="69" y="153"/>
                    </a:lnTo>
                    <a:lnTo>
                      <a:pt x="31" y="127"/>
                    </a:lnTo>
                    <a:lnTo>
                      <a:pt x="14" y="127"/>
                    </a:lnTo>
                    <a:lnTo>
                      <a:pt x="10" y="127"/>
                    </a:lnTo>
                    <a:lnTo>
                      <a:pt x="0" y="134"/>
                    </a:lnTo>
                    <a:lnTo>
                      <a:pt x="21" y="0"/>
                    </a:lnTo>
                    <a:lnTo>
                      <a:pt x="246" y="49"/>
                    </a:lnTo>
                    <a:lnTo>
                      <a:pt x="225" y="144"/>
                    </a:lnTo>
                    <a:lnTo>
                      <a:pt x="215" y="153"/>
                    </a:lnTo>
                    <a:lnTo>
                      <a:pt x="189" y="127"/>
                    </a:lnTo>
                    <a:lnTo>
                      <a:pt x="168" y="127"/>
                    </a:lnTo>
                    <a:lnTo>
                      <a:pt x="140" y="153"/>
                    </a:lnTo>
                    <a:lnTo>
                      <a:pt x="114" y="127"/>
                    </a:lnTo>
                    <a:lnTo>
                      <a:pt x="97"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16"/>
              <p:cNvSpPr>
                <a:spLocks noEditPoints="1"/>
              </p:cNvSpPr>
              <p:nvPr/>
            </p:nvSpPr>
            <p:spPr bwMode="auto">
              <a:xfrm>
                <a:off x="2840037" y="16975137"/>
                <a:ext cx="777875" cy="728662"/>
              </a:xfrm>
              <a:custGeom>
                <a:avLst/>
                <a:gdLst>
                  <a:gd name="T0" fmla="*/ 159 w 207"/>
                  <a:gd name="T1" fmla="*/ 36 h 194"/>
                  <a:gd name="T2" fmla="*/ 152 w 207"/>
                  <a:gd name="T3" fmla="*/ 43 h 194"/>
                  <a:gd name="T4" fmla="*/ 160 w 207"/>
                  <a:gd name="T5" fmla="*/ 51 h 194"/>
                  <a:gd name="T6" fmla="*/ 162 w 207"/>
                  <a:gd name="T7" fmla="*/ 51 h 194"/>
                  <a:gd name="T8" fmla="*/ 106 w 207"/>
                  <a:gd name="T9" fmla="*/ 90 h 194"/>
                  <a:gd name="T10" fmla="*/ 51 w 207"/>
                  <a:gd name="T11" fmla="*/ 51 h 194"/>
                  <a:gd name="T12" fmla="*/ 52 w 207"/>
                  <a:gd name="T13" fmla="*/ 51 h 194"/>
                  <a:gd name="T14" fmla="*/ 60 w 207"/>
                  <a:gd name="T15" fmla="*/ 43 h 194"/>
                  <a:gd name="T16" fmla="*/ 53 w 207"/>
                  <a:gd name="T17" fmla="*/ 36 h 194"/>
                  <a:gd name="T18" fmla="*/ 53 w 207"/>
                  <a:gd name="T19" fmla="*/ 41 h 194"/>
                  <a:gd name="T20" fmla="*/ 38 w 207"/>
                  <a:gd name="T21" fmla="*/ 41 h 194"/>
                  <a:gd name="T22" fmla="*/ 38 w 207"/>
                  <a:gd name="T23" fmla="*/ 36 h 194"/>
                  <a:gd name="T24" fmla="*/ 32 w 207"/>
                  <a:gd name="T25" fmla="*/ 43 h 194"/>
                  <a:gd name="T26" fmla="*/ 39 w 207"/>
                  <a:gd name="T27" fmla="*/ 51 h 194"/>
                  <a:gd name="T28" fmla="*/ 43 w 207"/>
                  <a:gd name="T29" fmla="*/ 51 h 194"/>
                  <a:gd name="T30" fmla="*/ 106 w 207"/>
                  <a:gd name="T31" fmla="*/ 98 h 194"/>
                  <a:gd name="T32" fmla="*/ 170 w 207"/>
                  <a:gd name="T33" fmla="*/ 51 h 194"/>
                  <a:gd name="T34" fmla="*/ 173 w 207"/>
                  <a:gd name="T35" fmla="*/ 51 h 194"/>
                  <a:gd name="T36" fmla="*/ 180 w 207"/>
                  <a:gd name="T37" fmla="*/ 43 h 194"/>
                  <a:gd name="T38" fmla="*/ 174 w 207"/>
                  <a:gd name="T39" fmla="*/ 36 h 194"/>
                  <a:gd name="T40" fmla="*/ 174 w 207"/>
                  <a:gd name="T41" fmla="*/ 41 h 194"/>
                  <a:gd name="T42" fmla="*/ 159 w 207"/>
                  <a:gd name="T43" fmla="*/ 41 h 194"/>
                  <a:gd name="T44" fmla="*/ 159 w 207"/>
                  <a:gd name="T45" fmla="*/ 36 h 194"/>
                  <a:gd name="T46" fmla="*/ 127 w 207"/>
                  <a:gd name="T47" fmla="*/ 12 h 194"/>
                  <a:gd name="T48" fmla="*/ 139 w 207"/>
                  <a:gd name="T49" fmla="*/ 0 h 194"/>
                  <a:gd name="T50" fmla="*/ 146 w 207"/>
                  <a:gd name="T51" fmla="*/ 0 h 194"/>
                  <a:gd name="T52" fmla="*/ 157 w 207"/>
                  <a:gd name="T53" fmla="*/ 12 h 194"/>
                  <a:gd name="T54" fmla="*/ 169 w 207"/>
                  <a:gd name="T55" fmla="*/ 0 h 194"/>
                  <a:gd name="T56" fmla="*/ 178 w 207"/>
                  <a:gd name="T57" fmla="*/ 0 h 194"/>
                  <a:gd name="T58" fmla="*/ 189 w 207"/>
                  <a:gd name="T59" fmla="*/ 12 h 194"/>
                  <a:gd name="T60" fmla="*/ 200 w 207"/>
                  <a:gd name="T61" fmla="*/ 0 h 194"/>
                  <a:gd name="T62" fmla="*/ 207 w 207"/>
                  <a:gd name="T63" fmla="*/ 0 h 194"/>
                  <a:gd name="T64" fmla="*/ 190 w 207"/>
                  <a:gd name="T65" fmla="*/ 194 h 194"/>
                  <a:gd name="T66" fmla="*/ 156 w 207"/>
                  <a:gd name="T67" fmla="*/ 194 h 194"/>
                  <a:gd name="T68" fmla="*/ 52 w 207"/>
                  <a:gd name="T69" fmla="*/ 194 h 194"/>
                  <a:gd name="T70" fmla="*/ 17 w 207"/>
                  <a:gd name="T71" fmla="*/ 194 h 194"/>
                  <a:gd name="T72" fmla="*/ 0 w 207"/>
                  <a:gd name="T73" fmla="*/ 0 h 194"/>
                  <a:gd name="T74" fmla="*/ 6 w 207"/>
                  <a:gd name="T75" fmla="*/ 0 h 194"/>
                  <a:gd name="T76" fmla="*/ 14 w 207"/>
                  <a:gd name="T77" fmla="*/ 12 h 194"/>
                  <a:gd name="T78" fmla="*/ 25 w 207"/>
                  <a:gd name="T79" fmla="*/ 0 h 194"/>
                  <a:gd name="T80" fmla="*/ 35 w 207"/>
                  <a:gd name="T81" fmla="*/ 0 h 194"/>
                  <a:gd name="T82" fmla="*/ 49 w 207"/>
                  <a:gd name="T83" fmla="*/ 12 h 194"/>
                  <a:gd name="T84" fmla="*/ 64 w 207"/>
                  <a:gd name="T85" fmla="*/ 0 h 194"/>
                  <a:gd name="T86" fmla="*/ 72 w 207"/>
                  <a:gd name="T87" fmla="*/ 0 h 194"/>
                  <a:gd name="T88" fmla="*/ 87 w 207"/>
                  <a:gd name="T89" fmla="*/ 12 h 194"/>
                  <a:gd name="T90" fmla="*/ 102 w 207"/>
                  <a:gd name="T91" fmla="*/ 0 h 194"/>
                  <a:gd name="T92" fmla="*/ 104 w 207"/>
                  <a:gd name="T93" fmla="*/ 0 h 194"/>
                  <a:gd name="T94" fmla="*/ 111 w 207"/>
                  <a:gd name="T95" fmla="*/ 0 h 194"/>
                  <a:gd name="T96" fmla="*/ 127 w 207"/>
                  <a:gd name="T97"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 h="194">
                    <a:moveTo>
                      <a:pt x="159" y="36"/>
                    </a:moveTo>
                    <a:cubicBezTo>
                      <a:pt x="155" y="36"/>
                      <a:pt x="152" y="39"/>
                      <a:pt x="152" y="43"/>
                    </a:cubicBezTo>
                    <a:cubicBezTo>
                      <a:pt x="152" y="47"/>
                      <a:pt x="155" y="51"/>
                      <a:pt x="160" y="51"/>
                    </a:cubicBezTo>
                    <a:cubicBezTo>
                      <a:pt x="162" y="51"/>
                      <a:pt x="162" y="51"/>
                      <a:pt x="162" y="51"/>
                    </a:cubicBezTo>
                    <a:cubicBezTo>
                      <a:pt x="156" y="73"/>
                      <a:pt x="134" y="90"/>
                      <a:pt x="106" y="90"/>
                    </a:cubicBezTo>
                    <a:cubicBezTo>
                      <a:pt x="79" y="90"/>
                      <a:pt x="57" y="73"/>
                      <a:pt x="51" y="51"/>
                    </a:cubicBezTo>
                    <a:cubicBezTo>
                      <a:pt x="52" y="51"/>
                      <a:pt x="52" y="51"/>
                      <a:pt x="52" y="51"/>
                    </a:cubicBezTo>
                    <a:cubicBezTo>
                      <a:pt x="57" y="51"/>
                      <a:pt x="60" y="47"/>
                      <a:pt x="60" y="43"/>
                    </a:cubicBezTo>
                    <a:cubicBezTo>
                      <a:pt x="60" y="40"/>
                      <a:pt x="57" y="37"/>
                      <a:pt x="53" y="36"/>
                    </a:cubicBezTo>
                    <a:cubicBezTo>
                      <a:pt x="53" y="41"/>
                      <a:pt x="53" y="41"/>
                      <a:pt x="53" y="41"/>
                    </a:cubicBezTo>
                    <a:cubicBezTo>
                      <a:pt x="38" y="41"/>
                      <a:pt x="38" y="41"/>
                      <a:pt x="38" y="41"/>
                    </a:cubicBezTo>
                    <a:cubicBezTo>
                      <a:pt x="38" y="36"/>
                      <a:pt x="38" y="36"/>
                      <a:pt x="38" y="36"/>
                    </a:cubicBezTo>
                    <a:cubicBezTo>
                      <a:pt x="34" y="37"/>
                      <a:pt x="32" y="40"/>
                      <a:pt x="32" y="43"/>
                    </a:cubicBezTo>
                    <a:cubicBezTo>
                      <a:pt x="32" y="47"/>
                      <a:pt x="35" y="51"/>
                      <a:pt x="39" y="51"/>
                    </a:cubicBezTo>
                    <a:cubicBezTo>
                      <a:pt x="43" y="51"/>
                      <a:pt x="43" y="51"/>
                      <a:pt x="43" y="51"/>
                    </a:cubicBezTo>
                    <a:cubicBezTo>
                      <a:pt x="49" y="78"/>
                      <a:pt x="75" y="98"/>
                      <a:pt x="106" y="98"/>
                    </a:cubicBezTo>
                    <a:cubicBezTo>
                      <a:pt x="138" y="98"/>
                      <a:pt x="164" y="78"/>
                      <a:pt x="170" y="51"/>
                    </a:cubicBezTo>
                    <a:cubicBezTo>
                      <a:pt x="173" y="51"/>
                      <a:pt x="173" y="51"/>
                      <a:pt x="173" y="51"/>
                    </a:cubicBezTo>
                    <a:cubicBezTo>
                      <a:pt x="177" y="51"/>
                      <a:pt x="180" y="47"/>
                      <a:pt x="180" y="43"/>
                    </a:cubicBezTo>
                    <a:cubicBezTo>
                      <a:pt x="180" y="40"/>
                      <a:pt x="178" y="37"/>
                      <a:pt x="174" y="36"/>
                    </a:cubicBezTo>
                    <a:cubicBezTo>
                      <a:pt x="174" y="41"/>
                      <a:pt x="174" y="41"/>
                      <a:pt x="174" y="41"/>
                    </a:cubicBezTo>
                    <a:cubicBezTo>
                      <a:pt x="159" y="41"/>
                      <a:pt x="159" y="41"/>
                      <a:pt x="159" y="41"/>
                    </a:cubicBezTo>
                    <a:lnTo>
                      <a:pt x="159" y="36"/>
                    </a:lnTo>
                    <a:close/>
                    <a:moveTo>
                      <a:pt x="127" y="12"/>
                    </a:moveTo>
                    <a:cubicBezTo>
                      <a:pt x="139" y="0"/>
                      <a:pt x="139" y="0"/>
                      <a:pt x="139" y="0"/>
                    </a:cubicBezTo>
                    <a:cubicBezTo>
                      <a:pt x="146" y="0"/>
                      <a:pt x="146" y="0"/>
                      <a:pt x="146" y="0"/>
                    </a:cubicBezTo>
                    <a:cubicBezTo>
                      <a:pt x="157" y="12"/>
                      <a:pt x="157" y="12"/>
                      <a:pt x="157" y="12"/>
                    </a:cubicBezTo>
                    <a:cubicBezTo>
                      <a:pt x="169" y="0"/>
                      <a:pt x="169" y="0"/>
                      <a:pt x="169" y="0"/>
                    </a:cubicBezTo>
                    <a:cubicBezTo>
                      <a:pt x="178" y="0"/>
                      <a:pt x="178" y="0"/>
                      <a:pt x="178" y="0"/>
                    </a:cubicBezTo>
                    <a:cubicBezTo>
                      <a:pt x="189" y="12"/>
                      <a:pt x="189" y="12"/>
                      <a:pt x="189" y="12"/>
                    </a:cubicBezTo>
                    <a:cubicBezTo>
                      <a:pt x="200" y="0"/>
                      <a:pt x="200" y="0"/>
                      <a:pt x="200" y="0"/>
                    </a:cubicBezTo>
                    <a:cubicBezTo>
                      <a:pt x="207" y="0"/>
                      <a:pt x="207" y="0"/>
                      <a:pt x="207" y="0"/>
                    </a:cubicBezTo>
                    <a:cubicBezTo>
                      <a:pt x="190" y="194"/>
                      <a:pt x="190" y="194"/>
                      <a:pt x="190" y="194"/>
                    </a:cubicBezTo>
                    <a:cubicBezTo>
                      <a:pt x="156" y="194"/>
                      <a:pt x="156" y="194"/>
                      <a:pt x="156" y="194"/>
                    </a:cubicBezTo>
                    <a:cubicBezTo>
                      <a:pt x="52" y="194"/>
                      <a:pt x="52" y="194"/>
                      <a:pt x="52" y="194"/>
                    </a:cubicBezTo>
                    <a:cubicBezTo>
                      <a:pt x="17" y="194"/>
                      <a:pt x="17" y="194"/>
                      <a:pt x="17" y="194"/>
                    </a:cubicBezTo>
                    <a:cubicBezTo>
                      <a:pt x="0" y="0"/>
                      <a:pt x="0" y="0"/>
                      <a:pt x="0" y="0"/>
                    </a:cubicBezTo>
                    <a:cubicBezTo>
                      <a:pt x="6" y="0"/>
                      <a:pt x="6" y="0"/>
                      <a:pt x="6" y="0"/>
                    </a:cubicBezTo>
                    <a:cubicBezTo>
                      <a:pt x="14" y="12"/>
                      <a:pt x="14" y="12"/>
                      <a:pt x="14" y="12"/>
                    </a:cubicBezTo>
                    <a:cubicBezTo>
                      <a:pt x="25" y="0"/>
                      <a:pt x="25" y="0"/>
                      <a:pt x="25" y="0"/>
                    </a:cubicBezTo>
                    <a:cubicBezTo>
                      <a:pt x="35" y="0"/>
                      <a:pt x="35" y="0"/>
                      <a:pt x="35" y="0"/>
                    </a:cubicBezTo>
                    <a:cubicBezTo>
                      <a:pt x="49" y="12"/>
                      <a:pt x="49" y="12"/>
                      <a:pt x="49" y="12"/>
                    </a:cubicBezTo>
                    <a:cubicBezTo>
                      <a:pt x="64" y="0"/>
                      <a:pt x="64" y="0"/>
                      <a:pt x="64" y="0"/>
                    </a:cubicBezTo>
                    <a:cubicBezTo>
                      <a:pt x="72" y="0"/>
                      <a:pt x="72" y="0"/>
                      <a:pt x="72" y="0"/>
                    </a:cubicBezTo>
                    <a:cubicBezTo>
                      <a:pt x="87" y="12"/>
                      <a:pt x="87" y="12"/>
                      <a:pt x="87" y="12"/>
                    </a:cubicBezTo>
                    <a:cubicBezTo>
                      <a:pt x="102" y="0"/>
                      <a:pt x="102" y="0"/>
                      <a:pt x="102" y="0"/>
                    </a:cubicBezTo>
                    <a:cubicBezTo>
                      <a:pt x="104" y="0"/>
                      <a:pt x="104" y="0"/>
                      <a:pt x="104" y="0"/>
                    </a:cubicBezTo>
                    <a:cubicBezTo>
                      <a:pt x="111" y="0"/>
                      <a:pt x="111" y="0"/>
                      <a:pt x="111" y="0"/>
                    </a:cubicBezTo>
                    <a:lnTo>
                      <a:pt x="127"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17"/>
              <p:cNvSpPr>
                <a:spLocks/>
              </p:cNvSpPr>
              <p:nvPr/>
            </p:nvSpPr>
            <p:spPr bwMode="auto">
              <a:xfrm>
                <a:off x="2908300" y="16821150"/>
                <a:ext cx="233363" cy="165100"/>
              </a:xfrm>
              <a:custGeom>
                <a:avLst/>
                <a:gdLst>
                  <a:gd name="T0" fmla="*/ 0 w 62"/>
                  <a:gd name="T1" fmla="*/ 31 h 44"/>
                  <a:gd name="T2" fmla="*/ 21 w 62"/>
                  <a:gd name="T3" fmla="*/ 7 h 44"/>
                  <a:gd name="T4" fmla="*/ 21 w 62"/>
                  <a:gd name="T5" fmla="*/ 0 h 44"/>
                  <a:gd name="T6" fmla="*/ 41 w 62"/>
                  <a:gd name="T7" fmla="*/ 0 h 44"/>
                  <a:gd name="T8" fmla="*/ 41 w 62"/>
                  <a:gd name="T9" fmla="*/ 7 h 44"/>
                  <a:gd name="T10" fmla="*/ 62 w 62"/>
                  <a:gd name="T11" fmla="*/ 31 h 44"/>
                  <a:gd name="T12" fmla="*/ 62 w 62"/>
                  <a:gd name="T13" fmla="*/ 38 h 44"/>
                  <a:gd name="T14" fmla="*/ 54 w 62"/>
                  <a:gd name="T15" fmla="*/ 32 h 44"/>
                  <a:gd name="T16" fmla="*/ 46 w 62"/>
                  <a:gd name="T17" fmla="*/ 32 h 44"/>
                  <a:gd name="T18" fmla="*/ 31 w 62"/>
                  <a:gd name="T19" fmla="*/ 44 h 44"/>
                  <a:gd name="T20" fmla="*/ 17 w 62"/>
                  <a:gd name="T21" fmla="*/ 32 h 44"/>
                  <a:gd name="T22" fmla="*/ 7 w 62"/>
                  <a:gd name="T23" fmla="*/ 32 h 44"/>
                  <a:gd name="T24" fmla="*/ 0 w 62"/>
                  <a:gd name="T25" fmla="*/ 40 h 44"/>
                  <a:gd name="T26" fmla="*/ 0 w 62"/>
                  <a:gd name="T27" fmla="*/ 3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44">
                    <a:moveTo>
                      <a:pt x="0" y="31"/>
                    </a:moveTo>
                    <a:cubicBezTo>
                      <a:pt x="0" y="18"/>
                      <a:pt x="9" y="8"/>
                      <a:pt x="21" y="7"/>
                    </a:cubicBezTo>
                    <a:cubicBezTo>
                      <a:pt x="21" y="0"/>
                      <a:pt x="21" y="0"/>
                      <a:pt x="21" y="0"/>
                    </a:cubicBezTo>
                    <a:cubicBezTo>
                      <a:pt x="41" y="0"/>
                      <a:pt x="41" y="0"/>
                      <a:pt x="41" y="0"/>
                    </a:cubicBezTo>
                    <a:cubicBezTo>
                      <a:pt x="41" y="7"/>
                      <a:pt x="41" y="7"/>
                      <a:pt x="41" y="7"/>
                    </a:cubicBezTo>
                    <a:cubicBezTo>
                      <a:pt x="53" y="8"/>
                      <a:pt x="62" y="18"/>
                      <a:pt x="62" y="31"/>
                    </a:cubicBezTo>
                    <a:cubicBezTo>
                      <a:pt x="62" y="38"/>
                      <a:pt x="62" y="38"/>
                      <a:pt x="62" y="38"/>
                    </a:cubicBezTo>
                    <a:cubicBezTo>
                      <a:pt x="54" y="32"/>
                      <a:pt x="54" y="32"/>
                      <a:pt x="54" y="32"/>
                    </a:cubicBezTo>
                    <a:cubicBezTo>
                      <a:pt x="46" y="32"/>
                      <a:pt x="46" y="32"/>
                      <a:pt x="46" y="32"/>
                    </a:cubicBezTo>
                    <a:cubicBezTo>
                      <a:pt x="31" y="44"/>
                      <a:pt x="31" y="44"/>
                      <a:pt x="31" y="44"/>
                    </a:cubicBezTo>
                    <a:cubicBezTo>
                      <a:pt x="17" y="32"/>
                      <a:pt x="17" y="32"/>
                      <a:pt x="17" y="32"/>
                    </a:cubicBezTo>
                    <a:cubicBezTo>
                      <a:pt x="7" y="32"/>
                      <a:pt x="7" y="32"/>
                      <a:pt x="7" y="32"/>
                    </a:cubicBezTo>
                    <a:cubicBezTo>
                      <a:pt x="0" y="40"/>
                      <a:pt x="0" y="40"/>
                      <a:pt x="0" y="40"/>
                    </a:cubicBez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518"/>
              <p:cNvSpPr>
                <a:spLocks noChangeArrowheads="1"/>
              </p:cNvSpPr>
              <p:nvPr/>
            </p:nvSpPr>
            <p:spPr bwMode="auto">
              <a:xfrm>
                <a:off x="2960687" y="16743362"/>
                <a:ext cx="127000" cy="555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椭圆 56"/>
            <p:cNvSpPr/>
            <p:nvPr/>
          </p:nvSpPr>
          <p:spPr>
            <a:xfrm>
              <a:off x="3871197" y="3342277"/>
              <a:ext cx="1539116" cy="1539116"/>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6643409" y="3332280"/>
            <a:ext cx="1539116" cy="1539116"/>
            <a:chOff x="6735459" y="3078525"/>
            <a:chExt cx="1539116" cy="1539116"/>
          </a:xfrm>
        </p:grpSpPr>
        <p:grpSp>
          <p:nvGrpSpPr>
            <p:cNvPr id="37" name="组合 36"/>
            <p:cNvGrpSpPr/>
            <p:nvPr/>
          </p:nvGrpSpPr>
          <p:grpSpPr>
            <a:xfrm>
              <a:off x="7049029" y="3315320"/>
              <a:ext cx="971551" cy="954087"/>
              <a:chOff x="13341350" y="16738600"/>
              <a:chExt cx="971551" cy="954087"/>
            </a:xfrm>
            <a:solidFill>
              <a:srgbClr val="00A78B"/>
            </a:solidFill>
          </p:grpSpPr>
          <p:sp>
            <p:nvSpPr>
              <p:cNvPr id="38" name="Freeform 488"/>
              <p:cNvSpPr>
                <a:spLocks/>
              </p:cNvSpPr>
              <p:nvPr/>
            </p:nvSpPr>
            <p:spPr bwMode="auto">
              <a:xfrm>
                <a:off x="14012863" y="17286287"/>
                <a:ext cx="300038" cy="300037"/>
              </a:xfrm>
              <a:custGeom>
                <a:avLst/>
                <a:gdLst>
                  <a:gd name="T0" fmla="*/ 40 w 80"/>
                  <a:gd name="T1" fmla="*/ 71 h 80"/>
                  <a:gd name="T2" fmla="*/ 71 w 80"/>
                  <a:gd name="T3" fmla="*/ 40 h 80"/>
                  <a:gd name="T4" fmla="*/ 70 w 80"/>
                  <a:gd name="T5" fmla="*/ 32 h 80"/>
                  <a:gd name="T6" fmla="*/ 78 w 80"/>
                  <a:gd name="T7" fmla="*/ 27 h 80"/>
                  <a:gd name="T8" fmla="*/ 80 w 80"/>
                  <a:gd name="T9" fmla="*/ 40 h 80"/>
                  <a:gd name="T10" fmla="*/ 40 w 80"/>
                  <a:gd name="T11" fmla="*/ 80 h 80"/>
                  <a:gd name="T12" fmla="*/ 0 w 80"/>
                  <a:gd name="T13" fmla="*/ 40 h 80"/>
                  <a:gd name="T14" fmla="*/ 40 w 80"/>
                  <a:gd name="T15" fmla="*/ 0 h 80"/>
                  <a:gd name="T16" fmla="*/ 67 w 80"/>
                  <a:gd name="T17" fmla="*/ 10 h 80"/>
                  <a:gd name="T18" fmla="*/ 58 w 80"/>
                  <a:gd name="T19" fmla="*/ 15 h 80"/>
                  <a:gd name="T20" fmla="*/ 40 w 80"/>
                  <a:gd name="T21" fmla="*/ 9 h 80"/>
                  <a:gd name="T22" fmla="*/ 9 w 80"/>
                  <a:gd name="T23" fmla="*/ 40 h 80"/>
                  <a:gd name="T24" fmla="*/ 40 w 80"/>
                  <a:gd name="T25"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71"/>
                    </a:moveTo>
                    <a:cubicBezTo>
                      <a:pt x="57" y="71"/>
                      <a:pt x="71" y="57"/>
                      <a:pt x="71" y="40"/>
                    </a:cubicBezTo>
                    <a:cubicBezTo>
                      <a:pt x="71" y="37"/>
                      <a:pt x="71" y="35"/>
                      <a:pt x="70" y="32"/>
                    </a:cubicBezTo>
                    <a:cubicBezTo>
                      <a:pt x="78" y="27"/>
                      <a:pt x="78" y="27"/>
                      <a:pt x="78" y="27"/>
                    </a:cubicBezTo>
                    <a:cubicBezTo>
                      <a:pt x="79" y="31"/>
                      <a:pt x="80" y="36"/>
                      <a:pt x="80" y="40"/>
                    </a:cubicBezTo>
                    <a:cubicBezTo>
                      <a:pt x="80" y="62"/>
                      <a:pt x="62" y="80"/>
                      <a:pt x="40" y="80"/>
                    </a:cubicBezTo>
                    <a:cubicBezTo>
                      <a:pt x="18" y="80"/>
                      <a:pt x="0" y="62"/>
                      <a:pt x="0" y="40"/>
                    </a:cubicBezTo>
                    <a:cubicBezTo>
                      <a:pt x="0" y="18"/>
                      <a:pt x="18" y="0"/>
                      <a:pt x="40" y="0"/>
                    </a:cubicBezTo>
                    <a:cubicBezTo>
                      <a:pt x="50" y="0"/>
                      <a:pt x="59" y="4"/>
                      <a:pt x="67" y="10"/>
                    </a:cubicBezTo>
                    <a:cubicBezTo>
                      <a:pt x="58" y="15"/>
                      <a:pt x="58" y="15"/>
                      <a:pt x="58" y="15"/>
                    </a:cubicBezTo>
                    <a:cubicBezTo>
                      <a:pt x="53" y="12"/>
                      <a:pt x="47" y="9"/>
                      <a:pt x="40" y="9"/>
                    </a:cubicBezTo>
                    <a:cubicBezTo>
                      <a:pt x="23" y="9"/>
                      <a:pt x="9" y="23"/>
                      <a:pt x="9" y="40"/>
                    </a:cubicBezTo>
                    <a:cubicBezTo>
                      <a:pt x="9" y="57"/>
                      <a:pt x="23" y="71"/>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89"/>
              <p:cNvSpPr>
                <a:spLocks/>
              </p:cNvSpPr>
              <p:nvPr/>
            </p:nvSpPr>
            <p:spPr bwMode="auto">
              <a:xfrm>
                <a:off x="14087475" y="17316450"/>
                <a:ext cx="214313" cy="206375"/>
              </a:xfrm>
              <a:custGeom>
                <a:avLst/>
                <a:gdLst>
                  <a:gd name="T0" fmla="*/ 57 w 57"/>
                  <a:gd name="T1" fmla="*/ 0 h 55"/>
                  <a:gd name="T2" fmla="*/ 21 w 57"/>
                  <a:gd name="T3" fmla="*/ 55 h 55"/>
                  <a:gd name="T4" fmla="*/ 0 w 57"/>
                  <a:gd name="T5" fmla="*/ 18 h 55"/>
                  <a:gd name="T6" fmla="*/ 21 w 57"/>
                  <a:gd name="T7" fmla="*/ 33 h 55"/>
                  <a:gd name="T8" fmla="*/ 57 w 57"/>
                  <a:gd name="T9" fmla="*/ 0 h 55"/>
                </a:gdLst>
                <a:ahLst/>
                <a:cxnLst>
                  <a:cxn ang="0">
                    <a:pos x="T0" y="T1"/>
                  </a:cxn>
                  <a:cxn ang="0">
                    <a:pos x="T2" y="T3"/>
                  </a:cxn>
                  <a:cxn ang="0">
                    <a:pos x="T4" y="T5"/>
                  </a:cxn>
                  <a:cxn ang="0">
                    <a:pos x="T6" y="T7"/>
                  </a:cxn>
                  <a:cxn ang="0">
                    <a:pos x="T8" y="T9"/>
                  </a:cxn>
                </a:cxnLst>
                <a:rect l="0" t="0" r="r" b="b"/>
                <a:pathLst>
                  <a:path w="57" h="55">
                    <a:moveTo>
                      <a:pt x="57" y="0"/>
                    </a:moveTo>
                    <a:cubicBezTo>
                      <a:pt x="41" y="13"/>
                      <a:pt x="21" y="54"/>
                      <a:pt x="21" y="55"/>
                    </a:cubicBezTo>
                    <a:cubicBezTo>
                      <a:pt x="0" y="18"/>
                      <a:pt x="0" y="18"/>
                      <a:pt x="0" y="18"/>
                    </a:cubicBezTo>
                    <a:cubicBezTo>
                      <a:pt x="21" y="33"/>
                      <a:pt x="21" y="33"/>
                      <a:pt x="21" y="33"/>
                    </a:cubicBezTo>
                    <a:cubicBezTo>
                      <a:pt x="26" y="24"/>
                      <a:pt x="50" y="5"/>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90"/>
              <p:cNvSpPr>
                <a:spLocks noEditPoints="1"/>
              </p:cNvSpPr>
              <p:nvPr/>
            </p:nvSpPr>
            <p:spPr bwMode="auto">
              <a:xfrm>
                <a:off x="13341350" y="17200562"/>
                <a:ext cx="855663" cy="492125"/>
              </a:xfrm>
              <a:custGeom>
                <a:avLst/>
                <a:gdLst>
                  <a:gd name="T0" fmla="*/ 73 w 228"/>
                  <a:gd name="T1" fmla="*/ 18 h 131"/>
                  <a:gd name="T2" fmla="*/ 75 w 228"/>
                  <a:gd name="T3" fmla="*/ 117 h 131"/>
                  <a:gd name="T4" fmla="*/ 82 w 228"/>
                  <a:gd name="T5" fmla="*/ 114 h 131"/>
                  <a:gd name="T6" fmla="*/ 81 w 228"/>
                  <a:gd name="T7" fmla="*/ 15 h 131"/>
                  <a:gd name="T8" fmla="*/ 104 w 228"/>
                  <a:gd name="T9" fmla="*/ 14 h 131"/>
                  <a:gd name="T10" fmla="*/ 99 w 228"/>
                  <a:gd name="T11" fmla="*/ 114 h 131"/>
                  <a:gd name="T12" fmla="*/ 104 w 228"/>
                  <a:gd name="T13" fmla="*/ 118 h 131"/>
                  <a:gd name="T14" fmla="*/ 108 w 228"/>
                  <a:gd name="T15" fmla="*/ 18 h 131"/>
                  <a:gd name="T16" fmla="*/ 104 w 228"/>
                  <a:gd name="T17" fmla="*/ 14 h 131"/>
                  <a:gd name="T18" fmla="*/ 171 w 228"/>
                  <a:gd name="T19" fmla="*/ 63 h 131"/>
                  <a:gd name="T20" fmla="*/ 228 w 228"/>
                  <a:gd name="T21" fmla="*/ 110 h 131"/>
                  <a:gd name="T22" fmla="*/ 0 w 228"/>
                  <a:gd name="T23" fmla="*/ 131 h 131"/>
                  <a:gd name="T24" fmla="*/ 228 w 228"/>
                  <a:gd name="T25" fmla="*/ 0 h 131"/>
                  <a:gd name="T26" fmla="*/ 219 w 228"/>
                  <a:gd name="T27" fmla="*/ 15 h 131"/>
                  <a:gd name="T28" fmla="*/ 20 w 228"/>
                  <a:gd name="T29" fmla="*/ 18 h 131"/>
                  <a:gd name="T30" fmla="*/ 22 w 228"/>
                  <a:gd name="T31" fmla="*/ 117 h 131"/>
                  <a:gd name="T32" fmla="*/ 29 w 228"/>
                  <a:gd name="T33" fmla="*/ 114 h 131"/>
                  <a:gd name="T34" fmla="*/ 28 w 228"/>
                  <a:gd name="T35" fmla="*/ 15 h 131"/>
                  <a:gd name="T36" fmla="*/ 54 w 228"/>
                  <a:gd name="T37" fmla="*/ 15 h 131"/>
                  <a:gd name="T38" fmla="*/ 46 w 228"/>
                  <a:gd name="T39" fmla="*/ 18 h 131"/>
                  <a:gd name="T40" fmla="*/ 47 w 228"/>
                  <a:gd name="T41" fmla="*/ 117 h 131"/>
                  <a:gd name="T42" fmla="*/ 55 w 228"/>
                  <a:gd name="T43" fmla="*/ 114 h 131"/>
                  <a:gd name="T44" fmla="*/ 54 w 228"/>
                  <a:gd name="T45" fmla="*/ 15 h 131"/>
                  <a:gd name="T46" fmla="*/ 128 w 228"/>
                  <a:gd name="T47" fmla="*/ 13 h 131"/>
                  <a:gd name="T48" fmla="*/ 123 w 228"/>
                  <a:gd name="T49" fmla="*/ 113 h 131"/>
                  <a:gd name="T50" fmla="*/ 128 w 228"/>
                  <a:gd name="T51" fmla="*/ 118 h 131"/>
                  <a:gd name="T52" fmla="*/ 132 w 228"/>
                  <a:gd name="T53" fmla="*/ 17 h 131"/>
                  <a:gd name="T54" fmla="*/ 158 w 228"/>
                  <a:gd name="T55" fmla="*/ 113 h 131"/>
                  <a:gd name="T56" fmla="*/ 157 w 228"/>
                  <a:gd name="T57" fmla="*/ 14 h 131"/>
                  <a:gd name="T58" fmla="*/ 149 w 228"/>
                  <a:gd name="T59" fmla="*/ 17 h 131"/>
                  <a:gd name="T60" fmla="*/ 150 w 228"/>
                  <a:gd name="T61" fmla="*/ 116 h 131"/>
                  <a:gd name="T62" fmla="*/ 158 w 228"/>
                  <a:gd name="T63" fmla="*/ 11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131">
                    <a:moveTo>
                      <a:pt x="78" y="14"/>
                    </a:moveTo>
                    <a:cubicBezTo>
                      <a:pt x="75" y="14"/>
                      <a:pt x="73" y="16"/>
                      <a:pt x="73" y="18"/>
                    </a:cubicBezTo>
                    <a:cubicBezTo>
                      <a:pt x="73" y="114"/>
                      <a:pt x="73" y="114"/>
                      <a:pt x="73" y="114"/>
                    </a:cubicBezTo>
                    <a:cubicBezTo>
                      <a:pt x="73" y="115"/>
                      <a:pt x="74" y="116"/>
                      <a:pt x="75" y="117"/>
                    </a:cubicBezTo>
                    <a:cubicBezTo>
                      <a:pt x="75" y="118"/>
                      <a:pt x="77" y="118"/>
                      <a:pt x="78" y="118"/>
                    </a:cubicBezTo>
                    <a:cubicBezTo>
                      <a:pt x="80" y="118"/>
                      <a:pt x="82" y="116"/>
                      <a:pt x="82" y="114"/>
                    </a:cubicBezTo>
                    <a:cubicBezTo>
                      <a:pt x="82" y="18"/>
                      <a:pt x="82" y="18"/>
                      <a:pt x="82" y="18"/>
                    </a:cubicBezTo>
                    <a:cubicBezTo>
                      <a:pt x="82" y="17"/>
                      <a:pt x="82" y="16"/>
                      <a:pt x="81" y="15"/>
                    </a:cubicBezTo>
                    <a:cubicBezTo>
                      <a:pt x="80" y="14"/>
                      <a:pt x="79" y="14"/>
                      <a:pt x="78" y="14"/>
                    </a:cubicBezTo>
                    <a:close/>
                    <a:moveTo>
                      <a:pt x="104" y="14"/>
                    </a:moveTo>
                    <a:cubicBezTo>
                      <a:pt x="101" y="14"/>
                      <a:pt x="99" y="16"/>
                      <a:pt x="99" y="18"/>
                    </a:cubicBezTo>
                    <a:cubicBezTo>
                      <a:pt x="99" y="114"/>
                      <a:pt x="99" y="114"/>
                      <a:pt x="99" y="114"/>
                    </a:cubicBezTo>
                    <a:cubicBezTo>
                      <a:pt x="99" y="115"/>
                      <a:pt x="100" y="116"/>
                      <a:pt x="101" y="117"/>
                    </a:cubicBezTo>
                    <a:cubicBezTo>
                      <a:pt x="101" y="118"/>
                      <a:pt x="103" y="118"/>
                      <a:pt x="104" y="118"/>
                    </a:cubicBezTo>
                    <a:cubicBezTo>
                      <a:pt x="106" y="118"/>
                      <a:pt x="108" y="116"/>
                      <a:pt x="108" y="114"/>
                    </a:cubicBezTo>
                    <a:cubicBezTo>
                      <a:pt x="108" y="18"/>
                      <a:pt x="108" y="18"/>
                      <a:pt x="108" y="18"/>
                    </a:cubicBezTo>
                    <a:cubicBezTo>
                      <a:pt x="108" y="17"/>
                      <a:pt x="108" y="16"/>
                      <a:pt x="107" y="15"/>
                    </a:cubicBezTo>
                    <a:cubicBezTo>
                      <a:pt x="106" y="14"/>
                      <a:pt x="105" y="14"/>
                      <a:pt x="104" y="14"/>
                    </a:cubicBezTo>
                    <a:close/>
                    <a:moveTo>
                      <a:pt x="219" y="15"/>
                    </a:moveTo>
                    <a:cubicBezTo>
                      <a:pt x="193" y="15"/>
                      <a:pt x="171" y="37"/>
                      <a:pt x="171" y="63"/>
                    </a:cubicBezTo>
                    <a:cubicBezTo>
                      <a:pt x="171" y="90"/>
                      <a:pt x="193" y="111"/>
                      <a:pt x="219" y="111"/>
                    </a:cubicBezTo>
                    <a:cubicBezTo>
                      <a:pt x="222" y="111"/>
                      <a:pt x="225" y="111"/>
                      <a:pt x="228" y="110"/>
                    </a:cubicBezTo>
                    <a:cubicBezTo>
                      <a:pt x="228" y="131"/>
                      <a:pt x="228" y="131"/>
                      <a:pt x="228" y="131"/>
                    </a:cubicBezTo>
                    <a:cubicBezTo>
                      <a:pt x="0" y="131"/>
                      <a:pt x="0" y="131"/>
                      <a:pt x="0" y="131"/>
                    </a:cubicBezTo>
                    <a:cubicBezTo>
                      <a:pt x="0" y="0"/>
                      <a:pt x="0" y="0"/>
                      <a:pt x="0" y="0"/>
                    </a:cubicBezTo>
                    <a:cubicBezTo>
                      <a:pt x="228" y="0"/>
                      <a:pt x="228" y="0"/>
                      <a:pt x="228" y="0"/>
                    </a:cubicBezTo>
                    <a:cubicBezTo>
                      <a:pt x="228" y="16"/>
                      <a:pt x="228" y="16"/>
                      <a:pt x="228" y="16"/>
                    </a:cubicBezTo>
                    <a:cubicBezTo>
                      <a:pt x="225" y="16"/>
                      <a:pt x="222" y="15"/>
                      <a:pt x="219" y="15"/>
                    </a:cubicBezTo>
                    <a:close/>
                    <a:moveTo>
                      <a:pt x="25" y="14"/>
                    </a:moveTo>
                    <a:cubicBezTo>
                      <a:pt x="22" y="14"/>
                      <a:pt x="20" y="16"/>
                      <a:pt x="20" y="18"/>
                    </a:cubicBezTo>
                    <a:cubicBezTo>
                      <a:pt x="20" y="114"/>
                      <a:pt x="20" y="114"/>
                      <a:pt x="20" y="114"/>
                    </a:cubicBezTo>
                    <a:cubicBezTo>
                      <a:pt x="20" y="115"/>
                      <a:pt x="21" y="116"/>
                      <a:pt x="22" y="117"/>
                    </a:cubicBezTo>
                    <a:cubicBezTo>
                      <a:pt x="22" y="118"/>
                      <a:pt x="24" y="118"/>
                      <a:pt x="25" y="118"/>
                    </a:cubicBezTo>
                    <a:cubicBezTo>
                      <a:pt x="27" y="118"/>
                      <a:pt x="29" y="116"/>
                      <a:pt x="29" y="114"/>
                    </a:cubicBezTo>
                    <a:cubicBezTo>
                      <a:pt x="29" y="18"/>
                      <a:pt x="29" y="18"/>
                      <a:pt x="29" y="18"/>
                    </a:cubicBezTo>
                    <a:cubicBezTo>
                      <a:pt x="29" y="17"/>
                      <a:pt x="29" y="16"/>
                      <a:pt x="28" y="15"/>
                    </a:cubicBezTo>
                    <a:cubicBezTo>
                      <a:pt x="27" y="14"/>
                      <a:pt x="26" y="14"/>
                      <a:pt x="25" y="14"/>
                    </a:cubicBezTo>
                    <a:close/>
                    <a:moveTo>
                      <a:pt x="54" y="15"/>
                    </a:moveTo>
                    <a:cubicBezTo>
                      <a:pt x="53" y="14"/>
                      <a:pt x="52" y="14"/>
                      <a:pt x="51" y="14"/>
                    </a:cubicBezTo>
                    <a:cubicBezTo>
                      <a:pt x="48" y="14"/>
                      <a:pt x="46" y="16"/>
                      <a:pt x="46" y="18"/>
                    </a:cubicBezTo>
                    <a:cubicBezTo>
                      <a:pt x="46" y="114"/>
                      <a:pt x="46" y="114"/>
                      <a:pt x="46" y="114"/>
                    </a:cubicBezTo>
                    <a:cubicBezTo>
                      <a:pt x="46" y="115"/>
                      <a:pt x="47" y="116"/>
                      <a:pt x="47" y="117"/>
                    </a:cubicBezTo>
                    <a:cubicBezTo>
                      <a:pt x="48" y="118"/>
                      <a:pt x="49" y="118"/>
                      <a:pt x="51" y="118"/>
                    </a:cubicBezTo>
                    <a:cubicBezTo>
                      <a:pt x="53" y="118"/>
                      <a:pt x="55" y="116"/>
                      <a:pt x="55" y="114"/>
                    </a:cubicBezTo>
                    <a:cubicBezTo>
                      <a:pt x="55" y="18"/>
                      <a:pt x="55" y="18"/>
                      <a:pt x="55" y="18"/>
                    </a:cubicBezTo>
                    <a:cubicBezTo>
                      <a:pt x="55" y="17"/>
                      <a:pt x="55" y="16"/>
                      <a:pt x="54" y="15"/>
                    </a:cubicBezTo>
                    <a:close/>
                    <a:moveTo>
                      <a:pt x="131" y="14"/>
                    </a:moveTo>
                    <a:cubicBezTo>
                      <a:pt x="130" y="14"/>
                      <a:pt x="129" y="13"/>
                      <a:pt x="128" y="13"/>
                    </a:cubicBezTo>
                    <a:cubicBezTo>
                      <a:pt x="125" y="13"/>
                      <a:pt x="123" y="15"/>
                      <a:pt x="123" y="17"/>
                    </a:cubicBezTo>
                    <a:cubicBezTo>
                      <a:pt x="123" y="113"/>
                      <a:pt x="123" y="113"/>
                      <a:pt x="123" y="113"/>
                    </a:cubicBezTo>
                    <a:cubicBezTo>
                      <a:pt x="123" y="115"/>
                      <a:pt x="124" y="116"/>
                      <a:pt x="125" y="116"/>
                    </a:cubicBezTo>
                    <a:cubicBezTo>
                      <a:pt x="125" y="117"/>
                      <a:pt x="126" y="118"/>
                      <a:pt x="128" y="118"/>
                    </a:cubicBezTo>
                    <a:cubicBezTo>
                      <a:pt x="130" y="118"/>
                      <a:pt x="132" y="116"/>
                      <a:pt x="132" y="113"/>
                    </a:cubicBezTo>
                    <a:cubicBezTo>
                      <a:pt x="132" y="17"/>
                      <a:pt x="132" y="17"/>
                      <a:pt x="132" y="17"/>
                    </a:cubicBezTo>
                    <a:cubicBezTo>
                      <a:pt x="132" y="16"/>
                      <a:pt x="132" y="15"/>
                      <a:pt x="131" y="14"/>
                    </a:cubicBezTo>
                    <a:close/>
                    <a:moveTo>
                      <a:pt x="158" y="113"/>
                    </a:moveTo>
                    <a:cubicBezTo>
                      <a:pt x="158" y="17"/>
                      <a:pt x="158" y="17"/>
                      <a:pt x="158" y="17"/>
                    </a:cubicBezTo>
                    <a:cubicBezTo>
                      <a:pt x="158" y="16"/>
                      <a:pt x="158" y="15"/>
                      <a:pt x="157" y="14"/>
                    </a:cubicBezTo>
                    <a:cubicBezTo>
                      <a:pt x="156" y="14"/>
                      <a:pt x="155" y="13"/>
                      <a:pt x="154" y="13"/>
                    </a:cubicBezTo>
                    <a:cubicBezTo>
                      <a:pt x="151" y="13"/>
                      <a:pt x="149" y="15"/>
                      <a:pt x="149" y="17"/>
                    </a:cubicBezTo>
                    <a:cubicBezTo>
                      <a:pt x="149" y="113"/>
                      <a:pt x="149" y="113"/>
                      <a:pt x="149" y="113"/>
                    </a:cubicBezTo>
                    <a:cubicBezTo>
                      <a:pt x="149" y="115"/>
                      <a:pt x="150" y="116"/>
                      <a:pt x="150" y="116"/>
                    </a:cubicBezTo>
                    <a:cubicBezTo>
                      <a:pt x="151" y="117"/>
                      <a:pt x="152" y="118"/>
                      <a:pt x="154" y="118"/>
                    </a:cubicBezTo>
                    <a:cubicBezTo>
                      <a:pt x="156" y="118"/>
                      <a:pt x="158" y="116"/>
                      <a:pt x="158"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91"/>
              <p:cNvSpPr>
                <a:spLocks/>
              </p:cNvSpPr>
              <p:nvPr/>
            </p:nvSpPr>
            <p:spPr bwMode="auto">
              <a:xfrm>
                <a:off x="13341350" y="17110075"/>
                <a:ext cx="855663" cy="68262"/>
              </a:xfrm>
              <a:custGeom>
                <a:avLst/>
                <a:gdLst>
                  <a:gd name="T0" fmla="*/ 66 w 228"/>
                  <a:gd name="T1" fmla="*/ 0 h 18"/>
                  <a:gd name="T2" fmla="*/ 71 w 228"/>
                  <a:gd name="T3" fmla="*/ 11 h 18"/>
                  <a:gd name="T4" fmla="*/ 86 w 228"/>
                  <a:gd name="T5" fmla="*/ 8 h 18"/>
                  <a:gd name="T6" fmla="*/ 91 w 228"/>
                  <a:gd name="T7" fmla="*/ 0 h 18"/>
                  <a:gd name="T8" fmla="*/ 137 w 228"/>
                  <a:gd name="T9" fmla="*/ 0 h 18"/>
                  <a:gd name="T10" fmla="*/ 143 w 228"/>
                  <a:gd name="T11" fmla="*/ 8 h 18"/>
                  <a:gd name="T12" fmla="*/ 158 w 228"/>
                  <a:gd name="T13" fmla="*/ 12 h 18"/>
                  <a:gd name="T14" fmla="*/ 163 w 228"/>
                  <a:gd name="T15" fmla="*/ 0 h 18"/>
                  <a:gd name="T16" fmla="*/ 171 w 228"/>
                  <a:gd name="T17" fmla="*/ 0 h 18"/>
                  <a:gd name="T18" fmla="*/ 228 w 228"/>
                  <a:gd name="T19" fmla="*/ 18 h 18"/>
                  <a:gd name="T20" fmla="*/ 114 w 228"/>
                  <a:gd name="T21" fmla="*/ 18 h 18"/>
                  <a:gd name="T22" fmla="*/ 0 w 228"/>
                  <a:gd name="T23" fmla="*/ 18 h 18"/>
                  <a:gd name="T24" fmla="*/ 57 w 228"/>
                  <a:gd name="T25" fmla="*/ 0 h 18"/>
                  <a:gd name="T26" fmla="*/ 66 w 228"/>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18">
                    <a:moveTo>
                      <a:pt x="66" y="0"/>
                    </a:moveTo>
                    <a:cubicBezTo>
                      <a:pt x="65" y="4"/>
                      <a:pt x="67" y="9"/>
                      <a:pt x="71" y="11"/>
                    </a:cubicBezTo>
                    <a:cubicBezTo>
                      <a:pt x="76" y="15"/>
                      <a:pt x="83" y="13"/>
                      <a:pt x="86" y="8"/>
                    </a:cubicBezTo>
                    <a:cubicBezTo>
                      <a:pt x="91" y="0"/>
                      <a:pt x="91" y="0"/>
                      <a:pt x="91" y="0"/>
                    </a:cubicBezTo>
                    <a:cubicBezTo>
                      <a:pt x="137" y="0"/>
                      <a:pt x="137" y="0"/>
                      <a:pt x="137" y="0"/>
                    </a:cubicBezTo>
                    <a:cubicBezTo>
                      <a:pt x="143" y="8"/>
                      <a:pt x="143" y="8"/>
                      <a:pt x="143" y="8"/>
                    </a:cubicBezTo>
                    <a:cubicBezTo>
                      <a:pt x="146" y="13"/>
                      <a:pt x="153" y="15"/>
                      <a:pt x="158" y="12"/>
                    </a:cubicBezTo>
                    <a:cubicBezTo>
                      <a:pt x="163" y="9"/>
                      <a:pt x="164" y="4"/>
                      <a:pt x="163" y="0"/>
                    </a:cubicBezTo>
                    <a:cubicBezTo>
                      <a:pt x="171" y="0"/>
                      <a:pt x="171" y="0"/>
                      <a:pt x="171" y="0"/>
                    </a:cubicBezTo>
                    <a:cubicBezTo>
                      <a:pt x="228" y="18"/>
                      <a:pt x="228" y="18"/>
                      <a:pt x="228" y="18"/>
                    </a:cubicBezTo>
                    <a:cubicBezTo>
                      <a:pt x="114" y="18"/>
                      <a:pt x="114" y="18"/>
                      <a:pt x="114" y="18"/>
                    </a:cubicBezTo>
                    <a:cubicBezTo>
                      <a:pt x="0" y="18"/>
                      <a:pt x="0" y="18"/>
                      <a:pt x="0" y="18"/>
                    </a:cubicBezTo>
                    <a:cubicBezTo>
                      <a:pt x="57" y="0"/>
                      <a:pt x="57" y="0"/>
                      <a:pt x="57" y="0"/>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92"/>
              <p:cNvSpPr>
                <a:spLocks noEditPoints="1"/>
              </p:cNvSpPr>
              <p:nvPr/>
            </p:nvSpPr>
            <p:spPr bwMode="auto">
              <a:xfrm>
                <a:off x="13611225" y="16738600"/>
                <a:ext cx="319088" cy="398462"/>
              </a:xfrm>
              <a:custGeom>
                <a:avLst/>
                <a:gdLst>
                  <a:gd name="T0" fmla="*/ 49 w 85"/>
                  <a:gd name="T1" fmla="*/ 11 h 106"/>
                  <a:gd name="T2" fmla="*/ 36 w 85"/>
                  <a:gd name="T3" fmla="*/ 11 h 106"/>
                  <a:gd name="T4" fmla="*/ 29 w 85"/>
                  <a:gd name="T5" fmla="*/ 22 h 106"/>
                  <a:gd name="T6" fmla="*/ 36 w 85"/>
                  <a:gd name="T7" fmla="*/ 34 h 106"/>
                  <a:gd name="T8" fmla="*/ 49 w 85"/>
                  <a:gd name="T9" fmla="*/ 34 h 106"/>
                  <a:gd name="T10" fmla="*/ 55 w 85"/>
                  <a:gd name="T11" fmla="*/ 22 h 106"/>
                  <a:gd name="T12" fmla="*/ 49 w 85"/>
                  <a:gd name="T13" fmla="*/ 11 h 106"/>
                  <a:gd name="T14" fmla="*/ 84 w 85"/>
                  <a:gd name="T15" fmla="*/ 99 h 106"/>
                  <a:gd name="T16" fmla="*/ 82 w 85"/>
                  <a:gd name="T17" fmla="*/ 104 h 106"/>
                  <a:gd name="T18" fmla="*/ 77 w 85"/>
                  <a:gd name="T19" fmla="*/ 103 h 106"/>
                  <a:gd name="T20" fmla="*/ 42 w 85"/>
                  <a:gd name="T21" fmla="*/ 48 h 106"/>
                  <a:gd name="T22" fmla="*/ 8 w 85"/>
                  <a:gd name="T23" fmla="*/ 103 h 106"/>
                  <a:gd name="T24" fmla="*/ 3 w 85"/>
                  <a:gd name="T25" fmla="*/ 104 h 106"/>
                  <a:gd name="T26" fmla="*/ 1 w 85"/>
                  <a:gd name="T27" fmla="*/ 98 h 106"/>
                  <a:gd name="T28" fmla="*/ 35 w 85"/>
                  <a:gd name="T29" fmla="*/ 44 h 106"/>
                  <a:gd name="T30" fmla="*/ 30 w 85"/>
                  <a:gd name="T31" fmla="*/ 44 h 106"/>
                  <a:gd name="T32" fmla="*/ 17 w 85"/>
                  <a:gd name="T33" fmla="*/ 22 h 106"/>
                  <a:gd name="T34" fmla="*/ 30 w 85"/>
                  <a:gd name="T35" fmla="*/ 0 h 106"/>
                  <a:gd name="T36" fmla="*/ 55 w 85"/>
                  <a:gd name="T37" fmla="*/ 0 h 106"/>
                  <a:gd name="T38" fmla="*/ 68 w 85"/>
                  <a:gd name="T39" fmla="*/ 22 h 106"/>
                  <a:gd name="T40" fmla="*/ 55 w 85"/>
                  <a:gd name="T41" fmla="*/ 44 h 106"/>
                  <a:gd name="T42" fmla="*/ 50 w 85"/>
                  <a:gd name="T43" fmla="*/ 44 h 106"/>
                  <a:gd name="T44" fmla="*/ 84 w 85"/>
                  <a:gd name="T45"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 h="106">
                    <a:moveTo>
                      <a:pt x="49" y="11"/>
                    </a:moveTo>
                    <a:cubicBezTo>
                      <a:pt x="36" y="11"/>
                      <a:pt x="36" y="11"/>
                      <a:pt x="36" y="11"/>
                    </a:cubicBezTo>
                    <a:cubicBezTo>
                      <a:pt x="29" y="22"/>
                      <a:pt x="29" y="22"/>
                      <a:pt x="29" y="22"/>
                    </a:cubicBezTo>
                    <a:cubicBezTo>
                      <a:pt x="36" y="34"/>
                      <a:pt x="36" y="34"/>
                      <a:pt x="36" y="34"/>
                    </a:cubicBezTo>
                    <a:cubicBezTo>
                      <a:pt x="49" y="34"/>
                      <a:pt x="49" y="34"/>
                      <a:pt x="49" y="34"/>
                    </a:cubicBezTo>
                    <a:cubicBezTo>
                      <a:pt x="55" y="22"/>
                      <a:pt x="55" y="22"/>
                      <a:pt x="55" y="22"/>
                    </a:cubicBezTo>
                    <a:lnTo>
                      <a:pt x="49" y="11"/>
                    </a:lnTo>
                    <a:close/>
                    <a:moveTo>
                      <a:pt x="84" y="99"/>
                    </a:moveTo>
                    <a:cubicBezTo>
                      <a:pt x="85" y="101"/>
                      <a:pt x="84" y="103"/>
                      <a:pt x="82" y="104"/>
                    </a:cubicBezTo>
                    <a:cubicBezTo>
                      <a:pt x="80" y="106"/>
                      <a:pt x="78" y="105"/>
                      <a:pt x="77" y="103"/>
                    </a:cubicBezTo>
                    <a:cubicBezTo>
                      <a:pt x="42" y="48"/>
                      <a:pt x="42" y="48"/>
                      <a:pt x="42" y="48"/>
                    </a:cubicBezTo>
                    <a:cubicBezTo>
                      <a:pt x="8" y="103"/>
                      <a:pt x="8" y="103"/>
                      <a:pt x="8" y="103"/>
                    </a:cubicBezTo>
                    <a:cubicBezTo>
                      <a:pt x="7" y="105"/>
                      <a:pt x="5" y="105"/>
                      <a:pt x="3" y="104"/>
                    </a:cubicBezTo>
                    <a:cubicBezTo>
                      <a:pt x="1" y="103"/>
                      <a:pt x="0" y="100"/>
                      <a:pt x="1" y="98"/>
                    </a:cubicBezTo>
                    <a:cubicBezTo>
                      <a:pt x="35" y="44"/>
                      <a:pt x="35" y="44"/>
                      <a:pt x="35" y="44"/>
                    </a:cubicBezTo>
                    <a:cubicBezTo>
                      <a:pt x="30" y="44"/>
                      <a:pt x="30" y="44"/>
                      <a:pt x="30" y="44"/>
                    </a:cubicBezTo>
                    <a:cubicBezTo>
                      <a:pt x="17" y="22"/>
                      <a:pt x="17" y="22"/>
                      <a:pt x="17" y="22"/>
                    </a:cubicBezTo>
                    <a:cubicBezTo>
                      <a:pt x="30" y="0"/>
                      <a:pt x="30" y="0"/>
                      <a:pt x="30" y="0"/>
                    </a:cubicBezTo>
                    <a:cubicBezTo>
                      <a:pt x="55" y="0"/>
                      <a:pt x="55" y="0"/>
                      <a:pt x="55" y="0"/>
                    </a:cubicBezTo>
                    <a:cubicBezTo>
                      <a:pt x="68" y="22"/>
                      <a:pt x="68" y="22"/>
                      <a:pt x="68" y="22"/>
                    </a:cubicBezTo>
                    <a:cubicBezTo>
                      <a:pt x="55" y="44"/>
                      <a:pt x="55" y="44"/>
                      <a:pt x="55" y="44"/>
                    </a:cubicBezTo>
                    <a:cubicBezTo>
                      <a:pt x="50" y="44"/>
                      <a:pt x="50" y="44"/>
                      <a:pt x="50" y="44"/>
                    </a:cubicBezTo>
                    <a:lnTo>
                      <a:pt x="84"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椭圆 60"/>
            <p:cNvSpPr/>
            <p:nvPr/>
          </p:nvSpPr>
          <p:spPr>
            <a:xfrm>
              <a:off x="6735459" y="3078525"/>
              <a:ext cx="1539116" cy="1539116"/>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9394222" y="3332280"/>
            <a:ext cx="1539116" cy="1539116"/>
            <a:chOff x="9709755" y="3057543"/>
            <a:chExt cx="1539116" cy="1539116"/>
          </a:xfrm>
        </p:grpSpPr>
        <p:grpSp>
          <p:nvGrpSpPr>
            <p:cNvPr id="48" name="组合 47"/>
            <p:cNvGrpSpPr/>
            <p:nvPr/>
          </p:nvGrpSpPr>
          <p:grpSpPr>
            <a:xfrm>
              <a:off x="9953850" y="3418150"/>
              <a:ext cx="1050926" cy="889000"/>
              <a:chOff x="5761037" y="18094325"/>
              <a:chExt cx="1050926" cy="889000"/>
            </a:xfrm>
            <a:solidFill>
              <a:srgbClr val="00A78B"/>
            </a:solidFill>
          </p:grpSpPr>
          <p:sp>
            <p:nvSpPr>
              <p:cNvPr id="49" name="Freeform 481"/>
              <p:cNvSpPr>
                <a:spLocks noEditPoints="1"/>
              </p:cNvSpPr>
              <p:nvPr/>
            </p:nvSpPr>
            <p:spPr bwMode="auto">
              <a:xfrm>
                <a:off x="6386512" y="18443575"/>
                <a:ext cx="417513" cy="509587"/>
              </a:xfrm>
              <a:custGeom>
                <a:avLst/>
                <a:gdLst>
                  <a:gd name="T0" fmla="*/ 84 w 111"/>
                  <a:gd name="T1" fmla="*/ 36 h 136"/>
                  <a:gd name="T2" fmla="*/ 36 w 111"/>
                  <a:gd name="T3" fmla="*/ 25 h 136"/>
                  <a:gd name="T4" fmla="*/ 24 w 111"/>
                  <a:gd name="T5" fmla="*/ 73 h 136"/>
                  <a:gd name="T6" fmla="*/ 73 w 111"/>
                  <a:gd name="T7" fmla="*/ 84 h 136"/>
                  <a:gd name="T8" fmla="*/ 84 w 111"/>
                  <a:gd name="T9" fmla="*/ 36 h 136"/>
                  <a:gd name="T10" fmla="*/ 74 w 111"/>
                  <a:gd name="T11" fmla="*/ 98 h 136"/>
                  <a:gd name="T12" fmla="*/ 13 w 111"/>
                  <a:gd name="T13" fmla="*/ 79 h 136"/>
                  <a:gd name="T14" fmla="*/ 29 w 111"/>
                  <a:gd name="T15" fmla="*/ 14 h 136"/>
                  <a:gd name="T16" fmla="*/ 95 w 111"/>
                  <a:gd name="T17" fmla="*/ 29 h 136"/>
                  <a:gd name="T18" fmla="*/ 84 w 111"/>
                  <a:gd name="T19" fmla="*/ 92 h 136"/>
                  <a:gd name="T20" fmla="*/ 86 w 111"/>
                  <a:gd name="T21" fmla="*/ 95 h 136"/>
                  <a:gd name="T22" fmla="*/ 87 w 111"/>
                  <a:gd name="T23" fmla="*/ 95 h 136"/>
                  <a:gd name="T24" fmla="*/ 94 w 111"/>
                  <a:gd name="T25" fmla="*/ 95 h 136"/>
                  <a:gd name="T26" fmla="*/ 110 w 111"/>
                  <a:gd name="T27" fmla="*/ 120 h 136"/>
                  <a:gd name="T28" fmla="*/ 107 w 111"/>
                  <a:gd name="T29" fmla="*/ 127 h 136"/>
                  <a:gd name="T30" fmla="*/ 95 w 111"/>
                  <a:gd name="T31" fmla="*/ 134 h 136"/>
                  <a:gd name="T32" fmla="*/ 88 w 111"/>
                  <a:gd name="T33" fmla="*/ 134 h 136"/>
                  <a:gd name="T34" fmla="*/ 72 w 111"/>
                  <a:gd name="T35" fmla="*/ 109 h 136"/>
                  <a:gd name="T36" fmla="*/ 75 w 111"/>
                  <a:gd name="T37" fmla="*/ 102 h 136"/>
                  <a:gd name="T38" fmla="*/ 76 w 111"/>
                  <a:gd name="T39" fmla="*/ 101 h 136"/>
                  <a:gd name="T40" fmla="*/ 74 w 111"/>
                  <a:gd name="T41" fmla="*/ 9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36">
                    <a:moveTo>
                      <a:pt x="84" y="36"/>
                    </a:moveTo>
                    <a:cubicBezTo>
                      <a:pt x="74" y="20"/>
                      <a:pt x="52" y="15"/>
                      <a:pt x="36" y="25"/>
                    </a:cubicBezTo>
                    <a:cubicBezTo>
                      <a:pt x="20" y="35"/>
                      <a:pt x="14" y="56"/>
                      <a:pt x="24" y="73"/>
                    </a:cubicBezTo>
                    <a:cubicBezTo>
                      <a:pt x="35" y="89"/>
                      <a:pt x="56" y="94"/>
                      <a:pt x="73" y="84"/>
                    </a:cubicBezTo>
                    <a:cubicBezTo>
                      <a:pt x="89" y="74"/>
                      <a:pt x="94" y="53"/>
                      <a:pt x="84" y="36"/>
                    </a:cubicBezTo>
                    <a:close/>
                    <a:moveTo>
                      <a:pt x="74" y="98"/>
                    </a:moveTo>
                    <a:cubicBezTo>
                      <a:pt x="52" y="108"/>
                      <a:pt x="26" y="100"/>
                      <a:pt x="13" y="79"/>
                    </a:cubicBezTo>
                    <a:cubicBezTo>
                      <a:pt x="0" y="57"/>
                      <a:pt x="7" y="27"/>
                      <a:pt x="29" y="14"/>
                    </a:cubicBezTo>
                    <a:cubicBezTo>
                      <a:pt x="52" y="0"/>
                      <a:pt x="81" y="7"/>
                      <a:pt x="95" y="29"/>
                    </a:cubicBezTo>
                    <a:cubicBezTo>
                      <a:pt x="107" y="50"/>
                      <a:pt x="102" y="77"/>
                      <a:pt x="84" y="92"/>
                    </a:cubicBezTo>
                    <a:cubicBezTo>
                      <a:pt x="86" y="95"/>
                      <a:pt x="86" y="95"/>
                      <a:pt x="86" y="95"/>
                    </a:cubicBezTo>
                    <a:cubicBezTo>
                      <a:pt x="87" y="95"/>
                      <a:pt x="87" y="95"/>
                      <a:pt x="87" y="95"/>
                    </a:cubicBezTo>
                    <a:cubicBezTo>
                      <a:pt x="90" y="93"/>
                      <a:pt x="93" y="93"/>
                      <a:pt x="94" y="95"/>
                    </a:cubicBezTo>
                    <a:cubicBezTo>
                      <a:pt x="110" y="120"/>
                      <a:pt x="110" y="120"/>
                      <a:pt x="110" y="120"/>
                    </a:cubicBezTo>
                    <a:cubicBezTo>
                      <a:pt x="111" y="122"/>
                      <a:pt x="109" y="125"/>
                      <a:pt x="107" y="127"/>
                    </a:cubicBezTo>
                    <a:cubicBezTo>
                      <a:pt x="95" y="134"/>
                      <a:pt x="95" y="134"/>
                      <a:pt x="95" y="134"/>
                    </a:cubicBezTo>
                    <a:cubicBezTo>
                      <a:pt x="92" y="136"/>
                      <a:pt x="89" y="136"/>
                      <a:pt x="88" y="134"/>
                    </a:cubicBezTo>
                    <a:cubicBezTo>
                      <a:pt x="72" y="109"/>
                      <a:pt x="72" y="109"/>
                      <a:pt x="72" y="109"/>
                    </a:cubicBezTo>
                    <a:cubicBezTo>
                      <a:pt x="71" y="107"/>
                      <a:pt x="72" y="104"/>
                      <a:pt x="75" y="102"/>
                    </a:cubicBezTo>
                    <a:cubicBezTo>
                      <a:pt x="76" y="101"/>
                      <a:pt x="76" y="101"/>
                      <a:pt x="76" y="101"/>
                    </a:cubicBezTo>
                    <a:lnTo>
                      <a:pt x="74"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82"/>
              <p:cNvSpPr>
                <a:spLocks/>
              </p:cNvSpPr>
              <p:nvPr/>
            </p:nvSpPr>
            <p:spPr bwMode="auto">
              <a:xfrm>
                <a:off x="6740525" y="18923000"/>
                <a:ext cx="71438" cy="60325"/>
              </a:xfrm>
              <a:custGeom>
                <a:avLst/>
                <a:gdLst>
                  <a:gd name="T0" fmla="*/ 13 w 19"/>
                  <a:gd name="T1" fmla="*/ 13 h 16"/>
                  <a:gd name="T2" fmla="*/ 0 w 19"/>
                  <a:gd name="T3" fmla="*/ 10 h 16"/>
                  <a:gd name="T4" fmla="*/ 16 w 19"/>
                  <a:gd name="T5" fmla="*/ 0 h 16"/>
                  <a:gd name="T6" fmla="*/ 13 w 19"/>
                  <a:gd name="T7" fmla="*/ 13 h 16"/>
                </a:gdLst>
                <a:ahLst/>
                <a:cxnLst>
                  <a:cxn ang="0">
                    <a:pos x="T0" y="T1"/>
                  </a:cxn>
                  <a:cxn ang="0">
                    <a:pos x="T2" y="T3"/>
                  </a:cxn>
                  <a:cxn ang="0">
                    <a:pos x="T4" y="T5"/>
                  </a:cxn>
                  <a:cxn ang="0">
                    <a:pos x="T6" y="T7"/>
                  </a:cxn>
                </a:cxnLst>
                <a:rect l="0" t="0" r="r" b="b"/>
                <a:pathLst>
                  <a:path w="19" h="16">
                    <a:moveTo>
                      <a:pt x="13" y="13"/>
                    </a:moveTo>
                    <a:cubicBezTo>
                      <a:pt x="9" y="16"/>
                      <a:pt x="3" y="14"/>
                      <a:pt x="0" y="10"/>
                    </a:cubicBezTo>
                    <a:cubicBezTo>
                      <a:pt x="16" y="0"/>
                      <a:pt x="16" y="0"/>
                      <a:pt x="16" y="0"/>
                    </a:cubicBezTo>
                    <a:cubicBezTo>
                      <a:pt x="19" y="4"/>
                      <a:pt x="18" y="10"/>
                      <a:pt x="1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3"/>
              <p:cNvSpPr>
                <a:spLocks/>
              </p:cNvSpPr>
              <p:nvPr/>
            </p:nvSpPr>
            <p:spPr bwMode="auto">
              <a:xfrm>
                <a:off x="6391275" y="18094325"/>
                <a:ext cx="349250" cy="146050"/>
              </a:xfrm>
              <a:custGeom>
                <a:avLst/>
                <a:gdLst>
                  <a:gd name="T0" fmla="*/ 220 w 220"/>
                  <a:gd name="T1" fmla="*/ 0 h 92"/>
                  <a:gd name="T2" fmla="*/ 158 w 220"/>
                  <a:gd name="T3" fmla="*/ 92 h 92"/>
                  <a:gd name="T4" fmla="*/ 0 w 220"/>
                  <a:gd name="T5" fmla="*/ 52 h 92"/>
                  <a:gd name="T6" fmla="*/ 21 w 220"/>
                  <a:gd name="T7" fmla="*/ 11 h 92"/>
                  <a:gd name="T8" fmla="*/ 220 w 220"/>
                  <a:gd name="T9" fmla="*/ 0 h 92"/>
                </a:gdLst>
                <a:ahLst/>
                <a:cxnLst>
                  <a:cxn ang="0">
                    <a:pos x="T0" y="T1"/>
                  </a:cxn>
                  <a:cxn ang="0">
                    <a:pos x="T2" y="T3"/>
                  </a:cxn>
                  <a:cxn ang="0">
                    <a:pos x="T4" y="T5"/>
                  </a:cxn>
                  <a:cxn ang="0">
                    <a:pos x="T6" y="T7"/>
                  </a:cxn>
                  <a:cxn ang="0">
                    <a:pos x="T8" y="T9"/>
                  </a:cxn>
                </a:cxnLst>
                <a:rect l="0" t="0" r="r" b="b"/>
                <a:pathLst>
                  <a:path w="220" h="92">
                    <a:moveTo>
                      <a:pt x="220" y="0"/>
                    </a:moveTo>
                    <a:lnTo>
                      <a:pt x="158" y="92"/>
                    </a:lnTo>
                    <a:lnTo>
                      <a:pt x="0" y="52"/>
                    </a:lnTo>
                    <a:lnTo>
                      <a:pt x="21" y="11"/>
                    </a:lnTo>
                    <a:lnTo>
                      <a:pt x="2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84"/>
              <p:cNvSpPr>
                <a:spLocks noEditPoints="1"/>
              </p:cNvSpPr>
              <p:nvPr/>
            </p:nvSpPr>
            <p:spPr bwMode="auto">
              <a:xfrm>
                <a:off x="5902325" y="18273712"/>
                <a:ext cx="714375" cy="646112"/>
              </a:xfrm>
              <a:custGeom>
                <a:avLst/>
                <a:gdLst>
                  <a:gd name="T0" fmla="*/ 47 w 190"/>
                  <a:gd name="T1" fmla="*/ 77 h 172"/>
                  <a:gd name="T2" fmla="*/ 54 w 190"/>
                  <a:gd name="T3" fmla="*/ 77 h 172"/>
                  <a:gd name="T4" fmla="*/ 54 w 190"/>
                  <a:gd name="T5" fmla="*/ 94 h 172"/>
                  <a:gd name="T6" fmla="*/ 70 w 190"/>
                  <a:gd name="T7" fmla="*/ 94 h 172"/>
                  <a:gd name="T8" fmla="*/ 70 w 190"/>
                  <a:gd name="T9" fmla="*/ 77 h 172"/>
                  <a:gd name="T10" fmla="*/ 77 w 190"/>
                  <a:gd name="T11" fmla="*/ 77 h 172"/>
                  <a:gd name="T12" fmla="*/ 62 w 190"/>
                  <a:gd name="T13" fmla="*/ 58 h 172"/>
                  <a:gd name="T14" fmla="*/ 47 w 190"/>
                  <a:gd name="T15" fmla="*/ 77 h 172"/>
                  <a:gd name="T16" fmla="*/ 45 w 190"/>
                  <a:gd name="T17" fmla="*/ 77 h 172"/>
                  <a:gd name="T18" fmla="*/ 30 w 190"/>
                  <a:gd name="T19" fmla="*/ 58 h 172"/>
                  <a:gd name="T20" fmla="*/ 15 w 190"/>
                  <a:gd name="T21" fmla="*/ 77 h 172"/>
                  <a:gd name="T22" fmla="*/ 22 w 190"/>
                  <a:gd name="T23" fmla="*/ 77 h 172"/>
                  <a:gd name="T24" fmla="*/ 22 w 190"/>
                  <a:gd name="T25" fmla="*/ 94 h 172"/>
                  <a:gd name="T26" fmla="*/ 38 w 190"/>
                  <a:gd name="T27" fmla="*/ 94 h 172"/>
                  <a:gd name="T28" fmla="*/ 38 w 190"/>
                  <a:gd name="T29" fmla="*/ 77 h 172"/>
                  <a:gd name="T30" fmla="*/ 45 w 190"/>
                  <a:gd name="T31" fmla="*/ 77 h 172"/>
                  <a:gd name="T32" fmla="*/ 190 w 190"/>
                  <a:gd name="T33" fmla="*/ 163 h 172"/>
                  <a:gd name="T34" fmla="*/ 190 w 190"/>
                  <a:gd name="T35" fmla="*/ 172 h 172"/>
                  <a:gd name="T36" fmla="*/ 0 w 190"/>
                  <a:gd name="T37" fmla="*/ 172 h 172"/>
                  <a:gd name="T38" fmla="*/ 0 w 190"/>
                  <a:gd name="T39" fmla="*/ 0 h 172"/>
                  <a:gd name="T40" fmla="*/ 190 w 190"/>
                  <a:gd name="T41" fmla="*/ 0 h 172"/>
                  <a:gd name="T42" fmla="*/ 190 w 190"/>
                  <a:gd name="T43" fmla="*/ 39 h 172"/>
                  <a:gd name="T44" fmla="*/ 183 w 190"/>
                  <a:gd name="T45" fmla="*/ 39 h 172"/>
                  <a:gd name="T46" fmla="*/ 121 w 190"/>
                  <a:gd name="T47" fmla="*/ 101 h 172"/>
                  <a:gd name="T48" fmla="*/ 183 w 190"/>
                  <a:gd name="T49" fmla="*/ 163 h 172"/>
                  <a:gd name="T50" fmla="*/ 190 w 190"/>
                  <a:gd name="T51" fmla="*/ 163 h 172"/>
                  <a:gd name="T52" fmla="*/ 77 w 190"/>
                  <a:gd name="T53" fmla="*/ 122 h 172"/>
                  <a:gd name="T54" fmla="*/ 77 w 190"/>
                  <a:gd name="T55" fmla="*/ 117 h 172"/>
                  <a:gd name="T56" fmla="*/ 15 w 190"/>
                  <a:gd name="T57" fmla="*/ 117 h 172"/>
                  <a:gd name="T58" fmla="*/ 15 w 190"/>
                  <a:gd name="T59" fmla="*/ 122 h 172"/>
                  <a:gd name="T60" fmla="*/ 77 w 190"/>
                  <a:gd name="T61" fmla="*/ 122 h 172"/>
                  <a:gd name="T62" fmla="*/ 77 w 190"/>
                  <a:gd name="T63" fmla="*/ 108 h 172"/>
                  <a:gd name="T64" fmla="*/ 77 w 190"/>
                  <a:gd name="T65" fmla="*/ 102 h 172"/>
                  <a:gd name="T66" fmla="*/ 15 w 190"/>
                  <a:gd name="T67" fmla="*/ 102 h 172"/>
                  <a:gd name="T68" fmla="*/ 15 w 190"/>
                  <a:gd name="T69" fmla="*/ 108 h 172"/>
                  <a:gd name="T70" fmla="*/ 77 w 190"/>
                  <a:gd name="T71" fmla="*/ 10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0" h="172">
                    <a:moveTo>
                      <a:pt x="47" y="77"/>
                    </a:moveTo>
                    <a:cubicBezTo>
                      <a:pt x="54" y="77"/>
                      <a:pt x="54" y="77"/>
                      <a:pt x="54" y="77"/>
                    </a:cubicBezTo>
                    <a:cubicBezTo>
                      <a:pt x="54" y="94"/>
                      <a:pt x="54" y="94"/>
                      <a:pt x="54" y="94"/>
                    </a:cubicBezTo>
                    <a:cubicBezTo>
                      <a:pt x="70" y="94"/>
                      <a:pt x="70" y="94"/>
                      <a:pt x="70" y="94"/>
                    </a:cubicBezTo>
                    <a:cubicBezTo>
                      <a:pt x="70" y="77"/>
                      <a:pt x="70" y="77"/>
                      <a:pt x="70" y="77"/>
                    </a:cubicBezTo>
                    <a:cubicBezTo>
                      <a:pt x="77" y="77"/>
                      <a:pt x="77" y="77"/>
                      <a:pt x="77" y="77"/>
                    </a:cubicBezTo>
                    <a:cubicBezTo>
                      <a:pt x="62" y="58"/>
                      <a:pt x="62" y="58"/>
                      <a:pt x="62" y="58"/>
                    </a:cubicBezTo>
                    <a:lnTo>
                      <a:pt x="47" y="77"/>
                    </a:lnTo>
                    <a:close/>
                    <a:moveTo>
                      <a:pt x="45" y="77"/>
                    </a:moveTo>
                    <a:cubicBezTo>
                      <a:pt x="30" y="58"/>
                      <a:pt x="30" y="58"/>
                      <a:pt x="30" y="58"/>
                    </a:cubicBezTo>
                    <a:cubicBezTo>
                      <a:pt x="15" y="77"/>
                      <a:pt x="15" y="77"/>
                      <a:pt x="15" y="77"/>
                    </a:cubicBezTo>
                    <a:cubicBezTo>
                      <a:pt x="22" y="77"/>
                      <a:pt x="22" y="77"/>
                      <a:pt x="22" y="77"/>
                    </a:cubicBezTo>
                    <a:cubicBezTo>
                      <a:pt x="22" y="94"/>
                      <a:pt x="22" y="94"/>
                      <a:pt x="22" y="94"/>
                    </a:cubicBezTo>
                    <a:cubicBezTo>
                      <a:pt x="38" y="94"/>
                      <a:pt x="38" y="94"/>
                      <a:pt x="38" y="94"/>
                    </a:cubicBezTo>
                    <a:cubicBezTo>
                      <a:pt x="38" y="77"/>
                      <a:pt x="38" y="77"/>
                      <a:pt x="38" y="77"/>
                    </a:cubicBezTo>
                    <a:lnTo>
                      <a:pt x="45" y="77"/>
                    </a:lnTo>
                    <a:close/>
                    <a:moveTo>
                      <a:pt x="190" y="163"/>
                    </a:moveTo>
                    <a:cubicBezTo>
                      <a:pt x="190" y="172"/>
                      <a:pt x="190" y="172"/>
                      <a:pt x="190" y="172"/>
                    </a:cubicBezTo>
                    <a:cubicBezTo>
                      <a:pt x="0" y="172"/>
                      <a:pt x="0" y="172"/>
                      <a:pt x="0" y="172"/>
                    </a:cubicBezTo>
                    <a:cubicBezTo>
                      <a:pt x="0" y="0"/>
                      <a:pt x="0" y="0"/>
                      <a:pt x="0" y="0"/>
                    </a:cubicBezTo>
                    <a:cubicBezTo>
                      <a:pt x="190" y="0"/>
                      <a:pt x="190" y="0"/>
                      <a:pt x="190" y="0"/>
                    </a:cubicBezTo>
                    <a:cubicBezTo>
                      <a:pt x="190" y="39"/>
                      <a:pt x="190" y="39"/>
                      <a:pt x="190" y="39"/>
                    </a:cubicBezTo>
                    <a:cubicBezTo>
                      <a:pt x="188" y="39"/>
                      <a:pt x="186" y="39"/>
                      <a:pt x="183" y="39"/>
                    </a:cubicBezTo>
                    <a:cubicBezTo>
                      <a:pt x="149" y="39"/>
                      <a:pt x="121" y="67"/>
                      <a:pt x="121" y="101"/>
                    </a:cubicBezTo>
                    <a:cubicBezTo>
                      <a:pt x="121" y="136"/>
                      <a:pt x="149" y="163"/>
                      <a:pt x="183" y="163"/>
                    </a:cubicBezTo>
                    <a:cubicBezTo>
                      <a:pt x="186" y="163"/>
                      <a:pt x="188" y="163"/>
                      <a:pt x="190" y="163"/>
                    </a:cubicBezTo>
                    <a:close/>
                    <a:moveTo>
                      <a:pt x="77" y="122"/>
                    </a:moveTo>
                    <a:cubicBezTo>
                      <a:pt x="77" y="117"/>
                      <a:pt x="77" y="117"/>
                      <a:pt x="77" y="117"/>
                    </a:cubicBezTo>
                    <a:cubicBezTo>
                      <a:pt x="15" y="117"/>
                      <a:pt x="15" y="117"/>
                      <a:pt x="15" y="117"/>
                    </a:cubicBezTo>
                    <a:cubicBezTo>
                      <a:pt x="15" y="122"/>
                      <a:pt x="15" y="122"/>
                      <a:pt x="15" y="122"/>
                    </a:cubicBezTo>
                    <a:lnTo>
                      <a:pt x="77" y="122"/>
                    </a:lnTo>
                    <a:close/>
                    <a:moveTo>
                      <a:pt x="77" y="108"/>
                    </a:moveTo>
                    <a:cubicBezTo>
                      <a:pt x="77" y="102"/>
                      <a:pt x="77" y="102"/>
                      <a:pt x="77" y="102"/>
                    </a:cubicBezTo>
                    <a:cubicBezTo>
                      <a:pt x="15" y="102"/>
                      <a:pt x="15" y="102"/>
                      <a:pt x="15" y="102"/>
                    </a:cubicBezTo>
                    <a:cubicBezTo>
                      <a:pt x="15" y="108"/>
                      <a:pt x="15" y="108"/>
                      <a:pt x="15" y="108"/>
                    </a:cubicBezTo>
                    <a:lnTo>
                      <a:pt x="77"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85"/>
              <p:cNvSpPr>
                <a:spLocks/>
              </p:cNvSpPr>
              <p:nvPr/>
            </p:nvSpPr>
            <p:spPr bwMode="auto">
              <a:xfrm>
                <a:off x="6338887" y="18180050"/>
                <a:ext cx="277813" cy="74612"/>
              </a:xfrm>
              <a:custGeom>
                <a:avLst/>
                <a:gdLst>
                  <a:gd name="T0" fmla="*/ 175 w 175"/>
                  <a:gd name="T1" fmla="*/ 47 h 47"/>
                  <a:gd name="T2" fmla="*/ 0 w 175"/>
                  <a:gd name="T3" fmla="*/ 47 h 47"/>
                  <a:gd name="T4" fmla="*/ 0 w 175"/>
                  <a:gd name="T5" fmla="*/ 33 h 47"/>
                  <a:gd name="T6" fmla="*/ 66 w 175"/>
                  <a:gd name="T7" fmla="*/ 33 h 47"/>
                  <a:gd name="T8" fmla="*/ 7 w 175"/>
                  <a:gd name="T9" fmla="*/ 12 h 47"/>
                  <a:gd name="T10" fmla="*/ 11 w 175"/>
                  <a:gd name="T11" fmla="*/ 0 h 47"/>
                  <a:gd name="T12" fmla="*/ 175 w 17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75" h="47">
                    <a:moveTo>
                      <a:pt x="175" y="47"/>
                    </a:moveTo>
                    <a:lnTo>
                      <a:pt x="0" y="47"/>
                    </a:lnTo>
                    <a:lnTo>
                      <a:pt x="0" y="33"/>
                    </a:lnTo>
                    <a:lnTo>
                      <a:pt x="66" y="33"/>
                    </a:lnTo>
                    <a:lnTo>
                      <a:pt x="7" y="12"/>
                    </a:lnTo>
                    <a:lnTo>
                      <a:pt x="11" y="0"/>
                    </a:lnTo>
                    <a:lnTo>
                      <a:pt x="175"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86"/>
              <p:cNvSpPr>
                <a:spLocks/>
              </p:cNvSpPr>
              <p:nvPr/>
            </p:nvSpPr>
            <p:spPr bwMode="auto">
              <a:xfrm>
                <a:off x="5902325" y="18176875"/>
                <a:ext cx="454025" cy="77787"/>
              </a:xfrm>
              <a:custGeom>
                <a:avLst/>
                <a:gdLst>
                  <a:gd name="T0" fmla="*/ 225 w 286"/>
                  <a:gd name="T1" fmla="*/ 14 h 49"/>
                  <a:gd name="T2" fmla="*/ 168 w 286"/>
                  <a:gd name="T3" fmla="*/ 14 h 49"/>
                  <a:gd name="T4" fmla="*/ 109 w 286"/>
                  <a:gd name="T5" fmla="*/ 35 h 49"/>
                  <a:gd name="T6" fmla="*/ 175 w 286"/>
                  <a:gd name="T7" fmla="*/ 35 h 49"/>
                  <a:gd name="T8" fmla="*/ 275 w 286"/>
                  <a:gd name="T9" fmla="*/ 35 h 49"/>
                  <a:gd name="T10" fmla="*/ 275 w 286"/>
                  <a:gd name="T11" fmla="*/ 49 h 49"/>
                  <a:gd name="T12" fmla="*/ 225 w 286"/>
                  <a:gd name="T13" fmla="*/ 49 h 49"/>
                  <a:gd name="T14" fmla="*/ 0 w 286"/>
                  <a:gd name="T15" fmla="*/ 49 h 49"/>
                  <a:gd name="T16" fmla="*/ 168 w 286"/>
                  <a:gd name="T17" fmla="*/ 0 h 49"/>
                  <a:gd name="T18" fmla="*/ 190 w 286"/>
                  <a:gd name="T19" fmla="*/ 0 h 49"/>
                  <a:gd name="T20" fmla="*/ 260 w 286"/>
                  <a:gd name="T21" fmla="*/ 0 h 49"/>
                  <a:gd name="T22" fmla="*/ 282 w 286"/>
                  <a:gd name="T23" fmla="*/ 0 h 49"/>
                  <a:gd name="T24" fmla="*/ 286 w 286"/>
                  <a:gd name="T25" fmla="*/ 2 h 49"/>
                  <a:gd name="T26" fmla="*/ 282 w 286"/>
                  <a:gd name="T27" fmla="*/ 14 h 49"/>
                  <a:gd name="T28" fmla="*/ 225 w 286"/>
                  <a:gd name="T29" fmla="*/ 1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49">
                    <a:moveTo>
                      <a:pt x="225" y="14"/>
                    </a:moveTo>
                    <a:lnTo>
                      <a:pt x="168" y="14"/>
                    </a:lnTo>
                    <a:lnTo>
                      <a:pt x="109" y="35"/>
                    </a:lnTo>
                    <a:lnTo>
                      <a:pt x="175" y="35"/>
                    </a:lnTo>
                    <a:lnTo>
                      <a:pt x="275" y="35"/>
                    </a:lnTo>
                    <a:lnTo>
                      <a:pt x="275" y="49"/>
                    </a:lnTo>
                    <a:lnTo>
                      <a:pt x="225" y="49"/>
                    </a:lnTo>
                    <a:lnTo>
                      <a:pt x="0" y="49"/>
                    </a:lnTo>
                    <a:lnTo>
                      <a:pt x="168" y="0"/>
                    </a:lnTo>
                    <a:lnTo>
                      <a:pt x="190" y="0"/>
                    </a:lnTo>
                    <a:lnTo>
                      <a:pt x="260" y="0"/>
                    </a:lnTo>
                    <a:lnTo>
                      <a:pt x="282" y="0"/>
                    </a:lnTo>
                    <a:lnTo>
                      <a:pt x="286" y="2"/>
                    </a:lnTo>
                    <a:lnTo>
                      <a:pt x="282" y="14"/>
                    </a:lnTo>
                    <a:lnTo>
                      <a:pt x="22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87"/>
              <p:cNvSpPr>
                <a:spLocks/>
              </p:cNvSpPr>
              <p:nvPr/>
            </p:nvSpPr>
            <p:spPr bwMode="auto">
              <a:xfrm>
                <a:off x="5761037" y="18094325"/>
                <a:ext cx="347663" cy="146050"/>
              </a:xfrm>
              <a:custGeom>
                <a:avLst/>
                <a:gdLst>
                  <a:gd name="T0" fmla="*/ 198 w 219"/>
                  <a:gd name="T1" fmla="*/ 11 h 92"/>
                  <a:gd name="T2" fmla="*/ 219 w 219"/>
                  <a:gd name="T3" fmla="*/ 52 h 92"/>
                  <a:gd name="T4" fmla="*/ 61 w 219"/>
                  <a:gd name="T5" fmla="*/ 92 h 92"/>
                  <a:gd name="T6" fmla="*/ 0 w 219"/>
                  <a:gd name="T7" fmla="*/ 0 h 92"/>
                  <a:gd name="T8" fmla="*/ 198 w 219"/>
                  <a:gd name="T9" fmla="*/ 11 h 92"/>
                </a:gdLst>
                <a:ahLst/>
                <a:cxnLst>
                  <a:cxn ang="0">
                    <a:pos x="T0" y="T1"/>
                  </a:cxn>
                  <a:cxn ang="0">
                    <a:pos x="T2" y="T3"/>
                  </a:cxn>
                  <a:cxn ang="0">
                    <a:pos x="T4" y="T5"/>
                  </a:cxn>
                  <a:cxn ang="0">
                    <a:pos x="T6" y="T7"/>
                  </a:cxn>
                  <a:cxn ang="0">
                    <a:pos x="T8" y="T9"/>
                  </a:cxn>
                </a:cxnLst>
                <a:rect l="0" t="0" r="r" b="b"/>
                <a:pathLst>
                  <a:path w="219" h="92">
                    <a:moveTo>
                      <a:pt x="198" y="11"/>
                    </a:moveTo>
                    <a:lnTo>
                      <a:pt x="219" y="52"/>
                    </a:lnTo>
                    <a:lnTo>
                      <a:pt x="61" y="92"/>
                    </a:lnTo>
                    <a:lnTo>
                      <a:pt x="0" y="0"/>
                    </a:lnTo>
                    <a:lnTo>
                      <a:pt x="198"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椭圆 61"/>
            <p:cNvSpPr/>
            <p:nvPr/>
          </p:nvSpPr>
          <p:spPr>
            <a:xfrm>
              <a:off x="9709755" y="3057543"/>
              <a:ext cx="1539116" cy="1539116"/>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04765404"/>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文本框 163"/>
          <p:cNvSpPr txBox="1"/>
          <p:nvPr/>
        </p:nvSpPr>
        <p:spPr>
          <a:xfrm>
            <a:off x="4072073" y="307236"/>
            <a:ext cx="4064860" cy="1077218"/>
          </a:xfrm>
          <a:prstGeom prst="rect">
            <a:avLst/>
          </a:prstGeom>
          <a:noFill/>
        </p:spPr>
        <p:txBody>
          <a:bodyPr wrap="square" rtlCol="0">
            <a:spAutoFit/>
          </a:bodyPr>
          <a:lstStyle/>
          <a:p>
            <a:r>
              <a:rPr kumimoji="1" lang="en-US" altLang="zh-CN" sz="6400" b="1" dirty="0" smtClean="0">
                <a:solidFill>
                  <a:schemeClr val="accent1"/>
                </a:solidFill>
                <a:cs typeface="+mn-ea"/>
                <a:sym typeface="+mn-lt"/>
              </a:rPr>
              <a:t>CONTENTS</a:t>
            </a:r>
            <a:endParaRPr kumimoji="1" lang="zh-CN" altLang="en-US" sz="6400" b="1" dirty="0">
              <a:solidFill>
                <a:schemeClr val="accent1"/>
              </a:solidFill>
              <a:cs typeface="+mn-ea"/>
              <a:sym typeface="+mn-lt"/>
            </a:endParaRPr>
          </a:p>
        </p:txBody>
      </p:sp>
      <p:sp>
        <p:nvSpPr>
          <p:cNvPr id="167" name="文本框 166"/>
          <p:cNvSpPr txBox="1"/>
          <p:nvPr/>
        </p:nvSpPr>
        <p:spPr>
          <a:xfrm>
            <a:off x="4213494" y="3618078"/>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2</a:t>
            </a:r>
            <a:r>
              <a:rPr lang="zh-CN" altLang="en-US" sz="2800" b="1" dirty="0" smtClean="0">
                <a:solidFill>
                  <a:schemeClr val="bg1"/>
                </a:solidFill>
                <a:latin typeface="+mn-ea"/>
                <a:cs typeface="+mn-ea"/>
                <a:sym typeface="+mn-lt"/>
              </a:rPr>
              <a:t>、５Ｗ２Ｈ</a:t>
            </a:r>
            <a:endParaRPr lang="en-US" altLang="zh-CN" sz="2800" b="1" dirty="0">
              <a:solidFill>
                <a:schemeClr val="bg1"/>
              </a:solidFill>
              <a:latin typeface="+mn-ea"/>
              <a:cs typeface="+mn-ea"/>
              <a:sym typeface="+mn-lt"/>
            </a:endParaRPr>
          </a:p>
        </p:txBody>
      </p:sp>
      <p:sp>
        <p:nvSpPr>
          <p:cNvPr id="169" name="文本框 168"/>
          <p:cNvSpPr txBox="1"/>
          <p:nvPr/>
        </p:nvSpPr>
        <p:spPr>
          <a:xfrm>
            <a:off x="7612208" y="3642426"/>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5</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SWOT</a:t>
            </a:r>
            <a:endParaRPr lang="en-US" altLang="zh-CN" sz="2800" b="1" dirty="0">
              <a:solidFill>
                <a:schemeClr val="bg1"/>
              </a:solidFill>
              <a:latin typeface="+mn-ea"/>
              <a:cs typeface="+mn-ea"/>
              <a:sym typeface="+mn-lt"/>
            </a:endParaRPr>
          </a:p>
        </p:txBody>
      </p:sp>
      <p:sp>
        <p:nvSpPr>
          <p:cNvPr id="171" name="文本框 170"/>
          <p:cNvSpPr txBox="1"/>
          <p:nvPr/>
        </p:nvSpPr>
        <p:spPr>
          <a:xfrm>
            <a:off x="7613362" y="4528743"/>
            <a:ext cx="2784502" cy="662554"/>
          </a:xfrm>
          <a:prstGeom prst="rect">
            <a:avLst/>
          </a:prstGeom>
          <a:noFill/>
        </p:spPr>
        <p:txBody>
          <a:bodyPr wrap="square" rtlCol="0" anchor="t">
            <a:spAutoFit/>
          </a:bodyPr>
          <a:lstStyle/>
          <a:p>
            <a:pPr defTabSz="609585">
              <a:lnSpc>
                <a:spcPct val="150000"/>
              </a:lnSpc>
            </a:pPr>
            <a:r>
              <a:rPr lang="en-US" altLang="zh-CN" sz="2800" b="1" dirty="0" smtClean="0">
                <a:solidFill>
                  <a:srgbClr val="FFFF00"/>
                </a:solidFill>
                <a:latin typeface="+mn-ea"/>
                <a:cs typeface="+mn-ea"/>
                <a:sym typeface="+mn-lt"/>
              </a:rPr>
              <a:t>6</a:t>
            </a:r>
            <a:r>
              <a:rPr lang="zh-CN" altLang="en-US" sz="2800" b="1" dirty="0" smtClean="0">
                <a:solidFill>
                  <a:srgbClr val="FFFF00"/>
                </a:solidFill>
                <a:latin typeface="+mn-ea"/>
                <a:cs typeface="+mn-ea"/>
                <a:sym typeface="+mn-lt"/>
              </a:rPr>
              <a:t>、</a:t>
            </a:r>
            <a:r>
              <a:rPr lang="en-US" altLang="zh-CN" sz="2800" b="1" dirty="0" smtClean="0">
                <a:solidFill>
                  <a:srgbClr val="FFFF00"/>
                </a:solidFill>
                <a:latin typeface="+mn-ea"/>
                <a:cs typeface="+mn-ea"/>
                <a:sym typeface="+mn-lt"/>
              </a:rPr>
              <a:t>GROW</a:t>
            </a:r>
            <a:endParaRPr lang="en-US" altLang="zh-CN" sz="2800" b="1" dirty="0">
              <a:solidFill>
                <a:srgbClr val="FFFF00"/>
              </a:solidFill>
              <a:latin typeface="+mn-ea"/>
              <a:cs typeface="+mn-ea"/>
              <a:sym typeface="+mn-lt"/>
            </a:endParaRPr>
          </a:p>
        </p:txBody>
      </p:sp>
      <p:sp>
        <p:nvSpPr>
          <p:cNvPr id="172" name="文本框 171"/>
          <p:cNvSpPr txBox="1"/>
          <p:nvPr/>
        </p:nvSpPr>
        <p:spPr>
          <a:xfrm>
            <a:off x="7613362" y="2756109"/>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4</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STAR</a:t>
            </a:r>
            <a:endParaRPr lang="en-US" altLang="zh-CN" sz="2800" b="1" dirty="0">
              <a:solidFill>
                <a:schemeClr val="bg1"/>
              </a:solidFill>
              <a:latin typeface="+mn-ea"/>
              <a:cs typeface="+mn-ea"/>
              <a:sym typeface="+mn-lt"/>
            </a:endParaRPr>
          </a:p>
        </p:txBody>
      </p:sp>
      <p:sp>
        <p:nvSpPr>
          <p:cNvPr id="174" name="文本框 173"/>
          <p:cNvSpPr txBox="1"/>
          <p:nvPr/>
        </p:nvSpPr>
        <p:spPr>
          <a:xfrm>
            <a:off x="4213494" y="4528743"/>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3</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SMART</a:t>
            </a:r>
            <a:endParaRPr lang="en-US" altLang="zh-CN" sz="2800" b="1" dirty="0">
              <a:solidFill>
                <a:schemeClr val="bg1"/>
              </a:solidFill>
              <a:latin typeface="+mn-ea"/>
              <a:cs typeface="+mn-ea"/>
              <a:sym typeface="+mn-lt"/>
            </a:endParaRPr>
          </a:p>
        </p:txBody>
      </p:sp>
      <p:sp>
        <p:nvSpPr>
          <p:cNvPr id="175" name="文本框 174"/>
          <p:cNvSpPr txBox="1"/>
          <p:nvPr/>
        </p:nvSpPr>
        <p:spPr>
          <a:xfrm>
            <a:off x="4213494" y="2756109"/>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1</a:t>
            </a:r>
            <a:r>
              <a:rPr lang="zh-CN" altLang="en-US" sz="2800" b="1" dirty="0">
                <a:solidFill>
                  <a:schemeClr val="bg1"/>
                </a:solidFill>
                <a:latin typeface="+mn-ea"/>
                <a:cs typeface="+mn-ea"/>
                <a:sym typeface="+mn-lt"/>
              </a:rPr>
              <a:t>、</a:t>
            </a:r>
            <a:r>
              <a:rPr lang="zh-CN" altLang="en-US" sz="2800" b="1" dirty="0" smtClean="0">
                <a:solidFill>
                  <a:schemeClr val="bg1"/>
                </a:solidFill>
                <a:latin typeface="+mn-ea"/>
                <a:cs typeface="+mn-ea"/>
                <a:sym typeface="+mn-lt"/>
              </a:rPr>
              <a:t>ＰＤＣＡ</a:t>
            </a:r>
            <a:endParaRPr lang="en-US" altLang="zh-CN" sz="2800" b="1" dirty="0">
              <a:solidFill>
                <a:schemeClr val="bg1"/>
              </a:solidFill>
              <a:latin typeface="+mn-ea"/>
              <a:cs typeface="+mn-ea"/>
              <a:sym typeface="+mn-lt"/>
            </a:endParaRPr>
          </a:p>
        </p:txBody>
      </p:sp>
      <p:cxnSp>
        <p:nvCxnSpPr>
          <p:cNvPr id="176" name="直线连接符 150"/>
          <p:cNvCxnSpPr/>
          <p:nvPr/>
        </p:nvCxnSpPr>
        <p:spPr>
          <a:xfrm>
            <a:off x="6945514" y="2731697"/>
            <a:ext cx="0" cy="27909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7" name="图片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818" y="2909162"/>
            <a:ext cx="1892415" cy="2205192"/>
          </a:xfrm>
          <a:prstGeom prst="rect">
            <a:avLst/>
          </a:prstGeom>
        </p:spPr>
      </p:pic>
    </p:spTree>
    <p:extLst>
      <p:ext uri="{BB962C8B-B14F-4D97-AF65-F5344CB8AC3E}">
        <p14:creationId xmlns:p14="http://schemas.microsoft.com/office/powerpoint/2010/main" val="394317210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571500" y="258763"/>
            <a:ext cx="3877280" cy="528637"/>
          </a:xfrm>
          <a:prstGeom prst="rect">
            <a:avLst/>
          </a:prstGeom>
        </p:spPr>
        <p:txBody>
          <a:bodyPr/>
          <a:lstStyle/>
          <a:p>
            <a:pPr marL="0" indent="0">
              <a:buNone/>
            </a:pPr>
            <a:r>
              <a:rPr lang="en-US" altLang="zh-CN" sz="2400" b="1" dirty="0">
                <a:solidFill>
                  <a:srgbClr val="00A78B"/>
                </a:solidFill>
              </a:rPr>
              <a:t>GROW</a:t>
            </a:r>
            <a:r>
              <a:rPr lang="zh-CN" altLang="en-US" sz="2400" b="1" dirty="0">
                <a:solidFill>
                  <a:srgbClr val="00A78B"/>
                </a:solidFill>
              </a:rPr>
              <a:t>教练</a:t>
            </a:r>
            <a:r>
              <a:rPr lang="zh-CN" altLang="en-US" sz="2400" b="1" dirty="0" smtClean="0">
                <a:solidFill>
                  <a:srgbClr val="00A78B"/>
                </a:solidFill>
              </a:rPr>
              <a:t>模型的意义</a:t>
            </a:r>
            <a:endParaRPr lang="zh-CN" altLang="en-US" sz="2400" b="1" dirty="0">
              <a:solidFill>
                <a:srgbClr val="00A78B"/>
              </a:solidFill>
            </a:endParaRPr>
          </a:p>
        </p:txBody>
      </p:sp>
      <p:sp>
        <p:nvSpPr>
          <p:cNvPr id="3" name="矩形 2"/>
          <p:cNvSpPr/>
          <p:nvPr/>
        </p:nvSpPr>
        <p:spPr>
          <a:xfrm>
            <a:off x="704925" y="2145197"/>
            <a:ext cx="4384328" cy="1710084"/>
          </a:xfrm>
          <a:prstGeom prst="rect">
            <a:avLst/>
          </a:prstGeom>
        </p:spPr>
        <p:txBody>
          <a:bodyPr wrap="square">
            <a:spAutoFit/>
          </a:bodyPr>
          <a:lstStyle/>
          <a:p>
            <a:pPr>
              <a:lnSpc>
                <a:spcPct val="150000"/>
              </a:lnSpc>
            </a:pPr>
            <a:r>
              <a:rPr lang="zh-CN" altLang="en-US" dirty="0" smtClean="0">
                <a:solidFill>
                  <a:srgbClr val="00A78B"/>
                </a:solidFill>
              </a:rPr>
              <a:t> </a:t>
            </a:r>
            <a:r>
              <a:rPr lang="en-US" altLang="zh-CN" dirty="0">
                <a:solidFill>
                  <a:srgbClr val="00A78B"/>
                </a:solidFill>
              </a:rPr>
              <a:t>GROW</a:t>
            </a:r>
            <a:r>
              <a:rPr lang="zh-CN" altLang="en-US" dirty="0">
                <a:solidFill>
                  <a:srgbClr val="00A78B"/>
                </a:solidFill>
              </a:rPr>
              <a:t>模型是教练技术中最常用</a:t>
            </a:r>
            <a:r>
              <a:rPr lang="zh-CN" altLang="en-US" dirty="0" smtClean="0">
                <a:solidFill>
                  <a:srgbClr val="00A78B"/>
                </a:solidFill>
              </a:rPr>
              <a:t>的工具</a:t>
            </a:r>
            <a:r>
              <a:rPr lang="zh-CN" altLang="en-US" dirty="0">
                <a:solidFill>
                  <a:srgbClr val="00A78B"/>
                </a:solidFill>
              </a:rPr>
              <a:t>之一，</a:t>
            </a:r>
            <a:r>
              <a:rPr lang="zh-CN" altLang="en-US" dirty="0" smtClean="0">
                <a:solidFill>
                  <a:srgbClr val="00A78B"/>
                </a:solidFill>
              </a:rPr>
              <a:t>用来辅导他人成长</a:t>
            </a:r>
            <a:r>
              <a:rPr lang="zh-CN" altLang="en-US" dirty="0">
                <a:solidFill>
                  <a:srgbClr val="00A78B"/>
                </a:solidFill>
              </a:rPr>
              <a:t>，是围绕设定目标和寻找解决方案的有效工具，是很多世界</a:t>
            </a:r>
            <a:r>
              <a:rPr lang="en-US" altLang="zh-CN" dirty="0">
                <a:solidFill>
                  <a:srgbClr val="00A78B"/>
                </a:solidFill>
              </a:rPr>
              <a:t>500</a:t>
            </a:r>
            <a:r>
              <a:rPr lang="zh-CN" altLang="en-US" dirty="0">
                <a:solidFill>
                  <a:srgbClr val="00A78B"/>
                </a:solidFill>
              </a:rPr>
              <a:t>强的管理者必学的思维模式之一。</a:t>
            </a:r>
            <a:endParaRPr lang="en-US" altLang="zh-CN" dirty="0" smtClean="0">
              <a:solidFill>
                <a:srgbClr val="00A78B"/>
              </a:solidFill>
            </a:endParaRPr>
          </a:p>
        </p:txBody>
      </p:sp>
      <p:sp>
        <p:nvSpPr>
          <p:cNvPr id="4" name="矩形 3"/>
          <p:cNvSpPr/>
          <p:nvPr/>
        </p:nvSpPr>
        <p:spPr>
          <a:xfrm>
            <a:off x="6884367" y="2145197"/>
            <a:ext cx="4274009" cy="1710084"/>
          </a:xfrm>
          <a:prstGeom prst="rect">
            <a:avLst/>
          </a:prstGeom>
        </p:spPr>
        <p:txBody>
          <a:bodyPr wrap="square">
            <a:spAutoFit/>
          </a:bodyPr>
          <a:lstStyle/>
          <a:p>
            <a:pPr>
              <a:lnSpc>
                <a:spcPct val="150000"/>
              </a:lnSpc>
            </a:pPr>
            <a:r>
              <a:rPr lang="en-US" altLang="zh-CN" dirty="0" smtClean="0">
                <a:solidFill>
                  <a:schemeClr val="bg1"/>
                </a:solidFill>
                <a:latin typeface="微软雅黑" panose="020B0503020204020204" pitchFamily="34" charset="-122"/>
                <a:ea typeface="微软雅黑" panose="020B0503020204020204" pitchFamily="34" charset="-122"/>
              </a:rPr>
              <a:t>GROW</a:t>
            </a:r>
            <a:r>
              <a:rPr lang="zh-CN" altLang="en-US" dirty="0" smtClean="0">
                <a:solidFill>
                  <a:schemeClr val="bg1"/>
                </a:solidFill>
                <a:latin typeface="微软雅黑" panose="020B0503020204020204" pitchFamily="34" charset="-122"/>
                <a:ea typeface="微软雅黑" panose="020B0503020204020204" pitchFamily="34" charset="-122"/>
              </a:rPr>
              <a:t>模型不仅可以</a:t>
            </a:r>
            <a:r>
              <a:rPr lang="zh-CN" altLang="en-US" dirty="0">
                <a:solidFill>
                  <a:schemeClr val="bg1"/>
                </a:solidFill>
                <a:latin typeface="微软雅黑" panose="020B0503020204020204" pitchFamily="34" charset="-122"/>
                <a:ea typeface="微软雅黑" panose="020B0503020204020204" pitchFamily="34" charset="-122"/>
              </a:rPr>
              <a:t>用于</a:t>
            </a:r>
            <a:r>
              <a:rPr lang="zh-CN" altLang="en-US" dirty="0" smtClean="0">
                <a:solidFill>
                  <a:schemeClr val="bg1"/>
                </a:solidFill>
                <a:latin typeface="微软雅黑" panose="020B0503020204020204" pitchFamily="34" charset="-122"/>
                <a:ea typeface="微软雅黑" panose="020B0503020204020204" pitchFamily="34" charset="-122"/>
              </a:rPr>
              <a:t>企业管理</a:t>
            </a:r>
            <a:r>
              <a:rPr lang="zh-CN" altLang="en-US" dirty="0">
                <a:solidFill>
                  <a:schemeClr val="bg1"/>
                </a:solidFill>
                <a:latin typeface="微软雅黑" panose="020B0503020204020204" pitchFamily="34" charset="-122"/>
                <a:ea typeface="微软雅黑" panose="020B0503020204020204" pitchFamily="34" charset="-122"/>
              </a:rPr>
              <a:t>中，还</a:t>
            </a:r>
            <a:r>
              <a:rPr lang="zh-CN" altLang="en-US" dirty="0" smtClean="0">
                <a:solidFill>
                  <a:schemeClr val="bg1"/>
                </a:solidFill>
                <a:latin typeface="微软雅黑" panose="020B0503020204020204" pitchFamily="34" charset="-122"/>
                <a:ea typeface="微软雅黑" panose="020B0503020204020204" pitchFamily="34" charset="-122"/>
              </a:rPr>
              <a:t>可以运用转换</a:t>
            </a:r>
            <a:r>
              <a:rPr lang="zh-CN" altLang="en-US" dirty="0">
                <a:solidFill>
                  <a:schemeClr val="bg1"/>
                </a:solidFill>
                <a:latin typeface="微软雅黑" panose="020B0503020204020204" pitchFamily="34" charset="-122"/>
                <a:ea typeface="微软雅黑" panose="020B0503020204020204" pitchFamily="34" charset="-122"/>
              </a:rPr>
              <a:t>行业</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职业中，</a:t>
            </a:r>
            <a:r>
              <a:rPr lang="zh-CN" altLang="en-US" dirty="0" smtClean="0">
                <a:solidFill>
                  <a:schemeClr val="bg1"/>
                </a:solidFill>
                <a:latin typeface="微软雅黑" panose="020B0503020204020204" pitchFamily="34" charset="-122"/>
                <a:ea typeface="微软雅黑" panose="020B0503020204020204" pitchFamily="34" charset="-122"/>
              </a:rPr>
              <a:t>以及</a:t>
            </a:r>
            <a:r>
              <a:rPr lang="zh-CN" altLang="en-US" dirty="0">
                <a:solidFill>
                  <a:schemeClr val="bg1"/>
                </a:solidFill>
                <a:latin typeface="微软雅黑" panose="020B0503020204020204" pitchFamily="34" charset="-122"/>
                <a:ea typeface="微软雅黑" panose="020B0503020204020204" pitchFamily="34" charset="-122"/>
              </a:rPr>
              <a:t>帮助</a:t>
            </a:r>
            <a:r>
              <a:rPr lang="zh-CN" altLang="en-US" dirty="0" smtClean="0">
                <a:solidFill>
                  <a:schemeClr val="bg1"/>
                </a:solidFill>
                <a:latin typeface="微软雅黑" panose="020B0503020204020204" pitchFamily="34" charset="-122"/>
                <a:ea typeface="微软雅黑" panose="020B0503020204020204" pitchFamily="34" charset="-122"/>
              </a:rPr>
              <a:t>解决</a:t>
            </a:r>
            <a:r>
              <a:rPr lang="zh-CN" altLang="en-US" dirty="0">
                <a:solidFill>
                  <a:schemeClr val="bg1"/>
                </a:solidFill>
                <a:latin typeface="微软雅黑" panose="020B0503020204020204" pitchFamily="34" charset="-122"/>
                <a:ea typeface="微软雅黑" panose="020B0503020204020204" pitchFamily="34" charset="-122"/>
              </a:rPr>
              <a:t>日常生活中所遇到的各种</a:t>
            </a:r>
            <a:r>
              <a:rPr lang="zh-CN" altLang="en-US" dirty="0" smtClean="0">
                <a:solidFill>
                  <a:schemeClr val="bg1"/>
                </a:solidFill>
                <a:latin typeface="微软雅黑" panose="020B0503020204020204" pitchFamily="34" charset="-122"/>
                <a:ea typeface="微软雅黑" panose="020B0503020204020204" pitchFamily="34" charset="-122"/>
              </a:rPr>
              <a:t>问题，在会议，谈话中也有广泛的应用。</a:t>
            </a:r>
            <a:endParaRPr lang="zh-CN" altLang="en-US" dirty="0">
              <a:solidFill>
                <a:schemeClr val="bg1"/>
              </a:solidFill>
            </a:endParaRPr>
          </a:p>
        </p:txBody>
      </p:sp>
      <p:cxnSp>
        <p:nvCxnSpPr>
          <p:cNvPr id="122" name="直接连接符 121"/>
          <p:cNvCxnSpPr/>
          <p:nvPr/>
        </p:nvCxnSpPr>
        <p:spPr>
          <a:xfrm>
            <a:off x="656587" y="2000821"/>
            <a:ext cx="4553893" cy="0"/>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656587" y="4072550"/>
            <a:ext cx="4553893" cy="0"/>
          </a:xfrm>
          <a:prstGeom prst="line">
            <a:avLst/>
          </a:prstGeom>
          <a:ln>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712116" y="2000821"/>
            <a:ext cx="4553893" cy="0"/>
          </a:xfrm>
          <a:prstGeom prst="line">
            <a:avLst/>
          </a:prstGeom>
          <a:ln>
            <a:solidFill>
              <a:schemeClr val="bg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712115" y="4072550"/>
            <a:ext cx="4553893" cy="0"/>
          </a:xfrm>
          <a:prstGeom prst="line">
            <a:avLst/>
          </a:prstGeom>
          <a:ln>
            <a:solidFill>
              <a:schemeClr val="bg1"/>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7959260" y="4454282"/>
            <a:ext cx="2124222" cy="2124222"/>
            <a:chOff x="7599909" y="4454282"/>
            <a:chExt cx="2124222" cy="2124222"/>
          </a:xfrm>
        </p:grpSpPr>
        <p:grpSp>
          <p:nvGrpSpPr>
            <p:cNvPr id="129" name="组合 128"/>
            <p:cNvGrpSpPr/>
            <p:nvPr/>
          </p:nvGrpSpPr>
          <p:grpSpPr>
            <a:xfrm>
              <a:off x="8076233" y="4735756"/>
              <a:ext cx="1165225" cy="1501775"/>
              <a:chOff x="3052309" y="250826"/>
              <a:chExt cx="1165225" cy="1501775"/>
            </a:xfrm>
            <a:solidFill>
              <a:schemeClr val="bg1"/>
            </a:solidFill>
          </p:grpSpPr>
          <p:sp>
            <p:nvSpPr>
              <p:cNvPr id="130" name="Freeform 12"/>
              <p:cNvSpPr>
                <a:spLocks/>
              </p:cNvSpPr>
              <p:nvPr/>
            </p:nvSpPr>
            <p:spPr bwMode="auto">
              <a:xfrm>
                <a:off x="3763509" y="1141413"/>
                <a:ext cx="454025" cy="611188"/>
              </a:xfrm>
              <a:custGeom>
                <a:avLst/>
                <a:gdLst>
                  <a:gd name="T0" fmla="*/ 161 w 286"/>
                  <a:gd name="T1" fmla="*/ 6 h 385"/>
                  <a:gd name="T2" fmla="*/ 161 w 286"/>
                  <a:gd name="T3" fmla="*/ 6 h 385"/>
                  <a:gd name="T4" fmla="*/ 131 w 286"/>
                  <a:gd name="T5" fmla="*/ 4 h 385"/>
                  <a:gd name="T6" fmla="*/ 53 w 286"/>
                  <a:gd name="T7" fmla="*/ 0 h 385"/>
                  <a:gd name="T8" fmla="*/ 53 w 286"/>
                  <a:gd name="T9" fmla="*/ 0 h 385"/>
                  <a:gd name="T10" fmla="*/ 51 w 286"/>
                  <a:gd name="T11" fmla="*/ 54 h 385"/>
                  <a:gd name="T12" fmla="*/ 49 w 286"/>
                  <a:gd name="T13" fmla="*/ 107 h 385"/>
                  <a:gd name="T14" fmla="*/ 45 w 286"/>
                  <a:gd name="T15" fmla="*/ 161 h 385"/>
                  <a:gd name="T16" fmla="*/ 38 w 286"/>
                  <a:gd name="T17" fmla="*/ 213 h 385"/>
                  <a:gd name="T18" fmla="*/ 32 w 286"/>
                  <a:gd name="T19" fmla="*/ 260 h 385"/>
                  <a:gd name="T20" fmla="*/ 21 w 286"/>
                  <a:gd name="T21" fmla="*/ 305 h 385"/>
                  <a:gd name="T22" fmla="*/ 12 w 286"/>
                  <a:gd name="T23" fmla="*/ 348 h 385"/>
                  <a:gd name="T24" fmla="*/ 0 w 286"/>
                  <a:gd name="T25" fmla="*/ 385 h 385"/>
                  <a:gd name="T26" fmla="*/ 0 w 286"/>
                  <a:gd name="T27" fmla="*/ 385 h 385"/>
                  <a:gd name="T28" fmla="*/ 55 w 286"/>
                  <a:gd name="T29" fmla="*/ 380 h 385"/>
                  <a:gd name="T30" fmla="*/ 107 w 286"/>
                  <a:gd name="T31" fmla="*/ 374 h 385"/>
                  <a:gd name="T32" fmla="*/ 157 w 286"/>
                  <a:gd name="T33" fmla="*/ 365 h 385"/>
                  <a:gd name="T34" fmla="*/ 200 w 286"/>
                  <a:gd name="T35" fmla="*/ 354 h 385"/>
                  <a:gd name="T36" fmla="*/ 234 w 286"/>
                  <a:gd name="T37" fmla="*/ 342 h 385"/>
                  <a:gd name="T38" fmla="*/ 249 w 286"/>
                  <a:gd name="T39" fmla="*/ 333 h 385"/>
                  <a:gd name="T40" fmla="*/ 262 w 286"/>
                  <a:gd name="T41" fmla="*/ 327 h 385"/>
                  <a:gd name="T42" fmla="*/ 273 w 286"/>
                  <a:gd name="T43" fmla="*/ 316 h 385"/>
                  <a:gd name="T44" fmla="*/ 279 w 286"/>
                  <a:gd name="T45" fmla="*/ 307 h 385"/>
                  <a:gd name="T46" fmla="*/ 283 w 286"/>
                  <a:gd name="T47" fmla="*/ 299 h 385"/>
                  <a:gd name="T48" fmla="*/ 286 w 286"/>
                  <a:gd name="T49" fmla="*/ 288 h 385"/>
                  <a:gd name="T50" fmla="*/ 286 w 286"/>
                  <a:gd name="T51" fmla="*/ 131 h 385"/>
                  <a:gd name="T52" fmla="*/ 286 w 286"/>
                  <a:gd name="T53" fmla="*/ 131 h 385"/>
                  <a:gd name="T54" fmla="*/ 283 w 286"/>
                  <a:gd name="T55" fmla="*/ 105 h 385"/>
                  <a:gd name="T56" fmla="*/ 275 w 286"/>
                  <a:gd name="T57" fmla="*/ 81 h 385"/>
                  <a:gd name="T58" fmla="*/ 264 w 286"/>
                  <a:gd name="T59" fmla="*/ 62 h 385"/>
                  <a:gd name="T60" fmla="*/ 249 w 286"/>
                  <a:gd name="T61" fmla="*/ 43 h 385"/>
                  <a:gd name="T62" fmla="*/ 230 w 286"/>
                  <a:gd name="T63" fmla="*/ 28 h 385"/>
                  <a:gd name="T64" fmla="*/ 210 w 286"/>
                  <a:gd name="T65" fmla="*/ 17 h 385"/>
                  <a:gd name="T66" fmla="*/ 187 w 286"/>
                  <a:gd name="T67" fmla="*/ 8 h 385"/>
                  <a:gd name="T68" fmla="*/ 161 w 286"/>
                  <a:gd name="T69" fmla="*/ 6 h 385"/>
                  <a:gd name="T70" fmla="*/ 161 w 286"/>
                  <a:gd name="T71" fmla="*/ 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6" h="385">
                    <a:moveTo>
                      <a:pt x="161" y="6"/>
                    </a:moveTo>
                    <a:lnTo>
                      <a:pt x="161" y="6"/>
                    </a:lnTo>
                    <a:lnTo>
                      <a:pt x="131" y="4"/>
                    </a:lnTo>
                    <a:lnTo>
                      <a:pt x="53" y="0"/>
                    </a:lnTo>
                    <a:lnTo>
                      <a:pt x="53" y="0"/>
                    </a:lnTo>
                    <a:lnTo>
                      <a:pt x="51" y="54"/>
                    </a:lnTo>
                    <a:lnTo>
                      <a:pt x="49" y="107"/>
                    </a:lnTo>
                    <a:lnTo>
                      <a:pt x="45" y="161"/>
                    </a:lnTo>
                    <a:lnTo>
                      <a:pt x="38" y="213"/>
                    </a:lnTo>
                    <a:lnTo>
                      <a:pt x="32" y="260"/>
                    </a:lnTo>
                    <a:lnTo>
                      <a:pt x="21" y="305"/>
                    </a:lnTo>
                    <a:lnTo>
                      <a:pt x="12" y="348"/>
                    </a:lnTo>
                    <a:lnTo>
                      <a:pt x="0" y="385"/>
                    </a:lnTo>
                    <a:lnTo>
                      <a:pt x="0" y="385"/>
                    </a:lnTo>
                    <a:lnTo>
                      <a:pt x="55" y="380"/>
                    </a:lnTo>
                    <a:lnTo>
                      <a:pt x="107" y="374"/>
                    </a:lnTo>
                    <a:lnTo>
                      <a:pt x="157" y="365"/>
                    </a:lnTo>
                    <a:lnTo>
                      <a:pt x="200" y="354"/>
                    </a:lnTo>
                    <a:lnTo>
                      <a:pt x="234" y="342"/>
                    </a:lnTo>
                    <a:lnTo>
                      <a:pt x="249" y="333"/>
                    </a:lnTo>
                    <a:lnTo>
                      <a:pt x="262" y="327"/>
                    </a:lnTo>
                    <a:lnTo>
                      <a:pt x="273" y="316"/>
                    </a:lnTo>
                    <a:lnTo>
                      <a:pt x="279" y="307"/>
                    </a:lnTo>
                    <a:lnTo>
                      <a:pt x="283" y="299"/>
                    </a:lnTo>
                    <a:lnTo>
                      <a:pt x="286" y="288"/>
                    </a:lnTo>
                    <a:lnTo>
                      <a:pt x="286" y="131"/>
                    </a:lnTo>
                    <a:lnTo>
                      <a:pt x="286" y="131"/>
                    </a:lnTo>
                    <a:lnTo>
                      <a:pt x="283" y="105"/>
                    </a:lnTo>
                    <a:lnTo>
                      <a:pt x="275" y="81"/>
                    </a:lnTo>
                    <a:lnTo>
                      <a:pt x="264" y="62"/>
                    </a:lnTo>
                    <a:lnTo>
                      <a:pt x="249" y="43"/>
                    </a:lnTo>
                    <a:lnTo>
                      <a:pt x="230" y="28"/>
                    </a:lnTo>
                    <a:lnTo>
                      <a:pt x="210" y="17"/>
                    </a:lnTo>
                    <a:lnTo>
                      <a:pt x="187" y="8"/>
                    </a:lnTo>
                    <a:lnTo>
                      <a:pt x="161" y="6"/>
                    </a:lnTo>
                    <a:lnTo>
                      <a:pt x="16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
              <p:cNvSpPr>
                <a:spLocks/>
              </p:cNvSpPr>
              <p:nvPr/>
            </p:nvSpPr>
            <p:spPr bwMode="auto">
              <a:xfrm>
                <a:off x="3052309" y="1141413"/>
                <a:ext cx="450850" cy="606425"/>
              </a:xfrm>
              <a:custGeom>
                <a:avLst/>
                <a:gdLst>
                  <a:gd name="T0" fmla="*/ 123 w 284"/>
                  <a:gd name="T1" fmla="*/ 6 h 382"/>
                  <a:gd name="T2" fmla="*/ 123 w 284"/>
                  <a:gd name="T3" fmla="*/ 6 h 382"/>
                  <a:gd name="T4" fmla="*/ 99 w 284"/>
                  <a:gd name="T5" fmla="*/ 8 h 382"/>
                  <a:gd name="T6" fmla="*/ 76 w 284"/>
                  <a:gd name="T7" fmla="*/ 17 h 382"/>
                  <a:gd name="T8" fmla="*/ 54 w 284"/>
                  <a:gd name="T9" fmla="*/ 28 h 382"/>
                  <a:gd name="T10" fmla="*/ 35 w 284"/>
                  <a:gd name="T11" fmla="*/ 43 h 382"/>
                  <a:gd name="T12" fmla="*/ 20 w 284"/>
                  <a:gd name="T13" fmla="*/ 62 h 382"/>
                  <a:gd name="T14" fmla="*/ 9 w 284"/>
                  <a:gd name="T15" fmla="*/ 81 h 382"/>
                  <a:gd name="T16" fmla="*/ 3 w 284"/>
                  <a:gd name="T17" fmla="*/ 105 h 382"/>
                  <a:gd name="T18" fmla="*/ 0 w 284"/>
                  <a:gd name="T19" fmla="*/ 131 h 382"/>
                  <a:gd name="T20" fmla="*/ 0 w 284"/>
                  <a:gd name="T21" fmla="*/ 288 h 382"/>
                  <a:gd name="T22" fmla="*/ 0 w 284"/>
                  <a:gd name="T23" fmla="*/ 288 h 382"/>
                  <a:gd name="T24" fmla="*/ 0 w 284"/>
                  <a:gd name="T25" fmla="*/ 296 h 382"/>
                  <a:gd name="T26" fmla="*/ 7 w 284"/>
                  <a:gd name="T27" fmla="*/ 307 h 382"/>
                  <a:gd name="T28" fmla="*/ 13 w 284"/>
                  <a:gd name="T29" fmla="*/ 316 h 382"/>
                  <a:gd name="T30" fmla="*/ 24 w 284"/>
                  <a:gd name="T31" fmla="*/ 324 h 382"/>
                  <a:gd name="T32" fmla="*/ 35 w 284"/>
                  <a:gd name="T33" fmla="*/ 333 h 382"/>
                  <a:gd name="T34" fmla="*/ 50 w 284"/>
                  <a:gd name="T35" fmla="*/ 339 h 382"/>
                  <a:gd name="T36" fmla="*/ 86 w 284"/>
                  <a:gd name="T37" fmla="*/ 354 h 382"/>
                  <a:gd name="T38" fmla="*/ 129 w 284"/>
                  <a:gd name="T39" fmla="*/ 365 h 382"/>
                  <a:gd name="T40" fmla="*/ 177 w 284"/>
                  <a:gd name="T41" fmla="*/ 372 h 382"/>
                  <a:gd name="T42" fmla="*/ 230 w 284"/>
                  <a:gd name="T43" fmla="*/ 378 h 382"/>
                  <a:gd name="T44" fmla="*/ 284 w 284"/>
                  <a:gd name="T45" fmla="*/ 382 h 382"/>
                  <a:gd name="T46" fmla="*/ 284 w 284"/>
                  <a:gd name="T47" fmla="*/ 382 h 382"/>
                  <a:gd name="T48" fmla="*/ 273 w 284"/>
                  <a:gd name="T49" fmla="*/ 346 h 382"/>
                  <a:gd name="T50" fmla="*/ 263 w 284"/>
                  <a:gd name="T51" fmla="*/ 305 h 382"/>
                  <a:gd name="T52" fmla="*/ 254 w 284"/>
                  <a:gd name="T53" fmla="*/ 260 h 382"/>
                  <a:gd name="T54" fmla="*/ 245 w 284"/>
                  <a:gd name="T55" fmla="*/ 213 h 382"/>
                  <a:gd name="T56" fmla="*/ 239 w 284"/>
                  <a:gd name="T57" fmla="*/ 161 h 382"/>
                  <a:gd name="T58" fmla="*/ 235 w 284"/>
                  <a:gd name="T59" fmla="*/ 107 h 382"/>
                  <a:gd name="T60" fmla="*/ 233 w 284"/>
                  <a:gd name="T61" fmla="*/ 54 h 382"/>
                  <a:gd name="T62" fmla="*/ 230 w 284"/>
                  <a:gd name="T63" fmla="*/ 0 h 382"/>
                  <a:gd name="T64" fmla="*/ 230 w 284"/>
                  <a:gd name="T65" fmla="*/ 0 h 382"/>
                  <a:gd name="T66" fmla="*/ 153 w 284"/>
                  <a:gd name="T67" fmla="*/ 4 h 382"/>
                  <a:gd name="T68" fmla="*/ 123 w 284"/>
                  <a:gd name="T69" fmla="*/ 6 h 382"/>
                  <a:gd name="T70" fmla="*/ 123 w 284"/>
                  <a:gd name="T7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4" h="382">
                    <a:moveTo>
                      <a:pt x="123" y="6"/>
                    </a:moveTo>
                    <a:lnTo>
                      <a:pt x="123" y="6"/>
                    </a:lnTo>
                    <a:lnTo>
                      <a:pt x="99" y="8"/>
                    </a:lnTo>
                    <a:lnTo>
                      <a:pt x="76" y="17"/>
                    </a:lnTo>
                    <a:lnTo>
                      <a:pt x="54" y="28"/>
                    </a:lnTo>
                    <a:lnTo>
                      <a:pt x="35" y="43"/>
                    </a:lnTo>
                    <a:lnTo>
                      <a:pt x="20" y="62"/>
                    </a:lnTo>
                    <a:lnTo>
                      <a:pt x="9" y="81"/>
                    </a:lnTo>
                    <a:lnTo>
                      <a:pt x="3" y="105"/>
                    </a:lnTo>
                    <a:lnTo>
                      <a:pt x="0" y="131"/>
                    </a:lnTo>
                    <a:lnTo>
                      <a:pt x="0" y="288"/>
                    </a:lnTo>
                    <a:lnTo>
                      <a:pt x="0" y="288"/>
                    </a:lnTo>
                    <a:lnTo>
                      <a:pt x="0" y="296"/>
                    </a:lnTo>
                    <a:lnTo>
                      <a:pt x="7" y="307"/>
                    </a:lnTo>
                    <a:lnTo>
                      <a:pt x="13" y="316"/>
                    </a:lnTo>
                    <a:lnTo>
                      <a:pt x="24" y="324"/>
                    </a:lnTo>
                    <a:lnTo>
                      <a:pt x="35" y="333"/>
                    </a:lnTo>
                    <a:lnTo>
                      <a:pt x="50" y="339"/>
                    </a:lnTo>
                    <a:lnTo>
                      <a:pt x="86" y="354"/>
                    </a:lnTo>
                    <a:lnTo>
                      <a:pt x="129" y="365"/>
                    </a:lnTo>
                    <a:lnTo>
                      <a:pt x="177" y="372"/>
                    </a:lnTo>
                    <a:lnTo>
                      <a:pt x="230" y="378"/>
                    </a:lnTo>
                    <a:lnTo>
                      <a:pt x="284" y="382"/>
                    </a:lnTo>
                    <a:lnTo>
                      <a:pt x="284" y="382"/>
                    </a:lnTo>
                    <a:lnTo>
                      <a:pt x="273" y="346"/>
                    </a:lnTo>
                    <a:lnTo>
                      <a:pt x="263" y="305"/>
                    </a:lnTo>
                    <a:lnTo>
                      <a:pt x="254" y="260"/>
                    </a:lnTo>
                    <a:lnTo>
                      <a:pt x="245" y="213"/>
                    </a:lnTo>
                    <a:lnTo>
                      <a:pt x="239" y="161"/>
                    </a:lnTo>
                    <a:lnTo>
                      <a:pt x="235" y="107"/>
                    </a:lnTo>
                    <a:lnTo>
                      <a:pt x="233" y="54"/>
                    </a:lnTo>
                    <a:lnTo>
                      <a:pt x="230" y="0"/>
                    </a:lnTo>
                    <a:lnTo>
                      <a:pt x="230" y="0"/>
                    </a:lnTo>
                    <a:lnTo>
                      <a:pt x="153" y="4"/>
                    </a:lnTo>
                    <a:lnTo>
                      <a:pt x="123" y="6"/>
                    </a:lnTo>
                    <a:lnTo>
                      <a:pt x="12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4"/>
              <p:cNvSpPr>
                <a:spLocks noEditPoints="1"/>
              </p:cNvSpPr>
              <p:nvPr/>
            </p:nvSpPr>
            <p:spPr bwMode="auto">
              <a:xfrm>
                <a:off x="3152321" y="250826"/>
                <a:ext cx="971550" cy="863600"/>
              </a:xfrm>
              <a:custGeom>
                <a:avLst/>
                <a:gdLst>
                  <a:gd name="T0" fmla="*/ 471 w 612"/>
                  <a:gd name="T1" fmla="*/ 481 h 544"/>
                  <a:gd name="T2" fmla="*/ 567 w 612"/>
                  <a:gd name="T3" fmla="*/ 483 h 544"/>
                  <a:gd name="T4" fmla="*/ 595 w 612"/>
                  <a:gd name="T5" fmla="*/ 471 h 544"/>
                  <a:gd name="T6" fmla="*/ 610 w 612"/>
                  <a:gd name="T7" fmla="*/ 449 h 544"/>
                  <a:gd name="T8" fmla="*/ 612 w 612"/>
                  <a:gd name="T9" fmla="*/ 430 h 544"/>
                  <a:gd name="T10" fmla="*/ 597 w 612"/>
                  <a:gd name="T11" fmla="*/ 367 h 544"/>
                  <a:gd name="T12" fmla="*/ 559 w 612"/>
                  <a:gd name="T13" fmla="*/ 275 h 544"/>
                  <a:gd name="T14" fmla="*/ 526 w 612"/>
                  <a:gd name="T15" fmla="*/ 174 h 544"/>
                  <a:gd name="T16" fmla="*/ 496 w 612"/>
                  <a:gd name="T17" fmla="*/ 94 h 544"/>
                  <a:gd name="T18" fmla="*/ 456 w 612"/>
                  <a:gd name="T19" fmla="*/ 45 h 544"/>
                  <a:gd name="T20" fmla="*/ 408 w 612"/>
                  <a:gd name="T21" fmla="*/ 17 h 544"/>
                  <a:gd name="T22" fmla="*/ 333 w 612"/>
                  <a:gd name="T23" fmla="*/ 0 h 544"/>
                  <a:gd name="T24" fmla="*/ 279 w 612"/>
                  <a:gd name="T25" fmla="*/ 0 h 544"/>
                  <a:gd name="T26" fmla="*/ 204 w 612"/>
                  <a:gd name="T27" fmla="*/ 17 h 544"/>
                  <a:gd name="T28" fmla="*/ 157 w 612"/>
                  <a:gd name="T29" fmla="*/ 45 h 544"/>
                  <a:gd name="T30" fmla="*/ 118 w 612"/>
                  <a:gd name="T31" fmla="*/ 94 h 544"/>
                  <a:gd name="T32" fmla="*/ 86 w 612"/>
                  <a:gd name="T33" fmla="*/ 174 h 544"/>
                  <a:gd name="T34" fmla="*/ 54 w 612"/>
                  <a:gd name="T35" fmla="*/ 275 h 544"/>
                  <a:gd name="T36" fmla="*/ 15 w 612"/>
                  <a:gd name="T37" fmla="*/ 367 h 544"/>
                  <a:gd name="T38" fmla="*/ 0 w 612"/>
                  <a:gd name="T39" fmla="*/ 430 h 544"/>
                  <a:gd name="T40" fmla="*/ 2 w 612"/>
                  <a:gd name="T41" fmla="*/ 449 h 544"/>
                  <a:gd name="T42" fmla="*/ 17 w 612"/>
                  <a:gd name="T43" fmla="*/ 468 h 544"/>
                  <a:gd name="T44" fmla="*/ 43 w 612"/>
                  <a:gd name="T45" fmla="*/ 481 h 544"/>
                  <a:gd name="T46" fmla="*/ 135 w 612"/>
                  <a:gd name="T47" fmla="*/ 481 h 544"/>
                  <a:gd name="T48" fmla="*/ 191 w 612"/>
                  <a:gd name="T49" fmla="*/ 490 h 544"/>
                  <a:gd name="T50" fmla="*/ 238 w 612"/>
                  <a:gd name="T51" fmla="*/ 526 h 544"/>
                  <a:gd name="T52" fmla="*/ 286 w 612"/>
                  <a:gd name="T53" fmla="*/ 544 h 544"/>
                  <a:gd name="T54" fmla="*/ 318 w 612"/>
                  <a:gd name="T55" fmla="*/ 544 h 544"/>
                  <a:gd name="T56" fmla="*/ 367 w 612"/>
                  <a:gd name="T57" fmla="*/ 524 h 544"/>
                  <a:gd name="T58" fmla="*/ 413 w 612"/>
                  <a:gd name="T59" fmla="*/ 488 h 544"/>
                  <a:gd name="T60" fmla="*/ 301 w 612"/>
                  <a:gd name="T61" fmla="*/ 496 h 544"/>
                  <a:gd name="T62" fmla="*/ 277 w 612"/>
                  <a:gd name="T63" fmla="*/ 492 h 544"/>
                  <a:gd name="T64" fmla="*/ 241 w 612"/>
                  <a:gd name="T65" fmla="*/ 471 h 544"/>
                  <a:gd name="T66" fmla="*/ 206 w 612"/>
                  <a:gd name="T67" fmla="*/ 436 h 544"/>
                  <a:gd name="T68" fmla="*/ 180 w 612"/>
                  <a:gd name="T69" fmla="*/ 387 h 544"/>
                  <a:gd name="T70" fmla="*/ 163 w 612"/>
                  <a:gd name="T71" fmla="*/ 331 h 544"/>
                  <a:gd name="T72" fmla="*/ 161 w 612"/>
                  <a:gd name="T73" fmla="*/ 288 h 544"/>
                  <a:gd name="T74" fmla="*/ 170 w 612"/>
                  <a:gd name="T75" fmla="*/ 208 h 544"/>
                  <a:gd name="T76" fmla="*/ 185 w 612"/>
                  <a:gd name="T77" fmla="*/ 178 h 544"/>
                  <a:gd name="T78" fmla="*/ 202 w 612"/>
                  <a:gd name="T79" fmla="*/ 182 h 544"/>
                  <a:gd name="T80" fmla="*/ 225 w 612"/>
                  <a:gd name="T81" fmla="*/ 204 h 544"/>
                  <a:gd name="T82" fmla="*/ 260 w 612"/>
                  <a:gd name="T83" fmla="*/ 232 h 544"/>
                  <a:gd name="T84" fmla="*/ 344 w 612"/>
                  <a:gd name="T85" fmla="*/ 260 h 544"/>
                  <a:gd name="T86" fmla="*/ 443 w 612"/>
                  <a:gd name="T87" fmla="*/ 275 h 544"/>
                  <a:gd name="T88" fmla="*/ 443 w 612"/>
                  <a:gd name="T89" fmla="*/ 288 h 544"/>
                  <a:gd name="T90" fmla="*/ 436 w 612"/>
                  <a:gd name="T91" fmla="*/ 350 h 544"/>
                  <a:gd name="T92" fmla="*/ 415 w 612"/>
                  <a:gd name="T93" fmla="*/ 404 h 544"/>
                  <a:gd name="T94" fmla="*/ 387 w 612"/>
                  <a:gd name="T95" fmla="*/ 449 h 544"/>
                  <a:gd name="T96" fmla="*/ 350 w 612"/>
                  <a:gd name="T97" fmla="*/ 481 h 544"/>
                  <a:gd name="T98" fmla="*/ 314 w 612"/>
                  <a:gd name="T99" fmla="*/ 49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2" h="544">
                    <a:moveTo>
                      <a:pt x="428" y="473"/>
                    </a:moveTo>
                    <a:lnTo>
                      <a:pt x="428" y="473"/>
                    </a:lnTo>
                    <a:lnTo>
                      <a:pt x="471" y="481"/>
                    </a:lnTo>
                    <a:lnTo>
                      <a:pt x="509" y="486"/>
                    </a:lnTo>
                    <a:lnTo>
                      <a:pt x="542" y="486"/>
                    </a:lnTo>
                    <a:lnTo>
                      <a:pt x="567" y="483"/>
                    </a:lnTo>
                    <a:lnTo>
                      <a:pt x="578" y="479"/>
                    </a:lnTo>
                    <a:lnTo>
                      <a:pt x="587" y="475"/>
                    </a:lnTo>
                    <a:lnTo>
                      <a:pt x="595" y="471"/>
                    </a:lnTo>
                    <a:lnTo>
                      <a:pt x="602" y="464"/>
                    </a:lnTo>
                    <a:lnTo>
                      <a:pt x="606" y="455"/>
                    </a:lnTo>
                    <a:lnTo>
                      <a:pt x="610" y="449"/>
                    </a:lnTo>
                    <a:lnTo>
                      <a:pt x="612" y="440"/>
                    </a:lnTo>
                    <a:lnTo>
                      <a:pt x="612" y="430"/>
                    </a:lnTo>
                    <a:lnTo>
                      <a:pt x="612" y="430"/>
                    </a:lnTo>
                    <a:lnTo>
                      <a:pt x="610" y="408"/>
                    </a:lnTo>
                    <a:lnTo>
                      <a:pt x="606" y="389"/>
                    </a:lnTo>
                    <a:lnTo>
                      <a:pt x="597" y="367"/>
                    </a:lnTo>
                    <a:lnTo>
                      <a:pt x="587" y="342"/>
                    </a:lnTo>
                    <a:lnTo>
                      <a:pt x="574" y="314"/>
                    </a:lnTo>
                    <a:lnTo>
                      <a:pt x="559" y="275"/>
                    </a:lnTo>
                    <a:lnTo>
                      <a:pt x="544" y="230"/>
                    </a:lnTo>
                    <a:lnTo>
                      <a:pt x="526" y="174"/>
                    </a:lnTo>
                    <a:lnTo>
                      <a:pt x="526" y="174"/>
                    </a:lnTo>
                    <a:lnTo>
                      <a:pt x="518" y="144"/>
                    </a:lnTo>
                    <a:lnTo>
                      <a:pt x="507" y="118"/>
                    </a:lnTo>
                    <a:lnTo>
                      <a:pt x="496" y="94"/>
                    </a:lnTo>
                    <a:lnTo>
                      <a:pt x="483" y="75"/>
                    </a:lnTo>
                    <a:lnTo>
                      <a:pt x="468" y="58"/>
                    </a:lnTo>
                    <a:lnTo>
                      <a:pt x="456" y="45"/>
                    </a:lnTo>
                    <a:lnTo>
                      <a:pt x="440" y="34"/>
                    </a:lnTo>
                    <a:lnTo>
                      <a:pt x="425" y="23"/>
                    </a:lnTo>
                    <a:lnTo>
                      <a:pt x="408" y="17"/>
                    </a:lnTo>
                    <a:lnTo>
                      <a:pt x="393" y="10"/>
                    </a:lnTo>
                    <a:lnTo>
                      <a:pt x="363" y="4"/>
                    </a:lnTo>
                    <a:lnTo>
                      <a:pt x="333" y="0"/>
                    </a:lnTo>
                    <a:lnTo>
                      <a:pt x="307" y="0"/>
                    </a:lnTo>
                    <a:lnTo>
                      <a:pt x="307" y="0"/>
                    </a:lnTo>
                    <a:lnTo>
                      <a:pt x="279" y="0"/>
                    </a:lnTo>
                    <a:lnTo>
                      <a:pt x="251" y="4"/>
                    </a:lnTo>
                    <a:lnTo>
                      <a:pt x="219" y="10"/>
                    </a:lnTo>
                    <a:lnTo>
                      <a:pt x="204" y="17"/>
                    </a:lnTo>
                    <a:lnTo>
                      <a:pt x="189" y="23"/>
                    </a:lnTo>
                    <a:lnTo>
                      <a:pt x="172" y="34"/>
                    </a:lnTo>
                    <a:lnTo>
                      <a:pt x="157" y="45"/>
                    </a:lnTo>
                    <a:lnTo>
                      <a:pt x="144" y="58"/>
                    </a:lnTo>
                    <a:lnTo>
                      <a:pt x="129" y="75"/>
                    </a:lnTo>
                    <a:lnTo>
                      <a:pt x="118" y="94"/>
                    </a:lnTo>
                    <a:lnTo>
                      <a:pt x="105" y="118"/>
                    </a:lnTo>
                    <a:lnTo>
                      <a:pt x="94" y="144"/>
                    </a:lnTo>
                    <a:lnTo>
                      <a:pt x="86" y="174"/>
                    </a:lnTo>
                    <a:lnTo>
                      <a:pt x="86" y="174"/>
                    </a:lnTo>
                    <a:lnTo>
                      <a:pt x="71" y="230"/>
                    </a:lnTo>
                    <a:lnTo>
                      <a:pt x="54" y="275"/>
                    </a:lnTo>
                    <a:lnTo>
                      <a:pt x="41" y="314"/>
                    </a:lnTo>
                    <a:lnTo>
                      <a:pt x="26" y="342"/>
                    </a:lnTo>
                    <a:lnTo>
                      <a:pt x="15" y="367"/>
                    </a:lnTo>
                    <a:lnTo>
                      <a:pt x="6" y="389"/>
                    </a:lnTo>
                    <a:lnTo>
                      <a:pt x="2" y="408"/>
                    </a:lnTo>
                    <a:lnTo>
                      <a:pt x="0" y="430"/>
                    </a:lnTo>
                    <a:lnTo>
                      <a:pt x="0" y="430"/>
                    </a:lnTo>
                    <a:lnTo>
                      <a:pt x="0" y="438"/>
                    </a:lnTo>
                    <a:lnTo>
                      <a:pt x="2" y="449"/>
                    </a:lnTo>
                    <a:lnTo>
                      <a:pt x="6" y="455"/>
                    </a:lnTo>
                    <a:lnTo>
                      <a:pt x="11" y="464"/>
                    </a:lnTo>
                    <a:lnTo>
                      <a:pt x="17" y="468"/>
                    </a:lnTo>
                    <a:lnTo>
                      <a:pt x="23" y="475"/>
                    </a:lnTo>
                    <a:lnTo>
                      <a:pt x="32" y="479"/>
                    </a:lnTo>
                    <a:lnTo>
                      <a:pt x="43" y="481"/>
                    </a:lnTo>
                    <a:lnTo>
                      <a:pt x="69" y="486"/>
                    </a:lnTo>
                    <a:lnTo>
                      <a:pt x="99" y="486"/>
                    </a:lnTo>
                    <a:lnTo>
                      <a:pt x="135" y="481"/>
                    </a:lnTo>
                    <a:lnTo>
                      <a:pt x="178" y="473"/>
                    </a:lnTo>
                    <a:lnTo>
                      <a:pt x="178" y="473"/>
                    </a:lnTo>
                    <a:lnTo>
                      <a:pt x="191" y="490"/>
                    </a:lnTo>
                    <a:lnTo>
                      <a:pt x="206" y="503"/>
                    </a:lnTo>
                    <a:lnTo>
                      <a:pt x="221" y="516"/>
                    </a:lnTo>
                    <a:lnTo>
                      <a:pt x="238" y="526"/>
                    </a:lnTo>
                    <a:lnTo>
                      <a:pt x="253" y="533"/>
                    </a:lnTo>
                    <a:lnTo>
                      <a:pt x="271" y="539"/>
                    </a:lnTo>
                    <a:lnTo>
                      <a:pt x="286" y="544"/>
                    </a:lnTo>
                    <a:lnTo>
                      <a:pt x="301" y="544"/>
                    </a:lnTo>
                    <a:lnTo>
                      <a:pt x="301" y="544"/>
                    </a:lnTo>
                    <a:lnTo>
                      <a:pt x="318" y="544"/>
                    </a:lnTo>
                    <a:lnTo>
                      <a:pt x="333" y="539"/>
                    </a:lnTo>
                    <a:lnTo>
                      <a:pt x="350" y="533"/>
                    </a:lnTo>
                    <a:lnTo>
                      <a:pt x="367" y="524"/>
                    </a:lnTo>
                    <a:lnTo>
                      <a:pt x="382" y="516"/>
                    </a:lnTo>
                    <a:lnTo>
                      <a:pt x="397" y="503"/>
                    </a:lnTo>
                    <a:lnTo>
                      <a:pt x="413" y="488"/>
                    </a:lnTo>
                    <a:lnTo>
                      <a:pt x="428" y="473"/>
                    </a:lnTo>
                    <a:lnTo>
                      <a:pt x="428" y="473"/>
                    </a:lnTo>
                    <a:close/>
                    <a:moveTo>
                      <a:pt x="301" y="496"/>
                    </a:moveTo>
                    <a:lnTo>
                      <a:pt x="301" y="496"/>
                    </a:lnTo>
                    <a:lnTo>
                      <a:pt x="290" y="496"/>
                    </a:lnTo>
                    <a:lnTo>
                      <a:pt x="277" y="492"/>
                    </a:lnTo>
                    <a:lnTo>
                      <a:pt x="264" y="488"/>
                    </a:lnTo>
                    <a:lnTo>
                      <a:pt x="253" y="481"/>
                    </a:lnTo>
                    <a:lnTo>
                      <a:pt x="241" y="471"/>
                    </a:lnTo>
                    <a:lnTo>
                      <a:pt x="230" y="462"/>
                    </a:lnTo>
                    <a:lnTo>
                      <a:pt x="217" y="449"/>
                    </a:lnTo>
                    <a:lnTo>
                      <a:pt x="206" y="436"/>
                    </a:lnTo>
                    <a:lnTo>
                      <a:pt x="198" y="421"/>
                    </a:lnTo>
                    <a:lnTo>
                      <a:pt x="189" y="404"/>
                    </a:lnTo>
                    <a:lnTo>
                      <a:pt x="180" y="387"/>
                    </a:lnTo>
                    <a:lnTo>
                      <a:pt x="174" y="369"/>
                    </a:lnTo>
                    <a:lnTo>
                      <a:pt x="167" y="350"/>
                    </a:lnTo>
                    <a:lnTo>
                      <a:pt x="163" y="331"/>
                    </a:lnTo>
                    <a:lnTo>
                      <a:pt x="161" y="309"/>
                    </a:lnTo>
                    <a:lnTo>
                      <a:pt x="161" y="288"/>
                    </a:lnTo>
                    <a:lnTo>
                      <a:pt x="161" y="288"/>
                    </a:lnTo>
                    <a:lnTo>
                      <a:pt x="161" y="260"/>
                    </a:lnTo>
                    <a:lnTo>
                      <a:pt x="165" y="234"/>
                    </a:lnTo>
                    <a:lnTo>
                      <a:pt x="170" y="208"/>
                    </a:lnTo>
                    <a:lnTo>
                      <a:pt x="176" y="185"/>
                    </a:lnTo>
                    <a:lnTo>
                      <a:pt x="176" y="185"/>
                    </a:lnTo>
                    <a:lnTo>
                      <a:pt x="185" y="178"/>
                    </a:lnTo>
                    <a:lnTo>
                      <a:pt x="191" y="178"/>
                    </a:lnTo>
                    <a:lnTo>
                      <a:pt x="195" y="178"/>
                    </a:lnTo>
                    <a:lnTo>
                      <a:pt x="202" y="182"/>
                    </a:lnTo>
                    <a:lnTo>
                      <a:pt x="208" y="187"/>
                    </a:lnTo>
                    <a:lnTo>
                      <a:pt x="225" y="204"/>
                    </a:lnTo>
                    <a:lnTo>
                      <a:pt x="225" y="204"/>
                    </a:lnTo>
                    <a:lnTo>
                      <a:pt x="232" y="213"/>
                    </a:lnTo>
                    <a:lnTo>
                      <a:pt x="238" y="219"/>
                    </a:lnTo>
                    <a:lnTo>
                      <a:pt x="260" y="232"/>
                    </a:lnTo>
                    <a:lnTo>
                      <a:pt x="286" y="243"/>
                    </a:lnTo>
                    <a:lnTo>
                      <a:pt x="314" y="251"/>
                    </a:lnTo>
                    <a:lnTo>
                      <a:pt x="344" y="260"/>
                    </a:lnTo>
                    <a:lnTo>
                      <a:pt x="378" y="266"/>
                    </a:lnTo>
                    <a:lnTo>
                      <a:pt x="410" y="271"/>
                    </a:lnTo>
                    <a:lnTo>
                      <a:pt x="443" y="275"/>
                    </a:lnTo>
                    <a:lnTo>
                      <a:pt x="443" y="275"/>
                    </a:lnTo>
                    <a:lnTo>
                      <a:pt x="443" y="288"/>
                    </a:lnTo>
                    <a:lnTo>
                      <a:pt x="443" y="288"/>
                    </a:lnTo>
                    <a:lnTo>
                      <a:pt x="443" y="309"/>
                    </a:lnTo>
                    <a:lnTo>
                      <a:pt x="440" y="331"/>
                    </a:lnTo>
                    <a:lnTo>
                      <a:pt x="436" y="350"/>
                    </a:lnTo>
                    <a:lnTo>
                      <a:pt x="430" y="369"/>
                    </a:lnTo>
                    <a:lnTo>
                      <a:pt x="423" y="387"/>
                    </a:lnTo>
                    <a:lnTo>
                      <a:pt x="415" y="404"/>
                    </a:lnTo>
                    <a:lnTo>
                      <a:pt x="406" y="421"/>
                    </a:lnTo>
                    <a:lnTo>
                      <a:pt x="397" y="436"/>
                    </a:lnTo>
                    <a:lnTo>
                      <a:pt x="387" y="449"/>
                    </a:lnTo>
                    <a:lnTo>
                      <a:pt x="374" y="462"/>
                    </a:lnTo>
                    <a:lnTo>
                      <a:pt x="363" y="471"/>
                    </a:lnTo>
                    <a:lnTo>
                      <a:pt x="350" y="481"/>
                    </a:lnTo>
                    <a:lnTo>
                      <a:pt x="339" y="488"/>
                    </a:lnTo>
                    <a:lnTo>
                      <a:pt x="327" y="492"/>
                    </a:lnTo>
                    <a:lnTo>
                      <a:pt x="314" y="496"/>
                    </a:lnTo>
                    <a:lnTo>
                      <a:pt x="301" y="496"/>
                    </a:lnTo>
                    <a:lnTo>
                      <a:pt x="301" y="4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椭圆 117"/>
            <p:cNvSpPr/>
            <p:nvPr/>
          </p:nvSpPr>
          <p:spPr>
            <a:xfrm>
              <a:off x="7599909" y="4454282"/>
              <a:ext cx="2124222" cy="212422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1834978" y="4382062"/>
            <a:ext cx="2124222" cy="2124222"/>
            <a:chOff x="3768991" y="4733778"/>
            <a:chExt cx="2124222" cy="2124222"/>
          </a:xfrm>
        </p:grpSpPr>
        <p:grpSp>
          <p:nvGrpSpPr>
            <p:cNvPr id="126" name="组合 125"/>
            <p:cNvGrpSpPr/>
            <p:nvPr/>
          </p:nvGrpSpPr>
          <p:grpSpPr>
            <a:xfrm>
              <a:off x="4228646" y="5004509"/>
              <a:ext cx="1204913" cy="1501775"/>
              <a:chOff x="571046" y="250826"/>
              <a:chExt cx="1204913" cy="1501775"/>
            </a:xfrm>
            <a:solidFill>
              <a:srgbClr val="00A78B"/>
            </a:solidFill>
          </p:grpSpPr>
          <p:sp>
            <p:nvSpPr>
              <p:cNvPr id="127" name="Freeform 10"/>
              <p:cNvSpPr>
                <a:spLocks/>
              </p:cNvSpPr>
              <p:nvPr/>
            </p:nvSpPr>
            <p:spPr bwMode="auto">
              <a:xfrm>
                <a:off x="571046" y="1114426"/>
                <a:ext cx="1204913" cy="638175"/>
              </a:xfrm>
              <a:custGeom>
                <a:avLst/>
                <a:gdLst>
                  <a:gd name="T0" fmla="*/ 633 w 759"/>
                  <a:gd name="T1" fmla="*/ 8 h 402"/>
                  <a:gd name="T2" fmla="*/ 521 w 759"/>
                  <a:gd name="T3" fmla="*/ 0 h 402"/>
                  <a:gd name="T4" fmla="*/ 519 w 759"/>
                  <a:gd name="T5" fmla="*/ 71 h 402"/>
                  <a:gd name="T6" fmla="*/ 504 w 759"/>
                  <a:gd name="T7" fmla="*/ 189 h 402"/>
                  <a:gd name="T8" fmla="*/ 486 w 759"/>
                  <a:gd name="T9" fmla="*/ 260 h 402"/>
                  <a:gd name="T10" fmla="*/ 471 w 759"/>
                  <a:gd name="T11" fmla="*/ 296 h 402"/>
                  <a:gd name="T12" fmla="*/ 452 w 759"/>
                  <a:gd name="T13" fmla="*/ 324 h 402"/>
                  <a:gd name="T14" fmla="*/ 430 w 759"/>
                  <a:gd name="T15" fmla="*/ 346 h 402"/>
                  <a:gd name="T16" fmla="*/ 418 w 759"/>
                  <a:gd name="T17" fmla="*/ 146 h 402"/>
                  <a:gd name="T18" fmla="*/ 428 w 759"/>
                  <a:gd name="T19" fmla="*/ 144 h 402"/>
                  <a:gd name="T20" fmla="*/ 443 w 759"/>
                  <a:gd name="T21" fmla="*/ 126 h 402"/>
                  <a:gd name="T22" fmla="*/ 445 w 759"/>
                  <a:gd name="T23" fmla="*/ 86 h 402"/>
                  <a:gd name="T24" fmla="*/ 443 w 759"/>
                  <a:gd name="T25" fmla="*/ 73 h 402"/>
                  <a:gd name="T26" fmla="*/ 426 w 759"/>
                  <a:gd name="T27" fmla="*/ 58 h 402"/>
                  <a:gd name="T28" fmla="*/ 347 w 759"/>
                  <a:gd name="T29" fmla="*/ 55 h 402"/>
                  <a:gd name="T30" fmla="*/ 334 w 759"/>
                  <a:gd name="T31" fmla="*/ 58 h 402"/>
                  <a:gd name="T32" fmla="*/ 319 w 759"/>
                  <a:gd name="T33" fmla="*/ 73 h 402"/>
                  <a:gd name="T34" fmla="*/ 314 w 759"/>
                  <a:gd name="T35" fmla="*/ 116 h 402"/>
                  <a:gd name="T36" fmla="*/ 316 w 759"/>
                  <a:gd name="T37" fmla="*/ 126 h 402"/>
                  <a:gd name="T38" fmla="*/ 332 w 759"/>
                  <a:gd name="T39" fmla="*/ 144 h 402"/>
                  <a:gd name="T40" fmla="*/ 342 w 759"/>
                  <a:gd name="T41" fmla="*/ 354 h 402"/>
                  <a:gd name="T42" fmla="*/ 329 w 759"/>
                  <a:gd name="T43" fmla="*/ 346 h 402"/>
                  <a:gd name="T44" fmla="*/ 308 w 759"/>
                  <a:gd name="T45" fmla="*/ 324 h 402"/>
                  <a:gd name="T46" fmla="*/ 291 w 759"/>
                  <a:gd name="T47" fmla="*/ 296 h 402"/>
                  <a:gd name="T48" fmla="*/ 273 w 759"/>
                  <a:gd name="T49" fmla="*/ 260 h 402"/>
                  <a:gd name="T50" fmla="*/ 256 w 759"/>
                  <a:gd name="T51" fmla="*/ 189 h 402"/>
                  <a:gd name="T52" fmla="*/ 243 w 759"/>
                  <a:gd name="T53" fmla="*/ 71 h 402"/>
                  <a:gd name="T54" fmla="*/ 241 w 759"/>
                  <a:gd name="T55" fmla="*/ 0 h 402"/>
                  <a:gd name="T56" fmla="*/ 129 w 759"/>
                  <a:gd name="T57" fmla="*/ 8 h 402"/>
                  <a:gd name="T58" fmla="*/ 117 w 759"/>
                  <a:gd name="T59" fmla="*/ 10 h 402"/>
                  <a:gd name="T60" fmla="*/ 80 w 759"/>
                  <a:gd name="T61" fmla="*/ 19 h 402"/>
                  <a:gd name="T62" fmla="*/ 39 w 759"/>
                  <a:gd name="T63" fmla="*/ 47 h 402"/>
                  <a:gd name="T64" fmla="*/ 11 w 759"/>
                  <a:gd name="T65" fmla="*/ 88 h 402"/>
                  <a:gd name="T66" fmla="*/ 3 w 759"/>
                  <a:gd name="T67" fmla="*/ 124 h 402"/>
                  <a:gd name="T68" fmla="*/ 0 w 759"/>
                  <a:gd name="T69" fmla="*/ 298 h 402"/>
                  <a:gd name="T70" fmla="*/ 3 w 759"/>
                  <a:gd name="T71" fmla="*/ 311 h 402"/>
                  <a:gd name="T72" fmla="*/ 20 w 759"/>
                  <a:gd name="T73" fmla="*/ 335 h 402"/>
                  <a:gd name="T74" fmla="*/ 52 w 759"/>
                  <a:gd name="T75" fmla="*/ 354 h 402"/>
                  <a:gd name="T76" fmla="*/ 97 w 759"/>
                  <a:gd name="T77" fmla="*/ 369 h 402"/>
                  <a:gd name="T78" fmla="*/ 181 w 759"/>
                  <a:gd name="T79" fmla="*/ 387 h 402"/>
                  <a:gd name="T80" fmla="*/ 314 w 759"/>
                  <a:gd name="T81" fmla="*/ 399 h 402"/>
                  <a:gd name="T82" fmla="*/ 385 w 759"/>
                  <a:gd name="T83" fmla="*/ 402 h 402"/>
                  <a:gd name="T84" fmla="*/ 521 w 759"/>
                  <a:gd name="T85" fmla="*/ 395 h 402"/>
                  <a:gd name="T86" fmla="*/ 641 w 759"/>
                  <a:gd name="T87" fmla="*/ 376 h 402"/>
                  <a:gd name="T88" fmla="*/ 691 w 759"/>
                  <a:gd name="T89" fmla="*/ 363 h 402"/>
                  <a:gd name="T90" fmla="*/ 727 w 759"/>
                  <a:gd name="T91" fmla="*/ 344 h 402"/>
                  <a:gd name="T92" fmla="*/ 751 w 759"/>
                  <a:gd name="T93" fmla="*/ 324 h 402"/>
                  <a:gd name="T94" fmla="*/ 759 w 759"/>
                  <a:gd name="T95" fmla="*/ 298 h 402"/>
                  <a:gd name="T96" fmla="*/ 759 w 759"/>
                  <a:gd name="T97" fmla="*/ 137 h 402"/>
                  <a:gd name="T98" fmla="*/ 757 w 759"/>
                  <a:gd name="T99" fmla="*/ 111 h 402"/>
                  <a:gd name="T100" fmla="*/ 738 w 759"/>
                  <a:gd name="T101" fmla="*/ 64 h 402"/>
                  <a:gd name="T102" fmla="*/ 703 w 759"/>
                  <a:gd name="T103" fmla="*/ 30 h 402"/>
                  <a:gd name="T104" fmla="*/ 658 w 759"/>
                  <a:gd name="T105" fmla="*/ 10 h 402"/>
                  <a:gd name="T106" fmla="*/ 633 w 759"/>
                  <a:gd name="T107" fmla="*/ 8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9" h="402">
                    <a:moveTo>
                      <a:pt x="633" y="8"/>
                    </a:moveTo>
                    <a:lnTo>
                      <a:pt x="633" y="8"/>
                    </a:lnTo>
                    <a:lnTo>
                      <a:pt x="600" y="6"/>
                    </a:lnTo>
                    <a:lnTo>
                      <a:pt x="521" y="0"/>
                    </a:lnTo>
                    <a:lnTo>
                      <a:pt x="521" y="0"/>
                    </a:lnTo>
                    <a:lnTo>
                      <a:pt x="519" y="71"/>
                    </a:lnTo>
                    <a:lnTo>
                      <a:pt x="512" y="133"/>
                    </a:lnTo>
                    <a:lnTo>
                      <a:pt x="504" y="189"/>
                    </a:lnTo>
                    <a:lnTo>
                      <a:pt x="493" y="238"/>
                    </a:lnTo>
                    <a:lnTo>
                      <a:pt x="486" y="260"/>
                    </a:lnTo>
                    <a:lnTo>
                      <a:pt x="480" y="279"/>
                    </a:lnTo>
                    <a:lnTo>
                      <a:pt x="471" y="296"/>
                    </a:lnTo>
                    <a:lnTo>
                      <a:pt x="463" y="311"/>
                    </a:lnTo>
                    <a:lnTo>
                      <a:pt x="452" y="324"/>
                    </a:lnTo>
                    <a:lnTo>
                      <a:pt x="441" y="337"/>
                    </a:lnTo>
                    <a:lnTo>
                      <a:pt x="430" y="346"/>
                    </a:lnTo>
                    <a:lnTo>
                      <a:pt x="418" y="354"/>
                    </a:lnTo>
                    <a:lnTo>
                      <a:pt x="418" y="146"/>
                    </a:lnTo>
                    <a:lnTo>
                      <a:pt x="418" y="146"/>
                    </a:lnTo>
                    <a:lnTo>
                      <a:pt x="428" y="144"/>
                    </a:lnTo>
                    <a:lnTo>
                      <a:pt x="437" y="137"/>
                    </a:lnTo>
                    <a:lnTo>
                      <a:pt x="443" y="126"/>
                    </a:lnTo>
                    <a:lnTo>
                      <a:pt x="445" y="116"/>
                    </a:lnTo>
                    <a:lnTo>
                      <a:pt x="445" y="86"/>
                    </a:lnTo>
                    <a:lnTo>
                      <a:pt x="445" y="86"/>
                    </a:lnTo>
                    <a:lnTo>
                      <a:pt x="443" y="73"/>
                    </a:lnTo>
                    <a:lnTo>
                      <a:pt x="437" y="64"/>
                    </a:lnTo>
                    <a:lnTo>
                      <a:pt x="426" y="58"/>
                    </a:lnTo>
                    <a:lnTo>
                      <a:pt x="415" y="55"/>
                    </a:lnTo>
                    <a:lnTo>
                      <a:pt x="347" y="55"/>
                    </a:lnTo>
                    <a:lnTo>
                      <a:pt x="347" y="55"/>
                    </a:lnTo>
                    <a:lnTo>
                      <a:pt x="334" y="58"/>
                    </a:lnTo>
                    <a:lnTo>
                      <a:pt x="325" y="64"/>
                    </a:lnTo>
                    <a:lnTo>
                      <a:pt x="319" y="73"/>
                    </a:lnTo>
                    <a:lnTo>
                      <a:pt x="314" y="86"/>
                    </a:lnTo>
                    <a:lnTo>
                      <a:pt x="314" y="116"/>
                    </a:lnTo>
                    <a:lnTo>
                      <a:pt x="314" y="116"/>
                    </a:lnTo>
                    <a:lnTo>
                      <a:pt x="316" y="126"/>
                    </a:lnTo>
                    <a:lnTo>
                      <a:pt x="323" y="137"/>
                    </a:lnTo>
                    <a:lnTo>
                      <a:pt x="332" y="144"/>
                    </a:lnTo>
                    <a:lnTo>
                      <a:pt x="342" y="146"/>
                    </a:lnTo>
                    <a:lnTo>
                      <a:pt x="342" y="354"/>
                    </a:lnTo>
                    <a:lnTo>
                      <a:pt x="342" y="354"/>
                    </a:lnTo>
                    <a:lnTo>
                      <a:pt x="329" y="346"/>
                    </a:lnTo>
                    <a:lnTo>
                      <a:pt x="319" y="337"/>
                    </a:lnTo>
                    <a:lnTo>
                      <a:pt x="308" y="324"/>
                    </a:lnTo>
                    <a:lnTo>
                      <a:pt x="299" y="311"/>
                    </a:lnTo>
                    <a:lnTo>
                      <a:pt x="291" y="296"/>
                    </a:lnTo>
                    <a:lnTo>
                      <a:pt x="282" y="279"/>
                    </a:lnTo>
                    <a:lnTo>
                      <a:pt x="273" y="260"/>
                    </a:lnTo>
                    <a:lnTo>
                      <a:pt x="267" y="238"/>
                    </a:lnTo>
                    <a:lnTo>
                      <a:pt x="256" y="189"/>
                    </a:lnTo>
                    <a:lnTo>
                      <a:pt x="248" y="133"/>
                    </a:lnTo>
                    <a:lnTo>
                      <a:pt x="243" y="71"/>
                    </a:lnTo>
                    <a:lnTo>
                      <a:pt x="241" y="0"/>
                    </a:lnTo>
                    <a:lnTo>
                      <a:pt x="241" y="0"/>
                    </a:lnTo>
                    <a:lnTo>
                      <a:pt x="162" y="6"/>
                    </a:lnTo>
                    <a:lnTo>
                      <a:pt x="129" y="8"/>
                    </a:lnTo>
                    <a:lnTo>
                      <a:pt x="129" y="8"/>
                    </a:lnTo>
                    <a:lnTo>
                      <a:pt x="117" y="10"/>
                    </a:lnTo>
                    <a:lnTo>
                      <a:pt x="104" y="10"/>
                    </a:lnTo>
                    <a:lnTo>
                      <a:pt x="80" y="19"/>
                    </a:lnTo>
                    <a:lnTo>
                      <a:pt x="58" y="30"/>
                    </a:lnTo>
                    <a:lnTo>
                      <a:pt x="39" y="47"/>
                    </a:lnTo>
                    <a:lnTo>
                      <a:pt x="22" y="64"/>
                    </a:lnTo>
                    <a:lnTo>
                      <a:pt x="11" y="88"/>
                    </a:lnTo>
                    <a:lnTo>
                      <a:pt x="5" y="111"/>
                    </a:lnTo>
                    <a:lnTo>
                      <a:pt x="3" y="124"/>
                    </a:lnTo>
                    <a:lnTo>
                      <a:pt x="0" y="137"/>
                    </a:lnTo>
                    <a:lnTo>
                      <a:pt x="0" y="298"/>
                    </a:lnTo>
                    <a:lnTo>
                      <a:pt x="0" y="298"/>
                    </a:lnTo>
                    <a:lnTo>
                      <a:pt x="3" y="311"/>
                    </a:lnTo>
                    <a:lnTo>
                      <a:pt x="9" y="324"/>
                    </a:lnTo>
                    <a:lnTo>
                      <a:pt x="20" y="335"/>
                    </a:lnTo>
                    <a:lnTo>
                      <a:pt x="35" y="344"/>
                    </a:lnTo>
                    <a:lnTo>
                      <a:pt x="52" y="354"/>
                    </a:lnTo>
                    <a:lnTo>
                      <a:pt x="74" y="363"/>
                    </a:lnTo>
                    <a:lnTo>
                      <a:pt x="97" y="369"/>
                    </a:lnTo>
                    <a:lnTo>
                      <a:pt x="123" y="376"/>
                    </a:lnTo>
                    <a:lnTo>
                      <a:pt x="181" y="387"/>
                    </a:lnTo>
                    <a:lnTo>
                      <a:pt x="246" y="395"/>
                    </a:lnTo>
                    <a:lnTo>
                      <a:pt x="314" y="399"/>
                    </a:lnTo>
                    <a:lnTo>
                      <a:pt x="385" y="402"/>
                    </a:lnTo>
                    <a:lnTo>
                      <a:pt x="385" y="402"/>
                    </a:lnTo>
                    <a:lnTo>
                      <a:pt x="454" y="399"/>
                    </a:lnTo>
                    <a:lnTo>
                      <a:pt x="521" y="395"/>
                    </a:lnTo>
                    <a:lnTo>
                      <a:pt x="585" y="387"/>
                    </a:lnTo>
                    <a:lnTo>
                      <a:pt x="641" y="376"/>
                    </a:lnTo>
                    <a:lnTo>
                      <a:pt x="667" y="369"/>
                    </a:lnTo>
                    <a:lnTo>
                      <a:pt x="691" y="363"/>
                    </a:lnTo>
                    <a:lnTo>
                      <a:pt x="710" y="354"/>
                    </a:lnTo>
                    <a:lnTo>
                      <a:pt x="727" y="344"/>
                    </a:lnTo>
                    <a:lnTo>
                      <a:pt x="740" y="335"/>
                    </a:lnTo>
                    <a:lnTo>
                      <a:pt x="751" y="324"/>
                    </a:lnTo>
                    <a:lnTo>
                      <a:pt x="757" y="311"/>
                    </a:lnTo>
                    <a:lnTo>
                      <a:pt x="759" y="298"/>
                    </a:lnTo>
                    <a:lnTo>
                      <a:pt x="759" y="137"/>
                    </a:lnTo>
                    <a:lnTo>
                      <a:pt x="759" y="137"/>
                    </a:lnTo>
                    <a:lnTo>
                      <a:pt x="759" y="124"/>
                    </a:lnTo>
                    <a:lnTo>
                      <a:pt x="757" y="111"/>
                    </a:lnTo>
                    <a:lnTo>
                      <a:pt x="749" y="88"/>
                    </a:lnTo>
                    <a:lnTo>
                      <a:pt x="738" y="64"/>
                    </a:lnTo>
                    <a:lnTo>
                      <a:pt x="723" y="47"/>
                    </a:lnTo>
                    <a:lnTo>
                      <a:pt x="703" y="30"/>
                    </a:lnTo>
                    <a:lnTo>
                      <a:pt x="682" y="19"/>
                    </a:lnTo>
                    <a:lnTo>
                      <a:pt x="658" y="10"/>
                    </a:lnTo>
                    <a:lnTo>
                      <a:pt x="645" y="10"/>
                    </a:lnTo>
                    <a:lnTo>
                      <a:pt x="633" y="8"/>
                    </a:lnTo>
                    <a:lnTo>
                      <a:pt x="63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
              <p:cNvSpPr>
                <a:spLocks noEditPoints="1"/>
              </p:cNvSpPr>
              <p:nvPr/>
            </p:nvSpPr>
            <p:spPr bwMode="auto">
              <a:xfrm>
                <a:off x="810759" y="250826"/>
                <a:ext cx="730250" cy="876300"/>
              </a:xfrm>
              <a:custGeom>
                <a:avLst/>
                <a:gdLst>
                  <a:gd name="T0" fmla="*/ 247 w 460"/>
                  <a:gd name="T1" fmla="*/ 550 h 552"/>
                  <a:gd name="T2" fmla="*/ 303 w 460"/>
                  <a:gd name="T3" fmla="*/ 531 h 552"/>
                  <a:gd name="T4" fmla="*/ 361 w 460"/>
                  <a:gd name="T5" fmla="*/ 490 h 552"/>
                  <a:gd name="T6" fmla="*/ 411 w 460"/>
                  <a:gd name="T7" fmla="*/ 432 h 552"/>
                  <a:gd name="T8" fmla="*/ 445 w 460"/>
                  <a:gd name="T9" fmla="*/ 359 h 552"/>
                  <a:gd name="T10" fmla="*/ 460 w 460"/>
                  <a:gd name="T11" fmla="*/ 275 h 552"/>
                  <a:gd name="T12" fmla="*/ 456 w 460"/>
                  <a:gd name="T13" fmla="*/ 221 h 552"/>
                  <a:gd name="T14" fmla="*/ 432 w 460"/>
                  <a:gd name="T15" fmla="*/ 144 h 552"/>
                  <a:gd name="T16" fmla="*/ 391 w 460"/>
                  <a:gd name="T17" fmla="*/ 81 h 552"/>
                  <a:gd name="T18" fmla="*/ 340 w 460"/>
                  <a:gd name="T19" fmla="*/ 34 h 552"/>
                  <a:gd name="T20" fmla="*/ 275 w 460"/>
                  <a:gd name="T21" fmla="*/ 6 h 552"/>
                  <a:gd name="T22" fmla="*/ 230 w 460"/>
                  <a:gd name="T23" fmla="*/ 0 h 552"/>
                  <a:gd name="T24" fmla="*/ 161 w 460"/>
                  <a:gd name="T25" fmla="*/ 13 h 552"/>
                  <a:gd name="T26" fmla="*/ 101 w 460"/>
                  <a:gd name="T27" fmla="*/ 47 h 552"/>
                  <a:gd name="T28" fmla="*/ 52 w 460"/>
                  <a:gd name="T29" fmla="*/ 101 h 552"/>
                  <a:gd name="T30" fmla="*/ 17 w 460"/>
                  <a:gd name="T31" fmla="*/ 170 h 552"/>
                  <a:gd name="T32" fmla="*/ 0 w 460"/>
                  <a:gd name="T33" fmla="*/ 247 h 552"/>
                  <a:gd name="T34" fmla="*/ 0 w 460"/>
                  <a:gd name="T35" fmla="*/ 305 h 552"/>
                  <a:gd name="T36" fmla="*/ 24 w 460"/>
                  <a:gd name="T37" fmla="*/ 385 h 552"/>
                  <a:gd name="T38" fmla="*/ 64 w 460"/>
                  <a:gd name="T39" fmla="*/ 453 h 552"/>
                  <a:gd name="T40" fmla="*/ 116 w 460"/>
                  <a:gd name="T41" fmla="*/ 505 h 552"/>
                  <a:gd name="T42" fmla="*/ 174 w 460"/>
                  <a:gd name="T43" fmla="*/ 539 h 552"/>
                  <a:gd name="T44" fmla="*/ 230 w 460"/>
                  <a:gd name="T45" fmla="*/ 552 h 552"/>
                  <a:gd name="T46" fmla="*/ 58 w 460"/>
                  <a:gd name="T47" fmla="*/ 215 h 552"/>
                  <a:gd name="T48" fmla="*/ 90 w 460"/>
                  <a:gd name="T49" fmla="*/ 167 h 552"/>
                  <a:gd name="T50" fmla="*/ 114 w 460"/>
                  <a:gd name="T51" fmla="*/ 157 h 552"/>
                  <a:gd name="T52" fmla="*/ 146 w 460"/>
                  <a:gd name="T53" fmla="*/ 185 h 552"/>
                  <a:gd name="T54" fmla="*/ 163 w 460"/>
                  <a:gd name="T55" fmla="*/ 202 h 552"/>
                  <a:gd name="T56" fmla="*/ 219 w 460"/>
                  <a:gd name="T57" fmla="*/ 230 h 552"/>
                  <a:gd name="T58" fmla="*/ 333 w 460"/>
                  <a:gd name="T59" fmla="*/ 256 h 552"/>
                  <a:gd name="T60" fmla="*/ 408 w 460"/>
                  <a:gd name="T61" fmla="*/ 262 h 552"/>
                  <a:gd name="T62" fmla="*/ 406 w 460"/>
                  <a:gd name="T63" fmla="*/ 299 h 552"/>
                  <a:gd name="T64" fmla="*/ 389 w 460"/>
                  <a:gd name="T65" fmla="*/ 363 h 552"/>
                  <a:gd name="T66" fmla="*/ 357 w 460"/>
                  <a:gd name="T67" fmla="*/ 417 h 552"/>
                  <a:gd name="T68" fmla="*/ 316 w 460"/>
                  <a:gd name="T69" fmla="*/ 462 h 552"/>
                  <a:gd name="T70" fmla="*/ 271 w 460"/>
                  <a:gd name="T71" fmla="*/ 490 h 552"/>
                  <a:gd name="T72" fmla="*/ 230 w 460"/>
                  <a:gd name="T73" fmla="*/ 501 h 552"/>
                  <a:gd name="T74" fmla="*/ 202 w 460"/>
                  <a:gd name="T75" fmla="*/ 496 h 552"/>
                  <a:gd name="T76" fmla="*/ 157 w 460"/>
                  <a:gd name="T77" fmla="*/ 473 h 552"/>
                  <a:gd name="T78" fmla="*/ 114 w 460"/>
                  <a:gd name="T79" fmla="*/ 434 h 552"/>
                  <a:gd name="T80" fmla="*/ 77 w 460"/>
                  <a:gd name="T81" fmla="*/ 382 h 552"/>
                  <a:gd name="T82" fmla="*/ 56 w 460"/>
                  <a:gd name="T83" fmla="*/ 320 h 552"/>
                  <a:gd name="T84" fmla="*/ 52 w 460"/>
                  <a:gd name="T85" fmla="*/ 275 h 552"/>
                  <a:gd name="T86" fmla="*/ 58 w 460"/>
                  <a:gd name="T87" fmla="*/ 215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0" h="552">
                    <a:moveTo>
                      <a:pt x="230" y="552"/>
                    </a:moveTo>
                    <a:lnTo>
                      <a:pt x="230" y="552"/>
                    </a:lnTo>
                    <a:lnTo>
                      <a:pt x="247" y="550"/>
                    </a:lnTo>
                    <a:lnTo>
                      <a:pt x="264" y="546"/>
                    </a:lnTo>
                    <a:lnTo>
                      <a:pt x="284" y="539"/>
                    </a:lnTo>
                    <a:lnTo>
                      <a:pt x="303" y="531"/>
                    </a:lnTo>
                    <a:lnTo>
                      <a:pt x="322" y="520"/>
                    </a:lnTo>
                    <a:lnTo>
                      <a:pt x="342" y="505"/>
                    </a:lnTo>
                    <a:lnTo>
                      <a:pt x="361" y="490"/>
                    </a:lnTo>
                    <a:lnTo>
                      <a:pt x="378" y="473"/>
                    </a:lnTo>
                    <a:lnTo>
                      <a:pt x="396" y="453"/>
                    </a:lnTo>
                    <a:lnTo>
                      <a:pt x="411" y="432"/>
                    </a:lnTo>
                    <a:lnTo>
                      <a:pt x="423" y="410"/>
                    </a:lnTo>
                    <a:lnTo>
                      <a:pt x="436" y="385"/>
                    </a:lnTo>
                    <a:lnTo>
                      <a:pt x="445" y="359"/>
                    </a:lnTo>
                    <a:lnTo>
                      <a:pt x="454" y="333"/>
                    </a:lnTo>
                    <a:lnTo>
                      <a:pt x="458" y="305"/>
                    </a:lnTo>
                    <a:lnTo>
                      <a:pt x="460" y="275"/>
                    </a:lnTo>
                    <a:lnTo>
                      <a:pt x="460" y="275"/>
                    </a:lnTo>
                    <a:lnTo>
                      <a:pt x="458" y="247"/>
                    </a:lnTo>
                    <a:lnTo>
                      <a:pt x="456" y="221"/>
                    </a:lnTo>
                    <a:lnTo>
                      <a:pt x="449" y="193"/>
                    </a:lnTo>
                    <a:lnTo>
                      <a:pt x="441" y="170"/>
                    </a:lnTo>
                    <a:lnTo>
                      <a:pt x="432" y="144"/>
                    </a:lnTo>
                    <a:lnTo>
                      <a:pt x="419" y="122"/>
                    </a:lnTo>
                    <a:lnTo>
                      <a:pt x="406" y="101"/>
                    </a:lnTo>
                    <a:lnTo>
                      <a:pt x="391" y="81"/>
                    </a:lnTo>
                    <a:lnTo>
                      <a:pt x="376" y="62"/>
                    </a:lnTo>
                    <a:lnTo>
                      <a:pt x="359" y="47"/>
                    </a:lnTo>
                    <a:lnTo>
                      <a:pt x="340" y="34"/>
                    </a:lnTo>
                    <a:lnTo>
                      <a:pt x="318" y="21"/>
                    </a:lnTo>
                    <a:lnTo>
                      <a:pt x="299" y="13"/>
                    </a:lnTo>
                    <a:lnTo>
                      <a:pt x="275" y="6"/>
                    </a:lnTo>
                    <a:lnTo>
                      <a:pt x="254" y="2"/>
                    </a:lnTo>
                    <a:lnTo>
                      <a:pt x="230" y="0"/>
                    </a:lnTo>
                    <a:lnTo>
                      <a:pt x="230" y="0"/>
                    </a:lnTo>
                    <a:lnTo>
                      <a:pt x="206" y="2"/>
                    </a:lnTo>
                    <a:lnTo>
                      <a:pt x="183" y="6"/>
                    </a:lnTo>
                    <a:lnTo>
                      <a:pt x="161" y="13"/>
                    </a:lnTo>
                    <a:lnTo>
                      <a:pt x="140" y="21"/>
                    </a:lnTo>
                    <a:lnTo>
                      <a:pt x="120" y="34"/>
                    </a:lnTo>
                    <a:lnTo>
                      <a:pt x="101" y="47"/>
                    </a:lnTo>
                    <a:lnTo>
                      <a:pt x="84" y="62"/>
                    </a:lnTo>
                    <a:lnTo>
                      <a:pt x="67" y="81"/>
                    </a:lnTo>
                    <a:lnTo>
                      <a:pt x="52" y="101"/>
                    </a:lnTo>
                    <a:lnTo>
                      <a:pt x="39" y="122"/>
                    </a:lnTo>
                    <a:lnTo>
                      <a:pt x="28" y="144"/>
                    </a:lnTo>
                    <a:lnTo>
                      <a:pt x="17" y="170"/>
                    </a:lnTo>
                    <a:lnTo>
                      <a:pt x="11" y="193"/>
                    </a:lnTo>
                    <a:lnTo>
                      <a:pt x="4" y="221"/>
                    </a:lnTo>
                    <a:lnTo>
                      <a:pt x="0" y="247"/>
                    </a:lnTo>
                    <a:lnTo>
                      <a:pt x="0" y="275"/>
                    </a:lnTo>
                    <a:lnTo>
                      <a:pt x="0" y="275"/>
                    </a:lnTo>
                    <a:lnTo>
                      <a:pt x="0" y="305"/>
                    </a:lnTo>
                    <a:lnTo>
                      <a:pt x="6" y="333"/>
                    </a:lnTo>
                    <a:lnTo>
                      <a:pt x="13" y="359"/>
                    </a:lnTo>
                    <a:lnTo>
                      <a:pt x="24" y="385"/>
                    </a:lnTo>
                    <a:lnTo>
                      <a:pt x="34" y="410"/>
                    </a:lnTo>
                    <a:lnTo>
                      <a:pt x="47" y="432"/>
                    </a:lnTo>
                    <a:lnTo>
                      <a:pt x="64" y="453"/>
                    </a:lnTo>
                    <a:lnTo>
                      <a:pt x="79" y="473"/>
                    </a:lnTo>
                    <a:lnTo>
                      <a:pt x="99" y="490"/>
                    </a:lnTo>
                    <a:lnTo>
                      <a:pt x="116" y="505"/>
                    </a:lnTo>
                    <a:lnTo>
                      <a:pt x="135" y="520"/>
                    </a:lnTo>
                    <a:lnTo>
                      <a:pt x="155" y="531"/>
                    </a:lnTo>
                    <a:lnTo>
                      <a:pt x="174" y="539"/>
                    </a:lnTo>
                    <a:lnTo>
                      <a:pt x="193" y="546"/>
                    </a:lnTo>
                    <a:lnTo>
                      <a:pt x="213" y="550"/>
                    </a:lnTo>
                    <a:lnTo>
                      <a:pt x="230" y="552"/>
                    </a:lnTo>
                    <a:lnTo>
                      <a:pt x="230" y="552"/>
                    </a:lnTo>
                    <a:close/>
                    <a:moveTo>
                      <a:pt x="58" y="215"/>
                    </a:moveTo>
                    <a:lnTo>
                      <a:pt x="58" y="215"/>
                    </a:lnTo>
                    <a:lnTo>
                      <a:pt x="77" y="185"/>
                    </a:lnTo>
                    <a:lnTo>
                      <a:pt x="77" y="185"/>
                    </a:lnTo>
                    <a:lnTo>
                      <a:pt x="90" y="167"/>
                    </a:lnTo>
                    <a:lnTo>
                      <a:pt x="97" y="161"/>
                    </a:lnTo>
                    <a:lnTo>
                      <a:pt x="105" y="157"/>
                    </a:lnTo>
                    <a:lnTo>
                      <a:pt x="114" y="157"/>
                    </a:lnTo>
                    <a:lnTo>
                      <a:pt x="122" y="161"/>
                    </a:lnTo>
                    <a:lnTo>
                      <a:pt x="133" y="170"/>
                    </a:lnTo>
                    <a:lnTo>
                      <a:pt x="146" y="185"/>
                    </a:lnTo>
                    <a:lnTo>
                      <a:pt x="146" y="185"/>
                    </a:lnTo>
                    <a:lnTo>
                      <a:pt x="155" y="193"/>
                    </a:lnTo>
                    <a:lnTo>
                      <a:pt x="163" y="202"/>
                    </a:lnTo>
                    <a:lnTo>
                      <a:pt x="176" y="210"/>
                    </a:lnTo>
                    <a:lnTo>
                      <a:pt x="189" y="217"/>
                    </a:lnTo>
                    <a:lnTo>
                      <a:pt x="219" y="230"/>
                    </a:lnTo>
                    <a:lnTo>
                      <a:pt x="256" y="241"/>
                    </a:lnTo>
                    <a:lnTo>
                      <a:pt x="292" y="249"/>
                    </a:lnTo>
                    <a:lnTo>
                      <a:pt x="333" y="256"/>
                    </a:lnTo>
                    <a:lnTo>
                      <a:pt x="372" y="260"/>
                    </a:lnTo>
                    <a:lnTo>
                      <a:pt x="408" y="262"/>
                    </a:lnTo>
                    <a:lnTo>
                      <a:pt x="408" y="262"/>
                    </a:lnTo>
                    <a:lnTo>
                      <a:pt x="408" y="275"/>
                    </a:lnTo>
                    <a:lnTo>
                      <a:pt x="408" y="275"/>
                    </a:lnTo>
                    <a:lnTo>
                      <a:pt x="406" y="299"/>
                    </a:lnTo>
                    <a:lnTo>
                      <a:pt x="404" y="320"/>
                    </a:lnTo>
                    <a:lnTo>
                      <a:pt x="398" y="342"/>
                    </a:lnTo>
                    <a:lnTo>
                      <a:pt x="389" y="363"/>
                    </a:lnTo>
                    <a:lnTo>
                      <a:pt x="380" y="382"/>
                    </a:lnTo>
                    <a:lnTo>
                      <a:pt x="370" y="400"/>
                    </a:lnTo>
                    <a:lnTo>
                      <a:pt x="357" y="417"/>
                    </a:lnTo>
                    <a:lnTo>
                      <a:pt x="344" y="434"/>
                    </a:lnTo>
                    <a:lnTo>
                      <a:pt x="331" y="449"/>
                    </a:lnTo>
                    <a:lnTo>
                      <a:pt x="316" y="462"/>
                    </a:lnTo>
                    <a:lnTo>
                      <a:pt x="301" y="473"/>
                    </a:lnTo>
                    <a:lnTo>
                      <a:pt x="286" y="483"/>
                    </a:lnTo>
                    <a:lnTo>
                      <a:pt x="271" y="490"/>
                    </a:lnTo>
                    <a:lnTo>
                      <a:pt x="258" y="496"/>
                    </a:lnTo>
                    <a:lnTo>
                      <a:pt x="243" y="498"/>
                    </a:lnTo>
                    <a:lnTo>
                      <a:pt x="230" y="501"/>
                    </a:lnTo>
                    <a:lnTo>
                      <a:pt x="230" y="501"/>
                    </a:lnTo>
                    <a:lnTo>
                      <a:pt x="217" y="498"/>
                    </a:lnTo>
                    <a:lnTo>
                      <a:pt x="202" y="496"/>
                    </a:lnTo>
                    <a:lnTo>
                      <a:pt x="187" y="490"/>
                    </a:lnTo>
                    <a:lnTo>
                      <a:pt x="172" y="483"/>
                    </a:lnTo>
                    <a:lnTo>
                      <a:pt x="157" y="473"/>
                    </a:lnTo>
                    <a:lnTo>
                      <a:pt x="142" y="462"/>
                    </a:lnTo>
                    <a:lnTo>
                      <a:pt x="129" y="449"/>
                    </a:lnTo>
                    <a:lnTo>
                      <a:pt x="114" y="434"/>
                    </a:lnTo>
                    <a:lnTo>
                      <a:pt x="101" y="417"/>
                    </a:lnTo>
                    <a:lnTo>
                      <a:pt x="88" y="400"/>
                    </a:lnTo>
                    <a:lnTo>
                      <a:pt x="77" y="382"/>
                    </a:lnTo>
                    <a:lnTo>
                      <a:pt x="69" y="363"/>
                    </a:lnTo>
                    <a:lnTo>
                      <a:pt x="60" y="342"/>
                    </a:lnTo>
                    <a:lnTo>
                      <a:pt x="56" y="320"/>
                    </a:lnTo>
                    <a:lnTo>
                      <a:pt x="52" y="299"/>
                    </a:lnTo>
                    <a:lnTo>
                      <a:pt x="52" y="275"/>
                    </a:lnTo>
                    <a:lnTo>
                      <a:pt x="52" y="275"/>
                    </a:lnTo>
                    <a:lnTo>
                      <a:pt x="52" y="245"/>
                    </a:lnTo>
                    <a:lnTo>
                      <a:pt x="58" y="215"/>
                    </a:lnTo>
                    <a:lnTo>
                      <a:pt x="58"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3" name="椭圆 132"/>
            <p:cNvSpPr/>
            <p:nvPr/>
          </p:nvSpPr>
          <p:spPr>
            <a:xfrm>
              <a:off x="3768991" y="4733778"/>
              <a:ext cx="2124222" cy="2124222"/>
            </a:xfrm>
            <a:prstGeom prst="ellipse">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94948503"/>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48191" y="1527333"/>
            <a:ext cx="2931351" cy="995209"/>
          </a:xfrm>
          <a:prstGeom prst="rect">
            <a:avLst/>
          </a:prstGeom>
          <a:noFill/>
        </p:spPr>
        <p:txBody>
          <a:bodyPr wrap="square" rtlCol="0">
            <a:spAutoFit/>
          </a:bodyPr>
          <a:lstStyle/>
          <a:p>
            <a:r>
              <a:rPr kumimoji="1" lang="zh-CN" altLang="en-US" sz="5867" b="1" dirty="0" smtClean="0">
                <a:solidFill>
                  <a:schemeClr val="accent1"/>
                </a:solidFill>
                <a:cs typeface="+mn-ea"/>
                <a:sym typeface="+mn-lt"/>
              </a:rPr>
              <a:t>原则</a:t>
            </a:r>
            <a:endParaRPr kumimoji="1" lang="zh-CN" altLang="en-US" sz="5867" b="1" dirty="0">
              <a:solidFill>
                <a:schemeClr val="accent1"/>
              </a:solidFill>
              <a:cs typeface="+mn-ea"/>
              <a:sym typeface="+mn-lt"/>
            </a:endParaRPr>
          </a:p>
        </p:txBody>
      </p:sp>
      <p:sp>
        <p:nvSpPr>
          <p:cNvPr id="3" name="矩形 2"/>
          <p:cNvSpPr/>
          <p:nvPr/>
        </p:nvSpPr>
        <p:spPr>
          <a:xfrm>
            <a:off x="961426" y="2828588"/>
            <a:ext cx="4199815" cy="102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solidFill>
                <a:schemeClr val="accent1"/>
              </a:solidFill>
              <a:cs typeface="+mn-ea"/>
              <a:sym typeface="+mn-lt"/>
            </a:endParaRPr>
          </a:p>
        </p:txBody>
      </p:sp>
      <p:sp>
        <p:nvSpPr>
          <p:cNvPr id="4" name="矩形 3"/>
          <p:cNvSpPr/>
          <p:nvPr/>
        </p:nvSpPr>
        <p:spPr>
          <a:xfrm>
            <a:off x="915211" y="3227523"/>
            <a:ext cx="4389595" cy="892552"/>
          </a:xfrm>
          <a:prstGeom prst="rect">
            <a:avLst/>
          </a:prstGeom>
        </p:spPr>
        <p:txBody>
          <a:bodyPr wrap="square">
            <a:spAutoFit/>
          </a:bodyPr>
          <a:lstStyle/>
          <a:p>
            <a:pPr lvl="0">
              <a:lnSpc>
                <a:spcPct val="130000"/>
              </a:lnSpc>
            </a:pPr>
            <a:r>
              <a:rPr lang="zh-CN" altLang="en-US" sz="2000" dirty="0" smtClean="0">
                <a:solidFill>
                  <a:srgbClr val="00A78B"/>
                </a:solidFill>
                <a:cs typeface="+mn-ea"/>
                <a:sym typeface="+mn-lt"/>
              </a:rPr>
              <a:t>汉语词语的解释：说话</a:t>
            </a:r>
            <a:r>
              <a:rPr lang="zh-CN" altLang="en-US" sz="2000" dirty="0">
                <a:solidFill>
                  <a:srgbClr val="00A78B"/>
                </a:solidFill>
                <a:cs typeface="+mn-ea"/>
                <a:sym typeface="+mn-lt"/>
              </a:rPr>
              <a:t>、行事所依据的准则</a:t>
            </a:r>
            <a:r>
              <a:rPr lang="zh-CN" altLang="en-US" sz="2000" dirty="0" smtClean="0">
                <a:solidFill>
                  <a:srgbClr val="00A78B"/>
                </a:solidFill>
                <a:cs typeface="+mn-ea"/>
                <a:sym typeface="+mn-lt"/>
              </a:rPr>
              <a:t>。</a:t>
            </a:r>
            <a:endParaRPr lang="en-US" altLang="zh-CN" sz="2000" dirty="0" smtClean="0">
              <a:solidFill>
                <a:srgbClr val="00A78B"/>
              </a:solidFill>
              <a:cs typeface="+mn-ea"/>
              <a:sym typeface="+mn-lt"/>
            </a:endParaRPr>
          </a:p>
        </p:txBody>
      </p:sp>
      <p:sp>
        <p:nvSpPr>
          <p:cNvPr id="51" name="矩形 50"/>
          <p:cNvSpPr/>
          <p:nvPr/>
        </p:nvSpPr>
        <p:spPr>
          <a:xfrm>
            <a:off x="915211" y="4215938"/>
            <a:ext cx="4389595" cy="1292662"/>
          </a:xfrm>
          <a:prstGeom prst="rect">
            <a:avLst/>
          </a:prstGeom>
        </p:spPr>
        <p:txBody>
          <a:bodyPr wrap="square">
            <a:spAutoFit/>
          </a:bodyPr>
          <a:lstStyle/>
          <a:p>
            <a:pPr>
              <a:lnSpc>
                <a:spcPct val="130000"/>
              </a:lnSpc>
            </a:pPr>
            <a:r>
              <a:rPr lang="zh-CN" altLang="en-US" sz="2000" dirty="0" smtClean="0">
                <a:solidFill>
                  <a:srgbClr val="00A78B"/>
                </a:solidFill>
                <a:cs typeface="+mn-ea"/>
                <a:sym typeface="+mn-lt"/>
              </a:rPr>
              <a:t>我的理解：原则</a:t>
            </a:r>
            <a:r>
              <a:rPr lang="en-US" altLang="zh-CN" sz="2000" dirty="0" smtClean="0">
                <a:solidFill>
                  <a:srgbClr val="00A78B"/>
                </a:solidFill>
                <a:cs typeface="+mn-ea"/>
                <a:sym typeface="+mn-lt"/>
              </a:rPr>
              <a:t>=</a:t>
            </a:r>
            <a:r>
              <a:rPr lang="zh-CN" altLang="en-US" sz="2000" dirty="0" smtClean="0">
                <a:solidFill>
                  <a:srgbClr val="00A78B"/>
                </a:solidFill>
                <a:cs typeface="+mn-ea"/>
                <a:sym typeface="+mn-lt"/>
              </a:rPr>
              <a:t>套路。</a:t>
            </a:r>
            <a:endParaRPr lang="en-US" altLang="zh-CN" sz="2000" dirty="0" smtClean="0">
              <a:solidFill>
                <a:srgbClr val="00A78B"/>
              </a:solidFill>
              <a:cs typeface="+mn-ea"/>
              <a:sym typeface="+mn-lt"/>
            </a:endParaRPr>
          </a:p>
          <a:p>
            <a:pPr>
              <a:lnSpc>
                <a:spcPct val="130000"/>
              </a:lnSpc>
            </a:pPr>
            <a:r>
              <a:rPr lang="zh-CN" altLang="en-US" sz="2000" dirty="0" smtClean="0">
                <a:solidFill>
                  <a:srgbClr val="00A78B"/>
                </a:solidFill>
                <a:cs typeface="+mn-ea"/>
                <a:sym typeface="+mn-lt"/>
              </a:rPr>
              <a:t>有套路，</a:t>
            </a:r>
            <a:r>
              <a:rPr lang="zh-CN" altLang="en-US" sz="2000" dirty="0">
                <a:solidFill>
                  <a:srgbClr val="00A78B"/>
                </a:solidFill>
                <a:cs typeface="+mn-ea"/>
                <a:sym typeface="+mn-lt"/>
              </a:rPr>
              <a:t>不</a:t>
            </a:r>
            <a:r>
              <a:rPr lang="zh-CN" altLang="en-US" sz="2000" dirty="0" smtClean="0">
                <a:solidFill>
                  <a:srgbClr val="00A78B"/>
                </a:solidFill>
                <a:cs typeface="+mn-ea"/>
                <a:sym typeface="+mn-lt"/>
              </a:rPr>
              <a:t>迷路，多用套路，少绕路，用好套路，上高速。</a:t>
            </a:r>
            <a:endParaRPr lang="zh-CN" altLang="en-US" sz="2000" dirty="0">
              <a:solidFill>
                <a:srgbClr val="00A78B"/>
              </a:solidFill>
              <a:cs typeface="+mn-ea"/>
              <a:sym typeface="+mn-lt"/>
            </a:endParaRPr>
          </a:p>
        </p:txBody>
      </p:sp>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4985" y="1827137"/>
            <a:ext cx="3642499" cy="3375011"/>
          </a:xfrm>
          <a:prstGeom prst="rect">
            <a:avLst/>
          </a:prstGeom>
        </p:spPr>
      </p:pic>
    </p:spTree>
    <p:extLst>
      <p:ext uri="{BB962C8B-B14F-4D97-AF65-F5344CB8AC3E}">
        <p14:creationId xmlns:p14="http://schemas.microsoft.com/office/powerpoint/2010/main" val="452825171"/>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21623" y="244862"/>
            <a:ext cx="4868117" cy="529569"/>
          </a:xfrm>
        </p:spPr>
        <p:txBody>
          <a:bodyPr/>
          <a:lstStyle/>
          <a:p>
            <a:r>
              <a:rPr lang="en-US" altLang="zh-CN" dirty="0">
                <a:solidFill>
                  <a:srgbClr val="00A78B"/>
                </a:solidFill>
              </a:rPr>
              <a:t>GROW</a:t>
            </a:r>
            <a:r>
              <a:rPr lang="zh-CN" altLang="en-US" dirty="0">
                <a:solidFill>
                  <a:srgbClr val="00A78B"/>
                </a:solidFill>
              </a:rPr>
              <a:t>教练</a:t>
            </a:r>
            <a:r>
              <a:rPr lang="zh-CN" altLang="en-US" dirty="0" smtClean="0">
                <a:solidFill>
                  <a:srgbClr val="00A78B"/>
                </a:solidFill>
              </a:rPr>
              <a:t>模型的内容</a:t>
            </a:r>
            <a:endParaRPr lang="zh-CN" altLang="en-US" dirty="0">
              <a:solidFill>
                <a:srgbClr val="00A78B"/>
              </a:solidFill>
            </a:endParaRPr>
          </a:p>
        </p:txBody>
      </p:sp>
      <p:grpSp>
        <p:nvGrpSpPr>
          <p:cNvPr id="15" name="组合 14"/>
          <p:cNvGrpSpPr/>
          <p:nvPr/>
        </p:nvGrpSpPr>
        <p:grpSpPr>
          <a:xfrm>
            <a:off x="6119653" y="4202012"/>
            <a:ext cx="5624513" cy="1971675"/>
            <a:chOff x="6243637" y="4202012"/>
            <a:chExt cx="5624513" cy="1971675"/>
          </a:xfrm>
        </p:grpSpPr>
        <p:sp>
          <p:nvSpPr>
            <p:cNvPr id="3" name="矩形 2"/>
            <p:cNvSpPr/>
            <p:nvPr/>
          </p:nvSpPr>
          <p:spPr>
            <a:xfrm>
              <a:off x="6438900" y="4361469"/>
              <a:ext cx="5429250" cy="1652760"/>
            </a:xfrm>
            <a:prstGeom prst="rect">
              <a:avLst/>
            </a:prstGeom>
          </p:spPr>
          <p:txBody>
            <a:bodyPr wrap="square">
              <a:spAutoFit/>
            </a:bodyPr>
            <a:lstStyle/>
            <a:p>
              <a:pPr>
                <a:lnSpc>
                  <a:spcPct val="130000"/>
                </a:lnSpc>
              </a:pPr>
              <a:r>
                <a:rPr lang="en-US" altLang="zh-CN" sz="2400" b="1" dirty="0" smtClean="0">
                  <a:solidFill>
                    <a:srgbClr val="00A78B"/>
                  </a:solidFill>
                  <a:latin typeface="微软雅黑" panose="020B0503020204020204" pitchFamily="34" charset="-122"/>
                  <a:ea typeface="微软雅黑" panose="020B0503020204020204" pitchFamily="34" charset="-122"/>
                </a:rPr>
                <a:t>Wrap-up</a:t>
              </a:r>
              <a:r>
                <a:rPr lang="en-US" altLang="zh-CN" sz="2400" b="1" dirty="0">
                  <a:solidFill>
                    <a:srgbClr val="00A78B"/>
                  </a:solidFill>
                  <a:latin typeface="微软雅黑" panose="020B0503020204020204" pitchFamily="34" charset="-122"/>
                  <a:ea typeface="微软雅黑" panose="020B0503020204020204" pitchFamily="34" charset="-122"/>
                </a:rPr>
                <a:t>/</a:t>
              </a:r>
              <a:r>
                <a:rPr lang="zh-CN" altLang="en-US" sz="2400" b="1" dirty="0" smtClean="0">
                  <a:solidFill>
                    <a:srgbClr val="00A78B"/>
                  </a:solidFill>
                  <a:latin typeface="微软雅黑" panose="020B0503020204020204" pitchFamily="34" charset="-122"/>
                  <a:ea typeface="微软雅黑" panose="020B0503020204020204" pitchFamily="34" charset="-122"/>
                </a:rPr>
                <a:t>总结</a:t>
              </a:r>
              <a:r>
                <a:rPr lang="zh-CN" altLang="en-US" sz="2400" b="1" dirty="0">
                  <a:solidFill>
                    <a:srgbClr val="00A78B"/>
                  </a:solidFill>
                  <a:latin typeface="微软雅黑" panose="020B0503020204020204" pitchFamily="34" charset="-122"/>
                  <a:ea typeface="微软雅黑" panose="020B0503020204020204" pitchFamily="34" charset="-122"/>
                </a:rPr>
                <a:t>和</a:t>
              </a:r>
              <a:r>
                <a:rPr lang="zh-CN" altLang="en-US" sz="2400" b="1" dirty="0" smtClean="0">
                  <a:solidFill>
                    <a:srgbClr val="00A78B"/>
                  </a:solidFill>
                  <a:latin typeface="微软雅黑" panose="020B0503020204020204" pitchFamily="34" charset="-122"/>
                  <a:ea typeface="微软雅黑" panose="020B0503020204020204" pitchFamily="34" charset="-122"/>
                </a:rPr>
                <a:t>具体</a:t>
              </a:r>
              <a:r>
                <a:rPr lang="zh-CN" altLang="en-US" sz="2400" b="1" dirty="0">
                  <a:solidFill>
                    <a:srgbClr val="00A78B"/>
                  </a:solidFill>
                  <a:latin typeface="微软雅黑" panose="020B0503020204020204" pitchFamily="34" charset="-122"/>
                  <a:ea typeface="微软雅黑" panose="020B0503020204020204" pitchFamily="34" charset="-122"/>
                </a:rPr>
                <a:t>行</a:t>
              </a:r>
              <a:r>
                <a:rPr lang="zh-CN" altLang="en-US" sz="2400" b="1" dirty="0" smtClean="0">
                  <a:solidFill>
                    <a:srgbClr val="00A78B"/>
                  </a:solidFill>
                  <a:latin typeface="微软雅黑" panose="020B0503020204020204" pitchFamily="34" charset="-122"/>
                  <a:ea typeface="微软雅黑" panose="020B0503020204020204" pitchFamily="34" charset="-122"/>
                </a:rPr>
                <a:t>劢</a:t>
              </a:r>
              <a:endParaRPr lang="en-US" altLang="zh-CN" sz="2400" b="1" dirty="0">
                <a:solidFill>
                  <a:srgbClr val="00A78B"/>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在实际的辅导过程中，管理者将采取更多方法激发下属充满热情地去行劢，并予以支持和检查，再次迚行阶段性的辅导，直到达到最终目标。 </a:t>
              </a:r>
              <a:endParaRPr lang="zh-CN" altLang="en-US" dirty="0"/>
            </a:p>
          </p:txBody>
        </p:sp>
        <p:sp>
          <p:nvSpPr>
            <p:cNvPr id="6" name="矩形 5"/>
            <p:cNvSpPr/>
            <p:nvPr/>
          </p:nvSpPr>
          <p:spPr>
            <a:xfrm>
              <a:off x="6243637" y="4202012"/>
              <a:ext cx="5624513" cy="1971675"/>
            </a:xfrm>
            <a:prstGeom prst="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29440" y="1963637"/>
            <a:ext cx="5172075" cy="1971675"/>
            <a:chOff x="753424" y="1963637"/>
            <a:chExt cx="5172075" cy="1971675"/>
          </a:xfrm>
        </p:grpSpPr>
        <p:sp>
          <p:nvSpPr>
            <p:cNvPr id="5" name="矩形 4"/>
            <p:cNvSpPr/>
            <p:nvPr/>
          </p:nvSpPr>
          <p:spPr>
            <a:xfrm>
              <a:off x="753424" y="1963637"/>
              <a:ext cx="5172075" cy="1971675"/>
            </a:xfrm>
            <a:prstGeom prst="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42974" y="2303501"/>
              <a:ext cx="4772025" cy="1292662"/>
            </a:xfrm>
            <a:prstGeom prst="rect">
              <a:avLst/>
            </a:prstGeom>
          </p:spPr>
          <p:txBody>
            <a:bodyPr wrap="square">
              <a:spAutoFit/>
            </a:bodyPr>
            <a:lstStyle/>
            <a:p>
              <a:pPr>
                <a:lnSpc>
                  <a:spcPct val="130000"/>
                </a:lnSpc>
              </a:pPr>
              <a:r>
                <a:rPr lang="en-US" altLang="zh-CN" sz="2400" b="1" dirty="0" smtClean="0">
                  <a:solidFill>
                    <a:srgbClr val="00A78B"/>
                  </a:solidFill>
                  <a:latin typeface="微软雅黑" panose="020B0503020204020204" pitchFamily="34" charset="-122"/>
                  <a:ea typeface="微软雅黑" panose="020B0503020204020204" pitchFamily="34" charset="-122"/>
                </a:rPr>
                <a:t>Goal/</a:t>
              </a:r>
              <a:r>
                <a:rPr lang="zh-CN" altLang="en-US" sz="2400" b="1" dirty="0" smtClean="0">
                  <a:solidFill>
                    <a:srgbClr val="00A78B"/>
                  </a:solidFill>
                  <a:latin typeface="微软雅黑" panose="020B0503020204020204" pitchFamily="34" charset="-122"/>
                  <a:ea typeface="微软雅黑" panose="020B0503020204020204" pitchFamily="34" charset="-122"/>
                </a:rPr>
                <a:t>目标</a:t>
              </a:r>
              <a:endParaRPr lang="en-US" altLang="zh-CN" sz="2400" b="1" dirty="0" smtClean="0">
                <a:solidFill>
                  <a:srgbClr val="00A78B"/>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管理</a:t>
              </a:r>
              <a:r>
                <a:rPr lang="zh-CN" altLang="en-US" dirty="0">
                  <a:latin typeface="微软雅黑" panose="020B0503020204020204" pitchFamily="34" charset="-122"/>
                  <a:ea typeface="微软雅黑" panose="020B0503020204020204" pitchFamily="34" charset="-122"/>
                </a:rPr>
                <a:t>者通过一系列启发式的问题帮劣下属找到自己真正期望的目标； </a:t>
              </a:r>
            </a:p>
          </p:txBody>
        </p:sp>
      </p:grpSp>
      <p:grpSp>
        <p:nvGrpSpPr>
          <p:cNvPr id="12" name="组合 11"/>
          <p:cNvGrpSpPr/>
          <p:nvPr/>
        </p:nvGrpSpPr>
        <p:grpSpPr>
          <a:xfrm>
            <a:off x="6119653" y="1963637"/>
            <a:ext cx="5624513" cy="1971675"/>
            <a:chOff x="6243637" y="1963637"/>
            <a:chExt cx="5624513" cy="1971675"/>
          </a:xfrm>
        </p:grpSpPr>
        <p:sp>
          <p:nvSpPr>
            <p:cNvPr id="4" name="矩形 3"/>
            <p:cNvSpPr/>
            <p:nvPr/>
          </p:nvSpPr>
          <p:spPr>
            <a:xfrm>
              <a:off x="6243637" y="1963637"/>
              <a:ext cx="5624513" cy="1971675"/>
            </a:xfrm>
            <a:prstGeom prst="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38899" y="2137382"/>
              <a:ext cx="5233988" cy="1652760"/>
            </a:xfrm>
            <a:prstGeom prst="rect">
              <a:avLst/>
            </a:prstGeom>
          </p:spPr>
          <p:txBody>
            <a:bodyPr wrap="square">
              <a:spAutoFit/>
            </a:bodyPr>
            <a:lstStyle/>
            <a:p>
              <a:pPr>
                <a:lnSpc>
                  <a:spcPct val="130000"/>
                </a:lnSpc>
              </a:pPr>
              <a:r>
                <a:rPr lang="en-US" altLang="zh-CN" sz="2400" b="1" dirty="0" smtClean="0">
                  <a:solidFill>
                    <a:srgbClr val="00A78B"/>
                  </a:solidFill>
                  <a:latin typeface="微软雅黑" panose="020B0503020204020204" pitchFamily="34" charset="-122"/>
                  <a:ea typeface="微软雅黑" panose="020B0503020204020204" pitchFamily="34" charset="-122"/>
                </a:rPr>
                <a:t>Reality</a:t>
              </a:r>
              <a:r>
                <a:rPr lang="en-US" altLang="zh-CN" sz="2400" b="1" dirty="0">
                  <a:solidFill>
                    <a:srgbClr val="00A78B"/>
                  </a:solidFill>
                  <a:latin typeface="微软雅黑" panose="020B0503020204020204" pitchFamily="34" charset="-122"/>
                  <a:ea typeface="微软雅黑" panose="020B0503020204020204" pitchFamily="34" charset="-122"/>
                </a:rPr>
                <a:t>/</a:t>
              </a:r>
              <a:r>
                <a:rPr lang="zh-CN" altLang="en-US" sz="2400" b="1" dirty="0">
                  <a:solidFill>
                    <a:srgbClr val="00A78B"/>
                  </a:solidFill>
                  <a:latin typeface="微软雅黑" panose="020B0503020204020204" pitchFamily="34" charset="-122"/>
                  <a:ea typeface="微软雅黑" panose="020B0503020204020204" pitchFamily="34" charset="-122"/>
                </a:rPr>
                <a:t>亊实</a:t>
              </a:r>
              <a:endParaRPr lang="en-US" altLang="zh-CN" sz="2400" b="1" dirty="0">
                <a:solidFill>
                  <a:srgbClr val="00A78B"/>
                </a:solidFill>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围绕</a:t>
              </a:r>
              <a:r>
                <a:rPr lang="zh-CN" altLang="en-US" dirty="0">
                  <a:latin typeface="微软雅黑" panose="020B0503020204020204" pitchFamily="34" charset="-122"/>
                  <a:ea typeface="微软雅黑" panose="020B0503020204020204" pitchFamily="34" charset="-122"/>
                </a:rPr>
                <a:t>目标搜索相关亊实，有困难、有资源，这个过程需要管理者</a:t>
              </a:r>
              <a:r>
                <a:rPr lang="zh-CN" altLang="en-US" dirty="0" smtClean="0">
                  <a:latin typeface="微软雅黑" panose="020B0503020204020204" pitchFamily="34" charset="-122"/>
                  <a:ea typeface="微软雅黑" panose="020B0503020204020204" pitchFamily="34" charset="-122"/>
                </a:rPr>
                <a:t>帮下属</a:t>
              </a:r>
              <a:r>
                <a:rPr lang="zh-CN" altLang="en-US" dirty="0">
                  <a:latin typeface="微软雅黑" panose="020B0503020204020204" pitchFamily="34" charset="-122"/>
                  <a:ea typeface="微软雅黑" panose="020B0503020204020204" pitchFamily="34" charset="-122"/>
                </a:rPr>
                <a:t>拓展思路，找到超出自己目前所能看到的内容和维度，发现更多的</a:t>
              </a:r>
              <a:r>
                <a:rPr lang="zh-CN" altLang="en-US" dirty="0" smtClean="0">
                  <a:latin typeface="微软雅黑" panose="020B0503020204020204" pitchFamily="34" charset="-122"/>
                  <a:ea typeface="微软雅黑" panose="020B0503020204020204" pitchFamily="34" charset="-122"/>
                </a:rPr>
                <a:t>可能性。 </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29440" y="4202012"/>
            <a:ext cx="5172075" cy="1971675"/>
            <a:chOff x="753424" y="4202012"/>
            <a:chExt cx="5172075" cy="1971675"/>
          </a:xfrm>
        </p:grpSpPr>
        <p:sp>
          <p:nvSpPr>
            <p:cNvPr id="7" name="矩形 6"/>
            <p:cNvSpPr/>
            <p:nvPr/>
          </p:nvSpPr>
          <p:spPr>
            <a:xfrm>
              <a:off x="753424" y="4202012"/>
              <a:ext cx="5172075" cy="1971675"/>
            </a:xfrm>
            <a:prstGeom prst="rect">
              <a:avLst/>
            </a:prstGeom>
            <a:noFill/>
            <a:ln>
              <a:solidFill>
                <a:srgbClr val="00A7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42975" y="4541518"/>
              <a:ext cx="4772024" cy="1292662"/>
            </a:xfrm>
            <a:prstGeom prst="rect">
              <a:avLst/>
            </a:prstGeom>
          </p:spPr>
          <p:txBody>
            <a:bodyPr wrap="square">
              <a:spAutoFit/>
            </a:bodyPr>
            <a:lstStyle/>
            <a:p>
              <a:pPr>
                <a:lnSpc>
                  <a:spcPct val="130000"/>
                </a:lnSpc>
              </a:pPr>
              <a:r>
                <a:rPr lang="en-US" altLang="zh-CN" sz="2400" b="1" dirty="0" smtClean="0">
                  <a:solidFill>
                    <a:srgbClr val="00A78B"/>
                  </a:solidFill>
                  <a:latin typeface="微软雅黑" panose="020B0503020204020204" pitchFamily="34" charset="-122"/>
                  <a:ea typeface="微软雅黑" panose="020B0503020204020204" pitchFamily="34" charset="-122"/>
                </a:rPr>
                <a:t>Option</a:t>
              </a:r>
              <a:r>
                <a:rPr lang="en-US" altLang="zh-CN" sz="2400" b="1" dirty="0">
                  <a:solidFill>
                    <a:srgbClr val="00A78B"/>
                  </a:solidFill>
                  <a:latin typeface="微软雅黑" panose="020B0503020204020204" pitchFamily="34" charset="-122"/>
                  <a:ea typeface="微软雅黑" panose="020B0503020204020204" pitchFamily="34" charset="-122"/>
                </a:rPr>
                <a:t>/</a:t>
              </a:r>
              <a:r>
                <a:rPr lang="zh-CN" altLang="en-US" sz="2400" b="1" dirty="0">
                  <a:solidFill>
                    <a:srgbClr val="00A78B"/>
                  </a:solidFill>
                  <a:latin typeface="微软雅黑" panose="020B0503020204020204" pitchFamily="34" charset="-122"/>
                  <a:ea typeface="微软雅黑" panose="020B0503020204020204" pitchFamily="34" charset="-122"/>
                </a:rPr>
                <a:t>方案的</a:t>
              </a:r>
              <a:r>
                <a:rPr lang="zh-CN" altLang="en-US" sz="2400" b="1" dirty="0" smtClean="0">
                  <a:solidFill>
                    <a:srgbClr val="00A78B"/>
                  </a:solidFill>
                  <a:latin typeface="微软雅黑" panose="020B0503020204020204" pitchFamily="34" charset="-122"/>
                  <a:ea typeface="微软雅黑" panose="020B0503020204020204" pitchFamily="34" charset="-122"/>
                </a:rPr>
                <a:t>选择</a:t>
              </a:r>
              <a:endParaRPr lang="en-US" altLang="zh-CN" sz="2400" b="1" dirty="0" smtClean="0">
                <a:solidFill>
                  <a:srgbClr val="00A78B"/>
                </a:solidFill>
                <a:latin typeface="微软雅黑" panose="020B0503020204020204" pitchFamily="34" charset="-122"/>
                <a:ea typeface="微软雅黑" panose="020B0503020204020204" pitchFamily="34" charset="-122"/>
              </a:endParaRPr>
            </a:p>
            <a:p>
              <a:pPr>
                <a:lnSpc>
                  <a:spcPct val="130000"/>
                </a:lnSpc>
              </a:pPr>
              <a:r>
                <a:rPr lang="zh-CN" altLang="en-US" dirty="0">
                  <a:latin typeface="微软雅黑" panose="020B0503020204020204" pitchFamily="34" charset="-122"/>
                  <a:ea typeface="微软雅黑" panose="020B0503020204020204" pitchFamily="34" charset="-122"/>
                </a:rPr>
                <a:t>帮下属看到了更多的可能性，便能够开启思路探索到更多的方案选择，从而找到最佳的方案； </a:t>
              </a:r>
            </a:p>
          </p:txBody>
        </p:sp>
      </p:grpSp>
    </p:spTree>
    <p:extLst>
      <p:ext uri="{BB962C8B-B14F-4D97-AF65-F5344CB8AC3E}">
        <p14:creationId xmlns:p14="http://schemas.microsoft.com/office/powerpoint/2010/main" val="1522913318"/>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864321" y="258233"/>
            <a:ext cx="4868117" cy="529569"/>
          </a:xfrm>
        </p:spPr>
        <p:txBody>
          <a:bodyPr/>
          <a:lstStyle/>
          <a:p>
            <a:r>
              <a:rPr kumimoji="1" lang="zh-CN" altLang="en-US" dirty="0" smtClean="0">
                <a:cs typeface="+mn-ea"/>
                <a:sym typeface="+mn-lt"/>
              </a:rPr>
              <a:t>如何掌握这些原则</a:t>
            </a:r>
            <a:endParaRPr kumimoji="1" lang="zh-CN" altLang="en-US" dirty="0">
              <a:cs typeface="+mn-ea"/>
              <a:sym typeface="+mn-lt"/>
            </a:endParaRPr>
          </a:p>
        </p:txBody>
      </p:sp>
      <p:grpSp>
        <p:nvGrpSpPr>
          <p:cNvPr id="470" name="组合 469"/>
          <p:cNvGrpSpPr/>
          <p:nvPr/>
        </p:nvGrpSpPr>
        <p:grpSpPr>
          <a:xfrm>
            <a:off x="4436196" y="1113761"/>
            <a:ext cx="3350474" cy="4900481"/>
            <a:chOff x="933391" y="992538"/>
            <a:chExt cx="3350474" cy="4900481"/>
          </a:xfrm>
        </p:grpSpPr>
        <p:sp>
          <p:nvSpPr>
            <p:cNvPr id="3" name="同侧圆角矩形 2"/>
            <p:cNvSpPr/>
            <p:nvPr/>
          </p:nvSpPr>
          <p:spPr>
            <a:xfrm>
              <a:off x="933391" y="2116344"/>
              <a:ext cx="3191501" cy="2510648"/>
            </a:xfrm>
            <a:prstGeom prst="round2SameRect">
              <a:avLst>
                <a:gd name="adj1" fmla="val 488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2400">
                <a:cs typeface="+mn-ea"/>
                <a:sym typeface="+mn-lt"/>
              </a:endParaRPr>
            </a:p>
          </p:txBody>
        </p:sp>
        <p:sp>
          <p:nvSpPr>
            <p:cNvPr id="4" name="同侧圆角矩形 3"/>
            <p:cNvSpPr/>
            <p:nvPr/>
          </p:nvSpPr>
          <p:spPr>
            <a:xfrm>
              <a:off x="933391" y="4637696"/>
              <a:ext cx="3191501" cy="1255323"/>
            </a:xfrm>
            <a:prstGeom prst="round2SameRect">
              <a:avLst>
                <a:gd name="adj1" fmla="val 0"/>
                <a:gd name="adj2" fmla="val 614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2400">
                <a:cs typeface="+mn-ea"/>
                <a:sym typeface="+mn-lt"/>
              </a:endParaRPr>
            </a:p>
          </p:txBody>
        </p:sp>
        <p:sp>
          <p:nvSpPr>
            <p:cNvPr id="5" name="TextBox 79"/>
            <p:cNvSpPr txBox="1"/>
            <p:nvPr/>
          </p:nvSpPr>
          <p:spPr>
            <a:xfrm>
              <a:off x="1092365" y="3003109"/>
              <a:ext cx="2862315" cy="410411"/>
            </a:xfrm>
            <a:prstGeom prst="rect">
              <a:avLst/>
            </a:prstGeom>
            <a:noFill/>
            <a:effectLst/>
          </p:spPr>
          <p:txBody>
            <a:bodyPr wrap="square" lIns="121899" tIns="60949" rIns="121899" bIns="60949" rtlCol="0">
              <a:spAutoFit/>
            </a:bodyPr>
            <a:lstStyle/>
            <a:p>
              <a:r>
                <a:rPr lang="zh-CN" altLang="en-US" sz="1867" b="1" dirty="0" smtClean="0">
                  <a:solidFill>
                    <a:schemeClr val="bg1"/>
                  </a:solidFill>
                  <a:cs typeface="+mn-ea"/>
                  <a:sym typeface="+mn-lt"/>
                </a:rPr>
                <a:t>案例演示</a:t>
              </a:r>
              <a:endParaRPr lang="zh-CN" altLang="en-US" sz="1867" b="1" dirty="0">
                <a:solidFill>
                  <a:schemeClr val="bg1"/>
                </a:solidFill>
                <a:cs typeface="+mn-ea"/>
                <a:sym typeface="+mn-lt"/>
              </a:endParaRPr>
            </a:p>
          </p:txBody>
        </p:sp>
        <p:cxnSp>
          <p:nvCxnSpPr>
            <p:cNvPr id="6" name="直接连接符 83"/>
            <p:cNvCxnSpPr/>
            <p:nvPr/>
          </p:nvCxnSpPr>
          <p:spPr>
            <a:xfrm>
              <a:off x="1234407" y="4158905"/>
              <a:ext cx="2592621" cy="0"/>
            </a:xfrm>
            <a:prstGeom prst="line">
              <a:avLst/>
            </a:prstGeom>
            <a:ln w="349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84"/>
            <p:cNvCxnSpPr/>
            <p:nvPr/>
          </p:nvCxnSpPr>
          <p:spPr>
            <a:xfrm>
              <a:off x="1234408" y="4156783"/>
              <a:ext cx="1699001" cy="0"/>
            </a:xfrm>
            <a:prstGeom prst="line">
              <a:avLst/>
            </a:prstGeom>
            <a:ln w="57150" cap="rnd">
              <a:solidFill>
                <a:schemeClr val="bg1"/>
              </a:solidFill>
              <a:tailEnd type="oval" w="sm" len="sm"/>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146161" y="2246071"/>
              <a:ext cx="1164700" cy="861752"/>
            </a:xfrm>
            <a:prstGeom prst="rect">
              <a:avLst/>
            </a:prstGeom>
          </p:spPr>
          <p:txBody>
            <a:bodyPr wrap="none" lIns="121899" tIns="60949" rIns="121899" bIns="60949">
              <a:spAutoFit/>
            </a:bodyPr>
            <a:lstStyle/>
            <a:p>
              <a:r>
                <a:rPr lang="en-US" altLang="zh-CN" sz="4800" dirty="0" smtClean="0">
                  <a:solidFill>
                    <a:schemeClr val="bg1"/>
                  </a:solidFill>
                  <a:cs typeface="+mn-ea"/>
                  <a:sym typeface="+mn-lt"/>
                </a:rPr>
                <a:t>30</a:t>
              </a:r>
              <a:r>
                <a:rPr lang="en-US" altLang="zh-CN" sz="3200" dirty="0">
                  <a:solidFill>
                    <a:schemeClr val="bg1"/>
                  </a:solidFill>
                  <a:cs typeface="+mn-ea"/>
                  <a:sym typeface="+mn-lt"/>
                </a:rPr>
                <a:t>%</a:t>
              </a:r>
              <a:endParaRPr lang="zh-CN" altLang="en-US" sz="3200" dirty="0">
                <a:solidFill>
                  <a:schemeClr val="bg1"/>
                </a:solidFill>
                <a:cs typeface="+mn-ea"/>
                <a:sym typeface="+mn-lt"/>
              </a:endParaRPr>
            </a:p>
          </p:txBody>
        </p:sp>
        <p:grpSp>
          <p:nvGrpSpPr>
            <p:cNvPr id="9" name="组合 88"/>
            <p:cNvGrpSpPr/>
            <p:nvPr/>
          </p:nvGrpSpPr>
          <p:grpSpPr>
            <a:xfrm>
              <a:off x="1206990" y="4978121"/>
              <a:ext cx="534916" cy="534916"/>
              <a:chOff x="2654675" y="1308599"/>
              <a:chExt cx="452588" cy="452588"/>
            </a:xfrm>
          </p:grpSpPr>
          <p:sp>
            <p:nvSpPr>
              <p:cNvPr id="10" name="椭圆 9"/>
              <p:cNvSpPr/>
              <p:nvPr/>
            </p:nvSpPr>
            <p:spPr>
              <a:xfrm>
                <a:off x="2654675" y="1308599"/>
                <a:ext cx="452588" cy="452588"/>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1" name="组合 91"/>
              <p:cNvGrpSpPr/>
              <p:nvPr/>
            </p:nvGrpSpPr>
            <p:grpSpPr>
              <a:xfrm>
                <a:off x="2766793" y="1394572"/>
                <a:ext cx="228351" cy="261219"/>
                <a:chOff x="10856093" y="315913"/>
                <a:chExt cx="419100" cy="479425"/>
              </a:xfrm>
              <a:solidFill>
                <a:schemeClr val="tx1">
                  <a:lumMod val="75000"/>
                  <a:lumOff val="25000"/>
                </a:schemeClr>
              </a:solidFill>
            </p:grpSpPr>
            <p:sp>
              <p:nvSpPr>
                <p:cNvPr id="12"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sp>
          <p:nvSpPr>
            <p:cNvPr id="18" name="矩形 17"/>
            <p:cNvSpPr/>
            <p:nvPr/>
          </p:nvSpPr>
          <p:spPr>
            <a:xfrm>
              <a:off x="1874419" y="4803826"/>
              <a:ext cx="1957455" cy="923116"/>
            </a:xfrm>
            <a:prstGeom prst="rect">
              <a:avLst/>
            </a:prstGeom>
          </p:spPr>
          <p:txBody>
            <a:bodyPr wrap="square" lIns="121899" tIns="60949" rIns="121899" bIns="60949">
              <a:spAutoFit/>
            </a:bodyPr>
            <a:lstStyle/>
            <a:p>
              <a:pPr>
                <a:lnSpc>
                  <a:spcPct val="130000"/>
                </a:lnSpc>
                <a:spcBef>
                  <a:spcPts val="800"/>
                </a:spcBef>
              </a:pPr>
              <a:r>
                <a:rPr lang="zh-CN" altLang="en-US" sz="1333" dirty="0" smtClean="0">
                  <a:solidFill>
                    <a:schemeClr val="tx1">
                      <a:lumMod val="50000"/>
                      <a:lumOff val="50000"/>
                    </a:schemeClr>
                  </a:solidFill>
                  <a:cs typeface="+mn-ea"/>
                  <a:sym typeface="+mn-lt"/>
                </a:rPr>
                <a:t>老师用白板演示实际工作案例，帮助学员理解各原则</a:t>
              </a:r>
              <a:endParaRPr lang="zh-CN" altLang="en-US" sz="1333" dirty="0">
                <a:solidFill>
                  <a:schemeClr val="tx1">
                    <a:lumMod val="50000"/>
                    <a:lumOff val="50000"/>
                  </a:schemeClr>
                </a:solidFill>
                <a:cs typeface="+mn-ea"/>
                <a:sym typeface="+mn-lt"/>
              </a:endParaRPr>
            </a:p>
          </p:txBody>
        </p:sp>
        <p:grpSp>
          <p:nvGrpSpPr>
            <p:cNvPr id="51" name="组 50"/>
            <p:cNvGrpSpPr/>
            <p:nvPr/>
          </p:nvGrpSpPr>
          <p:grpSpPr>
            <a:xfrm flipV="1">
              <a:off x="2263388" y="992538"/>
              <a:ext cx="2020477" cy="2771196"/>
              <a:chOff x="788264" y="2904109"/>
              <a:chExt cx="1515358" cy="2078397"/>
            </a:xfrm>
            <a:effectLst>
              <a:outerShdw blurRad="50800" dist="76200" dir="2700000" algn="tl" rotWithShape="0">
                <a:prstClr val="black">
                  <a:alpha val="40000"/>
                </a:prstClr>
              </a:outerShdw>
            </a:effectLst>
          </p:grpSpPr>
          <p:sp>
            <p:nvSpPr>
              <p:cNvPr id="52" name="Freeform 56"/>
              <p:cNvSpPr>
                <a:spLocks/>
              </p:cNvSpPr>
              <p:nvPr/>
            </p:nvSpPr>
            <p:spPr bwMode="auto">
              <a:xfrm>
                <a:off x="803082" y="4018065"/>
                <a:ext cx="1500540" cy="383891"/>
              </a:xfrm>
              <a:custGeom>
                <a:avLst/>
                <a:gdLst>
                  <a:gd name="T0" fmla="*/ 0 w 1114"/>
                  <a:gd name="T1" fmla="*/ 0 h 285"/>
                  <a:gd name="T2" fmla="*/ 0 w 1114"/>
                  <a:gd name="T3" fmla="*/ 34 h 285"/>
                  <a:gd name="T4" fmla="*/ 0 w 1114"/>
                  <a:gd name="T5" fmla="*/ 34 h 285"/>
                  <a:gd name="T6" fmla="*/ 3 w 1114"/>
                  <a:gd name="T7" fmla="*/ 53 h 285"/>
                  <a:gd name="T8" fmla="*/ 7 w 1114"/>
                  <a:gd name="T9" fmla="*/ 72 h 285"/>
                  <a:gd name="T10" fmla="*/ 7 w 1114"/>
                  <a:gd name="T11" fmla="*/ 72 h 285"/>
                  <a:gd name="T12" fmla="*/ 15 w 1114"/>
                  <a:gd name="T13" fmla="*/ 98 h 285"/>
                  <a:gd name="T14" fmla="*/ 15 w 1114"/>
                  <a:gd name="T15" fmla="*/ 98 h 285"/>
                  <a:gd name="T16" fmla="*/ 24 w 1114"/>
                  <a:gd name="T17" fmla="*/ 121 h 285"/>
                  <a:gd name="T18" fmla="*/ 24 w 1114"/>
                  <a:gd name="T19" fmla="*/ 121 h 285"/>
                  <a:gd name="T20" fmla="*/ 36 w 1114"/>
                  <a:gd name="T21" fmla="*/ 142 h 285"/>
                  <a:gd name="T22" fmla="*/ 36 w 1114"/>
                  <a:gd name="T23" fmla="*/ 142 h 285"/>
                  <a:gd name="T24" fmla="*/ 47 w 1114"/>
                  <a:gd name="T25" fmla="*/ 158 h 285"/>
                  <a:gd name="T26" fmla="*/ 58 w 1114"/>
                  <a:gd name="T27" fmla="*/ 173 h 285"/>
                  <a:gd name="T28" fmla="*/ 71 w 1114"/>
                  <a:gd name="T29" fmla="*/ 188 h 285"/>
                  <a:gd name="T30" fmla="*/ 85 w 1114"/>
                  <a:gd name="T31" fmla="*/ 202 h 285"/>
                  <a:gd name="T32" fmla="*/ 98 w 1114"/>
                  <a:gd name="T33" fmla="*/ 215 h 285"/>
                  <a:gd name="T34" fmla="*/ 113 w 1114"/>
                  <a:gd name="T35" fmla="*/ 226 h 285"/>
                  <a:gd name="T36" fmla="*/ 130 w 1114"/>
                  <a:gd name="T37" fmla="*/ 237 h 285"/>
                  <a:gd name="T38" fmla="*/ 147 w 1114"/>
                  <a:gd name="T39" fmla="*/ 247 h 285"/>
                  <a:gd name="T40" fmla="*/ 163 w 1114"/>
                  <a:gd name="T41" fmla="*/ 256 h 285"/>
                  <a:gd name="T42" fmla="*/ 182 w 1114"/>
                  <a:gd name="T43" fmla="*/ 264 h 285"/>
                  <a:gd name="T44" fmla="*/ 200 w 1114"/>
                  <a:gd name="T45" fmla="*/ 270 h 285"/>
                  <a:gd name="T46" fmla="*/ 219 w 1114"/>
                  <a:gd name="T47" fmla="*/ 276 h 285"/>
                  <a:gd name="T48" fmla="*/ 238 w 1114"/>
                  <a:gd name="T49" fmla="*/ 280 h 285"/>
                  <a:gd name="T50" fmla="*/ 258 w 1114"/>
                  <a:gd name="T51" fmla="*/ 283 h 285"/>
                  <a:gd name="T52" fmla="*/ 278 w 1114"/>
                  <a:gd name="T53" fmla="*/ 285 h 285"/>
                  <a:gd name="T54" fmla="*/ 298 w 1114"/>
                  <a:gd name="T55" fmla="*/ 285 h 285"/>
                  <a:gd name="T56" fmla="*/ 298 w 1114"/>
                  <a:gd name="T57" fmla="*/ 285 h 285"/>
                  <a:gd name="T58" fmla="*/ 316 w 1114"/>
                  <a:gd name="T59" fmla="*/ 285 h 285"/>
                  <a:gd name="T60" fmla="*/ 1114 w 1114"/>
                  <a:gd name="T61" fmla="*/ 285 h 285"/>
                  <a:gd name="T62" fmla="*/ 1114 w 1114"/>
                  <a:gd name="T63" fmla="*/ 285 h 285"/>
                  <a:gd name="T64" fmla="*/ 1102 w 1114"/>
                  <a:gd name="T65" fmla="*/ 260 h 285"/>
                  <a:gd name="T66" fmla="*/ 1092 w 1114"/>
                  <a:gd name="T67" fmla="*/ 234 h 285"/>
                  <a:gd name="T68" fmla="*/ 1085 w 1114"/>
                  <a:gd name="T69" fmla="*/ 208 h 285"/>
                  <a:gd name="T70" fmla="*/ 1080 w 1114"/>
                  <a:gd name="T71" fmla="*/ 184 h 285"/>
                  <a:gd name="T72" fmla="*/ 1079 w 1114"/>
                  <a:gd name="T73" fmla="*/ 158 h 285"/>
                  <a:gd name="T74" fmla="*/ 1079 w 1114"/>
                  <a:gd name="T75" fmla="*/ 134 h 285"/>
                  <a:gd name="T76" fmla="*/ 1081 w 1114"/>
                  <a:gd name="T77" fmla="*/ 110 h 285"/>
                  <a:gd name="T78" fmla="*/ 1085 w 1114"/>
                  <a:gd name="T79" fmla="*/ 87 h 285"/>
                  <a:gd name="T80" fmla="*/ 233 w 1114"/>
                  <a:gd name="T81" fmla="*/ 87 h 285"/>
                  <a:gd name="T82" fmla="*/ 233 w 1114"/>
                  <a:gd name="T83" fmla="*/ 87 h 285"/>
                  <a:gd name="T84" fmla="*/ 216 w 1114"/>
                  <a:gd name="T85" fmla="*/ 87 h 285"/>
                  <a:gd name="T86" fmla="*/ 216 w 1114"/>
                  <a:gd name="T87" fmla="*/ 87 h 285"/>
                  <a:gd name="T88" fmla="*/ 186 w 1114"/>
                  <a:gd name="T89" fmla="*/ 85 h 285"/>
                  <a:gd name="T90" fmla="*/ 155 w 1114"/>
                  <a:gd name="T91" fmla="*/ 81 h 285"/>
                  <a:gd name="T92" fmla="*/ 127 w 1114"/>
                  <a:gd name="T93" fmla="*/ 73 h 285"/>
                  <a:gd name="T94" fmla="*/ 98 w 1114"/>
                  <a:gd name="T95" fmla="*/ 64 h 285"/>
                  <a:gd name="T96" fmla="*/ 71 w 1114"/>
                  <a:gd name="T97" fmla="*/ 52 h 285"/>
                  <a:gd name="T98" fmla="*/ 46 w 1114"/>
                  <a:gd name="T99" fmla="*/ 37 h 285"/>
                  <a:gd name="T100" fmla="*/ 22 w 1114"/>
                  <a:gd name="T101" fmla="*/ 19 h 285"/>
                  <a:gd name="T102" fmla="*/ 0 w 1114"/>
                  <a:gd name="T103" fmla="*/ 0 h 285"/>
                  <a:gd name="T104" fmla="*/ 0 w 1114"/>
                  <a:gd name="T105"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4" h="285">
                    <a:moveTo>
                      <a:pt x="0" y="0"/>
                    </a:moveTo>
                    <a:lnTo>
                      <a:pt x="0" y="34"/>
                    </a:lnTo>
                    <a:lnTo>
                      <a:pt x="0" y="34"/>
                    </a:lnTo>
                    <a:lnTo>
                      <a:pt x="3" y="53"/>
                    </a:lnTo>
                    <a:lnTo>
                      <a:pt x="7" y="72"/>
                    </a:lnTo>
                    <a:lnTo>
                      <a:pt x="7" y="72"/>
                    </a:lnTo>
                    <a:lnTo>
                      <a:pt x="15" y="98"/>
                    </a:lnTo>
                    <a:lnTo>
                      <a:pt x="15" y="98"/>
                    </a:lnTo>
                    <a:lnTo>
                      <a:pt x="24" y="121"/>
                    </a:lnTo>
                    <a:lnTo>
                      <a:pt x="24" y="121"/>
                    </a:lnTo>
                    <a:lnTo>
                      <a:pt x="36" y="142"/>
                    </a:lnTo>
                    <a:lnTo>
                      <a:pt x="36" y="142"/>
                    </a:lnTo>
                    <a:lnTo>
                      <a:pt x="47" y="158"/>
                    </a:lnTo>
                    <a:lnTo>
                      <a:pt x="58" y="173"/>
                    </a:lnTo>
                    <a:lnTo>
                      <a:pt x="71" y="188"/>
                    </a:lnTo>
                    <a:lnTo>
                      <a:pt x="85" y="202"/>
                    </a:lnTo>
                    <a:lnTo>
                      <a:pt x="98" y="215"/>
                    </a:lnTo>
                    <a:lnTo>
                      <a:pt x="113" y="226"/>
                    </a:lnTo>
                    <a:lnTo>
                      <a:pt x="130" y="237"/>
                    </a:lnTo>
                    <a:lnTo>
                      <a:pt x="147" y="247"/>
                    </a:lnTo>
                    <a:lnTo>
                      <a:pt x="163" y="256"/>
                    </a:lnTo>
                    <a:lnTo>
                      <a:pt x="182" y="264"/>
                    </a:lnTo>
                    <a:lnTo>
                      <a:pt x="200" y="270"/>
                    </a:lnTo>
                    <a:lnTo>
                      <a:pt x="219" y="276"/>
                    </a:lnTo>
                    <a:lnTo>
                      <a:pt x="238" y="280"/>
                    </a:lnTo>
                    <a:lnTo>
                      <a:pt x="258" y="283"/>
                    </a:lnTo>
                    <a:lnTo>
                      <a:pt x="278" y="285"/>
                    </a:lnTo>
                    <a:lnTo>
                      <a:pt x="298" y="285"/>
                    </a:lnTo>
                    <a:lnTo>
                      <a:pt x="298" y="285"/>
                    </a:lnTo>
                    <a:lnTo>
                      <a:pt x="316" y="285"/>
                    </a:lnTo>
                    <a:lnTo>
                      <a:pt x="1114" y="285"/>
                    </a:lnTo>
                    <a:lnTo>
                      <a:pt x="1114" y="285"/>
                    </a:lnTo>
                    <a:lnTo>
                      <a:pt x="1102" y="260"/>
                    </a:lnTo>
                    <a:lnTo>
                      <a:pt x="1092" y="234"/>
                    </a:lnTo>
                    <a:lnTo>
                      <a:pt x="1085" y="208"/>
                    </a:lnTo>
                    <a:lnTo>
                      <a:pt x="1080" y="184"/>
                    </a:lnTo>
                    <a:lnTo>
                      <a:pt x="1079" y="158"/>
                    </a:lnTo>
                    <a:lnTo>
                      <a:pt x="1079" y="134"/>
                    </a:lnTo>
                    <a:lnTo>
                      <a:pt x="1081" y="110"/>
                    </a:lnTo>
                    <a:lnTo>
                      <a:pt x="1085" y="87"/>
                    </a:lnTo>
                    <a:lnTo>
                      <a:pt x="233" y="87"/>
                    </a:lnTo>
                    <a:lnTo>
                      <a:pt x="233" y="87"/>
                    </a:lnTo>
                    <a:lnTo>
                      <a:pt x="216" y="87"/>
                    </a:lnTo>
                    <a:lnTo>
                      <a:pt x="216" y="87"/>
                    </a:lnTo>
                    <a:lnTo>
                      <a:pt x="186" y="85"/>
                    </a:lnTo>
                    <a:lnTo>
                      <a:pt x="155" y="81"/>
                    </a:lnTo>
                    <a:lnTo>
                      <a:pt x="127" y="73"/>
                    </a:lnTo>
                    <a:lnTo>
                      <a:pt x="98" y="64"/>
                    </a:lnTo>
                    <a:lnTo>
                      <a:pt x="71" y="52"/>
                    </a:lnTo>
                    <a:lnTo>
                      <a:pt x="46" y="37"/>
                    </a:lnTo>
                    <a:lnTo>
                      <a:pt x="22" y="1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3" name="Freeform 68"/>
              <p:cNvSpPr>
                <a:spLocks/>
              </p:cNvSpPr>
              <p:nvPr/>
            </p:nvSpPr>
            <p:spPr bwMode="auto">
              <a:xfrm>
                <a:off x="835409" y="3671890"/>
                <a:ext cx="518589" cy="60615"/>
              </a:xfrm>
              <a:custGeom>
                <a:avLst/>
                <a:gdLst>
                  <a:gd name="T0" fmla="*/ 304 w 385"/>
                  <a:gd name="T1" fmla="*/ 0 h 45"/>
                  <a:gd name="T2" fmla="*/ 47 w 385"/>
                  <a:gd name="T3" fmla="*/ 5 h 45"/>
                  <a:gd name="T4" fmla="*/ 42 w 385"/>
                  <a:gd name="T5" fmla="*/ 6 h 45"/>
                  <a:gd name="T6" fmla="*/ 29 w 385"/>
                  <a:gd name="T7" fmla="*/ 9 h 45"/>
                  <a:gd name="T8" fmla="*/ 22 w 385"/>
                  <a:gd name="T9" fmla="*/ 10 h 45"/>
                  <a:gd name="T10" fmla="*/ 12 w 385"/>
                  <a:gd name="T11" fmla="*/ 16 h 45"/>
                  <a:gd name="T12" fmla="*/ 3 w 385"/>
                  <a:gd name="T13" fmla="*/ 20 h 45"/>
                  <a:gd name="T14" fmla="*/ 2 w 385"/>
                  <a:gd name="T15" fmla="*/ 21 h 45"/>
                  <a:gd name="T16" fmla="*/ 0 w 385"/>
                  <a:gd name="T17" fmla="*/ 24 h 45"/>
                  <a:gd name="T18" fmla="*/ 3 w 385"/>
                  <a:gd name="T19" fmla="*/ 27 h 45"/>
                  <a:gd name="T20" fmla="*/ 3 w 385"/>
                  <a:gd name="T21" fmla="*/ 27 h 45"/>
                  <a:gd name="T22" fmla="*/ 11 w 385"/>
                  <a:gd name="T23" fmla="*/ 27 h 45"/>
                  <a:gd name="T24" fmla="*/ 16 w 385"/>
                  <a:gd name="T25" fmla="*/ 33 h 45"/>
                  <a:gd name="T26" fmla="*/ 29 w 385"/>
                  <a:gd name="T27" fmla="*/ 36 h 45"/>
                  <a:gd name="T28" fmla="*/ 29 w 385"/>
                  <a:gd name="T29" fmla="*/ 36 h 45"/>
                  <a:gd name="T30" fmla="*/ 38 w 385"/>
                  <a:gd name="T31" fmla="*/ 36 h 45"/>
                  <a:gd name="T32" fmla="*/ 47 w 385"/>
                  <a:gd name="T33" fmla="*/ 39 h 45"/>
                  <a:gd name="T34" fmla="*/ 49 w 385"/>
                  <a:gd name="T35" fmla="*/ 39 h 45"/>
                  <a:gd name="T36" fmla="*/ 304 w 385"/>
                  <a:gd name="T37" fmla="*/ 35 h 45"/>
                  <a:gd name="T38" fmla="*/ 227 w 385"/>
                  <a:gd name="T39" fmla="*/ 40 h 45"/>
                  <a:gd name="T40" fmla="*/ 232 w 385"/>
                  <a:gd name="T41" fmla="*/ 44 h 45"/>
                  <a:gd name="T42" fmla="*/ 327 w 385"/>
                  <a:gd name="T43" fmla="*/ 44 h 45"/>
                  <a:gd name="T44" fmla="*/ 351 w 385"/>
                  <a:gd name="T45" fmla="*/ 35 h 45"/>
                  <a:gd name="T46" fmla="*/ 357 w 385"/>
                  <a:gd name="T47" fmla="*/ 33 h 45"/>
                  <a:gd name="T48" fmla="*/ 366 w 385"/>
                  <a:gd name="T49" fmla="*/ 31 h 45"/>
                  <a:gd name="T50" fmla="*/ 373 w 385"/>
                  <a:gd name="T51" fmla="*/ 29 h 45"/>
                  <a:gd name="T52" fmla="*/ 384 w 385"/>
                  <a:gd name="T53" fmla="*/ 23 h 45"/>
                  <a:gd name="T54" fmla="*/ 385 w 385"/>
                  <a:gd name="T55" fmla="*/ 17 h 45"/>
                  <a:gd name="T56" fmla="*/ 380 w 385"/>
                  <a:gd name="T57" fmla="*/ 8 h 45"/>
                  <a:gd name="T58" fmla="*/ 366 w 385"/>
                  <a:gd name="T59" fmla="*/ 4 h 45"/>
                  <a:gd name="T60" fmla="*/ 366 w 385"/>
                  <a:gd name="T61" fmla="*/ 4 h 45"/>
                  <a:gd name="T62" fmla="*/ 361 w 385"/>
                  <a:gd name="T63" fmla="*/ 4 h 45"/>
                  <a:gd name="T64" fmla="*/ 351 w 385"/>
                  <a:gd name="T65" fmla="*/ 1 h 45"/>
                  <a:gd name="T66" fmla="*/ 350 w 385"/>
                  <a:gd name="T67" fmla="*/ 1 h 45"/>
                  <a:gd name="T68" fmla="*/ 347 w 385"/>
                  <a:gd name="T6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45">
                    <a:moveTo>
                      <a:pt x="347" y="0"/>
                    </a:moveTo>
                    <a:lnTo>
                      <a:pt x="304" y="0"/>
                    </a:lnTo>
                    <a:lnTo>
                      <a:pt x="305" y="1"/>
                    </a:lnTo>
                    <a:lnTo>
                      <a:pt x="47" y="5"/>
                    </a:lnTo>
                    <a:lnTo>
                      <a:pt x="47" y="5"/>
                    </a:lnTo>
                    <a:lnTo>
                      <a:pt x="42" y="6"/>
                    </a:lnTo>
                    <a:lnTo>
                      <a:pt x="38" y="9"/>
                    </a:lnTo>
                    <a:lnTo>
                      <a:pt x="29" y="9"/>
                    </a:lnTo>
                    <a:lnTo>
                      <a:pt x="29" y="9"/>
                    </a:lnTo>
                    <a:lnTo>
                      <a:pt x="22" y="10"/>
                    </a:lnTo>
                    <a:lnTo>
                      <a:pt x="16" y="13"/>
                    </a:lnTo>
                    <a:lnTo>
                      <a:pt x="12" y="16"/>
                    </a:lnTo>
                    <a:lnTo>
                      <a:pt x="10" y="20"/>
                    </a:lnTo>
                    <a:lnTo>
                      <a:pt x="3" y="20"/>
                    </a:lnTo>
                    <a:lnTo>
                      <a:pt x="3" y="20"/>
                    </a:lnTo>
                    <a:lnTo>
                      <a:pt x="2" y="21"/>
                    </a:lnTo>
                    <a:lnTo>
                      <a:pt x="0" y="24"/>
                    </a:lnTo>
                    <a:lnTo>
                      <a:pt x="0" y="24"/>
                    </a:lnTo>
                    <a:lnTo>
                      <a:pt x="2" y="25"/>
                    </a:lnTo>
                    <a:lnTo>
                      <a:pt x="3" y="27"/>
                    </a:lnTo>
                    <a:lnTo>
                      <a:pt x="3" y="27"/>
                    </a:lnTo>
                    <a:lnTo>
                      <a:pt x="3" y="27"/>
                    </a:lnTo>
                    <a:lnTo>
                      <a:pt x="11" y="27"/>
                    </a:lnTo>
                    <a:lnTo>
                      <a:pt x="11" y="27"/>
                    </a:lnTo>
                    <a:lnTo>
                      <a:pt x="12" y="31"/>
                    </a:lnTo>
                    <a:lnTo>
                      <a:pt x="16" y="33"/>
                    </a:lnTo>
                    <a:lnTo>
                      <a:pt x="22" y="36"/>
                    </a:lnTo>
                    <a:lnTo>
                      <a:pt x="29" y="36"/>
                    </a:lnTo>
                    <a:lnTo>
                      <a:pt x="29" y="36"/>
                    </a:lnTo>
                    <a:lnTo>
                      <a:pt x="29" y="36"/>
                    </a:lnTo>
                    <a:lnTo>
                      <a:pt x="38" y="36"/>
                    </a:lnTo>
                    <a:lnTo>
                      <a:pt x="38" y="36"/>
                    </a:lnTo>
                    <a:lnTo>
                      <a:pt x="43" y="39"/>
                    </a:lnTo>
                    <a:lnTo>
                      <a:pt x="47" y="39"/>
                    </a:lnTo>
                    <a:lnTo>
                      <a:pt x="47" y="39"/>
                    </a:lnTo>
                    <a:lnTo>
                      <a:pt x="49" y="39"/>
                    </a:lnTo>
                    <a:lnTo>
                      <a:pt x="304" y="35"/>
                    </a:lnTo>
                    <a:lnTo>
                      <a:pt x="304" y="35"/>
                    </a:lnTo>
                    <a:lnTo>
                      <a:pt x="303" y="39"/>
                    </a:lnTo>
                    <a:lnTo>
                      <a:pt x="227" y="40"/>
                    </a:lnTo>
                    <a:lnTo>
                      <a:pt x="227" y="40"/>
                    </a:lnTo>
                    <a:lnTo>
                      <a:pt x="232" y="44"/>
                    </a:lnTo>
                    <a:lnTo>
                      <a:pt x="235" y="45"/>
                    </a:lnTo>
                    <a:lnTo>
                      <a:pt x="327" y="44"/>
                    </a:lnTo>
                    <a:lnTo>
                      <a:pt x="347" y="35"/>
                    </a:lnTo>
                    <a:lnTo>
                      <a:pt x="351" y="35"/>
                    </a:lnTo>
                    <a:lnTo>
                      <a:pt x="351" y="35"/>
                    </a:lnTo>
                    <a:lnTo>
                      <a:pt x="357" y="33"/>
                    </a:lnTo>
                    <a:lnTo>
                      <a:pt x="361" y="31"/>
                    </a:lnTo>
                    <a:lnTo>
                      <a:pt x="366" y="31"/>
                    </a:lnTo>
                    <a:lnTo>
                      <a:pt x="366" y="31"/>
                    </a:lnTo>
                    <a:lnTo>
                      <a:pt x="373" y="29"/>
                    </a:lnTo>
                    <a:lnTo>
                      <a:pt x="380" y="27"/>
                    </a:lnTo>
                    <a:lnTo>
                      <a:pt x="384" y="23"/>
                    </a:lnTo>
                    <a:lnTo>
                      <a:pt x="385" y="17"/>
                    </a:lnTo>
                    <a:lnTo>
                      <a:pt x="385" y="17"/>
                    </a:lnTo>
                    <a:lnTo>
                      <a:pt x="384" y="12"/>
                    </a:lnTo>
                    <a:lnTo>
                      <a:pt x="380" y="8"/>
                    </a:lnTo>
                    <a:lnTo>
                      <a:pt x="373" y="5"/>
                    </a:lnTo>
                    <a:lnTo>
                      <a:pt x="366" y="4"/>
                    </a:lnTo>
                    <a:lnTo>
                      <a:pt x="366" y="4"/>
                    </a:lnTo>
                    <a:lnTo>
                      <a:pt x="366" y="4"/>
                    </a:lnTo>
                    <a:lnTo>
                      <a:pt x="361" y="4"/>
                    </a:lnTo>
                    <a:lnTo>
                      <a:pt x="361" y="4"/>
                    </a:lnTo>
                    <a:lnTo>
                      <a:pt x="357" y="1"/>
                    </a:lnTo>
                    <a:lnTo>
                      <a:pt x="351" y="1"/>
                    </a:lnTo>
                    <a:lnTo>
                      <a:pt x="351" y="1"/>
                    </a:lnTo>
                    <a:lnTo>
                      <a:pt x="350" y="1"/>
                    </a:lnTo>
                    <a:lnTo>
                      <a:pt x="347" y="1"/>
                    </a:lnTo>
                    <a:lnTo>
                      <a:pt x="347" y="1"/>
                    </a:lnTo>
                    <a:lnTo>
                      <a:pt x="347"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4" name="Freeform 69"/>
              <p:cNvSpPr>
                <a:spLocks/>
              </p:cNvSpPr>
              <p:nvPr/>
            </p:nvSpPr>
            <p:spPr bwMode="auto">
              <a:xfrm>
                <a:off x="835409" y="3671890"/>
                <a:ext cx="518589" cy="60615"/>
              </a:xfrm>
              <a:custGeom>
                <a:avLst/>
                <a:gdLst>
                  <a:gd name="T0" fmla="*/ 304 w 385"/>
                  <a:gd name="T1" fmla="*/ 0 h 45"/>
                  <a:gd name="T2" fmla="*/ 47 w 385"/>
                  <a:gd name="T3" fmla="*/ 5 h 45"/>
                  <a:gd name="T4" fmla="*/ 42 w 385"/>
                  <a:gd name="T5" fmla="*/ 6 h 45"/>
                  <a:gd name="T6" fmla="*/ 29 w 385"/>
                  <a:gd name="T7" fmla="*/ 9 h 45"/>
                  <a:gd name="T8" fmla="*/ 22 w 385"/>
                  <a:gd name="T9" fmla="*/ 10 h 45"/>
                  <a:gd name="T10" fmla="*/ 12 w 385"/>
                  <a:gd name="T11" fmla="*/ 16 h 45"/>
                  <a:gd name="T12" fmla="*/ 3 w 385"/>
                  <a:gd name="T13" fmla="*/ 20 h 45"/>
                  <a:gd name="T14" fmla="*/ 2 w 385"/>
                  <a:gd name="T15" fmla="*/ 21 h 45"/>
                  <a:gd name="T16" fmla="*/ 0 w 385"/>
                  <a:gd name="T17" fmla="*/ 24 h 45"/>
                  <a:gd name="T18" fmla="*/ 3 w 385"/>
                  <a:gd name="T19" fmla="*/ 27 h 45"/>
                  <a:gd name="T20" fmla="*/ 3 w 385"/>
                  <a:gd name="T21" fmla="*/ 27 h 45"/>
                  <a:gd name="T22" fmla="*/ 11 w 385"/>
                  <a:gd name="T23" fmla="*/ 27 h 45"/>
                  <a:gd name="T24" fmla="*/ 16 w 385"/>
                  <a:gd name="T25" fmla="*/ 33 h 45"/>
                  <a:gd name="T26" fmla="*/ 29 w 385"/>
                  <a:gd name="T27" fmla="*/ 36 h 45"/>
                  <a:gd name="T28" fmla="*/ 29 w 385"/>
                  <a:gd name="T29" fmla="*/ 36 h 45"/>
                  <a:gd name="T30" fmla="*/ 38 w 385"/>
                  <a:gd name="T31" fmla="*/ 36 h 45"/>
                  <a:gd name="T32" fmla="*/ 47 w 385"/>
                  <a:gd name="T33" fmla="*/ 39 h 45"/>
                  <a:gd name="T34" fmla="*/ 49 w 385"/>
                  <a:gd name="T35" fmla="*/ 39 h 45"/>
                  <a:gd name="T36" fmla="*/ 304 w 385"/>
                  <a:gd name="T37" fmla="*/ 35 h 45"/>
                  <a:gd name="T38" fmla="*/ 227 w 385"/>
                  <a:gd name="T39" fmla="*/ 40 h 45"/>
                  <a:gd name="T40" fmla="*/ 232 w 385"/>
                  <a:gd name="T41" fmla="*/ 44 h 45"/>
                  <a:gd name="T42" fmla="*/ 327 w 385"/>
                  <a:gd name="T43" fmla="*/ 44 h 45"/>
                  <a:gd name="T44" fmla="*/ 351 w 385"/>
                  <a:gd name="T45" fmla="*/ 35 h 45"/>
                  <a:gd name="T46" fmla="*/ 357 w 385"/>
                  <a:gd name="T47" fmla="*/ 33 h 45"/>
                  <a:gd name="T48" fmla="*/ 366 w 385"/>
                  <a:gd name="T49" fmla="*/ 31 h 45"/>
                  <a:gd name="T50" fmla="*/ 373 w 385"/>
                  <a:gd name="T51" fmla="*/ 29 h 45"/>
                  <a:gd name="T52" fmla="*/ 384 w 385"/>
                  <a:gd name="T53" fmla="*/ 23 h 45"/>
                  <a:gd name="T54" fmla="*/ 385 w 385"/>
                  <a:gd name="T55" fmla="*/ 17 h 45"/>
                  <a:gd name="T56" fmla="*/ 380 w 385"/>
                  <a:gd name="T57" fmla="*/ 8 h 45"/>
                  <a:gd name="T58" fmla="*/ 366 w 385"/>
                  <a:gd name="T59" fmla="*/ 4 h 45"/>
                  <a:gd name="T60" fmla="*/ 366 w 385"/>
                  <a:gd name="T61" fmla="*/ 4 h 45"/>
                  <a:gd name="T62" fmla="*/ 361 w 385"/>
                  <a:gd name="T63" fmla="*/ 4 h 45"/>
                  <a:gd name="T64" fmla="*/ 351 w 385"/>
                  <a:gd name="T65" fmla="*/ 1 h 45"/>
                  <a:gd name="T66" fmla="*/ 350 w 385"/>
                  <a:gd name="T67" fmla="*/ 1 h 45"/>
                  <a:gd name="T68" fmla="*/ 347 w 385"/>
                  <a:gd name="T69"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45">
                    <a:moveTo>
                      <a:pt x="347" y="0"/>
                    </a:moveTo>
                    <a:lnTo>
                      <a:pt x="304" y="0"/>
                    </a:lnTo>
                    <a:lnTo>
                      <a:pt x="305" y="1"/>
                    </a:lnTo>
                    <a:lnTo>
                      <a:pt x="47" y="5"/>
                    </a:lnTo>
                    <a:lnTo>
                      <a:pt x="47" y="5"/>
                    </a:lnTo>
                    <a:lnTo>
                      <a:pt x="42" y="6"/>
                    </a:lnTo>
                    <a:lnTo>
                      <a:pt x="38" y="9"/>
                    </a:lnTo>
                    <a:lnTo>
                      <a:pt x="29" y="9"/>
                    </a:lnTo>
                    <a:lnTo>
                      <a:pt x="29" y="9"/>
                    </a:lnTo>
                    <a:lnTo>
                      <a:pt x="22" y="10"/>
                    </a:lnTo>
                    <a:lnTo>
                      <a:pt x="16" y="13"/>
                    </a:lnTo>
                    <a:lnTo>
                      <a:pt x="12" y="16"/>
                    </a:lnTo>
                    <a:lnTo>
                      <a:pt x="10" y="20"/>
                    </a:lnTo>
                    <a:lnTo>
                      <a:pt x="3" y="20"/>
                    </a:lnTo>
                    <a:lnTo>
                      <a:pt x="3" y="20"/>
                    </a:lnTo>
                    <a:lnTo>
                      <a:pt x="2" y="21"/>
                    </a:lnTo>
                    <a:lnTo>
                      <a:pt x="0" y="24"/>
                    </a:lnTo>
                    <a:lnTo>
                      <a:pt x="0" y="24"/>
                    </a:lnTo>
                    <a:lnTo>
                      <a:pt x="2" y="25"/>
                    </a:lnTo>
                    <a:lnTo>
                      <a:pt x="3" y="27"/>
                    </a:lnTo>
                    <a:lnTo>
                      <a:pt x="3" y="27"/>
                    </a:lnTo>
                    <a:lnTo>
                      <a:pt x="3" y="27"/>
                    </a:lnTo>
                    <a:lnTo>
                      <a:pt x="11" y="27"/>
                    </a:lnTo>
                    <a:lnTo>
                      <a:pt x="11" y="27"/>
                    </a:lnTo>
                    <a:lnTo>
                      <a:pt x="12" y="31"/>
                    </a:lnTo>
                    <a:lnTo>
                      <a:pt x="16" y="33"/>
                    </a:lnTo>
                    <a:lnTo>
                      <a:pt x="22" y="36"/>
                    </a:lnTo>
                    <a:lnTo>
                      <a:pt x="29" y="36"/>
                    </a:lnTo>
                    <a:lnTo>
                      <a:pt x="29" y="36"/>
                    </a:lnTo>
                    <a:lnTo>
                      <a:pt x="29" y="36"/>
                    </a:lnTo>
                    <a:lnTo>
                      <a:pt x="38" y="36"/>
                    </a:lnTo>
                    <a:lnTo>
                      <a:pt x="38" y="36"/>
                    </a:lnTo>
                    <a:lnTo>
                      <a:pt x="43" y="39"/>
                    </a:lnTo>
                    <a:lnTo>
                      <a:pt x="47" y="39"/>
                    </a:lnTo>
                    <a:lnTo>
                      <a:pt x="47" y="39"/>
                    </a:lnTo>
                    <a:lnTo>
                      <a:pt x="49" y="39"/>
                    </a:lnTo>
                    <a:lnTo>
                      <a:pt x="304" y="35"/>
                    </a:lnTo>
                    <a:lnTo>
                      <a:pt x="304" y="35"/>
                    </a:lnTo>
                    <a:lnTo>
                      <a:pt x="303" y="39"/>
                    </a:lnTo>
                    <a:lnTo>
                      <a:pt x="227" y="40"/>
                    </a:lnTo>
                    <a:lnTo>
                      <a:pt x="227" y="40"/>
                    </a:lnTo>
                    <a:lnTo>
                      <a:pt x="232" y="44"/>
                    </a:lnTo>
                    <a:lnTo>
                      <a:pt x="235" y="45"/>
                    </a:lnTo>
                    <a:lnTo>
                      <a:pt x="327" y="44"/>
                    </a:lnTo>
                    <a:lnTo>
                      <a:pt x="347" y="35"/>
                    </a:lnTo>
                    <a:lnTo>
                      <a:pt x="351" y="35"/>
                    </a:lnTo>
                    <a:lnTo>
                      <a:pt x="351" y="35"/>
                    </a:lnTo>
                    <a:lnTo>
                      <a:pt x="357" y="33"/>
                    </a:lnTo>
                    <a:lnTo>
                      <a:pt x="361" y="31"/>
                    </a:lnTo>
                    <a:lnTo>
                      <a:pt x="366" y="31"/>
                    </a:lnTo>
                    <a:lnTo>
                      <a:pt x="366" y="31"/>
                    </a:lnTo>
                    <a:lnTo>
                      <a:pt x="373" y="29"/>
                    </a:lnTo>
                    <a:lnTo>
                      <a:pt x="380" y="27"/>
                    </a:lnTo>
                    <a:lnTo>
                      <a:pt x="384" y="23"/>
                    </a:lnTo>
                    <a:lnTo>
                      <a:pt x="385" y="17"/>
                    </a:lnTo>
                    <a:lnTo>
                      <a:pt x="385" y="17"/>
                    </a:lnTo>
                    <a:lnTo>
                      <a:pt x="384" y="12"/>
                    </a:lnTo>
                    <a:lnTo>
                      <a:pt x="380" y="8"/>
                    </a:lnTo>
                    <a:lnTo>
                      <a:pt x="373" y="5"/>
                    </a:lnTo>
                    <a:lnTo>
                      <a:pt x="366" y="4"/>
                    </a:lnTo>
                    <a:lnTo>
                      <a:pt x="366" y="4"/>
                    </a:lnTo>
                    <a:lnTo>
                      <a:pt x="366" y="4"/>
                    </a:lnTo>
                    <a:lnTo>
                      <a:pt x="361" y="4"/>
                    </a:lnTo>
                    <a:lnTo>
                      <a:pt x="361" y="4"/>
                    </a:lnTo>
                    <a:lnTo>
                      <a:pt x="357" y="1"/>
                    </a:lnTo>
                    <a:lnTo>
                      <a:pt x="351" y="1"/>
                    </a:lnTo>
                    <a:lnTo>
                      <a:pt x="351" y="1"/>
                    </a:lnTo>
                    <a:lnTo>
                      <a:pt x="350" y="1"/>
                    </a:lnTo>
                    <a:lnTo>
                      <a:pt x="347" y="1"/>
                    </a:lnTo>
                    <a:lnTo>
                      <a:pt x="347" y="1"/>
                    </a:lnTo>
                    <a:lnTo>
                      <a:pt x="3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5" name="Freeform 70"/>
              <p:cNvSpPr>
                <a:spLocks/>
              </p:cNvSpPr>
              <p:nvPr/>
            </p:nvSpPr>
            <p:spPr bwMode="auto">
              <a:xfrm>
                <a:off x="796346" y="3651686"/>
                <a:ext cx="22899" cy="6735"/>
              </a:xfrm>
              <a:custGeom>
                <a:avLst/>
                <a:gdLst>
                  <a:gd name="T0" fmla="*/ 2 w 17"/>
                  <a:gd name="T1" fmla="*/ 5 h 5"/>
                  <a:gd name="T2" fmla="*/ 2 w 17"/>
                  <a:gd name="T3" fmla="*/ 5 h 5"/>
                  <a:gd name="T4" fmla="*/ 0 w 17"/>
                  <a:gd name="T5" fmla="*/ 4 h 5"/>
                  <a:gd name="T6" fmla="*/ 0 w 17"/>
                  <a:gd name="T7" fmla="*/ 2 h 5"/>
                  <a:gd name="T8" fmla="*/ 0 w 17"/>
                  <a:gd name="T9" fmla="*/ 2 h 5"/>
                  <a:gd name="T10" fmla="*/ 0 w 17"/>
                  <a:gd name="T11" fmla="*/ 0 h 5"/>
                  <a:gd name="T12" fmla="*/ 2 w 17"/>
                  <a:gd name="T13" fmla="*/ 0 h 5"/>
                  <a:gd name="T14" fmla="*/ 13 w 17"/>
                  <a:gd name="T15" fmla="*/ 0 h 5"/>
                  <a:gd name="T16" fmla="*/ 13 w 17"/>
                  <a:gd name="T17" fmla="*/ 0 h 5"/>
                  <a:gd name="T18" fmla="*/ 16 w 17"/>
                  <a:gd name="T19" fmla="*/ 0 h 5"/>
                  <a:gd name="T20" fmla="*/ 17 w 17"/>
                  <a:gd name="T21" fmla="*/ 2 h 5"/>
                  <a:gd name="T22" fmla="*/ 17 w 17"/>
                  <a:gd name="T23" fmla="*/ 2 h 5"/>
                  <a:gd name="T24" fmla="*/ 16 w 17"/>
                  <a:gd name="T25" fmla="*/ 4 h 5"/>
                  <a:gd name="T26" fmla="*/ 13 w 17"/>
                  <a:gd name="T27" fmla="*/ 5 h 5"/>
                  <a:gd name="T28" fmla="*/ 2 w 17"/>
                  <a:gd name="T2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5">
                    <a:moveTo>
                      <a:pt x="2" y="5"/>
                    </a:moveTo>
                    <a:lnTo>
                      <a:pt x="2" y="5"/>
                    </a:lnTo>
                    <a:lnTo>
                      <a:pt x="0" y="4"/>
                    </a:lnTo>
                    <a:lnTo>
                      <a:pt x="0" y="2"/>
                    </a:lnTo>
                    <a:lnTo>
                      <a:pt x="0" y="2"/>
                    </a:lnTo>
                    <a:lnTo>
                      <a:pt x="0" y="0"/>
                    </a:lnTo>
                    <a:lnTo>
                      <a:pt x="2" y="0"/>
                    </a:lnTo>
                    <a:lnTo>
                      <a:pt x="13" y="0"/>
                    </a:lnTo>
                    <a:lnTo>
                      <a:pt x="13" y="0"/>
                    </a:lnTo>
                    <a:lnTo>
                      <a:pt x="16" y="0"/>
                    </a:lnTo>
                    <a:lnTo>
                      <a:pt x="17" y="2"/>
                    </a:lnTo>
                    <a:lnTo>
                      <a:pt x="17" y="2"/>
                    </a:lnTo>
                    <a:lnTo>
                      <a:pt x="16" y="4"/>
                    </a:lnTo>
                    <a:lnTo>
                      <a:pt x="13" y="5"/>
                    </a:lnTo>
                    <a:lnTo>
                      <a:pt x="2" y="5"/>
                    </a:lnTo>
                    <a:close/>
                  </a:path>
                </a:pathLst>
              </a:custGeom>
              <a:solidFill>
                <a:srgbClr val="648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6" name="Freeform 71"/>
              <p:cNvSpPr>
                <a:spLocks/>
              </p:cNvSpPr>
              <p:nvPr/>
            </p:nvSpPr>
            <p:spPr bwMode="auto">
              <a:xfrm>
                <a:off x="808470" y="3630134"/>
                <a:ext cx="505119" cy="41757"/>
              </a:xfrm>
              <a:custGeom>
                <a:avLst/>
                <a:gdLst>
                  <a:gd name="T0" fmla="*/ 19 w 375"/>
                  <a:gd name="T1" fmla="*/ 31 h 31"/>
                  <a:gd name="T2" fmla="*/ 19 w 375"/>
                  <a:gd name="T3" fmla="*/ 31 h 31"/>
                  <a:gd name="T4" fmla="*/ 11 w 375"/>
                  <a:gd name="T5" fmla="*/ 31 h 31"/>
                  <a:gd name="T6" fmla="*/ 5 w 375"/>
                  <a:gd name="T7" fmla="*/ 28 h 31"/>
                  <a:gd name="T8" fmla="*/ 1 w 375"/>
                  <a:gd name="T9" fmla="*/ 24 h 31"/>
                  <a:gd name="T10" fmla="*/ 0 w 375"/>
                  <a:gd name="T11" fmla="*/ 18 h 31"/>
                  <a:gd name="T12" fmla="*/ 0 w 375"/>
                  <a:gd name="T13" fmla="*/ 18 h 31"/>
                  <a:gd name="T14" fmla="*/ 1 w 375"/>
                  <a:gd name="T15" fmla="*/ 13 h 31"/>
                  <a:gd name="T16" fmla="*/ 5 w 375"/>
                  <a:gd name="T17" fmla="*/ 9 h 31"/>
                  <a:gd name="T18" fmla="*/ 11 w 375"/>
                  <a:gd name="T19" fmla="*/ 6 h 31"/>
                  <a:gd name="T20" fmla="*/ 19 w 375"/>
                  <a:gd name="T21" fmla="*/ 5 h 31"/>
                  <a:gd name="T22" fmla="*/ 355 w 375"/>
                  <a:gd name="T23" fmla="*/ 0 h 31"/>
                  <a:gd name="T24" fmla="*/ 355 w 375"/>
                  <a:gd name="T25" fmla="*/ 0 h 31"/>
                  <a:gd name="T26" fmla="*/ 363 w 375"/>
                  <a:gd name="T27" fmla="*/ 0 h 31"/>
                  <a:gd name="T28" fmla="*/ 369 w 375"/>
                  <a:gd name="T29" fmla="*/ 2 h 31"/>
                  <a:gd name="T30" fmla="*/ 373 w 375"/>
                  <a:gd name="T31" fmla="*/ 6 h 31"/>
                  <a:gd name="T32" fmla="*/ 375 w 375"/>
                  <a:gd name="T33" fmla="*/ 12 h 31"/>
                  <a:gd name="T34" fmla="*/ 375 w 375"/>
                  <a:gd name="T35" fmla="*/ 12 h 31"/>
                  <a:gd name="T36" fmla="*/ 373 w 375"/>
                  <a:gd name="T37" fmla="*/ 17 h 31"/>
                  <a:gd name="T38" fmla="*/ 370 w 375"/>
                  <a:gd name="T39" fmla="*/ 21 h 31"/>
                  <a:gd name="T40" fmla="*/ 363 w 375"/>
                  <a:gd name="T41" fmla="*/ 24 h 31"/>
                  <a:gd name="T42" fmla="*/ 356 w 375"/>
                  <a:gd name="T43" fmla="*/ 25 h 31"/>
                  <a:gd name="T44" fmla="*/ 19 w 375"/>
                  <a:gd name="T4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5" h="31">
                    <a:moveTo>
                      <a:pt x="19" y="31"/>
                    </a:moveTo>
                    <a:lnTo>
                      <a:pt x="19" y="31"/>
                    </a:lnTo>
                    <a:lnTo>
                      <a:pt x="11" y="31"/>
                    </a:lnTo>
                    <a:lnTo>
                      <a:pt x="5" y="28"/>
                    </a:lnTo>
                    <a:lnTo>
                      <a:pt x="1" y="24"/>
                    </a:lnTo>
                    <a:lnTo>
                      <a:pt x="0" y="18"/>
                    </a:lnTo>
                    <a:lnTo>
                      <a:pt x="0" y="18"/>
                    </a:lnTo>
                    <a:lnTo>
                      <a:pt x="1" y="13"/>
                    </a:lnTo>
                    <a:lnTo>
                      <a:pt x="5" y="9"/>
                    </a:lnTo>
                    <a:lnTo>
                      <a:pt x="11" y="6"/>
                    </a:lnTo>
                    <a:lnTo>
                      <a:pt x="19" y="5"/>
                    </a:lnTo>
                    <a:lnTo>
                      <a:pt x="355" y="0"/>
                    </a:lnTo>
                    <a:lnTo>
                      <a:pt x="355" y="0"/>
                    </a:lnTo>
                    <a:lnTo>
                      <a:pt x="363" y="0"/>
                    </a:lnTo>
                    <a:lnTo>
                      <a:pt x="369" y="2"/>
                    </a:lnTo>
                    <a:lnTo>
                      <a:pt x="373" y="6"/>
                    </a:lnTo>
                    <a:lnTo>
                      <a:pt x="375" y="12"/>
                    </a:lnTo>
                    <a:lnTo>
                      <a:pt x="375" y="12"/>
                    </a:lnTo>
                    <a:lnTo>
                      <a:pt x="373" y="17"/>
                    </a:lnTo>
                    <a:lnTo>
                      <a:pt x="370" y="21"/>
                    </a:lnTo>
                    <a:lnTo>
                      <a:pt x="363" y="24"/>
                    </a:lnTo>
                    <a:lnTo>
                      <a:pt x="356" y="25"/>
                    </a:lnTo>
                    <a:lnTo>
                      <a:pt x="19" y="31"/>
                    </a:lnTo>
                    <a:close/>
                  </a:path>
                </a:pathLst>
              </a:custGeom>
              <a:solidFill>
                <a:srgbClr val="243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7" name="Freeform 72"/>
              <p:cNvSpPr>
                <a:spLocks/>
              </p:cNvSpPr>
              <p:nvPr/>
            </p:nvSpPr>
            <p:spPr bwMode="auto">
              <a:xfrm>
                <a:off x="838103" y="3623399"/>
                <a:ext cx="452587" cy="53879"/>
              </a:xfrm>
              <a:custGeom>
                <a:avLst/>
                <a:gdLst>
                  <a:gd name="T0" fmla="*/ 16 w 336"/>
                  <a:gd name="T1" fmla="*/ 40 h 40"/>
                  <a:gd name="T2" fmla="*/ 16 w 336"/>
                  <a:gd name="T3" fmla="*/ 40 h 40"/>
                  <a:gd name="T4" fmla="*/ 9 w 336"/>
                  <a:gd name="T5" fmla="*/ 38 h 40"/>
                  <a:gd name="T6" fmla="*/ 4 w 336"/>
                  <a:gd name="T7" fmla="*/ 34 h 40"/>
                  <a:gd name="T8" fmla="*/ 1 w 336"/>
                  <a:gd name="T9" fmla="*/ 29 h 40"/>
                  <a:gd name="T10" fmla="*/ 0 w 336"/>
                  <a:gd name="T11" fmla="*/ 23 h 40"/>
                  <a:gd name="T12" fmla="*/ 0 w 336"/>
                  <a:gd name="T13" fmla="*/ 23 h 40"/>
                  <a:gd name="T14" fmla="*/ 1 w 336"/>
                  <a:gd name="T15" fmla="*/ 17 h 40"/>
                  <a:gd name="T16" fmla="*/ 4 w 336"/>
                  <a:gd name="T17" fmla="*/ 11 h 40"/>
                  <a:gd name="T18" fmla="*/ 9 w 336"/>
                  <a:gd name="T19" fmla="*/ 7 h 40"/>
                  <a:gd name="T20" fmla="*/ 16 w 336"/>
                  <a:gd name="T21" fmla="*/ 6 h 40"/>
                  <a:gd name="T22" fmla="*/ 318 w 336"/>
                  <a:gd name="T23" fmla="*/ 0 h 40"/>
                  <a:gd name="T24" fmla="*/ 318 w 336"/>
                  <a:gd name="T25" fmla="*/ 0 h 40"/>
                  <a:gd name="T26" fmla="*/ 325 w 336"/>
                  <a:gd name="T27" fmla="*/ 2 h 40"/>
                  <a:gd name="T28" fmla="*/ 330 w 336"/>
                  <a:gd name="T29" fmla="*/ 6 h 40"/>
                  <a:gd name="T30" fmla="*/ 334 w 336"/>
                  <a:gd name="T31" fmla="*/ 11 h 40"/>
                  <a:gd name="T32" fmla="*/ 336 w 336"/>
                  <a:gd name="T33" fmla="*/ 17 h 40"/>
                  <a:gd name="T34" fmla="*/ 336 w 336"/>
                  <a:gd name="T35" fmla="*/ 17 h 40"/>
                  <a:gd name="T36" fmla="*/ 334 w 336"/>
                  <a:gd name="T37" fmla="*/ 23 h 40"/>
                  <a:gd name="T38" fmla="*/ 330 w 336"/>
                  <a:gd name="T39" fmla="*/ 29 h 40"/>
                  <a:gd name="T40" fmla="*/ 325 w 336"/>
                  <a:gd name="T41" fmla="*/ 33 h 40"/>
                  <a:gd name="T42" fmla="*/ 318 w 336"/>
                  <a:gd name="T43" fmla="*/ 34 h 40"/>
                  <a:gd name="T44" fmla="*/ 16 w 336"/>
                  <a:gd name="T4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6" h="40">
                    <a:moveTo>
                      <a:pt x="16" y="40"/>
                    </a:moveTo>
                    <a:lnTo>
                      <a:pt x="16" y="40"/>
                    </a:lnTo>
                    <a:lnTo>
                      <a:pt x="9" y="38"/>
                    </a:lnTo>
                    <a:lnTo>
                      <a:pt x="4" y="34"/>
                    </a:lnTo>
                    <a:lnTo>
                      <a:pt x="1" y="29"/>
                    </a:lnTo>
                    <a:lnTo>
                      <a:pt x="0" y="23"/>
                    </a:lnTo>
                    <a:lnTo>
                      <a:pt x="0" y="23"/>
                    </a:lnTo>
                    <a:lnTo>
                      <a:pt x="1" y="17"/>
                    </a:lnTo>
                    <a:lnTo>
                      <a:pt x="4" y="11"/>
                    </a:lnTo>
                    <a:lnTo>
                      <a:pt x="9" y="7"/>
                    </a:lnTo>
                    <a:lnTo>
                      <a:pt x="16" y="6"/>
                    </a:lnTo>
                    <a:lnTo>
                      <a:pt x="318" y="0"/>
                    </a:lnTo>
                    <a:lnTo>
                      <a:pt x="318" y="0"/>
                    </a:lnTo>
                    <a:lnTo>
                      <a:pt x="325" y="2"/>
                    </a:lnTo>
                    <a:lnTo>
                      <a:pt x="330" y="6"/>
                    </a:lnTo>
                    <a:lnTo>
                      <a:pt x="334" y="11"/>
                    </a:lnTo>
                    <a:lnTo>
                      <a:pt x="336" y="17"/>
                    </a:lnTo>
                    <a:lnTo>
                      <a:pt x="336" y="17"/>
                    </a:lnTo>
                    <a:lnTo>
                      <a:pt x="334" y="23"/>
                    </a:lnTo>
                    <a:lnTo>
                      <a:pt x="330" y="29"/>
                    </a:lnTo>
                    <a:lnTo>
                      <a:pt x="325" y="33"/>
                    </a:lnTo>
                    <a:lnTo>
                      <a:pt x="318" y="34"/>
                    </a:lnTo>
                    <a:lnTo>
                      <a:pt x="16" y="40"/>
                    </a:lnTo>
                    <a:close/>
                  </a:path>
                </a:pathLst>
              </a:custGeom>
              <a:solidFill>
                <a:srgbClr val="E4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8" name="Freeform 73"/>
              <p:cNvSpPr>
                <a:spLocks/>
              </p:cNvSpPr>
              <p:nvPr/>
            </p:nvSpPr>
            <p:spPr bwMode="auto">
              <a:xfrm>
                <a:off x="1100765" y="3622052"/>
                <a:ext cx="168373" cy="63309"/>
              </a:xfrm>
              <a:custGeom>
                <a:avLst/>
                <a:gdLst>
                  <a:gd name="T0" fmla="*/ 120 w 125"/>
                  <a:gd name="T1" fmla="*/ 35 h 47"/>
                  <a:gd name="T2" fmla="*/ 99 w 125"/>
                  <a:gd name="T3" fmla="*/ 46 h 47"/>
                  <a:gd name="T4" fmla="*/ 8 w 125"/>
                  <a:gd name="T5" fmla="*/ 47 h 47"/>
                  <a:gd name="T6" fmla="*/ 8 w 125"/>
                  <a:gd name="T7" fmla="*/ 47 h 47"/>
                  <a:gd name="T8" fmla="*/ 6 w 125"/>
                  <a:gd name="T9" fmla="*/ 45 h 47"/>
                  <a:gd name="T10" fmla="*/ 0 w 125"/>
                  <a:gd name="T11" fmla="*/ 41 h 47"/>
                  <a:gd name="T12" fmla="*/ 76 w 125"/>
                  <a:gd name="T13" fmla="*/ 39 h 47"/>
                  <a:gd name="T14" fmla="*/ 76 w 125"/>
                  <a:gd name="T15" fmla="*/ 39 h 47"/>
                  <a:gd name="T16" fmla="*/ 77 w 125"/>
                  <a:gd name="T17" fmla="*/ 37 h 47"/>
                  <a:gd name="T18" fmla="*/ 80 w 125"/>
                  <a:gd name="T19" fmla="*/ 28 h 47"/>
                  <a:gd name="T20" fmla="*/ 81 w 125"/>
                  <a:gd name="T21" fmla="*/ 23 h 47"/>
                  <a:gd name="T22" fmla="*/ 81 w 125"/>
                  <a:gd name="T23" fmla="*/ 16 h 47"/>
                  <a:gd name="T24" fmla="*/ 80 w 125"/>
                  <a:gd name="T25" fmla="*/ 8 h 47"/>
                  <a:gd name="T26" fmla="*/ 77 w 125"/>
                  <a:gd name="T27" fmla="*/ 1 h 47"/>
                  <a:gd name="T28" fmla="*/ 120 w 125"/>
                  <a:gd name="T29" fmla="*/ 0 h 47"/>
                  <a:gd name="T30" fmla="*/ 120 w 125"/>
                  <a:gd name="T31" fmla="*/ 0 h 47"/>
                  <a:gd name="T32" fmla="*/ 122 w 125"/>
                  <a:gd name="T33" fmla="*/ 4 h 47"/>
                  <a:gd name="T34" fmla="*/ 125 w 125"/>
                  <a:gd name="T35" fmla="*/ 11 h 47"/>
                  <a:gd name="T36" fmla="*/ 125 w 125"/>
                  <a:gd name="T37" fmla="*/ 16 h 47"/>
                  <a:gd name="T38" fmla="*/ 125 w 125"/>
                  <a:gd name="T39" fmla="*/ 23 h 47"/>
                  <a:gd name="T40" fmla="*/ 123 w 125"/>
                  <a:gd name="T41" fmla="*/ 28 h 47"/>
                  <a:gd name="T42" fmla="*/ 120 w 125"/>
                  <a:gd name="T43" fmla="*/ 35 h 47"/>
                  <a:gd name="T44" fmla="*/ 120 w 125"/>
                  <a:gd name="T45" fmla="*/ 3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47">
                    <a:moveTo>
                      <a:pt x="120" y="35"/>
                    </a:moveTo>
                    <a:lnTo>
                      <a:pt x="99" y="46"/>
                    </a:lnTo>
                    <a:lnTo>
                      <a:pt x="8" y="47"/>
                    </a:lnTo>
                    <a:lnTo>
                      <a:pt x="8" y="47"/>
                    </a:lnTo>
                    <a:lnTo>
                      <a:pt x="6" y="45"/>
                    </a:lnTo>
                    <a:lnTo>
                      <a:pt x="0" y="41"/>
                    </a:lnTo>
                    <a:lnTo>
                      <a:pt x="76" y="39"/>
                    </a:lnTo>
                    <a:lnTo>
                      <a:pt x="76" y="39"/>
                    </a:lnTo>
                    <a:lnTo>
                      <a:pt x="77" y="37"/>
                    </a:lnTo>
                    <a:lnTo>
                      <a:pt x="80" y="28"/>
                    </a:lnTo>
                    <a:lnTo>
                      <a:pt x="81" y="23"/>
                    </a:lnTo>
                    <a:lnTo>
                      <a:pt x="81" y="16"/>
                    </a:lnTo>
                    <a:lnTo>
                      <a:pt x="80" y="8"/>
                    </a:lnTo>
                    <a:lnTo>
                      <a:pt x="77" y="1"/>
                    </a:lnTo>
                    <a:lnTo>
                      <a:pt x="120" y="0"/>
                    </a:lnTo>
                    <a:lnTo>
                      <a:pt x="120" y="0"/>
                    </a:lnTo>
                    <a:lnTo>
                      <a:pt x="122" y="4"/>
                    </a:lnTo>
                    <a:lnTo>
                      <a:pt x="125" y="11"/>
                    </a:lnTo>
                    <a:lnTo>
                      <a:pt x="125" y="16"/>
                    </a:lnTo>
                    <a:lnTo>
                      <a:pt x="125" y="23"/>
                    </a:lnTo>
                    <a:lnTo>
                      <a:pt x="123" y="28"/>
                    </a:lnTo>
                    <a:lnTo>
                      <a:pt x="120" y="35"/>
                    </a:lnTo>
                    <a:lnTo>
                      <a:pt x="120" y="35"/>
                    </a:lnTo>
                    <a:close/>
                  </a:path>
                </a:pathLst>
              </a:custGeom>
              <a:solidFill>
                <a:srgbClr val="243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9" name="Freeform 74"/>
              <p:cNvSpPr>
                <a:spLocks noEditPoints="1"/>
              </p:cNvSpPr>
              <p:nvPr/>
            </p:nvSpPr>
            <p:spPr bwMode="auto">
              <a:xfrm>
                <a:off x="1394407" y="3554703"/>
                <a:ext cx="145474" cy="105065"/>
              </a:xfrm>
              <a:custGeom>
                <a:avLst/>
                <a:gdLst>
                  <a:gd name="T0" fmla="*/ 17 w 108"/>
                  <a:gd name="T1" fmla="*/ 27 h 78"/>
                  <a:gd name="T2" fmla="*/ 21 w 108"/>
                  <a:gd name="T3" fmla="*/ 37 h 78"/>
                  <a:gd name="T4" fmla="*/ 79 w 108"/>
                  <a:gd name="T5" fmla="*/ 65 h 78"/>
                  <a:gd name="T6" fmla="*/ 83 w 108"/>
                  <a:gd name="T7" fmla="*/ 65 h 78"/>
                  <a:gd name="T8" fmla="*/ 82 w 108"/>
                  <a:gd name="T9" fmla="*/ 61 h 78"/>
                  <a:gd name="T10" fmla="*/ 25 w 108"/>
                  <a:gd name="T11" fmla="*/ 34 h 78"/>
                  <a:gd name="T12" fmla="*/ 23 w 108"/>
                  <a:gd name="T13" fmla="*/ 27 h 78"/>
                  <a:gd name="T14" fmla="*/ 71 w 108"/>
                  <a:gd name="T15" fmla="*/ 20 h 78"/>
                  <a:gd name="T16" fmla="*/ 73 w 108"/>
                  <a:gd name="T17" fmla="*/ 26 h 78"/>
                  <a:gd name="T18" fmla="*/ 73 w 108"/>
                  <a:gd name="T19" fmla="*/ 26 h 78"/>
                  <a:gd name="T20" fmla="*/ 75 w 108"/>
                  <a:gd name="T21" fmla="*/ 23 h 78"/>
                  <a:gd name="T22" fmla="*/ 25 w 108"/>
                  <a:gd name="T23" fmla="*/ 15 h 78"/>
                  <a:gd name="T24" fmla="*/ 27 w 108"/>
                  <a:gd name="T25" fmla="*/ 20 h 78"/>
                  <a:gd name="T26" fmla="*/ 29 w 108"/>
                  <a:gd name="T27" fmla="*/ 19 h 78"/>
                  <a:gd name="T28" fmla="*/ 33 w 108"/>
                  <a:gd name="T29" fmla="*/ 18 h 78"/>
                  <a:gd name="T30" fmla="*/ 2 w 108"/>
                  <a:gd name="T31" fmla="*/ 14 h 78"/>
                  <a:gd name="T32" fmla="*/ 1 w 108"/>
                  <a:gd name="T33" fmla="*/ 27 h 78"/>
                  <a:gd name="T34" fmla="*/ 4 w 108"/>
                  <a:gd name="T35" fmla="*/ 37 h 78"/>
                  <a:gd name="T36" fmla="*/ 15 w 108"/>
                  <a:gd name="T37" fmla="*/ 46 h 78"/>
                  <a:gd name="T38" fmla="*/ 83 w 108"/>
                  <a:gd name="T39" fmla="*/ 77 h 78"/>
                  <a:gd name="T40" fmla="*/ 87 w 108"/>
                  <a:gd name="T41" fmla="*/ 78 h 78"/>
                  <a:gd name="T42" fmla="*/ 102 w 108"/>
                  <a:gd name="T43" fmla="*/ 72 h 78"/>
                  <a:gd name="T44" fmla="*/ 106 w 108"/>
                  <a:gd name="T45" fmla="*/ 64 h 78"/>
                  <a:gd name="T46" fmla="*/ 102 w 108"/>
                  <a:gd name="T47" fmla="*/ 46 h 78"/>
                  <a:gd name="T48" fmla="*/ 69 w 108"/>
                  <a:gd name="T49" fmla="*/ 29 h 78"/>
                  <a:gd name="T50" fmla="*/ 94 w 108"/>
                  <a:gd name="T51" fmla="*/ 46 h 78"/>
                  <a:gd name="T52" fmla="*/ 102 w 108"/>
                  <a:gd name="T53" fmla="*/ 60 h 78"/>
                  <a:gd name="T54" fmla="*/ 98 w 108"/>
                  <a:gd name="T55" fmla="*/ 69 h 78"/>
                  <a:gd name="T56" fmla="*/ 87 w 108"/>
                  <a:gd name="T57" fmla="*/ 73 h 78"/>
                  <a:gd name="T58" fmla="*/ 17 w 108"/>
                  <a:gd name="T59" fmla="*/ 41 h 78"/>
                  <a:gd name="T60" fmla="*/ 6 w 108"/>
                  <a:gd name="T61" fmla="*/ 30 h 78"/>
                  <a:gd name="T62" fmla="*/ 6 w 108"/>
                  <a:gd name="T63" fmla="*/ 16 h 78"/>
                  <a:gd name="T64" fmla="*/ 47 w 108"/>
                  <a:gd name="T65" fmla="*/ 19 h 78"/>
                  <a:gd name="T66" fmla="*/ 48 w 108"/>
                  <a:gd name="T67" fmla="*/ 22 h 78"/>
                  <a:gd name="T68" fmla="*/ 59 w 108"/>
                  <a:gd name="T69" fmla="*/ 30 h 78"/>
                  <a:gd name="T70" fmla="*/ 39 w 108"/>
                  <a:gd name="T71" fmla="*/ 15 h 78"/>
                  <a:gd name="T72" fmla="*/ 8 w 108"/>
                  <a:gd name="T73" fmla="*/ 7 h 78"/>
                  <a:gd name="T74" fmla="*/ 9 w 108"/>
                  <a:gd name="T75" fmla="*/ 12 h 78"/>
                  <a:gd name="T76" fmla="*/ 8 w 108"/>
                  <a:gd name="T77" fmla="*/ 7 h 78"/>
                  <a:gd name="T78" fmla="*/ 17 w 108"/>
                  <a:gd name="T79" fmla="*/ 2 h 78"/>
                  <a:gd name="T80" fmla="*/ 19 w 108"/>
                  <a:gd name="T81" fmla="*/ 6 h 78"/>
                  <a:gd name="T82" fmla="*/ 25 w 108"/>
                  <a:gd name="T83" fmla="*/ 6 h 78"/>
                  <a:gd name="T84" fmla="*/ 66 w 108"/>
                  <a:gd name="T85" fmla="*/ 22 h 78"/>
                  <a:gd name="T86" fmla="*/ 36 w 108"/>
                  <a:gd name="T87" fmla="*/ 3 h 78"/>
                  <a:gd name="T88" fmla="*/ 24 w 108"/>
                  <a:gd name="T8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8" h="78">
                    <a:moveTo>
                      <a:pt x="19" y="22"/>
                    </a:moveTo>
                    <a:lnTo>
                      <a:pt x="19" y="22"/>
                    </a:lnTo>
                    <a:lnTo>
                      <a:pt x="17" y="27"/>
                    </a:lnTo>
                    <a:lnTo>
                      <a:pt x="19" y="33"/>
                    </a:lnTo>
                    <a:lnTo>
                      <a:pt x="19" y="33"/>
                    </a:lnTo>
                    <a:lnTo>
                      <a:pt x="21" y="37"/>
                    </a:lnTo>
                    <a:lnTo>
                      <a:pt x="27" y="41"/>
                    </a:lnTo>
                    <a:lnTo>
                      <a:pt x="79" y="65"/>
                    </a:lnTo>
                    <a:lnTo>
                      <a:pt x="79" y="65"/>
                    </a:lnTo>
                    <a:lnTo>
                      <a:pt x="81" y="66"/>
                    </a:lnTo>
                    <a:lnTo>
                      <a:pt x="81" y="66"/>
                    </a:lnTo>
                    <a:lnTo>
                      <a:pt x="83" y="65"/>
                    </a:lnTo>
                    <a:lnTo>
                      <a:pt x="83" y="65"/>
                    </a:lnTo>
                    <a:lnTo>
                      <a:pt x="83" y="62"/>
                    </a:lnTo>
                    <a:lnTo>
                      <a:pt x="82" y="61"/>
                    </a:lnTo>
                    <a:lnTo>
                      <a:pt x="28" y="37"/>
                    </a:lnTo>
                    <a:lnTo>
                      <a:pt x="28" y="37"/>
                    </a:lnTo>
                    <a:lnTo>
                      <a:pt x="25" y="34"/>
                    </a:lnTo>
                    <a:lnTo>
                      <a:pt x="24" y="30"/>
                    </a:lnTo>
                    <a:lnTo>
                      <a:pt x="24" y="30"/>
                    </a:lnTo>
                    <a:lnTo>
                      <a:pt x="23" y="27"/>
                    </a:lnTo>
                    <a:lnTo>
                      <a:pt x="24" y="24"/>
                    </a:lnTo>
                    <a:lnTo>
                      <a:pt x="19" y="22"/>
                    </a:lnTo>
                    <a:close/>
                    <a:moveTo>
                      <a:pt x="71" y="20"/>
                    </a:moveTo>
                    <a:lnTo>
                      <a:pt x="71" y="20"/>
                    </a:lnTo>
                    <a:lnTo>
                      <a:pt x="70" y="24"/>
                    </a:lnTo>
                    <a:lnTo>
                      <a:pt x="73" y="26"/>
                    </a:lnTo>
                    <a:lnTo>
                      <a:pt x="73" y="26"/>
                    </a:lnTo>
                    <a:lnTo>
                      <a:pt x="73" y="26"/>
                    </a:lnTo>
                    <a:lnTo>
                      <a:pt x="73" y="26"/>
                    </a:lnTo>
                    <a:lnTo>
                      <a:pt x="75" y="24"/>
                    </a:lnTo>
                    <a:lnTo>
                      <a:pt x="75" y="24"/>
                    </a:lnTo>
                    <a:lnTo>
                      <a:pt x="75" y="23"/>
                    </a:lnTo>
                    <a:lnTo>
                      <a:pt x="74" y="20"/>
                    </a:lnTo>
                    <a:lnTo>
                      <a:pt x="71" y="20"/>
                    </a:lnTo>
                    <a:close/>
                    <a:moveTo>
                      <a:pt x="25" y="15"/>
                    </a:moveTo>
                    <a:lnTo>
                      <a:pt x="25" y="15"/>
                    </a:lnTo>
                    <a:lnTo>
                      <a:pt x="21" y="18"/>
                    </a:lnTo>
                    <a:lnTo>
                      <a:pt x="27" y="20"/>
                    </a:lnTo>
                    <a:lnTo>
                      <a:pt x="27" y="20"/>
                    </a:lnTo>
                    <a:lnTo>
                      <a:pt x="29" y="19"/>
                    </a:lnTo>
                    <a:lnTo>
                      <a:pt x="29" y="19"/>
                    </a:lnTo>
                    <a:lnTo>
                      <a:pt x="32" y="18"/>
                    </a:lnTo>
                    <a:lnTo>
                      <a:pt x="32" y="18"/>
                    </a:lnTo>
                    <a:lnTo>
                      <a:pt x="33" y="18"/>
                    </a:lnTo>
                    <a:lnTo>
                      <a:pt x="25" y="15"/>
                    </a:lnTo>
                    <a:close/>
                    <a:moveTo>
                      <a:pt x="2" y="14"/>
                    </a:moveTo>
                    <a:lnTo>
                      <a:pt x="2" y="14"/>
                    </a:lnTo>
                    <a:lnTo>
                      <a:pt x="1" y="19"/>
                    </a:lnTo>
                    <a:lnTo>
                      <a:pt x="0" y="23"/>
                    </a:lnTo>
                    <a:lnTo>
                      <a:pt x="1" y="27"/>
                    </a:lnTo>
                    <a:lnTo>
                      <a:pt x="1" y="31"/>
                    </a:lnTo>
                    <a:lnTo>
                      <a:pt x="1" y="31"/>
                    </a:lnTo>
                    <a:lnTo>
                      <a:pt x="4" y="37"/>
                    </a:lnTo>
                    <a:lnTo>
                      <a:pt x="6" y="39"/>
                    </a:lnTo>
                    <a:lnTo>
                      <a:pt x="10" y="43"/>
                    </a:lnTo>
                    <a:lnTo>
                      <a:pt x="15" y="46"/>
                    </a:lnTo>
                    <a:lnTo>
                      <a:pt x="79" y="76"/>
                    </a:lnTo>
                    <a:lnTo>
                      <a:pt x="79" y="76"/>
                    </a:lnTo>
                    <a:lnTo>
                      <a:pt x="83" y="77"/>
                    </a:lnTo>
                    <a:lnTo>
                      <a:pt x="83" y="77"/>
                    </a:lnTo>
                    <a:lnTo>
                      <a:pt x="87" y="78"/>
                    </a:lnTo>
                    <a:lnTo>
                      <a:pt x="87" y="78"/>
                    </a:lnTo>
                    <a:lnTo>
                      <a:pt x="93" y="77"/>
                    </a:lnTo>
                    <a:lnTo>
                      <a:pt x="98" y="76"/>
                    </a:lnTo>
                    <a:lnTo>
                      <a:pt x="102" y="72"/>
                    </a:lnTo>
                    <a:lnTo>
                      <a:pt x="105" y="68"/>
                    </a:lnTo>
                    <a:lnTo>
                      <a:pt x="105" y="68"/>
                    </a:lnTo>
                    <a:lnTo>
                      <a:pt x="106" y="64"/>
                    </a:lnTo>
                    <a:lnTo>
                      <a:pt x="108" y="60"/>
                    </a:lnTo>
                    <a:lnTo>
                      <a:pt x="106" y="53"/>
                    </a:lnTo>
                    <a:lnTo>
                      <a:pt x="102" y="46"/>
                    </a:lnTo>
                    <a:lnTo>
                      <a:pt x="96" y="42"/>
                    </a:lnTo>
                    <a:lnTo>
                      <a:pt x="69" y="29"/>
                    </a:lnTo>
                    <a:lnTo>
                      <a:pt x="69" y="29"/>
                    </a:lnTo>
                    <a:lnTo>
                      <a:pt x="64" y="33"/>
                    </a:lnTo>
                    <a:lnTo>
                      <a:pt x="94" y="46"/>
                    </a:lnTo>
                    <a:lnTo>
                      <a:pt x="94" y="46"/>
                    </a:lnTo>
                    <a:lnTo>
                      <a:pt x="98" y="50"/>
                    </a:lnTo>
                    <a:lnTo>
                      <a:pt x="101" y="54"/>
                    </a:lnTo>
                    <a:lnTo>
                      <a:pt x="102" y="60"/>
                    </a:lnTo>
                    <a:lnTo>
                      <a:pt x="101" y="65"/>
                    </a:lnTo>
                    <a:lnTo>
                      <a:pt x="101" y="65"/>
                    </a:lnTo>
                    <a:lnTo>
                      <a:pt x="98" y="69"/>
                    </a:lnTo>
                    <a:lnTo>
                      <a:pt x="96" y="70"/>
                    </a:lnTo>
                    <a:lnTo>
                      <a:pt x="91" y="73"/>
                    </a:lnTo>
                    <a:lnTo>
                      <a:pt x="87" y="73"/>
                    </a:lnTo>
                    <a:lnTo>
                      <a:pt x="87" y="73"/>
                    </a:lnTo>
                    <a:lnTo>
                      <a:pt x="81" y="72"/>
                    </a:lnTo>
                    <a:lnTo>
                      <a:pt x="17" y="41"/>
                    </a:lnTo>
                    <a:lnTo>
                      <a:pt x="17" y="41"/>
                    </a:lnTo>
                    <a:lnTo>
                      <a:pt x="10" y="37"/>
                    </a:lnTo>
                    <a:lnTo>
                      <a:pt x="6" y="30"/>
                    </a:lnTo>
                    <a:lnTo>
                      <a:pt x="6" y="30"/>
                    </a:lnTo>
                    <a:lnTo>
                      <a:pt x="5" y="23"/>
                    </a:lnTo>
                    <a:lnTo>
                      <a:pt x="6" y="16"/>
                    </a:lnTo>
                    <a:lnTo>
                      <a:pt x="2" y="14"/>
                    </a:lnTo>
                    <a:close/>
                    <a:moveTo>
                      <a:pt x="35" y="14"/>
                    </a:moveTo>
                    <a:lnTo>
                      <a:pt x="47" y="19"/>
                    </a:lnTo>
                    <a:lnTo>
                      <a:pt x="47" y="19"/>
                    </a:lnTo>
                    <a:lnTo>
                      <a:pt x="48" y="20"/>
                    </a:lnTo>
                    <a:lnTo>
                      <a:pt x="48" y="22"/>
                    </a:lnTo>
                    <a:lnTo>
                      <a:pt x="48" y="22"/>
                    </a:lnTo>
                    <a:lnTo>
                      <a:pt x="47" y="23"/>
                    </a:lnTo>
                    <a:lnTo>
                      <a:pt x="59" y="30"/>
                    </a:lnTo>
                    <a:lnTo>
                      <a:pt x="59" y="30"/>
                    </a:lnTo>
                    <a:lnTo>
                      <a:pt x="63" y="26"/>
                    </a:lnTo>
                    <a:lnTo>
                      <a:pt x="39" y="15"/>
                    </a:lnTo>
                    <a:lnTo>
                      <a:pt x="39" y="15"/>
                    </a:lnTo>
                    <a:lnTo>
                      <a:pt x="35" y="14"/>
                    </a:lnTo>
                    <a:close/>
                    <a:moveTo>
                      <a:pt x="8" y="7"/>
                    </a:moveTo>
                    <a:lnTo>
                      <a:pt x="8" y="7"/>
                    </a:lnTo>
                    <a:lnTo>
                      <a:pt x="5" y="10"/>
                    </a:lnTo>
                    <a:lnTo>
                      <a:pt x="9" y="12"/>
                    </a:lnTo>
                    <a:lnTo>
                      <a:pt x="9" y="12"/>
                    </a:lnTo>
                    <a:lnTo>
                      <a:pt x="13" y="8"/>
                    </a:lnTo>
                    <a:lnTo>
                      <a:pt x="8" y="7"/>
                    </a:lnTo>
                    <a:close/>
                    <a:moveTo>
                      <a:pt x="24" y="0"/>
                    </a:moveTo>
                    <a:lnTo>
                      <a:pt x="24" y="0"/>
                    </a:lnTo>
                    <a:lnTo>
                      <a:pt x="17" y="2"/>
                    </a:lnTo>
                    <a:lnTo>
                      <a:pt x="17" y="2"/>
                    </a:lnTo>
                    <a:lnTo>
                      <a:pt x="13" y="3"/>
                    </a:lnTo>
                    <a:lnTo>
                      <a:pt x="19" y="6"/>
                    </a:lnTo>
                    <a:lnTo>
                      <a:pt x="19" y="6"/>
                    </a:lnTo>
                    <a:lnTo>
                      <a:pt x="25" y="6"/>
                    </a:lnTo>
                    <a:lnTo>
                      <a:pt x="25" y="6"/>
                    </a:lnTo>
                    <a:lnTo>
                      <a:pt x="29" y="6"/>
                    </a:lnTo>
                    <a:lnTo>
                      <a:pt x="33" y="7"/>
                    </a:lnTo>
                    <a:lnTo>
                      <a:pt x="66" y="22"/>
                    </a:lnTo>
                    <a:lnTo>
                      <a:pt x="66" y="22"/>
                    </a:lnTo>
                    <a:lnTo>
                      <a:pt x="67" y="18"/>
                    </a:lnTo>
                    <a:lnTo>
                      <a:pt x="36" y="3"/>
                    </a:lnTo>
                    <a:lnTo>
                      <a:pt x="36" y="3"/>
                    </a:lnTo>
                    <a:lnTo>
                      <a:pt x="31" y="2"/>
                    </a:lnTo>
                    <a:lnTo>
                      <a:pt x="24"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0" name="Freeform 75"/>
              <p:cNvSpPr>
                <a:spLocks/>
              </p:cNvSpPr>
              <p:nvPr/>
            </p:nvSpPr>
            <p:spPr bwMode="auto">
              <a:xfrm>
                <a:off x="1417306" y="3584337"/>
                <a:ext cx="88901" cy="59267"/>
              </a:xfrm>
              <a:custGeom>
                <a:avLst/>
                <a:gdLst>
                  <a:gd name="T0" fmla="*/ 2 w 66"/>
                  <a:gd name="T1" fmla="*/ 0 h 44"/>
                  <a:gd name="T2" fmla="*/ 2 w 66"/>
                  <a:gd name="T3" fmla="*/ 0 h 44"/>
                  <a:gd name="T4" fmla="*/ 0 w 66"/>
                  <a:gd name="T5" fmla="*/ 5 h 44"/>
                  <a:gd name="T6" fmla="*/ 2 w 66"/>
                  <a:gd name="T7" fmla="*/ 11 h 44"/>
                  <a:gd name="T8" fmla="*/ 2 w 66"/>
                  <a:gd name="T9" fmla="*/ 11 h 44"/>
                  <a:gd name="T10" fmla="*/ 4 w 66"/>
                  <a:gd name="T11" fmla="*/ 15 h 44"/>
                  <a:gd name="T12" fmla="*/ 10 w 66"/>
                  <a:gd name="T13" fmla="*/ 19 h 44"/>
                  <a:gd name="T14" fmla="*/ 62 w 66"/>
                  <a:gd name="T15" fmla="*/ 43 h 44"/>
                  <a:gd name="T16" fmla="*/ 62 w 66"/>
                  <a:gd name="T17" fmla="*/ 43 h 44"/>
                  <a:gd name="T18" fmla="*/ 64 w 66"/>
                  <a:gd name="T19" fmla="*/ 44 h 44"/>
                  <a:gd name="T20" fmla="*/ 64 w 66"/>
                  <a:gd name="T21" fmla="*/ 44 h 44"/>
                  <a:gd name="T22" fmla="*/ 66 w 66"/>
                  <a:gd name="T23" fmla="*/ 43 h 44"/>
                  <a:gd name="T24" fmla="*/ 66 w 66"/>
                  <a:gd name="T25" fmla="*/ 43 h 44"/>
                  <a:gd name="T26" fmla="*/ 66 w 66"/>
                  <a:gd name="T27" fmla="*/ 40 h 44"/>
                  <a:gd name="T28" fmla="*/ 65 w 66"/>
                  <a:gd name="T29" fmla="*/ 39 h 44"/>
                  <a:gd name="T30" fmla="*/ 11 w 66"/>
                  <a:gd name="T31" fmla="*/ 15 h 44"/>
                  <a:gd name="T32" fmla="*/ 11 w 66"/>
                  <a:gd name="T33" fmla="*/ 15 h 44"/>
                  <a:gd name="T34" fmla="*/ 8 w 66"/>
                  <a:gd name="T35" fmla="*/ 12 h 44"/>
                  <a:gd name="T36" fmla="*/ 7 w 66"/>
                  <a:gd name="T37" fmla="*/ 8 h 44"/>
                  <a:gd name="T38" fmla="*/ 7 w 66"/>
                  <a:gd name="T39" fmla="*/ 8 h 44"/>
                  <a:gd name="T40" fmla="*/ 6 w 66"/>
                  <a:gd name="T41" fmla="*/ 5 h 44"/>
                  <a:gd name="T42" fmla="*/ 7 w 66"/>
                  <a:gd name="T43" fmla="*/ 2 h 44"/>
                  <a:gd name="T44" fmla="*/ 2 w 66"/>
                  <a:gd name="T4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 h="44">
                    <a:moveTo>
                      <a:pt x="2" y="0"/>
                    </a:moveTo>
                    <a:lnTo>
                      <a:pt x="2" y="0"/>
                    </a:lnTo>
                    <a:lnTo>
                      <a:pt x="0" y="5"/>
                    </a:lnTo>
                    <a:lnTo>
                      <a:pt x="2" y="11"/>
                    </a:lnTo>
                    <a:lnTo>
                      <a:pt x="2" y="11"/>
                    </a:lnTo>
                    <a:lnTo>
                      <a:pt x="4" y="15"/>
                    </a:lnTo>
                    <a:lnTo>
                      <a:pt x="10" y="19"/>
                    </a:lnTo>
                    <a:lnTo>
                      <a:pt x="62" y="43"/>
                    </a:lnTo>
                    <a:lnTo>
                      <a:pt x="62" y="43"/>
                    </a:lnTo>
                    <a:lnTo>
                      <a:pt x="64" y="44"/>
                    </a:lnTo>
                    <a:lnTo>
                      <a:pt x="64" y="44"/>
                    </a:lnTo>
                    <a:lnTo>
                      <a:pt x="66" y="43"/>
                    </a:lnTo>
                    <a:lnTo>
                      <a:pt x="66" y="43"/>
                    </a:lnTo>
                    <a:lnTo>
                      <a:pt x="66" y="40"/>
                    </a:lnTo>
                    <a:lnTo>
                      <a:pt x="65" y="39"/>
                    </a:lnTo>
                    <a:lnTo>
                      <a:pt x="11" y="15"/>
                    </a:lnTo>
                    <a:lnTo>
                      <a:pt x="11" y="15"/>
                    </a:lnTo>
                    <a:lnTo>
                      <a:pt x="8" y="12"/>
                    </a:lnTo>
                    <a:lnTo>
                      <a:pt x="7" y="8"/>
                    </a:lnTo>
                    <a:lnTo>
                      <a:pt x="7" y="8"/>
                    </a:lnTo>
                    <a:lnTo>
                      <a:pt x="6" y="5"/>
                    </a:lnTo>
                    <a:lnTo>
                      <a:pt x="7"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1" name="Freeform 76"/>
              <p:cNvSpPr>
                <a:spLocks/>
              </p:cNvSpPr>
              <p:nvPr/>
            </p:nvSpPr>
            <p:spPr bwMode="auto">
              <a:xfrm>
                <a:off x="1488696" y="3581643"/>
                <a:ext cx="6735" cy="8082"/>
              </a:xfrm>
              <a:custGeom>
                <a:avLst/>
                <a:gdLst>
                  <a:gd name="T0" fmla="*/ 1 w 5"/>
                  <a:gd name="T1" fmla="*/ 0 h 6"/>
                  <a:gd name="T2" fmla="*/ 1 w 5"/>
                  <a:gd name="T3" fmla="*/ 0 h 6"/>
                  <a:gd name="T4" fmla="*/ 0 w 5"/>
                  <a:gd name="T5" fmla="*/ 4 h 6"/>
                  <a:gd name="T6" fmla="*/ 3 w 5"/>
                  <a:gd name="T7" fmla="*/ 6 h 6"/>
                  <a:gd name="T8" fmla="*/ 3 w 5"/>
                  <a:gd name="T9" fmla="*/ 6 h 6"/>
                  <a:gd name="T10" fmla="*/ 3 w 5"/>
                  <a:gd name="T11" fmla="*/ 6 h 6"/>
                  <a:gd name="T12" fmla="*/ 3 w 5"/>
                  <a:gd name="T13" fmla="*/ 6 h 6"/>
                  <a:gd name="T14" fmla="*/ 5 w 5"/>
                  <a:gd name="T15" fmla="*/ 4 h 6"/>
                  <a:gd name="T16" fmla="*/ 5 w 5"/>
                  <a:gd name="T17" fmla="*/ 4 h 6"/>
                  <a:gd name="T18" fmla="*/ 5 w 5"/>
                  <a:gd name="T19" fmla="*/ 3 h 6"/>
                  <a:gd name="T20" fmla="*/ 4 w 5"/>
                  <a:gd name="T21" fmla="*/ 0 h 6"/>
                  <a:gd name="T22" fmla="*/ 1 w 5"/>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6">
                    <a:moveTo>
                      <a:pt x="1" y="0"/>
                    </a:moveTo>
                    <a:lnTo>
                      <a:pt x="1" y="0"/>
                    </a:lnTo>
                    <a:lnTo>
                      <a:pt x="0" y="4"/>
                    </a:lnTo>
                    <a:lnTo>
                      <a:pt x="3" y="6"/>
                    </a:lnTo>
                    <a:lnTo>
                      <a:pt x="3" y="6"/>
                    </a:lnTo>
                    <a:lnTo>
                      <a:pt x="3" y="6"/>
                    </a:lnTo>
                    <a:lnTo>
                      <a:pt x="3" y="6"/>
                    </a:lnTo>
                    <a:lnTo>
                      <a:pt x="5" y="4"/>
                    </a:lnTo>
                    <a:lnTo>
                      <a:pt x="5" y="4"/>
                    </a:lnTo>
                    <a:lnTo>
                      <a:pt x="5" y="3"/>
                    </a:lnTo>
                    <a:lnTo>
                      <a:pt x="4"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2" name="Freeform 77"/>
              <p:cNvSpPr>
                <a:spLocks/>
              </p:cNvSpPr>
              <p:nvPr/>
            </p:nvSpPr>
            <p:spPr bwMode="auto">
              <a:xfrm>
                <a:off x="1422694" y="3574907"/>
                <a:ext cx="16164" cy="6735"/>
              </a:xfrm>
              <a:custGeom>
                <a:avLst/>
                <a:gdLst>
                  <a:gd name="T0" fmla="*/ 4 w 12"/>
                  <a:gd name="T1" fmla="*/ 0 h 5"/>
                  <a:gd name="T2" fmla="*/ 4 w 12"/>
                  <a:gd name="T3" fmla="*/ 0 h 5"/>
                  <a:gd name="T4" fmla="*/ 0 w 12"/>
                  <a:gd name="T5" fmla="*/ 3 h 5"/>
                  <a:gd name="T6" fmla="*/ 6 w 12"/>
                  <a:gd name="T7" fmla="*/ 5 h 5"/>
                  <a:gd name="T8" fmla="*/ 6 w 12"/>
                  <a:gd name="T9" fmla="*/ 5 h 5"/>
                  <a:gd name="T10" fmla="*/ 8 w 12"/>
                  <a:gd name="T11" fmla="*/ 4 h 5"/>
                  <a:gd name="T12" fmla="*/ 8 w 12"/>
                  <a:gd name="T13" fmla="*/ 4 h 5"/>
                  <a:gd name="T14" fmla="*/ 11 w 12"/>
                  <a:gd name="T15" fmla="*/ 3 h 5"/>
                  <a:gd name="T16" fmla="*/ 11 w 12"/>
                  <a:gd name="T17" fmla="*/ 3 h 5"/>
                  <a:gd name="T18" fmla="*/ 12 w 12"/>
                  <a:gd name="T19" fmla="*/ 3 h 5"/>
                  <a:gd name="T20" fmla="*/ 4 w 12"/>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
                    <a:moveTo>
                      <a:pt x="4" y="0"/>
                    </a:moveTo>
                    <a:lnTo>
                      <a:pt x="4" y="0"/>
                    </a:lnTo>
                    <a:lnTo>
                      <a:pt x="0" y="3"/>
                    </a:lnTo>
                    <a:lnTo>
                      <a:pt x="6" y="5"/>
                    </a:lnTo>
                    <a:lnTo>
                      <a:pt x="6" y="5"/>
                    </a:lnTo>
                    <a:lnTo>
                      <a:pt x="8" y="4"/>
                    </a:lnTo>
                    <a:lnTo>
                      <a:pt x="8" y="4"/>
                    </a:lnTo>
                    <a:lnTo>
                      <a:pt x="11" y="3"/>
                    </a:lnTo>
                    <a:lnTo>
                      <a:pt x="11" y="3"/>
                    </a:lnTo>
                    <a:lnTo>
                      <a:pt x="12"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3" name="Freeform 78"/>
              <p:cNvSpPr>
                <a:spLocks/>
              </p:cNvSpPr>
              <p:nvPr/>
            </p:nvSpPr>
            <p:spPr bwMode="auto">
              <a:xfrm>
                <a:off x="1394407" y="3573561"/>
                <a:ext cx="145474" cy="86207"/>
              </a:xfrm>
              <a:custGeom>
                <a:avLst/>
                <a:gdLst>
                  <a:gd name="T0" fmla="*/ 2 w 108"/>
                  <a:gd name="T1" fmla="*/ 0 h 64"/>
                  <a:gd name="T2" fmla="*/ 2 w 108"/>
                  <a:gd name="T3" fmla="*/ 0 h 64"/>
                  <a:gd name="T4" fmla="*/ 1 w 108"/>
                  <a:gd name="T5" fmla="*/ 5 h 64"/>
                  <a:gd name="T6" fmla="*/ 0 w 108"/>
                  <a:gd name="T7" fmla="*/ 9 h 64"/>
                  <a:gd name="T8" fmla="*/ 1 w 108"/>
                  <a:gd name="T9" fmla="*/ 13 h 64"/>
                  <a:gd name="T10" fmla="*/ 1 w 108"/>
                  <a:gd name="T11" fmla="*/ 17 h 64"/>
                  <a:gd name="T12" fmla="*/ 1 w 108"/>
                  <a:gd name="T13" fmla="*/ 17 h 64"/>
                  <a:gd name="T14" fmla="*/ 4 w 108"/>
                  <a:gd name="T15" fmla="*/ 23 h 64"/>
                  <a:gd name="T16" fmla="*/ 6 w 108"/>
                  <a:gd name="T17" fmla="*/ 25 h 64"/>
                  <a:gd name="T18" fmla="*/ 10 w 108"/>
                  <a:gd name="T19" fmla="*/ 29 h 64"/>
                  <a:gd name="T20" fmla="*/ 15 w 108"/>
                  <a:gd name="T21" fmla="*/ 32 h 64"/>
                  <a:gd name="T22" fmla="*/ 79 w 108"/>
                  <a:gd name="T23" fmla="*/ 62 h 64"/>
                  <a:gd name="T24" fmla="*/ 79 w 108"/>
                  <a:gd name="T25" fmla="*/ 62 h 64"/>
                  <a:gd name="T26" fmla="*/ 83 w 108"/>
                  <a:gd name="T27" fmla="*/ 63 h 64"/>
                  <a:gd name="T28" fmla="*/ 83 w 108"/>
                  <a:gd name="T29" fmla="*/ 63 h 64"/>
                  <a:gd name="T30" fmla="*/ 87 w 108"/>
                  <a:gd name="T31" fmla="*/ 64 h 64"/>
                  <a:gd name="T32" fmla="*/ 87 w 108"/>
                  <a:gd name="T33" fmla="*/ 64 h 64"/>
                  <a:gd name="T34" fmla="*/ 93 w 108"/>
                  <a:gd name="T35" fmla="*/ 63 h 64"/>
                  <a:gd name="T36" fmla="*/ 98 w 108"/>
                  <a:gd name="T37" fmla="*/ 62 h 64"/>
                  <a:gd name="T38" fmla="*/ 102 w 108"/>
                  <a:gd name="T39" fmla="*/ 58 h 64"/>
                  <a:gd name="T40" fmla="*/ 105 w 108"/>
                  <a:gd name="T41" fmla="*/ 54 h 64"/>
                  <a:gd name="T42" fmla="*/ 105 w 108"/>
                  <a:gd name="T43" fmla="*/ 54 h 64"/>
                  <a:gd name="T44" fmla="*/ 106 w 108"/>
                  <a:gd name="T45" fmla="*/ 50 h 64"/>
                  <a:gd name="T46" fmla="*/ 108 w 108"/>
                  <a:gd name="T47" fmla="*/ 46 h 64"/>
                  <a:gd name="T48" fmla="*/ 106 w 108"/>
                  <a:gd name="T49" fmla="*/ 39 h 64"/>
                  <a:gd name="T50" fmla="*/ 102 w 108"/>
                  <a:gd name="T51" fmla="*/ 32 h 64"/>
                  <a:gd name="T52" fmla="*/ 96 w 108"/>
                  <a:gd name="T53" fmla="*/ 28 h 64"/>
                  <a:gd name="T54" fmla="*/ 69 w 108"/>
                  <a:gd name="T55" fmla="*/ 15 h 64"/>
                  <a:gd name="T56" fmla="*/ 69 w 108"/>
                  <a:gd name="T57" fmla="*/ 15 h 64"/>
                  <a:gd name="T58" fmla="*/ 64 w 108"/>
                  <a:gd name="T59" fmla="*/ 19 h 64"/>
                  <a:gd name="T60" fmla="*/ 94 w 108"/>
                  <a:gd name="T61" fmla="*/ 32 h 64"/>
                  <a:gd name="T62" fmla="*/ 94 w 108"/>
                  <a:gd name="T63" fmla="*/ 32 h 64"/>
                  <a:gd name="T64" fmla="*/ 98 w 108"/>
                  <a:gd name="T65" fmla="*/ 36 h 64"/>
                  <a:gd name="T66" fmla="*/ 101 w 108"/>
                  <a:gd name="T67" fmla="*/ 40 h 64"/>
                  <a:gd name="T68" fmla="*/ 102 w 108"/>
                  <a:gd name="T69" fmla="*/ 46 h 64"/>
                  <a:gd name="T70" fmla="*/ 101 w 108"/>
                  <a:gd name="T71" fmla="*/ 51 h 64"/>
                  <a:gd name="T72" fmla="*/ 101 w 108"/>
                  <a:gd name="T73" fmla="*/ 51 h 64"/>
                  <a:gd name="T74" fmla="*/ 98 w 108"/>
                  <a:gd name="T75" fmla="*/ 55 h 64"/>
                  <a:gd name="T76" fmla="*/ 96 w 108"/>
                  <a:gd name="T77" fmla="*/ 56 h 64"/>
                  <a:gd name="T78" fmla="*/ 91 w 108"/>
                  <a:gd name="T79" fmla="*/ 59 h 64"/>
                  <a:gd name="T80" fmla="*/ 87 w 108"/>
                  <a:gd name="T81" fmla="*/ 59 h 64"/>
                  <a:gd name="T82" fmla="*/ 87 w 108"/>
                  <a:gd name="T83" fmla="*/ 59 h 64"/>
                  <a:gd name="T84" fmla="*/ 81 w 108"/>
                  <a:gd name="T85" fmla="*/ 58 h 64"/>
                  <a:gd name="T86" fmla="*/ 17 w 108"/>
                  <a:gd name="T87" fmla="*/ 27 h 64"/>
                  <a:gd name="T88" fmla="*/ 17 w 108"/>
                  <a:gd name="T89" fmla="*/ 27 h 64"/>
                  <a:gd name="T90" fmla="*/ 10 w 108"/>
                  <a:gd name="T91" fmla="*/ 23 h 64"/>
                  <a:gd name="T92" fmla="*/ 6 w 108"/>
                  <a:gd name="T93" fmla="*/ 16 h 64"/>
                  <a:gd name="T94" fmla="*/ 6 w 108"/>
                  <a:gd name="T95" fmla="*/ 16 h 64"/>
                  <a:gd name="T96" fmla="*/ 5 w 108"/>
                  <a:gd name="T97" fmla="*/ 9 h 64"/>
                  <a:gd name="T98" fmla="*/ 6 w 108"/>
                  <a:gd name="T99" fmla="*/ 2 h 64"/>
                  <a:gd name="T100" fmla="*/ 2 w 108"/>
                  <a:gd name="T101"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4">
                    <a:moveTo>
                      <a:pt x="2" y="0"/>
                    </a:moveTo>
                    <a:lnTo>
                      <a:pt x="2" y="0"/>
                    </a:lnTo>
                    <a:lnTo>
                      <a:pt x="1" y="5"/>
                    </a:lnTo>
                    <a:lnTo>
                      <a:pt x="0" y="9"/>
                    </a:lnTo>
                    <a:lnTo>
                      <a:pt x="1" y="13"/>
                    </a:lnTo>
                    <a:lnTo>
                      <a:pt x="1" y="17"/>
                    </a:lnTo>
                    <a:lnTo>
                      <a:pt x="1" y="17"/>
                    </a:lnTo>
                    <a:lnTo>
                      <a:pt x="4" y="23"/>
                    </a:lnTo>
                    <a:lnTo>
                      <a:pt x="6" y="25"/>
                    </a:lnTo>
                    <a:lnTo>
                      <a:pt x="10" y="29"/>
                    </a:lnTo>
                    <a:lnTo>
                      <a:pt x="15" y="32"/>
                    </a:lnTo>
                    <a:lnTo>
                      <a:pt x="79" y="62"/>
                    </a:lnTo>
                    <a:lnTo>
                      <a:pt x="79" y="62"/>
                    </a:lnTo>
                    <a:lnTo>
                      <a:pt x="83" y="63"/>
                    </a:lnTo>
                    <a:lnTo>
                      <a:pt x="83" y="63"/>
                    </a:lnTo>
                    <a:lnTo>
                      <a:pt x="87" y="64"/>
                    </a:lnTo>
                    <a:lnTo>
                      <a:pt x="87" y="64"/>
                    </a:lnTo>
                    <a:lnTo>
                      <a:pt x="93" y="63"/>
                    </a:lnTo>
                    <a:lnTo>
                      <a:pt x="98" y="62"/>
                    </a:lnTo>
                    <a:lnTo>
                      <a:pt x="102" y="58"/>
                    </a:lnTo>
                    <a:lnTo>
                      <a:pt x="105" y="54"/>
                    </a:lnTo>
                    <a:lnTo>
                      <a:pt x="105" y="54"/>
                    </a:lnTo>
                    <a:lnTo>
                      <a:pt x="106" y="50"/>
                    </a:lnTo>
                    <a:lnTo>
                      <a:pt x="108" y="46"/>
                    </a:lnTo>
                    <a:lnTo>
                      <a:pt x="106" y="39"/>
                    </a:lnTo>
                    <a:lnTo>
                      <a:pt x="102" y="32"/>
                    </a:lnTo>
                    <a:lnTo>
                      <a:pt x="96" y="28"/>
                    </a:lnTo>
                    <a:lnTo>
                      <a:pt x="69" y="15"/>
                    </a:lnTo>
                    <a:lnTo>
                      <a:pt x="69" y="15"/>
                    </a:lnTo>
                    <a:lnTo>
                      <a:pt x="64" y="19"/>
                    </a:lnTo>
                    <a:lnTo>
                      <a:pt x="94" y="32"/>
                    </a:lnTo>
                    <a:lnTo>
                      <a:pt x="94" y="32"/>
                    </a:lnTo>
                    <a:lnTo>
                      <a:pt x="98" y="36"/>
                    </a:lnTo>
                    <a:lnTo>
                      <a:pt x="101" y="40"/>
                    </a:lnTo>
                    <a:lnTo>
                      <a:pt x="102" y="46"/>
                    </a:lnTo>
                    <a:lnTo>
                      <a:pt x="101" y="51"/>
                    </a:lnTo>
                    <a:lnTo>
                      <a:pt x="101" y="51"/>
                    </a:lnTo>
                    <a:lnTo>
                      <a:pt x="98" y="55"/>
                    </a:lnTo>
                    <a:lnTo>
                      <a:pt x="96" y="56"/>
                    </a:lnTo>
                    <a:lnTo>
                      <a:pt x="91" y="59"/>
                    </a:lnTo>
                    <a:lnTo>
                      <a:pt x="87" y="59"/>
                    </a:lnTo>
                    <a:lnTo>
                      <a:pt x="87" y="59"/>
                    </a:lnTo>
                    <a:lnTo>
                      <a:pt x="81" y="58"/>
                    </a:lnTo>
                    <a:lnTo>
                      <a:pt x="17" y="27"/>
                    </a:lnTo>
                    <a:lnTo>
                      <a:pt x="17" y="27"/>
                    </a:lnTo>
                    <a:lnTo>
                      <a:pt x="10" y="23"/>
                    </a:lnTo>
                    <a:lnTo>
                      <a:pt x="6" y="16"/>
                    </a:lnTo>
                    <a:lnTo>
                      <a:pt x="6" y="16"/>
                    </a:lnTo>
                    <a:lnTo>
                      <a:pt x="5" y="9"/>
                    </a:lnTo>
                    <a:lnTo>
                      <a:pt x="6"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4" name="Freeform 79"/>
              <p:cNvSpPr>
                <a:spLocks/>
              </p:cNvSpPr>
              <p:nvPr/>
            </p:nvSpPr>
            <p:spPr bwMode="auto">
              <a:xfrm>
                <a:off x="1441552" y="3573561"/>
                <a:ext cx="37716" cy="21552"/>
              </a:xfrm>
              <a:custGeom>
                <a:avLst/>
                <a:gdLst>
                  <a:gd name="T0" fmla="*/ 0 w 28"/>
                  <a:gd name="T1" fmla="*/ 0 h 16"/>
                  <a:gd name="T2" fmla="*/ 12 w 28"/>
                  <a:gd name="T3" fmla="*/ 5 h 16"/>
                  <a:gd name="T4" fmla="*/ 12 w 28"/>
                  <a:gd name="T5" fmla="*/ 5 h 16"/>
                  <a:gd name="T6" fmla="*/ 13 w 28"/>
                  <a:gd name="T7" fmla="*/ 6 h 16"/>
                  <a:gd name="T8" fmla="*/ 13 w 28"/>
                  <a:gd name="T9" fmla="*/ 8 h 16"/>
                  <a:gd name="T10" fmla="*/ 13 w 28"/>
                  <a:gd name="T11" fmla="*/ 8 h 16"/>
                  <a:gd name="T12" fmla="*/ 12 w 28"/>
                  <a:gd name="T13" fmla="*/ 9 h 16"/>
                  <a:gd name="T14" fmla="*/ 24 w 28"/>
                  <a:gd name="T15" fmla="*/ 16 h 16"/>
                  <a:gd name="T16" fmla="*/ 24 w 28"/>
                  <a:gd name="T17" fmla="*/ 16 h 16"/>
                  <a:gd name="T18" fmla="*/ 28 w 28"/>
                  <a:gd name="T19" fmla="*/ 12 h 16"/>
                  <a:gd name="T20" fmla="*/ 4 w 28"/>
                  <a:gd name="T21" fmla="*/ 1 h 16"/>
                  <a:gd name="T22" fmla="*/ 4 w 28"/>
                  <a:gd name="T23" fmla="*/ 1 h 16"/>
                  <a:gd name="T24" fmla="*/ 0 w 28"/>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6">
                    <a:moveTo>
                      <a:pt x="0" y="0"/>
                    </a:moveTo>
                    <a:lnTo>
                      <a:pt x="12" y="5"/>
                    </a:lnTo>
                    <a:lnTo>
                      <a:pt x="12" y="5"/>
                    </a:lnTo>
                    <a:lnTo>
                      <a:pt x="13" y="6"/>
                    </a:lnTo>
                    <a:lnTo>
                      <a:pt x="13" y="8"/>
                    </a:lnTo>
                    <a:lnTo>
                      <a:pt x="13" y="8"/>
                    </a:lnTo>
                    <a:lnTo>
                      <a:pt x="12" y="9"/>
                    </a:lnTo>
                    <a:lnTo>
                      <a:pt x="24" y="16"/>
                    </a:lnTo>
                    <a:lnTo>
                      <a:pt x="24" y="16"/>
                    </a:lnTo>
                    <a:lnTo>
                      <a:pt x="28" y="12"/>
                    </a:lnTo>
                    <a:lnTo>
                      <a:pt x="4" y="1"/>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5" name="Freeform 80"/>
              <p:cNvSpPr>
                <a:spLocks/>
              </p:cNvSpPr>
              <p:nvPr/>
            </p:nvSpPr>
            <p:spPr bwMode="auto">
              <a:xfrm>
                <a:off x="1401143" y="3564131"/>
                <a:ext cx="10776" cy="6735"/>
              </a:xfrm>
              <a:custGeom>
                <a:avLst/>
                <a:gdLst>
                  <a:gd name="T0" fmla="*/ 3 w 8"/>
                  <a:gd name="T1" fmla="*/ 0 h 5"/>
                  <a:gd name="T2" fmla="*/ 3 w 8"/>
                  <a:gd name="T3" fmla="*/ 0 h 5"/>
                  <a:gd name="T4" fmla="*/ 0 w 8"/>
                  <a:gd name="T5" fmla="*/ 3 h 5"/>
                  <a:gd name="T6" fmla="*/ 4 w 8"/>
                  <a:gd name="T7" fmla="*/ 5 h 5"/>
                  <a:gd name="T8" fmla="*/ 4 w 8"/>
                  <a:gd name="T9" fmla="*/ 5 h 5"/>
                  <a:gd name="T10" fmla="*/ 8 w 8"/>
                  <a:gd name="T11" fmla="*/ 1 h 5"/>
                  <a:gd name="T12" fmla="*/ 3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3" y="0"/>
                    </a:moveTo>
                    <a:lnTo>
                      <a:pt x="3" y="0"/>
                    </a:lnTo>
                    <a:lnTo>
                      <a:pt x="0" y="3"/>
                    </a:lnTo>
                    <a:lnTo>
                      <a:pt x="4" y="5"/>
                    </a:lnTo>
                    <a:lnTo>
                      <a:pt x="4" y="5"/>
                    </a:lnTo>
                    <a:lnTo>
                      <a:pt x="8" y="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6" name="Freeform 81"/>
              <p:cNvSpPr>
                <a:spLocks/>
              </p:cNvSpPr>
              <p:nvPr/>
            </p:nvSpPr>
            <p:spPr bwMode="auto">
              <a:xfrm>
                <a:off x="1411918" y="3554703"/>
                <a:ext cx="72737" cy="29634"/>
              </a:xfrm>
              <a:custGeom>
                <a:avLst/>
                <a:gdLst>
                  <a:gd name="T0" fmla="*/ 11 w 54"/>
                  <a:gd name="T1" fmla="*/ 0 h 22"/>
                  <a:gd name="T2" fmla="*/ 11 w 54"/>
                  <a:gd name="T3" fmla="*/ 0 h 22"/>
                  <a:gd name="T4" fmla="*/ 4 w 54"/>
                  <a:gd name="T5" fmla="*/ 2 h 22"/>
                  <a:gd name="T6" fmla="*/ 4 w 54"/>
                  <a:gd name="T7" fmla="*/ 2 h 22"/>
                  <a:gd name="T8" fmla="*/ 0 w 54"/>
                  <a:gd name="T9" fmla="*/ 3 h 22"/>
                  <a:gd name="T10" fmla="*/ 6 w 54"/>
                  <a:gd name="T11" fmla="*/ 6 h 22"/>
                  <a:gd name="T12" fmla="*/ 6 w 54"/>
                  <a:gd name="T13" fmla="*/ 6 h 22"/>
                  <a:gd name="T14" fmla="*/ 12 w 54"/>
                  <a:gd name="T15" fmla="*/ 6 h 22"/>
                  <a:gd name="T16" fmla="*/ 12 w 54"/>
                  <a:gd name="T17" fmla="*/ 6 h 22"/>
                  <a:gd name="T18" fmla="*/ 16 w 54"/>
                  <a:gd name="T19" fmla="*/ 6 h 22"/>
                  <a:gd name="T20" fmla="*/ 20 w 54"/>
                  <a:gd name="T21" fmla="*/ 7 h 22"/>
                  <a:gd name="T22" fmla="*/ 53 w 54"/>
                  <a:gd name="T23" fmla="*/ 22 h 22"/>
                  <a:gd name="T24" fmla="*/ 53 w 54"/>
                  <a:gd name="T25" fmla="*/ 22 h 22"/>
                  <a:gd name="T26" fmla="*/ 54 w 54"/>
                  <a:gd name="T27" fmla="*/ 18 h 22"/>
                  <a:gd name="T28" fmla="*/ 23 w 54"/>
                  <a:gd name="T29" fmla="*/ 3 h 22"/>
                  <a:gd name="T30" fmla="*/ 23 w 54"/>
                  <a:gd name="T31" fmla="*/ 3 h 22"/>
                  <a:gd name="T32" fmla="*/ 18 w 54"/>
                  <a:gd name="T33" fmla="*/ 2 h 22"/>
                  <a:gd name="T34" fmla="*/ 11 w 54"/>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22">
                    <a:moveTo>
                      <a:pt x="11" y="0"/>
                    </a:moveTo>
                    <a:lnTo>
                      <a:pt x="11" y="0"/>
                    </a:lnTo>
                    <a:lnTo>
                      <a:pt x="4" y="2"/>
                    </a:lnTo>
                    <a:lnTo>
                      <a:pt x="4" y="2"/>
                    </a:lnTo>
                    <a:lnTo>
                      <a:pt x="0" y="3"/>
                    </a:lnTo>
                    <a:lnTo>
                      <a:pt x="6" y="6"/>
                    </a:lnTo>
                    <a:lnTo>
                      <a:pt x="6" y="6"/>
                    </a:lnTo>
                    <a:lnTo>
                      <a:pt x="12" y="6"/>
                    </a:lnTo>
                    <a:lnTo>
                      <a:pt x="12" y="6"/>
                    </a:lnTo>
                    <a:lnTo>
                      <a:pt x="16" y="6"/>
                    </a:lnTo>
                    <a:lnTo>
                      <a:pt x="20" y="7"/>
                    </a:lnTo>
                    <a:lnTo>
                      <a:pt x="53" y="22"/>
                    </a:lnTo>
                    <a:lnTo>
                      <a:pt x="53" y="22"/>
                    </a:lnTo>
                    <a:lnTo>
                      <a:pt x="54" y="18"/>
                    </a:lnTo>
                    <a:lnTo>
                      <a:pt x="23" y="3"/>
                    </a:lnTo>
                    <a:lnTo>
                      <a:pt x="23" y="3"/>
                    </a:lnTo>
                    <a:lnTo>
                      <a:pt x="18" y="2"/>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7" name="Freeform 82"/>
              <p:cNvSpPr>
                <a:spLocks/>
              </p:cNvSpPr>
              <p:nvPr/>
            </p:nvSpPr>
            <p:spPr bwMode="auto">
              <a:xfrm>
                <a:off x="1347263" y="3498130"/>
                <a:ext cx="145474" cy="103718"/>
              </a:xfrm>
              <a:custGeom>
                <a:avLst/>
                <a:gdLst>
                  <a:gd name="T0" fmla="*/ 16 w 108"/>
                  <a:gd name="T1" fmla="*/ 2 h 77"/>
                  <a:gd name="T2" fmla="*/ 25 w 108"/>
                  <a:gd name="T3" fmla="*/ 0 h 77"/>
                  <a:gd name="T4" fmla="*/ 35 w 108"/>
                  <a:gd name="T5" fmla="*/ 3 h 77"/>
                  <a:gd name="T6" fmla="*/ 74 w 108"/>
                  <a:gd name="T7" fmla="*/ 21 h 77"/>
                  <a:gd name="T8" fmla="*/ 75 w 108"/>
                  <a:gd name="T9" fmla="*/ 25 h 77"/>
                  <a:gd name="T10" fmla="*/ 74 w 108"/>
                  <a:gd name="T11" fmla="*/ 26 h 77"/>
                  <a:gd name="T12" fmla="*/ 33 w 108"/>
                  <a:gd name="T13" fmla="*/ 7 h 77"/>
                  <a:gd name="T14" fmla="*/ 25 w 108"/>
                  <a:gd name="T15" fmla="*/ 6 h 77"/>
                  <a:gd name="T16" fmla="*/ 18 w 108"/>
                  <a:gd name="T17" fmla="*/ 6 h 77"/>
                  <a:gd name="T18" fmla="*/ 6 w 108"/>
                  <a:gd name="T19" fmla="*/ 15 h 77"/>
                  <a:gd name="T20" fmla="*/ 5 w 108"/>
                  <a:gd name="T21" fmla="*/ 23 h 77"/>
                  <a:gd name="T22" fmla="*/ 6 w 108"/>
                  <a:gd name="T23" fmla="*/ 30 h 77"/>
                  <a:gd name="T24" fmla="*/ 16 w 108"/>
                  <a:gd name="T25" fmla="*/ 41 h 77"/>
                  <a:gd name="T26" fmla="*/ 81 w 108"/>
                  <a:gd name="T27" fmla="*/ 72 h 77"/>
                  <a:gd name="T28" fmla="*/ 91 w 108"/>
                  <a:gd name="T29" fmla="*/ 72 h 77"/>
                  <a:gd name="T30" fmla="*/ 101 w 108"/>
                  <a:gd name="T31" fmla="*/ 65 h 77"/>
                  <a:gd name="T32" fmla="*/ 102 w 108"/>
                  <a:gd name="T33" fmla="*/ 60 h 77"/>
                  <a:gd name="T34" fmla="*/ 98 w 108"/>
                  <a:gd name="T35" fmla="*/ 49 h 77"/>
                  <a:gd name="T36" fmla="*/ 36 w 108"/>
                  <a:gd name="T37" fmla="*/ 19 h 77"/>
                  <a:gd name="T38" fmla="*/ 33 w 108"/>
                  <a:gd name="T39" fmla="*/ 18 h 77"/>
                  <a:gd name="T40" fmla="*/ 29 w 108"/>
                  <a:gd name="T41" fmla="*/ 18 h 77"/>
                  <a:gd name="T42" fmla="*/ 24 w 108"/>
                  <a:gd name="T43" fmla="*/ 23 h 77"/>
                  <a:gd name="T44" fmla="*/ 23 w 108"/>
                  <a:gd name="T45" fmla="*/ 27 h 77"/>
                  <a:gd name="T46" fmla="*/ 23 w 108"/>
                  <a:gd name="T47" fmla="*/ 30 h 77"/>
                  <a:gd name="T48" fmla="*/ 28 w 108"/>
                  <a:gd name="T49" fmla="*/ 35 h 77"/>
                  <a:gd name="T50" fmla="*/ 82 w 108"/>
                  <a:gd name="T51" fmla="*/ 61 h 77"/>
                  <a:gd name="T52" fmla="*/ 83 w 108"/>
                  <a:gd name="T53" fmla="*/ 64 h 77"/>
                  <a:gd name="T54" fmla="*/ 82 w 108"/>
                  <a:gd name="T55" fmla="*/ 65 h 77"/>
                  <a:gd name="T56" fmla="*/ 25 w 108"/>
                  <a:gd name="T57" fmla="*/ 41 h 77"/>
                  <a:gd name="T58" fmla="*/ 21 w 108"/>
                  <a:gd name="T59" fmla="*/ 37 h 77"/>
                  <a:gd name="T60" fmla="*/ 18 w 108"/>
                  <a:gd name="T61" fmla="*/ 31 h 77"/>
                  <a:gd name="T62" fmla="*/ 18 w 108"/>
                  <a:gd name="T63" fmla="*/ 21 h 77"/>
                  <a:gd name="T64" fmla="*/ 23 w 108"/>
                  <a:gd name="T65" fmla="*/ 17 h 77"/>
                  <a:gd name="T66" fmla="*/ 27 w 108"/>
                  <a:gd name="T67" fmla="*/ 14 h 77"/>
                  <a:gd name="T68" fmla="*/ 39 w 108"/>
                  <a:gd name="T69" fmla="*/ 15 h 77"/>
                  <a:gd name="T70" fmla="*/ 95 w 108"/>
                  <a:gd name="T71" fmla="*/ 42 h 77"/>
                  <a:gd name="T72" fmla="*/ 106 w 108"/>
                  <a:gd name="T73" fmla="*/ 53 h 77"/>
                  <a:gd name="T74" fmla="*/ 106 w 108"/>
                  <a:gd name="T75" fmla="*/ 64 h 77"/>
                  <a:gd name="T76" fmla="*/ 105 w 108"/>
                  <a:gd name="T77" fmla="*/ 68 h 77"/>
                  <a:gd name="T78" fmla="*/ 95 w 108"/>
                  <a:gd name="T79" fmla="*/ 76 h 77"/>
                  <a:gd name="T80" fmla="*/ 82 w 108"/>
                  <a:gd name="T81" fmla="*/ 77 h 77"/>
                  <a:gd name="T82" fmla="*/ 78 w 108"/>
                  <a:gd name="T83" fmla="*/ 76 h 77"/>
                  <a:gd name="T84" fmla="*/ 14 w 108"/>
                  <a:gd name="T85" fmla="*/ 45 h 77"/>
                  <a:gd name="T86" fmla="*/ 6 w 108"/>
                  <a:gd name="T87" fmla="*/ 39 h 77"/>
                  <a:gd name="T88" fmla="*/ 1 w 108"/>
                  <a:gd name="T89" fmla="*/ 31 h 77"/>
                  <a:gd name="T90" fmla="*/ 0 w 108"/>
                  <a:gd name="T91" fmla="*/ 27 h 77"/>
                  <a:gd name="T92" fmla="*/ 1 w 108"/>
                  <a:gd name="T93" fmla="*/ 18 h 77"/>
                  <a:gd name="T94" fmla="*/ 2 w 108"/>
                  <a:gd name="T95" fmla="*/ 14 h 77"/>
                  <a:gd name="T96" fmla="*/ 8 w 108"/>
                  <a:gd name="T97" fmla="*/ 6 h 77"/>
                  <a:gd name="T98" fmla="*/ 16 w 108"/>
                  <a:gd name="T9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77">
                    <a:moveTo>
                      <a:pt x="16" y="2"/>
                    </a:moveTo>
                    <a:lnTo>
                      <a:pt x="16" y="2"/>
                    </a:lnTo>
                    <a:lnTo>
                      <a:pt x="21" y="0"/>
                    </a:lnTo>
                    <a:lnTo>
                      <a:pt x="25" y="0"/>
                    </a:lnTo>
                    <a:lnTo>
                      <a:pt x="31" y="2"/>
                    </a:lnTo>
                    <a:lnTo>
                      <a:pt x="35" y="3"/>
                    </a:lnTo>
                    <a:lnTo>
                      <a:pt x="74" y="21"/>
                    </a:lnTo>
                    <a:lnTo>
                      <a:pt x="74" y="21"/>
                    </a:lnTo>
                    <a:lnTo>
                      <a:pt x="75" y="22"/>
                    </a:lnTo>
                    <a:lnTo>
                      <a:pt x="75" y="25"/>
                    </a:lnTo>
                    <a:lnTo>
                      <a:pt x="75" y="25"/>
                    </a:lnTo>
                    <a:lnTo>
                      <a:pt x="74" y="26"/>
                    </a:lnTo>
                    <a:lnTo>
                      <a:pt x="71" y="25"/>
                    </a:lnTo>
                    <a:lnTo>
                      <a:pt x="33" y="7"/>
                    </a:lnTo>
                    <a:lnTo>
                      <a:pt x="33" y="7"/>
                    </a:lnTo>
                    <a:lnTo>
                      <a:pt x="25" y="6"/>
                    </a:lnTo>
                    <a:lnTo>
                      <a:pt x="18" y="6"/>
                    </a:lnTo>
                    <a:lnTo>
                      <a:pt x="18" y="6"/>
                    </a:lnTo>
                    <a:lnTo>
                      <a:pt x="12" y="10"/>
                    </a:lnTo>
                    <a:lnTo>
                      <a:pt x="6" y="15"/>
                    </a:lnTo>
                    <a:lnTo>
                      <a:pt x="6" y="15"/>
                    </a:lnTo>
                    <a:lnTo>
                      <a:pt x="5" y="23"/>
                    </a:lnTo>
                    <a:lnTo>
                      <a:pt x="6" y="30"/>
                    </a:lnTo>
                    <a:lnTo>
                      <a:pt x="6" y="30"/>
                    </a:lnTo>
                    <a:lnTo>
                      <a:pt x="10" y="37"/>
                    </a:lnTo>
                    <a:lnTo>
                      <a:pt x="16" y="41"/>
                    </a:lnTo>
                    <a:lnTo>
                      <a:pt x="81" y="72"/>
                    </a:lnTo>
                    <a:lnTo>
                      <a:pt x="81" y="72"/>
                    </a:lnTo>
                    <a:lnTo>
                      <a:pt x="86" y="73"/>
                    </a:lnTo>
                    <a:lnTo>
                      <a:pt x="91" y="72"/>
                    </a:lnTo>
                    <a:lnTo>
                      <a:pt x="97" y="69"/>
                    </a:lnTo>
                    <a:lnTo>
                      <a:pt x="101" y="65"/>
                    </a:lnTo>
                    <a:lnTo>
                      <a:pt x="101" y="65"/>
                    </a:lnTo>
                    <a:lnTo>
                      <a:pt x="102" y="60"/>
                    </a:lnTo>
                    <a:lnTo>
                      <a:pt x="101" y="54"/>
                    </a:lnTo>
                    <a:lnTo>
                      <a:pt x="98" y="49"/>
                    </a:lnTo>
                    <a:lnTo>
                      <a:pt x="93" y="46"/>
                    </a:lnTo>
                    <a:lnTo>
                      <a:pt x="36" y="19"/>
                    </a:lnTo>
                    <a:lnTo>
                      <a:pt x="36" y="19"/>
                    </a:lnTo>
                    <a:lnTo>
                      <a:pt x="33" y="18"/>
                    </a:lnTo>
                    <a:lnTo>
                      <a:pt x="29" y="18"/>
                    </a:lnTo>
                    <a:lnTo>
                      <a:pt x="29" y="18"/>
                    </a:lnTo>
                    <a:lnTo>
                      <a:pt x="25" y="21"/>
                    </a:lnTo>
                    <a:lnTo>
                      <a:pt x="24" y="23"/>
                    </a:lnTo>
                    <a:lnTo>
                      <a:pt x="24" y="23"/>
                    </a:lnTo>
                    <a:lnTo>
                      <a:pt x="23" y="27"/>
                    </a:lnTo>
                    <a:lnTo>
                      <a:pt x="23" y="30"/>
                    </a:lnTo>
                    <a:lnTo>
                      <a:pt x="23" y="30"/>
                    </a:lnTo>
                    <a:lnTo>
                      <a:pt x="25" y="34"/>
                    </a:lnTo>
                    <a:lnTo>
                      <a:pt x="28" y="35"/>
                    </a:lnTo>
                    <a:lnTo>
                      <a:pt x="82" y="61"/>
                    </a:lnTo>
                    <a:lnTo>
                      <a:pt x="82" y="61"/>
                    </a:lnTo>
                    <a:lnTo>
                      <a:pt x="83" y="62"/>
                    </a:lnTo>
                    <a:lnTo>
                      <a:pt x="83" y="64"/>
                    </a:lnTo>
                    <a:lnTo>
                      <a:pt x="83" y="64"/>
                    </a:lnTo>
                    <a:lnTo>
                      <a:pt x="82" y="65"/>
                    </a:lnTo>
                    <a:lnTo>
                      <a:pt x="79" y="65"/>
                    </a:lnTo>
                    <a:lnTo>
                      <a:pt x="25" y="41"/>
                    </a:lnTo>
                    <a:lnTo>
                      <a:pt x="25" y="41"/>
                    </a:lnTo>
                    <a:lnTo>
                      <a:pt x="21" y="37"/>
                    </a:lnTo>
                    <a:lnTo>
                      <a:pt x="18" y="31"/>
                    </a:lnTo>
                    <a:lnTo>
                      <a:pt x="18" y="31"/>
                    </a:lnTo>
                    <a:lnTo>
                      <a:pt x="17" y="26"/>
                    </a:lnTo>
                    <a:lnTo>
                      <a:pt x="18" y="21"/>
                    </a:lnTo>
                    <a:lnTo>
                      <a:pt x="18" y="21"/>
                    </a:lnTo>
                    <a:lnTo>
                      <a:pt x="23" y="17"/>
                    </a:lnTo>
                    <a:lnTo>
                      <a:pt x="27" y="14"/>
                    </a:lnTo>
                    <a:lnTo>
                      <a:pt x="27" y="14"/>
                    </a:lnTo>
                    <a:lnTo>
                      <a:pt x="33" y="14"/>
                    </a:lnTo>
                    <a:lnTo>
                      <a:pt x="39" y="15"/>
                    </a:lnTo>
                    <a:lnTo>
                      <a:pt x="95" y="42"/>
                    </a:lnTo>
                    <a:lnTo>
                      <a:pt x="95" y="42"/>
                    </a:lnTo>
                    <a:lnTo>
                      <a:pt x="102" y="46"/>
                    </a:lnTo>
                    <a:lnTo>
                      <a:pt x="106" y="53"/>
                    </a:lnTo>
                    <a:lnTo>
                      <a:pt x="108" y="60"/>
                    </a:lnTo>
                    <a:lnTo>
                      <a:pt x="106" y="64"/>
                    </a:lnTo>
                    <a:lnTo>
                      <a:pt x="105" y="68"/>
                    </a:lnTo>
                    <a:lnTo>
                      <a:pt x="105" y="68"/>
                    </a:lnTo>
                    <a:lnTo>
                      <a:pt x="101" y="72"/>
                    </a:lnTo>
                    <a:lnTo>
                      <a:pt x="95" y="76"/>
                    </a:lnTo>
                    <a:lnTo>
                      <a:pt x="89" y="77"/>
                    </a:lnTo>
                    <a:lnTo>
                      <a:pt x="82" y="77"/>
                    </a:lnTo>
                    <a:lnTo>
                      <a:pt x="82" y="77"/>
                    </a:lnTo>
                    <a:lnTo>
                      <a:pt x="78" y="76"/>
                    </a:lnTo>
                    <a:lnTo>
                      <a:pt x="14" y="45"/>
                    </a:lnTo>
                    <a:lnTo>
                      <a:pt x="14" y="45"/>
                    </a:lnTo>
                    <a:lnTo>
                      <a:pt x="10" y="42"/>
                    </a:lnTo>
                    <a:lnTo>
                      <a:pt x="6" y="39"/>
                    </a:lnTo>
                    <a:lnTo>
                      <a:pt x="4" y="35"/>
                    </a:lnTo>
                    <a:lnTo>
                      <a:pt x="1" y="31"/>
                    </a:lnTo>
                    <a:lnTo>
                      <a:pt x="1" y="31"/>
                    </a:lnTo>
                    <a:lnTo>
                      <a:pt x="0" y="27"/>
                    </a:lnTo>
                    <a:lnTo>
                      <a:pt x="0" y="22"/>
                    </a:lnTo>
                    <a:lnTo>
                      <a:pt x="1" y="18"/>
                    </a:lnTo>
                    <a:lnTo>
                      <a:pt x="2" y="14"/>
                    </a:lnTo>
                    <a:lnTo>
                      <a:pt x="2" y="14"/>
                    </a:lnTo>
                    <a:lnTo>
                      <a:pt x="5" y="10"/>
                    </a:lnTo>
                    <a:lnTo>
                      <a:pt x="8" y="6"/>
                    </a:lnTo>
                    <a:lnTo>
                      <a:pt x="12" y="3"/>
                    </a:lnTo>
                    <a:lnTo>
                      <a:pt x="16" y="2"/>
                    </a:lnTo>
                    <a:close/>
                  </a:path>
                </a:pathLst>
              </a:custGeom>
              <a:solidFill>
                <a:srgbClr val="A3F3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8" name="Freeform 83"/>
              <p:cNvSpPr>
                <a:spLocks/>
              </p:cNvSpPr>
              <p:nvPr/>
            </p:nvSpPr>
            <p:spPr bwMode="auto">
              <a:xfrm>
                <a:off x="1347263" y="3498130"/>
                <a:ext cx="145474" cy="103718"/>
              </a:xfrm>
              <a:custGeom>
                <a:avLst/>
                <a:gdLst>
                  <a:gd name="T0" fmla="*/ 16 w 108"/>
                  <a:gd name="T1" fmla="*/ 2 h 77"/>
                  <a:gd name="T2" fmla="*/ 25 w 108"/>
                  <a:gd name="T3" fmla="*/ 0 h 77"/>
                  <a:gd name="T4" fmla="*/ 35 w 108"/>
                  <a:gd name="T5" fmla="*/ 3 h 77"/>
                  <a:gd name="T6" fmla="*/ 74 w 108"/>
                  <a:gd name="T7" fmla="*/ 21 h 77"/>
                  <a:gd name="T8" fmla="*/ 75 w 108"/>
                  <a:gd name="T9" fmla="*/ 25 h 77"/>
                  <a:gd name="T10" fmla="*/ 74 w 108"/>
                  <a:gd name="T11" fmla="*/ 26 h 77"/>
                  <a:gd name="T12" fmla="*/ 33 w 108"/>
                  <a:gd name="T13" fmla="*/ 7 h 77"/>
                  <a:gd name="T14" fmla="*/ 25 w 108"/>
                  <a:gd name="T15" fmla="*/ 6 h 77"/>
                  <a:gd name="T16" fmla="*/ 18 w 108"/>
                  <a:gd name="T17" fmla="*/ 6 h 77"/>
                  <a:gd name="T18" fmla="*/ 6 w 108"/>
                  <a:gd name="T19" fmla="*/ 15 h 77"/>
                  <a:gd name="T20" fmla="*/ 5 w 108"/>
                  <a:gd name="T21" fmla="*/ 23 h 77"/>
                  <a:gd name="T22" fmla="*/ 6 w 108"/>
                  <a:gd name="T23" fmla="*/ 30 h 77"/>
                  <a:gd name="T24" fmla="*/ 16 w 108"/>
                  <a:gd name="T25" fmla="*/ 41 h 77"/>
                  <a:gd name="T26" fmla="*/ 81 w 108"/>
                  <a:gd name="T27" fmla="*/ 72 h 77"/>
                  <a:gd name="T28" fmla="*/ 91 w 108"/>
                  <a:gd name="T29" fmla="*/ 72 h 77"/>
                  <a:gd name="T30" fmla="*/ 101 w 108"/>
                  <a:gd name="T31" fmla="*/ 65 h 77"/>
                  <a:gd name="T32" fmla="*/ 102 w 108"/>
                  <a:gd name="T33" fmla="*/ 60 h 77"/>
                  <a:gd name="T34" fmla="*/ 98 w 108"/>
                  <a:gd name="T35" fmla="*/ 49 h 77"/>
                  <a:gd name="T36" fmla="*/ 36 w 108"/>
                  <a:gd name="T37" fmla="*/ 19 h 77"/>
                  <a:gd name="T38" fmla="*/ 33 w 108"/>
                  <a:gd name="T39" fmla="*/ 18 h 77"/>
                  <a:gd name="T40" fmla="*/ 29 w 108"/>
                  <a:gd name="T41" fmla="*/ 18 h 77"/>
                  <a:gd name="T42" fmla="*/ 24 w 108"/>
                  <a:gd name="T43" fmla="*/ 23 h 77"/>
                  <a:gd name="T44" fmla="*/ 23 w 108"/>
                  <a:gd name="T45" fmla="*/ 27 h 77"/>
                  <a:gd name="T46" fmla="*/ 23 w 108"/>
                  <a:gd name="T47" fmla="*/ 30 h 77"/>
                  <a:gd name="T48" fmla="*/ 28 w 108"/>
                  <a:gd name="T49" fmla="*/ 35 h 77"/>
                  <a:gd name="T50" fmla="*/ 82 w 108"/>
                  <a:gd name="T51" fmla="*/ 61 h 77"/>
                  <a:gd name="T52" fmla="*/ 83 w 108"/>
                  <a:gd name="T53" fmla="*/ 64 h 77"/>
                  <a:gd name="T54" fmla="*/ 82 w 108"/>
                  <a:gd name="T55" fmla="*/ 65 h 77"/>
                  <a:gd name="T56" fmla="*/ 25 w 108"/>
                  <a:gd name="T57" fmla="*/ 41 h 77"/>
                  <a:gd name="T58" fmla="*/ 21 w 108"/>
                  <a:gd name="T59" fmla="*/ 37 h 77"/>
                  <a:gd name="T60" fmla="*/ 18 w 108"/>
                  <a:gd name="T61" fmla="*/ 31 h 77"/>
                  <a:gd name="T62" fmla="*/ 18 w 108"/>
                  <a:gd name="T63" fmla="*/ 21 h 77"/>
                  <a:gd name="T64" fmla="*/ 23 w 108"/>
                  <a:gd name="T65" fmla="*/ 17 h 77"/>
                  <a:gd name="T66" fmla="*/ 27 w 108"/>
                  <a:gd name="T67" fmla="*/ 14 h 77"/>
                  <a:gd name="T68" fmla="*/ 39 w 108"/>
                  <a:gd name="T69" fmla="*/ 15 h 77"/>
                  <a:gd name="T70" fmla="*/ 95 w 108"/>
                  <a:gd name="T71" fmla="*/ 42 h 77"/>
                  <a:gd name="T72" fmla="*/ 106 w 108"/>
                  <a:gd name="T73" fmla="*/ 53 h 77"/>
                  <a:gd name="T74" fmla="*/ 106 w 108"/>
                  <a:gd name="T75" fmla="*/ 64 h 77"/>
                  <a:gd name="T76" fmla="*/ 105 w 108"/>
                  <a:gd name="T77" fmla="*/ 68 h 77"/>
                  <a:gd name="T78" fmla="*/ 95 w 108"/>
                  <a:gd name="T79" fmla="*/ 76 h 77"/>
                  <a:gd name="T80" fmla="*/ 82 w 108"/>
                  <a:gd name="T81" fmla="*/ 77 h 77"/>
                  <a:gd name="T82" fmla="*/ 78 w 108"/>
                  <a:gd name="T83" fmla="*/ 76 h 77"/>
                  <a:gd name="T84" fmla="*/ 14 w 108"/>
                  <a:gd name="T85" fmla="*/ 45 h 77"/>
                  <a:gd name="T86" fmla="*/ 6 w 108"/>
                  <a:gd name="T87" fmla="*/ 39 h 77"/>
                  <a:gd name="T88" fmla="*/ 1 w 108"/>
                  <a:gd name="T89" fmla="*/ 31 h 77"/>
                  <a:gd name="T90" fmla="*/ 0 w 108"/>
                  <a:gd name="T91" fmla="*/ 27 h 77"/>
                  <a:gd name="T92" fmla="*/ 1 w 108"/>
                  <a:gd name="T93" fmla="*/ 18 h 77"/>
                  <a:gd name="T94" fmla="*/ 2 w 108"/>
                  <a:gd name="T95" fmla="*/ 14 h 77"/>
                  <a:gd name="T96" fmla="*/ 8 w 108"/>
                  <a:gd name="T97" fmla="*/ 6 h 77"/>
                  <a:gd name="T98" fmla="*/ 16 w 108"/>
                  <a:gd name="T9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77">
                    <a:moveTo>
                      <a:pt x="16" y="2"/>
                    </a:moveTo>
                    <a:lnTo>
                      <a:pt x="16" y="2"/>
                    </a:lnTo>
                    <a:lnTo>
                      <a:pt x="21" y="0"/>
                    </a:lnTo>
                    <a:lnTo>
                      <a:pt x="25" y="0"/>
                    </a:lnTo>
                    <a:lnTo>
                      <a:pt x="31" y="2"/>
                    </a:lnTo>
                    <a:lnTo>
                      <a:pt x="35" y="3"/>
                    </a:lnTo>
                    <a:lnTo>
                      <a:pt x="74" y="21"/>
                    </a:lnTo>
                    <a:lnTo>
                      <a:pt x="74" y="21"/>
                    </a:lnTo>
                    <a:lnTo>
                      <a:pt x="75" y="22"/>
                    </a:lnTo>
                    <a:lnTo>
                      <a:pt x="75" y="25"/>
                    </a:lnTo>
                    <a:lnTo>
                      <a:pt x="75" y="25"/>
                    </a:lnTo>
                    <a:lnTo>
                      <a:pt x="74" y="26"/>
                    </a:lnTo>
                    <a:lnTo>
                      <a:pt x="71" y="25"/>
                    </a:lnTo>
                    <a:lnTo>
                      <a:pt x="33" y="7"/>
                    </a:lnTo>
                    <a:lnTo>
                      <a:pt x="33" y="7"/>
                    </a:lnTo>
                    <a:lnTo>
                      <a:pt x="25" y="6"/>
                    </a:lnTo>
                    <a:lnTo>
                      <a:pt x="18" y="6"/>
                    </a:lnTo>
                    <a:lnTo>
                      <a:pt x="18" y="6"/>
                    </a:lnTo>
                    <a:lnTo>
                      <a:pt x="12" y="10"/>
                    </a:lnTo>
                    <a:lnTo>
                      <a:pt x="6" y="15"/>
                    </a:lnTo>
                    <a:lnTo>
                      <a:pt x="6" y="15"/>
                    </a:lnTo>
                    <a:lnTo>
                      <a:pt x="5" y="23"/>
                    </a:lnTo>
                    <a:lnTo>
                      <a:pt x="6" y="30"/>
                    </a:lnTo>
                    <a:lnTo>
                      <a:pt x="6" y="30"/>
                    </a:lnTo>
                    <a:lnTo>
                      <a:pt x="10" y="37"/>
                    </a:lnTo>
                    <a:lnTo>
                      <a:pt x="16" y="41"/>
                    </a:lnTo>
                    <a:lnTo>
                      <a:pt x="81" y="72"/>
                    </a:lnTo>
                    <a:lnTo>
                      <a:pt x="81" y="72"/>
                    </a:lnTo>
                    <a:lnTo>
                      <a:pt x="86" y="73"/>
                    </a:lnTo>
                    <a:lnTo>
                      <a:pt x="91" y="72"/>
                    </a:lnTo>
                    <a:lnTo>
                      <a:pt x="97" y="69"/>
                    </a:lnTo>
                    <a:lnTo>
                      <a:pt x="101" y="65"/>
                    </a:lnTo>
                    <a:lnTo>
                      <a:pt x="101" y="65"/>
                    </a:lnTo>
                    <a:lnTo>
                      <a:pt x="102" y="60"/>
                    </a:lnTo>
                    <a:lnTo>
                      <a:pt x="101" y="54"/>
                    </a:lnTo>
                    <a:lnTo>
                      <a:pt x="98" y="49"/>
                    </a:lnTo>
                    <a:lnTo>
                      <a:pt x="93" y="46"/>
                    </a:lnTo>
                    <a:lnTo>
                      <a:pt x="36" y="19"/>
                    </a:lnTo>
                    <a:lnTo>
                      <a:pt x="36" y="19"/>
                    </a:lnTo>
                    <a:lnTo>
                      <a:pt x="33" y="18"/>
                    </a:lnTo>
                    <a:lnTo>
                      <a:pt x="29" y="18"/>
                    </a:lnTo>
                    <a:lnTo>
                      <a:pt x="29" y="18"/>
                    </a:lnTo>
                    <a:lnTo>
                      <a:pt x="25" y="21"/>
                    </a:lnTo>
                    <a:lnTo>
                      <a:pt x="24" y="23"/>
                    </a:lnTo>
                    <a:lnTo>
                      <a:pt x="24" y="23"/>
                    </a:lnTo>
                    <a:lnTo>
                      <a:pt x="23" y="27"/>
                    </a:lnTo>
                    <a:lnTo>
                      <a:pt x="23" y="30"/>
                    </a:lnTo>
                    <a:lnTo>
                      <a:pt x="23" y="30"/>
                    </a:lnTo>
                    <a:lnTo>
                      <a:pt x="25" y="34"/>
                    </a:lnTo>
                    <a:lnTo>
                      <a:pt x="28" y="35"/>
                    </a:lnTo>
                    <a:lnTo>
                      <a:pt x="82" y="61"/>
                    </a:lnTo>
                    <a:lnTo>
                      <a:pt x="82" y="61"/>
                    </a:lnTo>
                    <a:lnTo>
                      <a:pt x="83" y="62"/>
                    </a:lnTo>
                    <a:lnTo>
                      <a:pt x="83" y="64"/>
                    </a:lnTo>
                    <a:lnTo>
                      <a:pt x="83" y="64"/>
                    </a:lnTo>
                    <a:lnTo>
                      <a:pt x="82" y="65"/>
                    </a:lnTo>
                    <a:lnTo>
                      <a:pt x="79" y="65"/>
                    </a:lnTo>
                    <a:lnTo>
                      <a:pt x="25" y="41"/>
                    </a:lnTo>
                    <a:lnTo>
                      <a:pt x="25" y="41"/>
                    </a:lnTo>
                    <a:lnTo>
                      <a:pt x="21" y="37"/>
                    </a:lnTo>
                    <a:lnTo>
                      <a:pt x="18" y="31"/>
                    </a:lnTo>
                    <a:lnTo>
                      <a:pt x="18" y="31"/>
                    </a:lnTo>
                    <a:lnTo>
                      <a:pt x="17" y="26"/>
                    </a:lnTo>
                    <a:lnTo>
                      <a:pt x="18" y="21"/>
                    </a:lnTo>
                    <a:lnTo>
                      <a:pt x="18" y="21"/>
                    </a:lnTo>
                    <a:lnTo>
                      <a:pt x="23" y="17"/>
                    </a:lnTo>
                    <a:lnTo>
                      <a:pt x="27" y="14"/>
                    </a:lnTo>
                    <a:lnTo>
                      <a:pt x="27" y="14"/>
                    </a:lnTo>
                    <a:lnTo>
                      <a:pt x="33" y="14"/>
                    </a:lnTo>
                    <a:lnTo>
                      <a:pt x="39" y="15"/>
                    </a:lnTo>
                    <a:lnTo>
                      <a:pt x="95" y="42"/>
                    </a:lnTo>
                    <a:lnTo>
                      <a:pt x="95" y="42"/>
                    </a:lnTo>
                    <a:lnTo>
                      <a:pt x="102" y="46"/>
                    </a:lnTo>
                    <a:lnTo>
                      <a:pt x="106" y="53"/>
                    </a:lnTo>
                    <a:lnTo>
                      <a:pt x="108" y="60"/>
                    </a:lnTo>
                    <a:lnTo>
                      <a:pt x="106" y="64"/>
                    </a:lnTo>
                    <a:lnTo>
                      <a:pt x="105" y="68"/>
                    </a:lnTo>
                    <a:lnTo>
                      <a:pt x="105" y="68"/>
                    </a:lnTo>
                    <a:lnTo>
                      <a:pt x="101" y="72"/>
                    </a:lnTo>
                    <a:lnTo>
                      <a:pt x="95" y="76"/>
                    </a:lnTo>
                    <a:lnTo>
                      <a:pt x="89" y="77"/>
                    </a:lnTo>
                    <a:lnTo>
                      <a:pt x="82" y="77"/>
                    </a:lnTo>
                    <a:lnTo>
                      <a:pt x="82" y="77"/>
                    </a:lnTo>
                    <a:lnTo>
                      <a:pt x="78" y="76"/>
                    </a:lnTo>
                    <a:lnTo>
                      <a:pt x="14" y="45"/>
                    </a:lnTo>
                    <a:lnTo>
                      <a:pt x="14" y="45"/>
                    </a:lnTo>
                    <a:lnTo>
                      <a:pt x="10" y="42"/>
                    </a:lnTo>
                    <a:lnTo>
                      <a:pt x="6" y="39"/>
                    </a:lnTo>
                    <a:lnTo>
                      <a:pt x="4" y="35"/>
                    </a:lnTo>
                    <a:lnTo>
                      <a:pt x="1" y="31"/>
                    </a:lnTo>
                    <a:lnTo>
                      <a:pt x="1" y="31"/>
                    </a:lnTo>
                    <a:lnTo>
                      <a:pt x="0" y="27"/>
                    </a:lnTo>
                    <a:lnTo>
                      <a:pt x="0" y="22"/>
                    </a:lnTo>
                    <a:lnTo>
                      <a:pt x="1" y="18"/>
                    </a:lnTo>
                    <a:lnTo>
                      <a:pt x="2" y="14"/>
                    </a:lnTo>
                    <a:lnTo>
                      <a:pt x="2" y="14"/>
                    </a:lnTo>
                    <a:lnTo>
                      <a:pt x="5" y="10"/>
                    </a:lnTo>
                    <a:lnTo>
                      <a:pt x="8" y="6"/>
                    </a:lnTo>
                    <a:lnTo>
                      <a:pt x="12" y="3"/>
                    </a:lnTo>
                    <a:lnTo>
                      <a:pt x="16"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9" name="Freeform 84"/>
              <p:cNvSpPr>
                <a:spLocks noEditPoints="1"/>
              </p:cNvSpPr>
              <p:nvPr/>
            </p:nvSpPr>
            <p:spPr bwMode="auto">
              <a:xfrm>
                <a:off x="1150604" y="2955295"/>
                <a:ext cx="439117" cy="614225"/>
              </a:xfrm>
              <a:custGeom>
                <a:avLst/>
                <a:gdLst>
                  <a:gd name="T0" fmla="*/ 178 w 326"/>
                  <a:gd name="T1" fmla="*/ 421 h 456"/>
                  <a:gd name="T2" fmla="*/ 175 w 326"/>
                  <a:gd name="T3" fmla="*/ 421 h 456"/>
                  <a:gd name="T4" fmla="*/ 170 w 326"/>
                  <a:gd name="T5" fmla="*/ 426 h 456"/>
                  <a:gd name="T6" fmla="*/ 169 w 326"/>
                  <a:gd name="T7" fmla="*/ 430 h 456"/>
                  <a:gd name="T8" fmla="*/ 169 w 326"/>
                  <a:gd name="T9" fmla="*/ 433 h 456"/>
                  <a:gd name="T10" fmla="*/ 205 w 326"/>
                  <a:gd name="T11" fmla="*/ 433 h 456"/>
                  <a:gd name="T12" fmla="*/ 182 w 326"/>
                  <a:gd name="T13" fmla="*/ 422 h 456"/>
                  <a:gd name="T14" fmla="*/ 313 w 326"/>
                  <a:gd name="T15" fmla="*/ 0 h 456"/>
                  <a:gd name="T16" fmla="*/ 289 w 326"/>
                  <a:gd name="T17" fmla="*/ 198 h 456"/>
                  <a:gd name="T18" fmla="*/ 295 w 326"/>
                  <a:gd name="T19" fmla="*/ 360 h 456"/>
                  <a:gd name="T20" fmla="*/ 1 w 326"/>
                  <a:gd name="T21" fmla="*/ 420 h 456"/>
                  <a:gd name="T22" fmla="*/ 1 w 326"/>
                  <a:gd name="T23" fmla="*/ 420 h 456"/>
                  <a:gd name="T24" fmla="*/ 4 w 326"/>
                  <a:gd name="T25" fmla="*/ 428 h 456"/>
                  <a:gd name="T26" fmla="*/ 13 w 326"/>
                  <a:gd name="T27" fmla="*/ 437 h 456"/>
                  <a:gd name="T28" fmla="*/ 21 w 326"/>
                  <a:gd name="T29" fmla="*/ 440 h 456"/>
                  <a:gd name="T30" fmla="*/ 44 w 326"/>
                  <a:gd name="T31" fmla="*/ 438 h 456"/>
                  <a:gd name="T32" fmla="*/ 67 w 326"/>
                  <a:gd name="T33" fmla="*/ 456 h 456"/>
                  <a:gd name="T34" fmla="*/ 147 w 326"/>
                  <a:gd name="T35" fmla="*/ 434 h 456"/>
                  <a:gd name="T36" fmla="*/ 147 w 326"/>
                  <a:gd name="T37" fmla="*/ 434 h 456"/>
                  <a:gd name="T38" fmla="*/ 146 w 326"/>
                  <a:gd name="T39" fmla="*/ 430 h 456"/>
                  <a:gd name="T40" fmla="*/ 147 w 326"/>
                  <a:gd name="T41" fmla="*/ 421 h 456"/>
                  <a:gd name="T42" fmla="*/ 148 w 326"/>
                  <a:gd name="T43" fmla="*/ 417 h 456"/>
                  <a:gd name="T44" fmla="*/ 154 w 326"/>
                  <a:gd name="T45" fmla="*/ 409 h 456"/>
                  <a:gd name="T46" fmla="*/ 162 w 326"/>
                  <a:gd name="T47" fmla="*/ 405 h 456"/>
                  <a:gd name="T48" fmla="*/ 170 w 326"/>
                  <a:gd name="T49" fmla="*/ 403 h 456"/>
                  <a:gd name="T50" fmla="*/ 175 w 326"/>
                  <a:gd name="T51" fmla="*/ 403 h 456"/>
                  <a:gd name="T52" fmla="*/ 220 w 326"/>
                  <a:gd name="T53" fmla="*/ 424 h 456"/>
                  <a:gd name="T54" fmla="*/ 221 w 326"/>
                  <a:gd name="T55" fmla="*/ 425 h 456"/>
                  <a:gd name="T56" fmla="*/ 221 w 326"/>
                  <a:gd name="T57" fmla="*/ 428 h 456"/>
                  <a:gd name="T58" fmla="*/ 218 w 326"/>
                  <a:gd name="T59" fmla="*/ 429 h 456"/>
                  <a:gd name="T60" fmla="*/ 179 w 326"/>
                  <a:gd name="T61" fmla="*/ 410 h 456"/>
                  <a:gd name="T62" fmla="*/ 175 w 326"/>
                  <a:gd name="T63" fmla="*/ 409 h 456"/>
                  <a:gd name="T64" fmla="*/ 170 w 326"/>
                  <a:gd name="T65" fmla="*/ 409 h 456"/>
                  <a:gd name="T66" fmla="*/ 164 w 326"/>
                  <a:gd name="T67" fmla="*/ 409 h 456"/>
                  <a:gd name="T68" fmla="*/ 152 w 326"/>
                  <a:gd name="T69" fmla="*/ 418 h 456"/>
                  <a:gd name="T70" fmla="*/ 151 w 326"/>
                  <a:gd name="T71" fmla="*/ 426 h 456"/>
                  <a:gd name="T72" fmla="*/ 152 w 326"/>
                  <a:gd name="T73" fmla="*/ 433 h 456"/>
                  <a:gd name="T74" fmla="*/ 164 w 326"/>
                  <a:gd name="T75" fmla="*/ 434 h 456"/>
                  <a:gd name="T76" fmla="*/ 163 w 326"/>
                  <a:gd name="T77" fmla="*/ 429 h 456"/>
                  <a:gd name="T78" fmla="*/ 164 w 326"/>
                  <a:gd name="T79" fmla="*/ 424 h 456"/>
                  <a:gd name="T80" fmla="*/ 173 w 326"/>
                  <a:gd name="T81" fmla="*/ 417 h 456"/>
                  <a:gd name="T82" fmla="*/ 178 w 326"/>
                  <a:gd name="T83" fmla="*/ 417 h 456"/>
                  <a:gd name="T84" fmla="*/ 185 w 326"/>
                  <a:gd name="T85" fmla="*/ 418 h 456"/>
                  <a:gd name="T86" fmla="*/ 227 w 326"/>
                  <a:gd name="T87" fmla="*/ 432 h 456"/>
                  <a:gd name="T88" fmla="*/ 245 w 326"/>
                  <a:gd name="T89" fmla="*/ 434 h 456"/>
                  <a:gd name="T90" fmla="*/ 326 w 326"/>
                  <a:gd name="T91" fmla="*/ 429 h 456"/>
                  <a:gd name="T92" fmla="*/ 325 w 326"/>
                  <a:gd name="T93" fmla="*/ 422 h 456"/>
                  <a:gd name="T94" fmla="*/ 326 w 326"/>
                  <a:gd name="T95" fmla="*/ 397 h 456"/>
                  <a:gd name="T96" fmla="*/ 321 w 326"/>
                  <a:gd name="T97" fmla="*/ 237 h 456"/>
                  <a:gd name="T98" fmla="*/ 317 w 326"/>
                  <a:gd name="T99" fmla="*/ 102 h 456"/>
                  <a:gd name="T100" fmla="*/ 313 w 326"/>
                  <a:gd name="T101"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456">
                    <a:moveTo>
                      <a:pt x="178" y="421"/>
                    </a:moveTo>
                    <a:lnTo>
                      <a:pt x="178" y="421"/>
                    </a:lnTo>
                    <a:lnTo>
                      <a:pt x="175" y="421"/>
                    </a:lnTo>
                    <a:lnTo>
                      <a:pt x="175" y="421"/>
                    </a:lnTo>
                    <a:lnTo>
                      <a:pt x="171" y="424"/>
                    </a:lnTo>
                    <a:lnTo>
                      <a:pt x="170" y="426"/>
                    </a:lnTo>
                    <a:lnTo>
                      <a:pt x="170" y="426"/>
                    </a:lnTo>
                    <a:lnTo>
                      <a:pt x="169" y="430"/>
                    </a:lnTo>
                    <a:lnTo>
                      <a:pt x="169" y="433"/>
                    </a:lnTo>
                    <a:lnTo>
                      <a:pt x="169" y="433"/>
                    </a:lnTo>
                    <a:lnTo>
                      <a:pt x="170" y="434"/>
                    </a:lnTo>
                    <a:lnTo>
                      <a:pt x="205" y="433"/>
                    </a:lnTo>
                    <a:lnTo>
                      <a:pt x="182" y="422"/>
                    </a:lnTo>
                    <a:lnTo>
                      <a:pt x="182" y="422"/>
                    </a:lnTo>
                    <a:lnTo>
                      <a:pt x="178" y="421"/>
                    </a:lnTo>
                    <a:close/>
                    <a:moveTo>
                      <a:pt x="313" y="0"/>
                    </a:moveTo>
                    <a:lnTo>
                      <a:pt x="283" y="1"/>
                    </a:lnTo>
                    <a:lnTo>
                      <a:pt x="289" y="198"/>
                    </a:lnTo>
                    <a:lnTo>
                      <a:pt x="290" y="208"/>
                    </a:lnTo>
                    <a:lnTo>
                      <a:pt x="295" y="360"/>
                    </a:lnTo>
                    <a:lnTo>
                      <a:pt x="0" y="380"/>
                    </a:lnTo>
                    <a:lnTo>
                      <a:pt x="1" y="420"/>
                    </a:lnTo>
                    <a:lnTo>
                      <a:pt x="1" y="420"/>
                    </a:lnTo>
                    <a:lnTo>
                      <a:pt x="1" y="420"/>
                    </a:lnTo>
                    <a:lnTo>
                      <a:pt x="1" y="420"/>
                    </a:lnTo>
                    <a:lnTo>
                      <a:pt x="4" y="428"/>
                    </a:lnTo>
                    <a:lnTo>
                      <a:pt x="8" y="433"/>
                    </a:lnTo>
                    <a:lnTo>
                      <a:pt x="13" y="437"/>
                    </a:lnTo>
                    <a:lnTo>
                      <a:pt x="21" y="440"/>
                    </a:lnTo>
                    <a:lnTo>
                      <a:pt x="21" y="440"/>
                    </a:lnTo>
                    <a:lnTo>
                      <a:pt x="23" y="440"/>
                    </a:lnTo>
                    <a:lnTo>
                      <a:pt x="44" y="438"/>
                    </a:lnTo>
                    <a:lnTo>
                      <a:pt x="44" y="456"/>
                    </a:lnTo>
                    <a:lnTo>
                      <a:pt x="67" y="456"/>
                    </a:lnTo>
                    <a:lnTo>
                      <a:pt x="66" y="437"/>
                    </a:lnTo>
                    <a:lnTo>
                      <a:pt x="147" y="434"/>
                    </a:lnTo>
                    <a:lnTo>
                      <a:pt x="147" y="434"/>
                    </a:lnTo>
                    <a:lnTo>
                      <a:pt x="147" y="434"/>
                    </a:lnTo>
                    <a:lnTo>
                      <a:pt x="147" y="434"/>
                    </a:lnTo>
                    <a:lnTo>
                      <a:pt x="146" y="430"/>
                    </a:lnTo>
                    <a:lnTo>
                      <a:pt x="146" y="425"/>
                    </a:lnTo>
                    <a:lnTo>
                      <a:pt x="147" y="421"/>
                    </a:lnTo>
                    <a:lnTo>
                      <a:pt x="148" y="417"/>
                    </a:lnTo>
                    <a:lnTo>
                      <a:pt x="148" y="417"/>
                    </a:lnTo>
                    <a:lnTo>
                      <a:pt x="151" y="413"/>
                    </a:lnTo>
                    <a:lnTo>
                      <a:pt x="154" y="409"/>
                    </a:lnTo>
                    <a:lnTo>
                      <a:pt x="158" y="406"/>
                    </a:lnTo>
                    <a:lnTo>
                      <a:pt x="162" y="405"/>
                    </a:lnTo>
                    <a:lnTo>
                      <a:pt x="162" y="405"/>
                    </a:lnTo>
                    <a:lnTo>
                      <a:pt x="170" y="403"/>
                    </a:lnTo>
                    <a:lnTo>
                      <a:pt x="170" y="403"/>
                    </a:lnTo>
                    <a:lnTo>
                      <a:pt x="175" y="403"/>
                    </a:lnTo>
                    <a:lnTo>
                      <a:pt x="181" y="406"/>
                    </a:lnTo>
                    <a:lnTo>
                      <a:pt x="220" y="424"/>
                    </a:lnTo>
                    <a:lnTo>
                      <a:pt x="220" y="424"/>
                    </a:lnTo>
                    <a:lnTo>
                      <a:pt x="221" y="425"/>
                    </a:lnTo>
                    <a:lnTo>
                      <a:pt x="221" y="428"/>
                    </a:lnTo>
                    <a:lnTo>
                      <a:pt x="221" y="428"/>
                    </a:lnTo>
                    <a:lnTo>
                      <a:pt x="218" y="429"/>
                    </a:lnTo>
                    <a:lnTo>
                      <a:pt x="218" y="429"/>
                    </a:lnTo>
                    <a:lnTo>
                      <a:pt x="217" y="428"/>
                    </a:lnTo>
                    <a:lnTo>
                      <a:pt x="179" y="410"/>
                    </a:lnTo>
                    <a:lnTo>
                      <a:pt x="179" y="410"/>
                    </a:lnTo>
                    <a:lnTo>
                      <a:pt x="175" y="409"/>
                    </a:lnTo>
                    <a:lnTo>
                      <a:pt x="170" y="409"/>
                    </a:lnTo>
                    <a:lnTo>
                      <a:pt x="170" y="409"/>
                    </a:lnTo>
                    <a:lnTo>
                      <a:pt x="164" y="409"/>
                    </a:lnTo>
                    <a:lnTo>
                      <a:pt x="164" y="409"/>
                    </a:lnTo>
                    <a:lnTo>
                      <a:pt x="158" y="413"/>
                    </a:lnTo>
                    <a:lnTo>
                      <a:pt x="152" y="418"/>
                    </a:lnTo>
                    <a:lnTo>
                      <a:pt x="152" y="418"/>
                    </a:lnTo>
                    <a:lnTo>
                      <a:pt x="151" y="426"/>
                    </a:lnTo>
                    <a:lnTo>
                      <a:pt x="152" y="433"/>
                    </a:lnTo>
                    <a:lnTo>
                      <a:pt x="152" y="433"/>
                    </a:lnTo>
                    <a:lnTo>
                      <a:pt x="152" y="434"/>
                    </a:lnTo>
                    <a:lnTo>
                      <a:pt x="164" y="434"/>
                    </a:lnTo>
                    <a:lnTo>
                      <a:pt x="164" y="434"/>
                    </a:lnTo>
                    <a:lnTo>
                      <a:pt x="163" y="429"/>
                    </a:lnTo>
                    <a:lnTo>
                      <a:pt x="164" y="424"/>
                    </a:lnTo>
                    <a:lnTo>
                      <a:pt x="164" y="424"/>
                    </a:lnTo>
                    <a:lnTo>
                      <a:pt x="169" y="420"/>
                    </a:lnTo>
                    <a:lnTo>
                      <a:pt x="173" y="417"/>
                    </a:lnTo>
                    <a:lnTo>
                      <a:pt x="173" y="417"/>
                    </a:lnTo>
                    <a:lnTo>
                      <a:pt x="178" y="417"/>
                    </a:lnTo>
                    <a:lnTo>
                      <a:pt x="178" y="417"/>
                    </a:lnTo>
                    <a:lnTo>
                      <a:pt x="185" y="418"/>
                    </a:lnTo>
                    <a:lnTo>
                      <a:pt x="216" y="433"/>
                    </a:lnTo>
                    <a:lnTo>
                      <a:pt x="227" y="432"/>
                    </a:lnTo>
                    <a:lnTo>
                      <a:pt x="227" y="434"/>
                    </a:lnTo>
                    <a:lnTo>
                      <a:pt x="245" y="434"/>
                    </a:lnTo>
                    <a:lnTo>
                      <a:pt x="245" y="432"/>
                    </a:lnTo>
                    <a:lnTo>
                      <a:pt x="326" y="429"/>
                    </a:lnTo>
                    <a:lnTo>
                      <a:pt x="326" y="421"/>
                    </a:lnTo>
                    <a:lnTo>
                      <a:pt x="325" y="422"/>
                    </a:lnTo>
                    <a:lnTo>
                      <a:pt x="324" y="397"/>
                    </a:lnTo>
                    <a:lnTo>
                      <a:pt x="326" y="397"/>
                    </a:lnTo>
                    <a:lnTo>
                      <a:pt x="321" y="244"/>
                    </a:lnTo>
                    <a:lnTo>
                      <a:pt x="321" y="237"/>
                    </a:lnTo>
                    <a:lnTo>
                      <a:pt x="321" y="237"/>
                    </a:lnTo>
                    <a:lnTo>
                      <a:pt x="317" y="102"/>
                    </a:lnTo>
                    <a:lnTo>
                      <a:pt x="316" y="102"/>
                    </a:lnTo>
                    <a:lnTo>
                      <a:pt x="313"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0" name="Freeform 85"/>
              <p:cNvSpPr>
                <a:spLocks/>
              </p:cNvSpPr>
              <p:nvPr/>
            </p:nvSpPr>
            <p:spPr bwMode="auto">
              <a:xfrm>
                <a:off x="1378243" y="3522375"/>
                <a:ext cx="48491" cy="17511"/>
              </a:xfrm>
              <a:custGeom>
                <a:avLst/>
                <a:gdLst>
                  <a:gd name="T0" fmla="*/ 9 w 36"/>
                  <a:gd name="T1" fmla="*/ 0 h 13"/>
                  <a:gd name="T2" fmla="*/ 9 w 36"/>
                  <a:gd name="T3" fmla="*/ 0 h 13"/>
                  <a:gd name="T4" fmla="*/ 6 w 36"/>
                  <a:gd name="T5" fmla="*/ 0 h 13"/>
                  <a:gd name="T6" fmla="*/ 6 w 36"/>
                  <a:gd name="T7" fmla="*/ 0 h 13"/>
                  <a:gd name="T8" fmla="*/ 2 w 36"/>
                  <a:gd name="T9" fmla="*/ 3 h 13"/>
                  <a:gd name="T10" fmla="*/ 1 w 36"/>
                  <a:gd name="T11" fmla="*/ 5 h 13"/>
                  <a:gd name="T12" fmla="*/ 1 w 36"/>
                  <a:gd name="T13" fmla="*/ 5 h 13"/>
                  <a:gd name="T14" fmla="*/ 0 w 36"/>
                  <a:gd name="T15" fmla="*/ 9 h 13"/>
                  <a:gd name="T16" fmla="*/ 0 w 36"/>
                  <a:gd name="T17" fmla="*/ 12 h 13"/>
                  <a:gd name="T18" fmla="*/ 0 w 36"/>
                  <a:gd name="T19" fmla="*/ 12 h 13"/>
                  <a:gd name="T20" fmla="*/ 1 w 36"/>
                  <a:gd name="T21" fmla="*/ 13 h 13"/>
                  <a:gd name="T22" fmla="*/ 36 w 36"/>
                  <a:gd name="T23" fmla="*/ 12 h 13"/>
                  <a:gd name="T24" fmla="*/ 13 w 36"/>
                  <a:gd name="T25" fmla="*/ 1 h 13"/>
                  <a:gd name="T26" fmla="*/ 13 w 36"/>
                  <a:gd name="T27" fmla="*/ 1 h 13"/>
                  <a:gd name="T28" fmla="*/ 9 w 36"/>
                  <a:gd name="T2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3">
                    <a:moveTo>
                      <a:pt x="9" y="0"/>
                    </a:moveTo>
                    <a:lnTo>
                      <a:pt x="9" y="0"/>
                    </a:lnTo>
                    <a:lnTo>
                      <a:pt x="6" y="0"/>
                    </a:lnTo>
                    <a:lnTo>
                      <a:pt x="6" y="0"/>
                    </a:lnTo>
                    <a:lnTo>
                      <a:pt x="2" y="3"/>
                    </a:lnTo>
                    <a:lnTo>
                      <a:pt x="1" y="5"/>
                    </a:lnTo>
                    <a:lnTo>
                      <a:pt x="1" y="5"/>
                    </a:lnTo>
                    <a:lnTo>
                      <a:pt x="0" y="9"/>
                    </a:lnTo>
                    <a:lnTo>
                      <a:pt x="0" y="12"/>
                    </a:lnTo>
                    <a:lnTo>
                      <a:pt x="0" y="12"/>
                    </a:lnTo>
                    <a:lnTo>
                      <a:pt x="1" y="13"/>
                    </a:lnTo>
                    <a:lnTo>
                      <a:pt x="36" y="12"/>
                    </a:lnTo>
                    <a:lnTo>
                      <a:pt x="13" y="1"/>
                    </a:lnTo>
                    <a:lnTo>
                      <a:pt x="13" y="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1" name="Freeform 86"/>
              <p:cNvSpPr>
                <a:spLocks/>
              </p:cNvSpPr>
              <p:nvPr/>
            </p:nvSpPr>
            <p:spPr bwMode="auto">
              <a:xfrm>
                <a:off x="1150604" y="2955295"/>
                <a:ext cx="439117" cy="614225"/>
              </a:xfrm>
              <a:custGeom>
                <a:avLst/>
                <a:gdLst>
                  <a:gd name="T0" fmla="*/ 283 w 326"/>
                  <a:gd name="T1" fmla="*/ 1 h 456"/>
                  <a:gd name="T2" fmla="*/ 290 w 326"/>
                  <a:gd name="T3" fmla="*/ 208 h 456"/>
                  <a:gd name="T4" fmla="*/ 0 w 326"/>
                  <a:gd name="T5" fmla="*/ 380 h 456"/>
                  <a:gd name="T6" fmla="*/ 1 w 326"/>
                  <a:gd name="T7" fmla="*/ 420 h 456"/>
                  <a:gd name="T8" fmla="*/ 1 w 326"/>
                  <a:gd name="T9" fmla="*/ 420 h 456"/>
                  <a:gd name="T10" fmla="*/ 8 w 326"/>
                  <a:gd name="T11" fmla="*/ 433 h 456"/>
                  <a:gd name="T12" fmla="*/ 21 w 326"/>
                  <a:gd name="T13" fmla="*/ 440 h 456"/>
                  <a:gd name="T14" fmla="*/ 23 w 326"/>
                  <a:gd name="T15" fmla="*/ 440 h 456"/>
                  <a:gd name="T16" fmla="*/ 44 w 326"/>
                  <a:gd name="T17" fmla="*/ 456 h 456"/>
                  <a:gd name="T18" fmla="*/ 66 w 326"/>
                  <a:gd name="T19" fmla="*/ 437 h 456"/>
                  <a:gd name="T20" fmla="*/ 147 w 326"/>
                  <a:gd name="T21" fmla="*/ 434 h 456"/>
                  <a:gd name="T22" fmla="*/ 147 w 326"/>
                  <a:gd name="T23" fmla="*/ 434 h 456"/>
                  <a:gd name="T24" fmla="*/ 146 w 326"/>
                  <a:gd name="T25" fmla="*/ 425 h 456"/>
                  <a:gd name="T26" fmla="*/ 148 w 326"/>
                  <a:gd name="T27" fmla="*/ 417 h 456"/>
                  <a:gd name="T28" fmla="*/ 151 w 326"/>
                  <a:gd name="T29" fmla="*/ 413 h 456"/>
                  <a:gd name="T30" fmla="*/ 158 w 326"/>
                  <a:gd name="T31" fmla="*/ 406 h 456"/>
                  <a:gd name="T32" fmla="*/ 162 w 326"/>
                  <a:gd name="T33" fmla="*/ 405 h 456"/>
                  <a:gd name="T34" fmla="*/ 170 w 326"/>
                  <a:gd name="T35" fmla="*/ 403 h 456"/>
                  <a:gd name="T36" fmla="*/ 181 w 326"/>
                  <a:gd name="T37" fmla="*/ 406 h 456"/>
                  <a:gd name="T38" fmla="*/ 220 w 326"/>
                  <a:gd name="T39" fmla="*/ 424 h 456"/>
                  <a:gd name="T40" fmla="*/ 221 w 326"/>
                  <a:gd name="T41" fmla="*/ 428 h 456"/>
                  <a:gd name="T42" fmla="*/ 218 w 326"/>
                  <a:gd name="T43" fmla="*/ 429 h 456"/>
                  <a:gd name="T44" fmla="*/ 217 w 326"/>
                  <a:gd name="T45" fmla="*/ 428 h 456"/>
                  <a:gd name="T46" fmla="*/ 179 w 326"/>
                  <a:gd name="T47" fmla="*/ 410 h 456"/>
                  <a:gd name="T48" fmla="*/ 170 w 326"/>
                  <a:gd name="T49" fmla="*/ 409 h 456"/>
                  <a:gd name="T50" fmla="*/ 164 w 326"/>
                  <a:gd name="T51" fmla="*/ 409 h 456"/>
                  <a:gd name="T52" fmla="*/ 158 w 326"/>
                  <a:gd name="T53" fmla="*/ 413 h 456"/>
                  <a:gd name="T54" fmla="*/ 152 w 326"/>
                  <a:gd name="T55" fmla="*/ 418 h 456"/>
                  <a:gd name="T56" fmla="*/ 152 w 326"/>
                  <a:gd name="T57" fmla="*/ 433 h 456"/>
                  <a:gd name="T58" fmla="*/ 152 w 326"/>
                  <a:gd name="T59" fmla="*/ 434 h 456"/>
                  <a:gd name="T60" fmla="*/ 164 w 326"/>
                  <a:gd name="T61" fmla="*/ 434 h 456"/>
                  <a:gd name="T62" fmla="*/ 164 w 326"/>
                  <a:gd name="T63" fmla="*/ 424 h 456"/>
                  <a:gd name="T64" fmla="*/ 169 w 326"/>
                  <a:gd name="T65" fmla="*/ 420 h 456"/>
                  <a:gd name="T66" fmla="*/ 173 w 326"/>
                  <a:gd name="T67" fmla="*/ 417 h 456"/>
                  <a:gd name="T68" fmla="*/ 178 w 326"/>
                  <a:gd name="T69" fmla="*/ 417 h 456"/>
                  <a:gd name="T70" fmla="*/ 216 w 326"/>
                  <a:gd name="T71" fmla="*/ 433 h 456"/>
                  <a:gd name="T72" fmla="*/ 227 w 326"/>
                  <a:gd name="T73" fmla="*/ 434 h 456"/>
                  <a:gd name="T74" fmla="*/ 245 w 326"/>
                  <a:gd name="T75" fmla="*/ 432 h 456"/>
                  <a:gd name="T76" fmla="*/ 326 w 326"/>
                  <a:gd name="T77" fmla="*/ 421 h 456"/>
                  <a:gd name="T78" fmla="*/ 324 w 326"/>
                  <a:gd name="T79" fmla="*/ 397 h 456"/>
                  <a:gd name="T80" fmla="*/ 321 w 326"/>
                  <a:gd name="T81" fmla="*/ 244 h 456"/>
                  <a:gd name="T82" fmla="*/ 321 w 326"/>
                  <a:gd name="T83" fmla="*/ 237 h 456"/>
                  <a:gd name="T84" fmla="*/ 316 w 326"/>
                  <a:gd name="T85" fmla="*/ 10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6" h="456">
                    <a:moveTo>
                      <a:pt x="313" y="0"/>
                    </a:moveTo>
                    <a:lnTo>
                      <a:pt x="283" y="1"/>
                    </a:lnTo>
                    <a:lnTo>
                      <a:pt x="289" y="198"/>
                    </a:lnTo>
                    <a:lnTo>
                      <a:pt x="290" y="208"/>
                    </a:lnTo>
                    <a:lnTo>
                      <a:pt x="295" y="360"/>
                    </a:lnTo>
                    <a:lnTo>
                      <a:pt x="0" y="380"/>
                    </a:lnTo>
                    <a:lnTo>
                      <a:pt x="1" y="420"/>
                    </a:lnTo>
                    <a:lnTo>
                      <a:pt x="1" y="420"/>
                    </a:lnTo>
                    <a:lnTo>
                      <a:pt x="1" y="420"/>
                    </a:lnTo>
                    <a:lnTo>
                      <a:pt x="1" y="420"/>
                    </a:lnTo>
                    <a:lnTo>
                      <a:pt x="4" y="428"/>
                    </a:lnTo>
                    <a:lnTo>
                      <a:pt x="8" y="433"/>
                    </a:lnTo>
                    <a:lnTo>
                      <a:pt x="13" y="437"/>
                    </a:lnTo>
                    <a:lnTo>
                      <a:pt x="21" y="440"/>
                    </a:lnTo>
                    <a:lnTo>
                      <a:pt x="21" y="440"/>
                    </a:lnTo>
                    <a:lnTo>
                      <a:pt x="23" y="440"/>
                    </a:lnTo>
                    <a:lnTo>
                      <a:pt x="44" y="438"/>
                    </a:lnTo>
                    <a:lnTo>
                      <a:pt x="44" y="456"/>
                    </a:lnTo>
                    <a:lnTo>
                      <a:pt x="67" y="456"/>
                    </a:lnTo>
                    <a:lnTo>
                      <a:pt x="66" y="437"/>
                    </a:lnTo>
                    <a:lnTo>
                      <a:pt x="147" y="434"/>
                    </a:lnTo>
                    <a:lnTo>
                      <a:pt x="147" y="434"/>
                    </a:lnTo>
                    <a:lnTo>
                      <a:pt x="147" y="434"/>
                    </a:lnTo>
                    <a:lnTo>
                      <a:pt x="147" y="434"/>
                    </a:lnTo>
                    <a:lnTo>
                      <a:pt x="146" y="430"/>
                    </a:lnTo>
                    <a:lnTo>
                      <a:pt x="146" y="425"/>
                    </a:lnTo>
                    <a:lnTo>
                      <a:pt x="147" y="421"/>
                    </a:lnTo>
                    <a:lnTo>
                      <a:pt x="148" y="417"/>
                    </a:lnTo>
                    <a:lnTo>
                      <a:pt x="148" y="417"/>
                    </a:lnTo>
                    <a:lnTo>
                      <a:pt x="151" y="413"/>
                    </a:lnTo>
                    <a:lnTo>
                      <a:pt x="154" y="409"/>
                    </a:lnTo>
                    <a:lnTo>
                      <a:pt x="158" y="406"/>
                    </a:lnTo>
                    <a:lnTo>
                      <a:pt x="162" y="405"/>
                    </a:lnTo>
                    <a:lnTo>
                      <a:pt x="162" y="405"/>
                    </a:lnTo>
                    <a:lnTo>
                      <a:pt x="170" y="403"/>
                    </a:lnTo>
                    <a:lnTo>
                      <a:pt x="170" y="403"/>
                    </a:lnTo>
                    <a:lnTo>
                      <a:pt x="175" y="403"/>
                    </a:lnTo>
                    <a:lnTo>
                      <a:pt x="181" y="406"/>
                    </a:lnTo>
                    <a:lnTo>
                      <a:pt x="220" y="424"/>
                    </a:lnTo>
                    <a:lnTo>
                      <a:pt x="220" y="424"/>
                    </a:lnTo>
                    <a:lnTo>
                      <a:pt x="221" y="425"/>
                    </a:lnTo>
                    <a:lnTo>
                      <a:pt x="221" y="428"/>
                    </a:lnTo>
                    <a:lnTo>
                      <a:pt x="221" y="428"/>
                    </a:lnTo>
                    <a:lnTo>
                      <a:pt x="218" y="429"/>
                    </a:lnTo>
                    <a:lnTo>
                      <a:pt x="218" y="429"/>
                    </a:lnTo>
                    <a:lnTo>
                      <a:pt x="217" y="428"/>
                    </a:lnTo>
                    <a:lnTo>
                      <a:pt x="179" y="410"/>
                    </a:lnTo>
                    <a:lnTo>
                      <a:pt x="179" y="410"/>
                    </a:lnTo>
                    <a:lnTo>
                      <a:pt x="175" y="409"/>
                    </a:lnTo>
                    <a:lnTo>
                      <a:pt x="170" y="409"/>
                    </a:lnTo>
                    <a:lnTo>
                      <a:pt x="170" y="409"/>
                    </a:lnTo>
                    <a:lnTo>
                      <a:pt x="164" y="409"/>
                    </a:lnTo>
                    <a:lnTo>
                      <a:pt x="164" y="409"/>
                    </a:lnTo>
                    <a:lnTo>
                      <a:pt x="158" y="413"/>
                    </a:lnTo>
                    <a:lnTo>
                      <a:pt x="152" y="418"/>
                    </a:lnTo>
                    <a:lnTo>
                      <a:pt x="152" y="418"/>
                    </a:lnTo>
                    <a:lnTo>
                      <a:pt x="151" y="426"/>
                    </a:lnTo>
                    <a:lnTo>
                      <a:pt x="152" y="433"/>
                    </a:lnTo>
                    <a:lnTo>
                      <a:pt x="152" y="433"/>
                    </a:lnTo>
                    <a:lnTo>
                      <a:pt x="152" y="434"/>
                    </a:lnTo>
                    <a:lnTo>
                      <a:pt x="164" y="434"/>
                    </a:lnTo>
                    <a:lnTo>
                      <a:pt x="164" y="434"/>
                    </a:lnTo>
                    <a:lnTo>
                      <a:pt x="163" y="429"/>
                    </a:lnTo>
                    <a:lnTo>
                      <a:pt x="164" y="424"/>
                    </a:lnTo>
                    <a:lnTo>
                      <a:pt x="164" y="424"/>
                    </a:lnTo>
                    <a:lnTo>
                      <a:pt x="169" y="420"/>
                    </a:lnTo>
                    <a:lnTo>
                      <a:pt x="173" y="417"/>
                    </a:lnTo>
                    <a:lnTo>
                      <a:pt x="173" y="417"/>
                    </a:lnTo>
                    <a:lnTo>
                      <a:pt x="178" y="417"/>
                    </a:lnTo>
                    <a:lnTo>
                      <a:pt x="178" y="417"/>
                    </a:lnTo>
                    <a:lnTo>
                      <a:pt x="185" y="418"/>
                    </a:lnTo>
                    <a:lnTo>
                      <a:pt x="216" y="433"/>
                    </a:lnTo>
                    <a:lnTo>
                      <a:pt x="227" y="432"/>
                    </a:lnTo>
                    <a:lnTo>
                      <a:pt x="227" y="434"/>
                    </a:lnTo>
                    <a:lnTo>
                      <a:pt x="245" y="434"/>
                    </a:lnTo>
                    <a:lnTo>
                      <a:pt x="245" y="432"/>
                    </a:lnTo>
                    <a:lnTo>
                      <a:pt x="326" y="429"/>
                    </a:lnTo>
                    <a:lnTo>
                      <a:pt x="326" y="421"/>
                    </a:lnTo>
                    <a:lnTo>
                      <a:pt x="325" y="422"/>
                    </a:lnTo>
                    <a:lnTo>
                      <a:pt x="324" y="397"/>
                    </a:lnTo>
                    <a:lnTo>
                      <a:pt x="326" y="397"/>
                    </a:lnTo>
                    <a:lnTo>
                      <a:pt x="321" y="244"/>
                    </a:lnTo>
                    <a:lnTo>
                      <a:pt x="321" y="237"/>
                    </a:lnTo>
                    <a:lnTo>
                      <a:pt x="321" y="237"/>
                    </a:lnTo>
                    <a:lnTo>
                      <a:pt x="317" y="102"/>
                    </a:lnTo>
                    <a:lnTo>
                      <a:pt x="316" y="102"/>
                    </a:lnTo>
                    <a:lnTo>
                      <a:pt x="3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2" name="Freeform 87"/>
              <p:cNvSpPr>
                <a:spLocks noEditPoints="1"/>
              </p:cNvSpPr>
              <p:nvPr/>
            </p:nvSpPr>
            <p:spPr bwMode="auto">
              <a:xfrm>
                <a:off x="1347263" y="3498130"/>
                <a:ext cx="101024" cy="41757"/>
              </a:xfrm>
              <a:custGeom>
                <a:avLst/>
                <a:gdLst>
                  <a:gd name="T0" fmla="*/ 32 w 75"/>
                  <a:gd name="T1" fmla="*/ 14 h 31"/>
                  <a:gd name="T2" fmla="*/ 27 w 75"/>
                  <a:gd name="T3" fmla="*/ 14 h 31"/>
                  <a:gd name="T4" fmla="*/ 18 w 75"/>
                  <a:gd name="T5" fmla="*/ 21 h 31"/>
                  <a:gd name="T6" fmla="*/ 17 w 75"/>
                  <a:gd name="T7" fmla="*/ 26 h 31"/>
                  <a:gd name="T8" fmla="*/ 24 w 75"/>
                  <a:gd name="T9" fmla="*/ 31 h 31"/>
                  <a:gd name="T10" fmla="*/ 23 w 75"/>
                  <a:gd name="T11" fmla="*/ 30 h 31"/>
                  <a:gd name="T12" fmla="*/ 23 w 75"/>
                  <a:gd name="T13" fmla="*/ 27 h 31"/>
                  <a:gd name="T14" fmla="*/ 24 w 75"/>
                  <a:gd name="T15" fmla="*/ 23 h 31"/>
                  <a:gd name="T16" fmla="*/ 29 w 75"/>
                  <a:gd name="T17" fmla="*/ 18 h 31"/>
                  <a:gd name="T18" fmla="*/ 32 w 75"/>
                  <a:gd name="T19" fmla="*/ 18 h 31"/>
                  <a:gd name="T20" fmla="*/ 36 w 75"/>
                  <a:gd name="T21" fmla="*/ 19 h 31"/>
                  <a:gd name="T22" fmla="*/ 70 w 75"/>
                  <a:gd name="T23" fmla="*/ 30 h 31"/>
                  <a:gd name="T24" fmla="*/ 39 w 75"/>
                  <a:gd name="T25" fmla="*/ 15 h 31"/>
                  <a:gd name="T26" fmla="*/ 24 w 75"/>
                  <a:gd name="T27" fmla="*/ 0 h 31"/>
                  <a:gd name="T28" fmla="*/ 16 w 75"/>
                  <a:gd name="T29" fmla="*/ 2 h 31"/>
                  <a:gd name="T30" fmla="*/ 12 w 75"/>
                  <a:gd name="T31" fmla="*/ 3 h 31"/>
                  <a:gd name="T32" fmla="*/ 5 w 75"/>
                  <a:gd name="T33" fmla="*/ 10 h 31"/>
                  <a:gd name="T34" fmla="*/ 2 w 75"/>
                  <a:gd name="T35" fmla="*/ 14 h 31"/>
                  <a:gd name="T36" fmla="*/ 0 w 75"/>
                  <a:gd name="T37" fmla="*/ 22 h 31"/>
                  <a:gd name="T38" fmla="*/ 1 w 75"/>
                  <a:gd name="T39" fmla="*/ 31 h 31"/>
                  <a:gd name="T40" fmla="*/ 1 w 75"/>
                  <a:gd name="T41" fmla="*/ 31 h 31"/>
                  <a:gd name="T42" fmla="*/ 6 w 75"/>
                  <a:gd name="T43" fmla="*/ 31 h 31"/>
                  <a:gd name="T44" fmla="*/ 6 w 75"/>
                  <a:gd name="T45" fmla="*/ 30 h 31"/>
                  <a:gd name="T46" fmla="*/ 6 w 75"/>
                  <a:gd name="T47" fmla="*/ 15 h 31"/>
                  <a:gd name="T48" fmla="*/ 12 w 75"/>
                  <a:gd name="T49" fmla="*/ 10 h 31"/>
                  <a:gd name="T50" fmla="*/ 18 w 75"/>
                  <a:gd name="T51" fmla="*/ 6 h 31"/>
                  <a:gd name="T52" fmla="*/ 24 w 75"/>
                  <a:gd name="T53" fmla="*/ 6 h 31"/>
                  <a:gd name="T54" fmla="*/ 33 w 75"/>
                  <a:gd name="T55" fmla="*/ 7 h 31"/>
                  <a:gd name="T56" fmla="*/ 71 w 75"/>
                  <a:gd name="T57" fmla="*/ 25 h 31"/>
                  <a:gd name="T58" fmla="*/ 72 w 75"/>
                  <a:gd name="T59" fmla="*/ 26 h 31"/>
                  <a:gd name="T60" fmla="*/ 75 w 75"/>
                  <a:gd name="T61" fmla="*/ 25 h 31"/>
                  <a:gd name="T62" fmla="*/ 74 w 75"/>
                  <a:gd name="T63" fmla="*/ 21 h 31"/>
                  <a:gd name="T64" fmla="*/ 35 w 75"/>
                  <a:gd name="T65" fmla="*/ 3 h 31"/>
                  <a:gd name="T66" fmla="*/ 24 w 75"/>
                  <a:gd name="T6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31">
                    <a:moveTo>
                      <a:pt x="32" y="14"/>
                    </a:moveTo>
                    <a:lnTo>
                      <a:pt x="32" y="14"/>
                    </a:lnTo>
                    <a:lnTo>
                      <a:pt x="27" y="14"/>
                    </a:lnTo>
                    <a:lnTo>
                      <a:pt x="27" y="14"/>
                    </a:lnTo>
                    <a:lnTo>
                      <a:pt x="23" y="17"/>
                    </a:lnTo>
                    <a:lnTo>
                      <a:pt x="18" y="21"/>
                    </a:lnTo>
                    <a:lnTo>
                      <a:pt x="18" y="21"/>
                    </a:lnTo>
                    <a:lnTo>
                      <a:pt x="17" y="26"/>
                    </a:lnTo>
                    <a:lnTo>
                      <a:pt x="18" y="31"/>
                    </a:lnTo>
                    <a:lnTo>
                      <a:pt x="24" y="31"/>
                    </a:lnTo>
                    <a:lnTo>
                      <a:pt x="24" y="31"/>
                    </a:lnTo>
                    <a:lnTo>
                      <a:pt x="23" y="30"/>
                    </a:lnTo>
                    <a:lnTo>
                      <a:pt x="23" y="30"/>
                    </a:lnTo>
                    <a:lnTo>
                      <a:pt x="23" y="27"/>
                    </a:lnTo>
                    <a:lnTo>
                      <a:pt x="24" y="23"/>
                    </a:lnTo>
                    <a:lnTo>
                      <a:pt x="24" y="23"/>
                    </a:lnTo>
                    <a:lnTo>
                      <a:pt x="25" y="21"/>
                    </a:lnTo>
                    <a:lnTo>
                      <a:pt x="29" y="18"/>
                    </a:lnTo>
                    <a:lnTo>
                      <a:pt x="29" y="18"/>
                    </a:lnTo>
                    <a:lnTo>
                      <a:pt x="32" y="18"/>
                    </a:lnTo>
                    <a:lnTo>
                      <a:pt x="32" y="18"/>
                    </a:lnTo>
                    <a:lnTo>
                      <a:pt x="36" y="19"/>
                    </a:lnTo>
                    <a:lnTo>
                      <a:pt x="59" y="30"/>
                    </a:lnTo>
                    <a:lnTo>
                      <a:pt x="70" y="30"/>
                    </a:lnTo>
                    <a:lnTo>
                      <a:pt x="39" y="15"/>
                    </a:lnTo>
                    <a:lnTo>
                      <a:pt x="39" y="15"/>
                    </a:lnTo>
                    <a:lnTo>
                      <a:pt x="32" y="14"/>
                    </a:lnTo>
                    <a:close/>
                    <a:moveTo>
                      <a:pt x="24" y="0"/>
                    </a:moveTo>
                    <a:lnTo>
                      <a:pt x="24" y="0"/>
                    </a:lnTo>
                    <a:lnTo>
                      <a:pt x="16" y="2"/>
                    </a:lnTo>
                    <a:lnTo>
                      <a:pt x="16" y="2"/>
                    </a:lnTo>
                    <a:lnTo>
                      <a:pt x="12" y="3"/>
                    </a:lnTo>
                    <a:lnTo>
                      <a:pt x="8" y="6"/>
                    </a:lnTo>
                    <a:lnTo>
                      <a:pt x="5" y="10"/>
                    </a:lnTo>
                    <a:lnTo>
                      <a:pt x="2" y="14"/>
                    </a:lnTo>
                    <a:lnTo>
                      <a:pt x="2" y="14"/>
                    </a:lnTo>
                    <a:lnTo>
                      <a:pt x="1" y="18"/>
                    </a:lnTo>
                    <a:lnTo>
                      <a:pt x="0" y="22"/>
                    </a:lnTo>
                    <a:lnTo>
                      <a:pt x="0" y="27"/>
                    </a:lnTo>
                    <a:lnTo>
                      <a:pt x="1" y="31"/>
                    </a:lnTo>
                    <a:lnTo>
                      <a:pt x="1" y="31"/>
                    </a:lnTo>
                    <a:lnTo>
                      <a:pt x="1" y="31"/>
                    </a:lnTo>
                    <a:lnTo>
                      <a:pt x="6" y="31"/>
                    </a:lnTo>
                    <a:lnTo>
                      <a:pt x="6" y="31"/>
                    </a:lnTo>
                    <a:lnTo>
                      <a:pt x="6" y="30"/>
                    </a:lnTo>
                    <a:lnTo>
                      <a:pt x="6" y="30"/>
                    </a:lnTo>
                    <a:lnTo>
                      <a:pt x="5" y="23"/>
                    </a:lnTo>
                    <a:lnTo>
                      <a:pt x="6" y="15"/>
                    </a:lnTo>
                    <a:lnTo>
                      <a:pt x="6" y="15"/>
                    </a:lnTo>
                    <a:lnTo>
                      <a:pt x="12" y="10"/>
                    </a:lnTo>
                    <a:lnTo>
                      <a:pt x="18" y="6"/>
                    </a:lnTo>
                    <a:lnTo>
                      <a:pt x="18" y="6"/>
                    </a:lnTo>
                    <a:lnTo>
                      <a:pt x="24" y="6"/>
                    </a:lnTo>
                    <a:lnTo>
                      <a:pt x="24" y="6"/>
                    </a:lnTo>
                    <a:lnTo>
                      <a:pt x="29" y="6"/>
                    </a:lnTo>
                    <a:lnTo>
                      <a:pt x="33" y="7"/>
                    </a:lnTo>
                    <a:lnTo>
                      <a:pt x="71" y="25"/>
                    </a:lnTo>
                    <a:lnTo>
                      <a:pt x="71" y="25"/>
                    </a:lnTo>
                    <a:lnTo>
                      <a:pt x="72" y="26"/>
                    </a:lnTo>
                    <a:lnTo>
                      <a:pt x="72" y="26"/>
                    </a:lnTo>
                    <a:lnTo>
                      <a:pt x="75" y="25"/>
                    </a:lnTo>
                    <a:lnTo>
                      <a:pt x="75" y="25"/>
                    </a:lnTo>
                    <a:lnTo>
                      <a:pt x="75" y="22"/>
                    </a:lnTo>
                    <a:lnTo>
                      <a:pt x="74" y="21"/>
                    </a:lnTo>
                    <a:lnTo>
                      <a:pt x="35" y="3"/>
                    </a:lnTo>
                    <a:lnTo>
                      <a:pt x="35" y="3"/>
                    </a:lnTo>
                    <a:lnTo>
                      <a:pt x="29" y="0"/>
                    </a:lnTo>
                    <a:lnTo>
                      <a:pt x="24" y="0"/>
                    </a:lnTo>
                    <a:close/>
                  </a:path>
                </a:pathLst>
              </a:custGeom>
              <a:solidFill>
                <a:srgbClr val="8BCF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3" name="Freeform 88"/>
              <p:cNvSpPr>
                <a:spLocks/>
              </p:cNvSpPr>
              <p:nvPr/>
            </p:nvSpPr>
            <p:spPr bwMode="auto">
              <a:xfrm>
                <a:off x="1370162" y="3516987"/>
                <a:ext cx="71391" cy="22899"/>
              </a:xfrm>
              <a:custGeom>
                <a:avLst/>
                <a:gdLst>
                  <a:gd name="T0" fmla="*/ 15 w 53"/>
                  <a:gd name="T1" fmla="*/ 0 h 17"/>
                  <a:gd name="T2" fmla="*/ 15 w 53"/>
                  <a:gd name="T3" fmla="*/ 0 h 17"/>
                  <a:gd name="T4" fmla="*/ 10 w 53"/>
                  <a:gd name="T5" fmla="*/ 0 h 17"/>
                  <a:gd name="T6" fmla="*/ 10 w 53"/>
                  <a:gd name="T7" fmla="*/ 0 h 17"/>
                  <a:gd name="T8" fmla="*/ 6 w 53"/>
                  <a:gd name="T9" fmla="*/ 3 h 17"/>
                  <a:gd name="T10" fmla="*/ 1 w 53"/>
                  <a:gd name="T11" fmla="*/ 7 h 17"/>
                  <a:gd name="T12" fmla="*/ 1 w 53"/>
                  <a:gd name="T13" fmla="*/ 7 h 17"/>
                  <a:gd name="T14" fmla="*/ 0 w 53"/>
                  <a:gd name="T15" fmla="*/ 12 h 17"/>
                  <a:gd name="T16" fmla="*/ 1 w 53"/>
                  <a:gd name="T17" fmla="*/ 17 h 17"/>
                  <a:gd name="T18" fmla="*/ 7 w 53"/>
                  <a:gd name="T19" fmla="*/ 17 h 17"/>
                  <a:gd name="T20" fmla="*/ 7 w 53"/>
                  <a:gd name="T21" fmla="*/ 17 h 17"/>
                  <a:gd name="T22" fmla="*/ 6 w 53"/>
                  <a:gd name="T23" fmla="*/ 16 h 17"/>
                  <a:gd name="T24" fmla="*/ 6 w 53"/>
                  <a:gd name="T25" fmla="*/ 16 h 17"/>
                  <a:gd name="T26" fmla="*/ 6 w 53"/>
                  <a:gd name="T27" fmla="*/ 13 h 17"/>
                  <a:gd name="T28" fmla="*/ 7 w 53"/>
                  <a:gd name="T29" fmla="*/ 9 h 17"/>
                  <a:gd name="T30" fmla="*/ 7 w 53"/>
                  <a:gd name="T31" fmla="*/ 9 h 17"/>
                  <a:gd name="T32" fmla="*/ 8 w 53"/>
                  <a:gd name="T33" fmla="*/ 7 h 17"/>
                  <a:gd name="T34" fmla="*/ 12 w 53"/>
                  <a:gd name="T35" fmla="*/ 4 h 17"/>
                  <a:gd name="T36" fmla="*/ 12 w 53"/>
                  <a:gd name="T37" fmla="*/ 4 h 17"/>
                  <a:gd name="T38" fmla="*/ 15 w 53"/>
                  <a:gd name="T39" fmla="*/ 4 h 17"/>
                  <a:gd name="T40" fmla="*/ 15 w 53"/>
                  <a:gd name="T41" fmla="*/ 4 h 17"/>
                  <a:gd name="T42" fmla="*/ 19 w 53"/>
                  <a:gd name="T43" fmla="*/ 5 h 17"/>
                  <a:gd name="T44" fmla="*/ 42 w 53"/>
                  <a:gd name="T45" fmla="*/ 16 h 17"/>
                  <a:gd name="T46" fmla="*/ 53 w 53"/>
                  <a:gd name="T47" fmla="*/ 16 h 17"/>
                  <a:gd name="T48" fmla="*/ 22 w 53"/>
                  <a:gd name="T49" fmla="*/ 1 h 17"/>
                  <a:gd name="T50" fmla="*/ 22 w 53"/>
                  <a:gd name="T51" fmla="*/ 1 h 17"/>
                  <a:gd name="T52" fmla="*/ 15 w 53"/>
                  <a:gd name="T5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 h="17">
                    <a:moveTo>
                      <a:pt x="15" y="0"/>
                    </a:moveTo>
                    <a:lnTo>
                      <a:pt x="15" y="0"/>
                    </a:lnTo>
                    <a:lnTo>
                      <a:pt x="10" y="0"/>
                    </a:lnTo>
                    <a:lnTo>
                      <a:pt x="10" y="0"/>
                    </a:lnTo>
                    <a:lnTo>
                      <a:pt x="6" y="3"/>
                    </a:lnTo>
                    <a:lnTo>
                      <a:pt x="1" y="7"/>
                    </a:lnTo>
                    <a:lnTo>
                      <a:pt x="1" y="7"/>
                    </a:lnTo>
                    <a:lnTo>
                      <a:pt x="0" y="12"/>
                    </a:lnTo>
                    <a:lnTo>
                      <a:pt x="1" y="17"/>
                    </a:lnTo>
                    <a:lnTo>
                      <a:pt x="7" y="17"/>
                    </a:lnTo>
                    <a:lnTo>
                      <a:pt x="7" y="17"/>
                    </a:lnTo>
                    <a:lnTo>
                      <a:pt x="6" y="16"/>
                    </a:lnTo>
                    <a:lnTo>
                      <a:pt x="6" y="16"/>
                    </a:lnTo>
                    <a:lnTo>
                      <a:pt x="6" y="13"/>
                    </a:lnTo>
                    <a:lnTo>
                      <a:pt x="7" y="9"/>
                    </a:lnTo>
                    <a:lnTo>
                      <a:pt x="7" y="9"/>
                    </a:lnTo>
                    <a:lnTo>
                      <a:pt x="8" y="7"/>
                    </a:lnTo>
                    <a:lnTo>
                      <a:pt x="12" y="4"/>
                    </a:lnTo>
                    <a:lnTo>
                      <a:pt x="12" y="4"/>
                    </a:lnTo>
                    <a:lnTo>
                      <a:pt x="15" y="4"/>
                    </a:lnTo>
                    <a:lnTo>
                      <a:pt x="15" y="4"/>
                    </a:lnTo>
                    <a:lnTo>
                      <a:pt x="19" y="5"/>
                    </a:lnTo>
                    <a:lnTo>
                      <a:pt x="42" y="16"/>
                    </a:lnTo>
                    <a:lnTo>
                      <a:pt x="53" y="16"/>
                    </a:lnTo>
                    <a:lnTo>
                      <a:pt x="22" y="1"/>
                    </a:lnTo>
                    <a:lnTo>
                      <a:pt x="22" y="1"/>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4" name="Freeform 89"/>
              <p:cNvSpPr>
                <a:spLocks/>
              </p:cNvSpPr>
              <p:nvPr/>
            </p:nvSpPr>
            <p:spPr bwMode="auto">
              <a:xfrm>
                <a:off x="1347263" y="3498130"/>
                <a:ext cx="101024" cy="41757"/>
              </a:xfrm>
              <a:custGeom>
                <a:avLst/>
                <a:gdLst>
                  <a:gd name="T0" fmla="*/ 24 w 75"/>
                  <a:gd name="T1" fmla="*/ 0 h 31"/>
                  <a:gd name="T2" fmla="*/ 24 w 75"/>
                  <a:gd name="T3" fmla="*/ 0 h 31"/>
                  <a:gd name="T4" fmla="*/ 16 w 75"/>
                  <a:gd name="T5" fmla="*/ 2 h 31"/>
                  <a:gd name="T6" fmla="*/ 16 w 75"/>
                  <a:gd name="T7" fmla="*/ 2 h 31"/>
                  <a:gd name="T8" fmla="*/ 12 w 75"/>
                  <a:gd name="T9" fmla="*/ 3 h 31"/>
                  <a:gd name="T10" fmla="*/ 8 w 75"/>
                  <a:gd name="T11" fmla="*/ 6 h 31"/>
                  <a:gd name="T12" fmla="*/ 5 w 75"/>
                  <a:gd name="T13" fmla="*/ 10 h 31"/>
                  <a:gd name="T14" fmla="*/ 2 w 75"/>
                  <a:gd name="T15" fmla="*/ 14 h 31"/>
                  <a:gd name="T16" fmla="*/ 2 w 75"/>
                  <a:gd name="T17" fmla="*/ 14 h 31"/>
                  <a:gd name="T18" fmla="*/ 1 w 75"/>
                  <a:gd name="T19" fmla="*/ 18 h 31"/>
                  <a:gd name="T20" fmla="*/ 0 w 75"/>
                  <a:gd name="T21" fmla="*/ 22 h 31"/>
                  <a:gd name="T22" fmla="*/ 0 w 75"/>
                  <a:gd name="T23" fmla="*/ 27 h 31"/>
                  <a:gd name="T24" fmla="*/ 1 w 75"/>
                  <a:gd name="T25" fmla="*/ 31 h 31"/>
                  <a:gd name="T26" fmla="*/ 1 w 75"/>
                  <a:gd name="T27" fmla="*/ 31 h 31"/>
                  <a:gd name="T28" fmla="*/ 1 w 75"/>
                  <a:gd name="T29" fmla="*/ 31 h 31"/>
                  <a:gd name="T30" fmla="*/ 6 w 75"/>
                  <a:gd name="T31" fmla="*/ 31 h 31"/>
                  <a:gd name="T32" fmla="*/ 6 w 75"/>
                  <a:gd name="T33" fmla="*/ 31 h 31"/>
                  <a:gd name="T34" fmla="*/ 6 w 75"/>
                  <a:gd name="T35" fmla="*/ 30 h 31"/>
                  <a:gd name="T36" fmla="*/ 6 w 75"/>
                  <a:gd name="T37" fmla="*/ 30 h 31"/>
                  <a:gd name="T38" fmla="*/ 5 w 75"/>
                  <a:gd name="T39" fmla="*/ 23 h 31"/>
                  <a:gd name="T40" fmla="*/ 6 w 75"/>
                  <a:gd name="T41" fmla="*/ 15 h 31"/>
                  <a:gd name="T42" fmla="*/ 6 w 75"/>
                  <a:gd name="T43" fmla="*/ 15 h 31"/>
                  <a:gd name="T44" fmla="*/ 12 w 75"/>
                  <a:gd name="T45" fmla="*/ 10 h 31"/>
                  <a:gd name="T46" fmla="*/ 18 w 75"/>
                  <a:gd name="T47" fmla="*/ 6 h 31"/>
                  <a:gd name="T48" fmla="*/ 18 w 75"/>
                  <a:gd name="T49" fmla="*/ 6 h 31"/>
                  <a:gd name="T50" fmla="*/ 24 w 75"/>
                  <a:gd name="T51" fmla="*/ 6 h 31"/>
                  <a:gd name="T52" fmla="*/ 24 w 75"/>
                  <a:gd name="T53" fmla="*/ 6 h 31"/>
                  <a:gd name="T54" fmla="*/ 29 w 75"/>
                  <a:gd name="T55" fmla="*/ 6 h 31"/>
                  <a:gd name="T56" fmla="*/ 33 w 75"/>
                  <a:gd name="T57" fmla="*/ 7 h 31"/>
                  <a:gd name="T58" fmla="*/ 71 w 75"/>
                  <a:gd name="T59" fmla="*/ 25 h 31"/>
                  <a:gd name="T60" fmla="*/ 71 w 75"/>
                  <a:gd name="T61" fmla="*/ 25 h 31"/>
                  <a:gd name="T62" fmla="*/ 72 w 75"/>
                  <a:gd name="T63" fmla="*/ 26 h 31"/>
                  <a:gd name="T64" fmla="*/ 72 w 75"/>
                  <a:gd name="T65" fmla="*/ 26 h 31"/>
                  <a:gd name="T66" fmla="*/ 75 w 75"/>
                  <a:gd name="T67" fmla="*/ 25 h 31"/>
                  <a:gd name="T68" fmla="*/ 75 w 75"/>
                  <a:gd name="T69" fmla="*/ 25 h 31"/>
                  <a:gd name="T70" fmla="*/ 75 w 75"/>
                  <a:gd name="T71" fmla="*/ 22 h 31"/>
                  <a:gd name="T72" fmla="*/ 74 w 75"/>
                  <a:gd name="T73" fmla="*/ 21 h 31"/>
                  <a:gd name="T74" fmla="*/ 35 w 75"/>
                  <a:gd name="T75" fmla="*/ 3 h 31"/>
                  <a:gd name="T76" fmla="*/ 35 w 75"/>
                  <a:gd name="T77" fmla="*/ 3 h 31"/>
                  <a:gd name="T78" fmla="*/ 29 w 75"/>
                  <a:gd name="T79" fmla="*/ 0 h 31"/>
                  <a:gd name="T80" fmla="*/ 24 w 75"/>
                  <a:gd name="T8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 h="31">
                    <a:moveTo>
                      <a:pt x="24" y="0"/>
                    </a:moveTo>
                    <a:lnTo>
                      <a:pt x="24" y="0"/>
                    </a:lnTo>
                    <a:lnTo>
                      <a:pt x="16" y="2"/>
                    </a:lnTo>
                    <a:lnTo>
                      <a:pt x="16" y="2"/>
                    </a:lnTo>
                    <a:lnTo>
                      <a:pt x="12" y="3"/>
                    </a:lnTo>
                    <a:lnTo>
                      <a:pt x="8" y="6"/>
                    </a:lnTo>
                    <a:lnTo>
                      <a:pt x="5" y="10"/>
                    </a:lnTo>
                    <a:lnTo>
                      <a:pt x="2" y="14"/>
                    </a:lnTo>
                    <a:lnTo>
                      <a:pt x="2" y="14"/>
                    </a:lnTo>
                    <a:lnTo>
                      <a:pt x="1" y="18"/>
                    </a:lnTo>
                    <a:lnTo>
                      <a:pt x="0" y="22"/>
                    </a:lnTo>
                    <a:lnTo>
                      <a:pt x="0" y="27"/>
                    </a:lnTo>
                    <a:lnTo>
                      <a:pt x="1" y="31"/>
                    </a:lnTo>
                    <a:lnTo>
                      <a:pt x="1" y="31"/>
                    </a:lnTo>
                    <a:lnTo>
                      <a:pt x="1" y="31"/>
                    </a:lnTo>
                    <a:lnTo>
                      <a:pt x="6" y="31"/>
                    </a:lnTo>
                    <a:lnTo>
                      <a:pt x="6" y="31"/>
                    </a:lnTo>
                    <a:lnTo>
                      <a:pt x="6" y="30"/>
                    </a:lnTo>
                    <a:lnTo>
                      <a:pt x="6" y="30"/>
                    </a:lnTo>
                    <a:lnTo>
                      <a:pt x="5" y="23"/>
                    </a:lnTo>
                    <a:lnTo>
                      <a:pt x="6" y="15"/>
                    </a:lnTo>
                    <a:lnTo>
                      <a:pt x="6" y="15"/>
                    </a:lnTo>
                    <a:lnTo>
                      <a:pt x="12" y="10"/>
                    </a:lnTo>
                    <a:lnTo>
                      <a:pt x="18" y="6"/>
                    </a:lnTo>
                    <a:lnTo>
                      <a:pt x="18" y="6"/>
                    </a:lnTo>
                    <a:lnTo>
                      <a:pt x="24" y="6"/>
                    </a:lnTo>
                    <a:lnTo>
                      <a:pt x="24" y="6"/>
                    </a:lnTo>
                    <a:lnTo>
                      <a:pt x="29" y="6"/>
                    </a:lnTo>
                    <a:lnTo>
                      <a:pt x="33" y="7"/>
                    </a:lnTo>
                    <a:lnTo>
                      <a:pt x="71" y="25"/>
                    </a:lnTo>
                    <a:lnTo>
                      <a:pt x="71" y="25"/>
                    </a:lnTo>
                    <a:lnTo>
                      <a:pt x="72" y="26"/>
                    </a:lnTo>
                    <a:lnTo>
                      <a:pt x="72" y="26"/>
                    </a:lnTo>
                    <a:lnTo>
                      <a:pt x="75" y="25"/>
                    </a:lnTo>
                    <a:lnTo>
                      <a:pt x="75" y="25"/>
                    </a:lnTo>
                    <a:lnTo>
                      <a:pt x="75" y="22"/>
                    </a:lnTo>
                    <a:lnTo>
                      <a:pt x="74" y="21"/>
                    </a:lnTo>
                    <a:lnTo>
                      <a:pt x="35" y="3"/>
                    </a:lnTo>
                    <a:lnTo>
                      <a:pt x="35" y="3"/>
                    </a:lnTo>
                    <a:lnTo>
                      <a:pt x="29" y="0"/>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5" name="Freeform 90"/>
              <p:cNvSpPr>
                <a:spLocks/>
              </p:cNvSpPr>
              <p:nvPr/>
            </p:nvSpPr>
            <p:spPr bwMode="auto">
              <a:xfrm>
                <a:off x="1092683" y="2904109"/>
                <a:ext cx="455281" cy="565733"/>
              </a:xfrm>
              <a:custGeom>
                <a:avLst/>
                <a:gdLst>
                  <a:gd name="T0" fmla="*/ 0 w 338"/>
                  <a:gd name="T1" fmla="*/ 31 h 420"/>
                  <a:gd name="T2" fmla="*/ 13 w 338"/>
                  <a:gd name="T3" fmla="*/ 420 h 420"/>
                  <a:gd name="T4" fmla="*/ 338 w 338"/>
                  <a:gd name="T5" fmla="*/ 398 h 420"/>
                  <a:gd name="T6" fmla="*/ 325 w 338"/>
                  <a:gd name="T7" fmla="*/ 0 h 420"/>
                  <a:gd name="T8" fmla="*/ 20 w 338"/>
                  <a:gd name="T9" fmla="*/ 11 h 420"/>
                  <a:gd name="T10" fmla="*/ 20 w 338"/>
                  <a:gd name="T11" fmla="*/ 11 h 420"/>
                  <a:gd name="T12" fmla="*/ 12 w 338"/>
                  <a:gd name="T13" fmla="*/ 13 h 420"/>
                  <a:gd name="T14" fmla="*/ 5 w 338"/>
                  <a:gd name="T15" fmla="*/ 17 h 420"/>
                  <a:gd name="T16" fmla="*/ 1 w 338"/>
                  <a:gd name="T17" fmla="*/ 23 h 420"/>
                  <a:gd name="T18" fmla="*/ 1 w 338"/>
                  <a:gd name="T19" fmla="*/ 27 h 420"/>
                  <a:gd name="T20" fmla="*/ 0 w 338"/>
                  <a:gd name="T21" fmla="*/ 3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420">
                    <a:moveTo>
                      <a:pt x="0" y="31"/>
                    </a:moveTo>
                    <a:lnTo>
                      <a:pt x="13" y="420"/>
                    </a:lnTo>
                    <a:lnTo>
                      <a:pt x="338" y="398"/>
                    </a:lnTo>
                    <a:lnTo>
                      <a:pt x="325" y="0"/>
                    </a:lnTo>
                    <a:lnTo>
                      <a:pt x="20" y="11"/>
                    </a:lnTo>
                    <a:lnTo>
                      <a:pt x="20" y="11"/>
                    </a:lnTo>
                    <a:lnTo>
                      <a:pt x="12" y="13"/>
                    </a:lnTo>
                    <a:lnTo>
                      <a:pt x="5" y="17"/>
                    </a:lnTo>
                    <a:lnTo>
                      <a:pt x="1" y="23"/>
                    </a:lnTo>
                    <a:lnTo>
                      <a:pt x="1" y="27"/>
                    </a:lnTo>
                    <a:lnTo>
                      <a:pt x="0" y="31"/>
                    </a:lnTo>
                    <a:close/>
                  </a:path>
                </a:pathLst>
              </a:custGeom>
              <a:solidFill>
                <a:srgbClr val="45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6" name="Freeform 91"/>
              <p:cNvSpPr>
                <a:spLocks/>
              </p:cNvSpPr>
              <p:nvPr/>
            </p:nvSpPr>
            <p:spPr bwMode="auto">
              <a:xfrm>
                <a:off x="1092683" y="2904109"/>
                <a:ext cx="455281" cy="565733"/>
              </a:xfrm>
              <a:custGeom>
                <a:avLst/>
                <a:gdLst>
                  <a:gd name="T0" fmla="*/ 0 w 338"/>
                  <a:gd name="T1" fmla="*/ 31 h 420"/>
                  <a:gd name="T2" fmla="*/ 13 w 338"/>
                  <a:gd name="T3" fmla="*/ 420 h 420"/>
                  <a:gd name="T4" fmla="*/ 338 w 338"/>
                  <a:gd name="T5" fmla="*/ 398 h 420"/>
                  <a:gd name="T6" fmla="*/ 325 w 338"/>
                  <a:gd name="T7" fmla="*/ 0 h 420"/>
                  <a:gd name="T8" fmla="*/ 20 w 338"/>
                  <a:gd name="T9" fmla="*/ 11 h 420"/>
                  <a:gd name="T10" fmla="*/ 20 w 338"/>
                  <a:gd name="T11" fmla="*/ 11 h 420"/>
                  <a:gd name="T12" fmla="*/ 12 w 338"/>
                  <a:gd name="T13" fmla="*/ 13 h 420"/>
                  <a:gd name="T14" fmla="*/ 5 w 338"/>
                  <a:gd name="T15" fmla="*/ 17 h 420"/>
                  <a:gd name="T16" fmla="*/ 1 w 338"/>
                  <a:gd name="T17" fmla="*/ 23 h 420"/>
                  <a:gd name="T18" fmla="*/ 1 w 338"/>
                  <a:gd name="T19" fmla="*/ 27 h 420"/>
                  <a:gd name="T20" fmla="*/ 0 w 338"/>
                  <a:gd name="T21" fmla="*/ 31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420">
                    <a:moveTo>
                      <a:pt x="0" y="31"/>
                    </a:moveTo>
                    <a:lnTo>
                      <a:pt x="13" y="420"/>
                    </a:lnTo>
                    <a:lnTo>
                      <a:pt x="338" y="398"/>
                    </a:lnTo>
                    <a:lnTo>
                      <a:pt x="325" y="0"/>
                    </a:lnTo>
                    <a:lnTo>
                      <a:pt x="20" y="11"/>
                    </a:lnTo>
                    <a:lnTo>
                      <a:pt x="20" y="11"/>
                    </a:lnTo>
                    <a:lnTo>
                      <a:pt x="12" y="13"/>
                    </a:lnTo>
                    <a:lnTo>
                      <a:pt x="5" y="17"/>
                    </a:lnTo>
                    <a:lnTo>
                      <a:pt x="1" y="23"/>
                    </a:lnTo>
                    <a:lnTo>
                      <a:pt x="1" y="27"/>
                    </a:lnTo>
                    <a:lnTo>
                      <a:pt x="0"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7" name="Freeform 92"/>
              <p:cNvSpPr>
                <a:spLocks/>
              </p:cNvSpPr>
              <p:nvPr/>
            </p:nvSpPr>
            <p:spPr bwMode="auto">
              <a:xfrm>
                <a:off x="1092683" y="2920273"/>
                <a:ext cx="41757" cy="549569"/>
              </a:xfrm>
              <a:custGeom>
                <a:avLst/>
                <a:gdLst>
                  <a:gd name="T0" fmla="*/ 1 w 31"/>
                  <a:gd name="T1" fmla="*/ 19 h 408"/>
                  <a:gd name="T2" fmla="*/ 0 w 31"/>
                  <a:gd name="T3" fmla="*/ 19 h 408"/>
                  <a:gd name="T4" fmla="*/ 13 w 31"/>
                  <a:gd name="T5" fmla="*/ 408 h 408"/>
                  <a:gd name="T6" fmla="*/ 31 w 31"/>
                  <a:gd name="T7" fmla="*/ 406 h 408"/>
                  <a:gd name="T8" fmla="*/ 17 w 31"/>
                  <a:gd name="T9" fmla="*/ 0 h 408"/>
                  <a:gd name="T10" fmla="*/ 17 w 31"/>
                  <a:gd name="T11" fmla="*/ 0 h 408"/>
                  <a:gd name="T12" fmla="*/ 10 w 31"/>
                  <a:gd name="T13" fmla="*/ 1 h 408"/>
                  <a:gd name="T14" fmla="*/ 5 w 31"/>
                  <a:gd name="T15" fmla="*/ 5 h 408"/>
                  <a:gd name="T16" fmla="*/ 1 w 31"/>
                  <a:gd name="T17" fmla="*/ 12 h 408"/>
                  <a:gd name="T18" fmla="*/ 1 w 31"/>
                  <a:gd name="T19" fmla="*/ 1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08">
                    <a:moveTo>
                      <a:pt x="1" y="19"/>
                    </a:moveTo>
                    <a:lnTo>
                      <a:pt x="0" y="19"/>
                    </a:lnTo>
                    <a:lnTo>
                      <a:pt x="13" y="408"/>
                    </a:lnTo>
                    <a:lnTo>
                      <a:pt x="31" y="406"/>
                    </a:lnTo>
                    <a:lnTo>
                      <a:pt x="17" y="0"/>
                    </a:lnTo>
                    <a:lnTo>
                      <a:pt x="17" y="0"/>
                    </a:lnTo>
                    <a:lnTo>
                      <a:pt x="10" y="1"/>
                    </a:lnTo>
                    <a:lnTo>
                      <a:pt x="5" y="5"/>
                    </a:lnTo>
                    <a:lnTo>
                      <a:pt x="1" y="12"/>
                    </a:lnTo>
                    <a:lnTo>
                      <a:pt x="1" y="19"/>
                    </a:lnTo>
                    <a:close/>
                  </a:path>
                </a:pathLst>
              </a:custGeom>
              <a:solidFill>
                <a:srgbClr val="53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8" name="Freeform 93"/>
              <p:cNvSpPr>
                <a:spLocks/>
              </p:cNvSpPr>
              <p:nvPr/>
            </p:nvSpPr>
            <p:spPr bwMode="auto">
              <a:xfrm>
                <a:off x="1092683" y="2920273"/>
                <a:ext cx="41757" cy="549569"/>
              </a:xfrm>
              <a:custGeom>
                <a:avLst/>
                <a:gdLst>
                  <a:gd name="T0" fmla="*/ 1 w 31"/>
                  <a:gd name="T1" fmla="*/ 19 h 408"/>
                  <a:gd name="T2" fmla="*/ 0 w 31"/>
                  <a:gd name="T3" fmla="*/ 19 h 408"/>
                  <a:gd name="T4" fmla="*/ 13 w 31"/>
                  <a:gd name="T5" fmla="*/ 408 h 408"/>
                  <a:gd name="T6" fmla="*/ 31 w 31"/>
                  <a:gd name="T7" fmla="*/ 406 h 408"/>
                  <a:gd name="T8" fmla="*/ 17 w 31"/>
                  <a:gd name="T9" fmla="*/ 0 h 408"/>
                  <a:gd name="T10" fmla="*/ 17 w 31"/>
                  <a:gd name="T11" fmla="*/ 0 h 408"/>
                  <a:gd name="T12" fmla="*/ 10 w 31"/>
                  <a:gd name="T13" fmla="*/ 1 h 408"/>
                  <a:gd name="T14" fmla="*/ 5 w 31"/>
                  <a:gd name="T15" fmla="*/ 5 h 408"/>
                  <a:gd name="T16" fmla="*/ 1 w 31"/>
                  <a:gd name="T17" fmla="*/ 12 h 408"/>
                  <a:gd name="T18" fmla="*/ 1 w 31"/>
                  <a:gd name="T19" fmla="*/ 19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08">
                    <a:moveTo>
                      <a:pt x="1" y="19"/>
                    </a:moveTo>
                    <a:lnTo>
                      <a:pt x="0" y="19"/>
                    </a:lnTo>
                    <a:lnTo>
                      <a:pt x="13" y="408"/>
                    </a:lnTo>
                    <a:lnTo>
                      <a:pt x="31" y="406"/>
                    </a:lnTo>
                    <a:lnTo>
                      <a:pt x="17" y="0"/>
                    </a:lnTo>
                    <a:lnTo>
                      <a:pt x="17" y="0"/>
                    </a:lnTo>
                    <a:lnTo>
                      <a:pt x="10" y="1"/>
                    </a:lnTo>
                    <a:lnTo>
                      <a:pt x="5" y="5"/>
                    </a:lnTo>
                    <a:lnTo>
                      <a:pt x="1" y="12"/>
                    </a:lnTo>
                    <a:lnTo>
                      <a:pt x="1"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9" name="Freeform 94"/>
              <p:cNvSpPr>
                <a:spLocks/>
              </p:cNvSpPr>
              <p:nvPr/>
            </p:nvSpPr>
            <p:spPr bwMode="auto">
              <a:xfrm>
                <a:off x="1116929" y="3434821"/>
                <a:ext cx="428341" cy="56573"/>
              </a:xfrm>
              <a:custGeom>
                <a:avLst/>
                <a:gdLst>
                  <a:gd name="T0" fmla="*/ 0 w 318"/>
                  <a:gd name="T1" fmla="*/ 27 h 42"/>
                  <a:gd name="T2" fmla="*/ 0 w 318"/>
                  <a:gd name="T3" fmla="*/ 27 h 42"/>
                  <a:gd name="T4" fmla="*/ 2 w 318"/>
                  <a:gd name="T5" fmla="*/ 32 h 42"/>
                  <a:gd name="T6" fmla="*/ 5 w 318"/>
                  <a:gd name="T7" fmla="*/ 38 h 42"/>
                  <a:gd name="T8" fmla="*/ 10 w 318"/>
                  <a:gd name="T9" fmla="*/ 42 h 42"/>
                  <a:gd name="T10" fmla="*/ 17 w 318"/>
                  <a:gd name="T11" fmla="*/ 42 h 42"/>
                  <a:gd name="T12" fmla="*/ 318 w 318"/>
                  <a:gd name="T13" fmla="*/ 32 h 42"/>
                  <a:gd name="T14" fmla="*/ 318 w 318"/>
                  <a:gd name="T15" fmla="*/ 0 h 42"/>
                  <a:gd name="T16" fmla="*/ 15 w 318"/>
                  <a:gd name="T17" fmla="*/ 11 h 42"/>
                  <a:gd name="T18" fmla="*/ 15 w 318"/>
                  <a:gd name="T19" fmla="*/ 11 h 42"/>
                  <a:gd name="T20" fmla="*/ 9 w 318"/>
                  <a:gd name="T21" fmla="*/ 12 h 42"/>
                  <a:gd name="T22" fmla="*/ 5 w 318"/>
                  <a:gd name="T23" fmla="*/ 15 h 42"/>
                  <a:gd name="T24" fmla="*/ 0 w 318"/>
                  <a:gd name="T25" fmla="*/ 20 h 42"/>
                  <a:gd name="T26" fmla="*/ 0 w 318"/>
                  <a:gd name="T27" fmla="*/ 27 h 42"/>
                  <a:gd name="T28" fmla="*/ 0 w 318"/>
                  <a:gd name="T29"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8" h="42">
                    <a:moveTo>
                      <a:pt x="0" y="27"/>
                    </a:moveTo>
                    <a:lnTo>
                      <a:pt x="0" y="27"/>
                    </a:lnTo>
                    <a:lnTo>
                      <a:pt x="2" y="32"/>
                    </a:lnTo>
                    <a:lnTo>
                      <a:pt x="5" y="38"/>
                    </a:lnTo>
                    <a:lnTo>
                      <a:pt x="10" y="42"/>
                    </a:lnTo>
                    <a:lnTo>
                      <a:pt x="17" y="42"/>
                    </a:lnTo>
                    <a:lnTo>
                      <a:pt x="318" y="32"/>
                    </a:lnTo>
                    <a:lnTo>
                      <a:pt x="318" y="0"/>
                    </a:lnTo>
                    <a:lnTo>
                      <a:pt x="15" y="11"/>
                    </a:lnTo>
                    <a:lnTo>
                      <a:pt x="15" y="11"/>
                    </a:lnTo>
                    <a:lnTo>
                      <a:pt x="9" y="12"/>
                    </a:lnTo>
                    <a:lnTo>
                      <a:pt x="5" y="15"/>
                    </a:lnTo>
                    <a:lnTo>
                      <a:pt x="0" y="20"/>
                    </a:lnTo>
                    <a:lnTo>
                      <a:pt x="0" y="27"/>
                    </a:lnTo>
                    <a:lnTo>
                      <a:pt x="0" y="27"/>
                    </a:lnTo>
                    <a:close/>
                  </a:path>
                </a:pathLst>
              </a:custGeom>
              <a:solidFill>
                <a:srgbClr val="E1C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0" name="Freeform 95"/>
              <p:cNvSpPr>
                <a:spLocks/>
              </p:cNvSpPr>
              <p:nvPr/>
            </p:nvSpPr>
            <p:spPr bwMode="auto">
              <a:xfrm>
                <a:off x="1110194" y="3429433"/>
                <a:ext cx="437770" cy="67349"/>
              </a:xfrm>
              <a:custGeom>
                <a:avLst/>
                <a:gdLst>
                  <a:gd name="T0" fmla="*/ 0 w 325"/>
                  <a:gd name="T1" fmla="*/ 31 h 50"/>
                  <a:gd name="T2" fmla="*/ 0 w 325"/>
                  <a:gd name="T3" fmla="*/ 31 h 50"/>
                  <a:gd name="T4" fmla="*/ 1 w 325"/>
                  <a:gd name="T5" fmla="*/ 35 h 50"/>
                  <a:gd name="T6" fmla="*/ 3 w 325"/>
                  <a:gd name="T7" fmla="*/ 39 h 50"/>
                  <a:gd name="T8" fmla="*/ 7 w 325"/>
                  <a:gd name="T9" fmla="*/ 45 h 50"/>
                  <a:gd name="T10" fmla="*/ 14 w 325"/>
                  <a:gd name="T11" fmla="*/ 49 h 50"/>
                  <a:gd name="T12" fmla="*/ 20 w 325"/>
                  <a:gd name="T13" fmla="*/ 50 h 50"/>
                  <a:gd name="T14" fmla="*/ 325 w 325"/>
                  <a:gd name="T15" fmla="*/ 39 h 50"/>
                  <a:gd name="T16" fmla="*/ 325 w 325"/>
                  <a:gd name="T17" fmla="*/ 32 h 50"/>
                  <a:gd name="T18" fmla="*/ 20 w 325"/>
                  <a:gd name="T19" fmla="*/ 43 h 50"/>
                  <a:gd name="T20" fmla="*/ 20 w 325"/>
                  <a:gd name="T21" fmla="*/ 43 h 50"/>
                  <a:gd name="T22" fmla="*/ 16 w 325"/>
                  <a:gd name="T23" fmla="*/ 42 h 50"/>
                  <a:gd name="T24" fmla="*/ 12 w 325"/>
                  <a:gd name="T25" fmla="*/ 39 h 50"/>
                  <a:gd name="T26" fmla="*/ 10 w 325"/>
                  <a:gd name="T27" fmla="*/ 35 h 50"/>
                  <a:gd name="T28" fmla="*/ 8 w 325"/>
                  <a:gd name="T29" fmla="*/ 31 h 50"/>
                  <a:gd name="T30" fmla="*/ 8 w 325"/>
                  <a:gd name="T31" fmla="*/ 31 h 50"/>
                  <a:gd name="T32" fmla="*/ 8 w 325"/>
                  <a:gd name="T33" fmla="*/ 26 h 50"/>
                  <a:gd name="T34" fmla="*/ 11 w 325"/>
                  <a:gd name="T35" fmla="*/ 22 h 50"/>
                  <a:gd name="T36" fmla="*/ 15 w 325"/>
                  <a:gd name="T37" fmla="*/ 19 h 50"/>
                  <a:gd name="T38" fmla="*/ 20 w 325"/>
                  <a:gd name="T39" fmla="*/ 18 h 50"/>
                  <a:gd name="T40" fmla="*/ 324 w 325"/>
                  <a:gd name="T41" fmla="*/ 8 h 50"/>
                  <a:gd name="T42" fmla="*/ 324 w 325"/>
                  <a:gd name="T43" fmla="*/ 0 h 50"/>
                  <a:gd name="T44" fmla="*/ 19 w 325"/>
                  <a:gd name="T45" fmla="*/ 11 h 50"/>
                  <a:gd name="T46" fmla="*/ 19 w 325"/>
                  <a:gd name="T47" fmla="*/ 11 h 50"/>
                  <a:gd name="T48" fmla="*/ 12 w 325"/>
                  <a:gd name="T49" fmla="*/ 12 h 50"/>
                  <a:gd name="T50" fmla="*/ 5 w 325"/>
                  <a:gd name="T51" fmla="*/ 18 h 50"/>
                  <a:gd name="T52" fmla="*/ 1 w 325"/>
                  <a:gd name="T53" fmla="*/ 23 h 50"/>
                  <a:gd name="T54" fmla="*/ 0 w 325"/>
                  <a:gd name="T55" fmla="*/ 31 h 50"/>
                  <a:gd name="T56" fmla="*/ 0 w 325"/>
                  <a:gd name="T5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5" h="50">
                    <a:moveTo>
                      <a:pt x="0" y="31"/>
                    </a:moveTo>
                    <a:lnTo>
                      <a:pt x="0" y="31"/>
                    </a:lnTo>
                    <a:lnTo>
                      <a:pt x="1" y="35"/>
                    </a:lnTo>
                    <a:lnTo>
                      <a:pt x="3" y="39"/>
                    </a:lnTo>
                    <a:lnTo>
                      <a:pt x="7" y="45"/>
                    </a:lnTo>
                    <a:lnTo>
                      <a:pt x="14" y="49"/>
                    </a:lnTo>
                    <a:lnTo>
                      <a:pt x="20" y="50"/>
                    </a:lnTo>
                    <a:lnTo>
                      <a:pt x="325" y="39"/>
                    </a:lnTo>
                    <a:lnTo>
                      <a:pt x="325" y="32"/>
                    </a:lnTo>
                    <a:lnTo>
                      <a:pt x="20" y="43"/>
                    </a:lnTo>
                    <a:lnTo>
                      <a:pt x="20" y="43"/>
                    </a:lnTo>
                    <a:lnTo>
                      <a:pt x="16" y="42"/>
                    </a:lnTo>
                    <a:lnTo>
                      <a:pt x="12" y="39"/>
                    </a:lnTo>
                    <a:lnTo>
                      <a:pt x="10" y="35"/>
                    </a:lnTo>
                    <a:lnTo>
                      <a:pt x="8" y="31"/>
                    </a:lnTo>
                    <a:lnTo>
                      <a:pt x="8" y="31"/>
                    </a:lnTo>
                    <a:lnTo>
                      <a:pt x="8" y="26"/>
                    </a:lnTo>
                    <a:lnTo>
                      <a:pt x="11" y="22"/>
                    </a:lnTo>
                    <a:lnTo>
                      <a:pt x="15" y="19"/>
                    </a:lnTo>
                    <a:lnTo>
                      <a:pt x="20" y="18"/>
                    </a:lnTo>
                    <a:lnTo>
                      <a:pt x="324" y="8"/>
                    </a:lnTo>
                    <a:lnTo>
                      <a:pt x="324" y="0"/>
                    </a:lnTo>
                    <a:lnTo>
                      <a:pt x="19" y="11"/>
                    </a:lnTo>
                    <a:lnTo>
                      <a:pt x="19" y="11"/>
                    </a:lnTo>
                    <a:lnTo>
                      <a:pt x="12" y="12"/>
                    </a:lnTo>
                    <a:lnTo>
                      <a:pt x="5" y="18"/>
                    </a:lnTo>
                    <a:lnTo>
                      <a:pt x="1" y="23"/>
                    </a:lnTo>
                    <a:lnTo>
                      <a:pt x="0" y="31"/>
                    </a:lnTo>
                    <a:lnTo>
                      <a:pt x="0" y="31"/>
                    </a:lnTo>
                    <a:close/>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1" name="Freeform 96"/>
              <p:cNvSpPr>
                <a:spLocks/>
              </p:cNvSpPr>
              <p:nvPr/>
            </p:nvSpPr>
            <p:spPr bwMode="auto">
              <a:xfrm>
                <a:off x="1539882" y="3221997"/>
                <a:ext cx="1347" cy="13470"/>
              </a:xfrm>
              <a:custGeom>
                <a:avLst/>
                <a:gdLst>
                  <a:gd name="T0" fmla="*/ 0 w 1"/>
                  <a:gd name="T1" fmla="*/ 0 h 10"/>
                  <a:gd name="T2" fmla="*/ 1 w 1"/>
                  <a:gd name="T3" fmla="*/ 10 h 10"/>
                  <a:gd name="T4" fmla="*/ 1 w 1"/>
                  <a:gd name="T5" fmla="*/ 10 h 10"/>
                  <a:gd name="T6" fmla="*/ 0 w 1"/>
                  <a:gd name="T7" fmla="*/ 0 h 10"/>
                </a:gdLst>
                <a:ahLst/>
                <a:cxnLst>
                  <a:cxn ang="0">
                    <a:pos x="T0" y="T1"/>
                  </a:cxn>
                  <a:cxn ang="0">
                    <a:pos x="T2" y="T3"/>
                  </a:cxn>
                  <a:cxn ang="0">
                    <a:pos x="T4" y="T5"/>
                  </a:cxn>
                  <a:cxn ang="0">
                    <a:pos x="T6" y="T7"/>
                  </a:cxn>
                </a:cxnLst>
                <a:rect l="0" t="0" r="r" b="b"/>
                <a:pathLst>
                  <a:path w="1" h="10">
                    <a:moveTo>
                      <a:pt x="0" y="0"/>
                    </a:moveTo>
                    <a:lnTo>
                      <a:pt x="1" y="10"/>
                    </a:lnTo>
                    <a:lnTo>
                      <a:pt x="1" y="10"/>
                    </a:lnTo>
                    <a:lnTo>
                      <a:pt x="0" y="0"/>
                    </a:lnTo>
                    <a:close/>
                  </a:path>
                </a:pathLst>
              </a:custGeom>
              <a:solidFill>
                <a:srgbClr val="105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2" name="Freeform 97"/>
              <p:cNvSpPr>
                <a:spLocks/>
              </p:cNvSpPr>
              <p:nvPr/>
            </p:nvSpPr>
            <p:spPr bwMode="auto">
              <a:xfrm>
                <a:off x="1539882" y="3221997"/>
                <a:ext cx="1347" cy="13470"/>
              </a:xfrm>
              <a:custGeom>
                <a:avLst/>
                <a:gdLst>
                  <a:gd name="T0" fmla="*/ 0 w 1"/>
                  <a:gd name="T1" fmla="*/ 0 h 10"/>
                  <a:gd name="T2" fmla="*/ 1 w 1"/>
                  <a:gd name="T3" fmla="*/ 10 h 10"/>
                  <a:gd name="T4" fmla="*/ 1 w 1"/>
                  <a:gd name="T5" fmla="*/ 10 h 10"/>
                  <a:gd name="T6" fmla="*/ 0 w 1"/>
                  <a:gd name="T7" fmla="*/ 0 h 10"/>
                </a:gdLst>
                <a:ahLst/>
                <a:cxnLst>
                  <a:cxn ang="0">
                    <a:pos x="T0" y="T1"/>
                  </a:cxn>
                  <a:cxn ang="0">
                    <a:pos x="T2" y="T3"/>
                  </a:cxn>
                  <a:cxn ang="0">
                    <a:pos x="T4" y="T5"/>
                  </a:cxn>
                  <a:cxn ang="0">
                    <a:pos x="T6" y="T7"/>
                  </a:cxn>
                </a:cxnLst>
                <a:rect l="0" t="0" r="r" b="b"/>
                <a:pathLst>
                  <a:path w="1" h="10">
                    <a:moveTo>
                      <a:pt x="0" y="0"/>
                    </a:moveTo>
                    <a:lnTo>
                      <a:pt x="1" y="10"/>
                    </a:lnTo>
                    <a:lnTo>
                      <a:pt x="1"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3" name="Freeform 98"/>
              <p:cNvSpPr>
                <a:spLocks/>
              </p:cNvSpPr>
              <p:nvPr/>
            </p:nvSpPr>
            <p:spPr bwMode="auto">
              <a:xfrm>
                <a:off x="1126358" y="3216609"/>
                <a:ext cx="414871" cy="32328"/>
              </a:xfrm>
              <a:custGeom>
                <a:avLst/>
                <a:gdLst>
                  <a:gd name="T0" fmla="*/ 307 w 308"/>
                  <a:gd name="T1" fmla="*/ 0 h 24"/>
                  <a:gd name="T2" fmla="*/ 0 w 308"/>
                  <a:gd name="T3" fmla="*/ 10 h 24"/>
                  <a:gd name="T4" fmla="*/ 0 w 308"/>
                  <a:gd name="T5" fmla="*/ 24 h 24"/>
                  <a:gd name="T6" fmla="*/ 308 w 308"/>
                  <a:gd name="T7" fmla="*/ 14 h 24"/>
                  <a:gd name="T8" fmla="*/ 307 w 308"/>
                  <a:gd name="T9" fmla="*/ 4 h 24"/>
                  <a:gd name="T10" fmla="*/ 307 w 308"/>
                  <a:gd name="T11" fmla="*/ 0 h 24"/>
                </a:gdLst>
                <a:ahLst/>
                <a:cxnLst>
                  <a:cxn ang="0">
                    <a:pos x="T0" y="T1"/>
                  </a:cxn>
                  <a:cxn ang="0">
                    <a:pos x="T2" y="T3"/>
                  </a:cxn>
                  <a:cxn ang="0">
                    <a:pos x="T4" y="T5"/>
                  </a:cxn>
                  <a:cxn ang="0">
                    <a:pos x="T6" y="T7"/>
                  </a:cxn>
                  <a:cxn ang="0">
                    <a:pos x="T8" y="T9"/>
                  </a:cxn>
                  <a:cxn ang="0">
                    <a:pos x="T10" y="T11"/>
                  </a:cxn>
                </a:cxnLst>
                <a:rect l="0" t="0" r="r" b="b"/>
                <a:pathLst>
                  <a:path w="308" h="24">
                    <a:moveTo>
                      <a:pt x="307" y="0"/>
                    </a:moveTo>
                    <a:lnTo>
                      <a:pt x="0" y="10"/>
                    </a:lnTo>
                    <a:lnTo>
                      <a:pt x="0" y="24"/>
                    </a:lnTo>
                    <a:lnTo>
                      <a:pt x="308" y="14"/>
                    </a:lnTo>
                    <a:lnTo>
                      <a:pt x="307" y="4"/>
                    </a:lnTo>
                    <a:lnTo>
                      <a:pt x="307" y="0"/>
                    </a:lnTo>
                    <a:close/>
                  </a:path>
                </a:pathLst>
              </a:custGeom>
              <a:solidFill>
                <a:srgbClr val="35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4" name="Freeform 99"/>
              <p:cNvSpPr>
                <a:spLocks/>
              </p:cNvSpPr>
              <p:nvPr/>
            </p:nvSpPr>
            <p:spPr bwMode="auto">
              <a:xfrm>
                <a:off x="1126358" y="3216609"/>
                <a:ext cx="414871" cy="32328"/>
              </a:xfrm>
              <a:custGeom>
                <a:avLst/>
                <a:gdLst>
                  <a:gd name="T0" fmla="*/ 307 w 308"/>
                  <a:gd name="T1" fmla="*/ 0 h 24"/>
                  <a:gd name="T2" fmla="*/ 0 w 308"/>
                  <a:gd name="T3" fmla="*/ 10 h 24"/>
                  <a:gd name="T4" fmla="*/ 0 w 308"/>
                  <a:gd name="T5" fmla="*/ 24 h 24"/>
                  <a:gd name="T6" fmla="*/ 308 w 308"/>
                  <a:gd name="T7" fmla="*/ 14 h 24"/>
                  <a:gd name="T8" fmla="*/ 307 w 308"/>
                  <a:gd name="T9" fmla="*/ 4 h 24"/>
                  <a:gd name="T10" fmla="*/ 307 w 308"/>
                  <a:gd name="T11" fmla="*/ 0 h 24"/>
                </a:gdLst>
                <a:ahLst/>
                <a:cxnLst>
                  <a:cxn ang="0">
                    <a:pos x="T0" y="T1"/>
                  </a:cxn>
                  <a:cxn ang="0">
                    <a:pos x="T2" y="T3"/>
                  </a:cxn>
                  <a:cxn ang="0">
                    <a:pos x="T4" y="T5"/>
                  </a:cxn>
                  <a:cxn ang="0">
                    <a:pos x="T6" y="T7"/>
                  </a:cxn>
                  <a:cxn ang="0">
                    <a:pos x="T8" y="T9"/>
                  </a:cxn>
                  <a:cxn ang="0">
                    <a:pos x="T10" y="T11"/>
                  </a:cxn>
                </a:cxnLst>
                <a:rect l="0" t="0" r="r" b="b"/>
                <a:pathLst>
                  <a:path w="308" h="24">
                    <a:moveTo>
                      <a:pt x="307" y="0"/>
                    </a:moveTo>
                    <a:lnTo>
                      <a:pt x="0" y="10"/>
                    </a:lnTo>
                    <a:lnTo>
                      <a:pt x="0" y="24"/>
                    </a:lnTo>
                    <a:lnTo>
                      <a:pt x="308" y="14"/>
                    </a:lnTo>
                    <a:lnTo>
                      <a:pt x="307" y="4"/>
                    </a:lnTo>
                    <a:lnTo>
                      <a:pt x="30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5" name="Freeform 100"/>
              <p:cNvSpPr>
                <a:spLocks/>
              </p:cNvSpPr>
              <p:nvPr/>
            </p:nvSpPr>
            <p:spPr bwMode="auto">
              <a:xfrm>
                <a:off x="1103459" y="3230079"/>
                <a:ext cx="22899" cy="18858"/>
              </a:xfrm>
              <a:custGeom>
                <a:avLst/>
                <a:gdLst>
                  <a:gd name="T0" fmla="*/ 17 w 17"/>
                  <a:gd name="T1" fmla="*/ 0 h 14"/>
                  <a:gd name="T2" fmla="*/ 0 w 17"/>
                  <a:gd name="T3" fmla="*/ 1 h 14"/>
                  <a:gd name="T4" fmla="*/ 0 w 17"/>
                  <a:gd name="T5" fmla="*/ 14 h 14"/>
                  <a:gd name="T6" fmla="*/ 17 w 17"/>
                  <a:gd name="T7" fmla="*/ 14 h 14"/>
                  <a:gd name="T8" fmla="*/ 17 w 17"/>
                  <a:gd name="T9" fmla="*/ 0 h 14"/>
                </a:gdLst>
                <a:ahLst/>
                <a:cxnLst>
                  <a:cxn ang="0">
                    <a:pos x="T0" y="T1"/>
                  </a:cxn>
                  <a:cxn ang="0">
                    <a:pos x="T2" y="T3"/>
                  </a:cxn>
                  <a:cxn ang="0">
                    <a:pos x="T4" y="T5"/>
                  </a:cxn>
                  <a:cxn ang="0">
                    <a:pos x="T6" y="T7"/>
                  </a:cxn>
                  <a:cxn ang="0">
                    <a:pos x="T8" y="T9"/>
                  </a:cxn>
                </a:cxnLst>
                <a:rect l="0" t="0" r="r" b="b"/>
                <a:pathLst>
                  <a:path w="17" h="14">
                    <a:moveTo>
                      <a:pt x="17" y="0"/>
                    </a:moveTo>
                    <a:lnTo>
                      <a:pt x="0" y="1"/>
                    </a:lnTo>
                    <a:lnTo>
                      <a:pt x="0" y="14"/>
                    </a:lnTo>
                    <a:lnTo>
                      <a:pt x="17" y="14"/>
                    </a:lnTo>
                    <a:lnTo>
                      <a:pt x="17" y="0"/>
                    </a:lnTo>
                    <a:close/>
                  </a:path>
                </a:pathLst>
              </a:custGeom>
              <a:solidFill>
                <a:srgbClr val="3D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6" name="Freeform 101"/>
              <p:cNvSpPr>
                <a:spLocks/>
              </p:cNvSpPr>
              <p:nvPr/>
            </p:nvSpPr>
            <p:spPr bwMode="auto">
              <a:xfrm>
                <a:off x="1103459" y="3230079"/>
                <a:ext cx="22899" cy="18858"/>
              </a:xfrm>
              <a:custGeom>
                <a:avLst/>
                <a:gdLst>
                  <a:gd name="T0" fmla="*/ 17 w 17"/>
                  <a:gd name="T1" fmla="*/ 0 h 14"/>
                  <a:gd name="T2" fmla="*/ 0 w 17"/>
                  <a:gd name="T3" fmla="*/ 1 h 14"/>
                  <a:gd name="T4" fmla="*/ 0 w 17"/>
                  <a:gd name="T5" fmla="*/ 14 h 14"/>
                  <a:gd name="T6" fmla="*/ 17 w 17"/>
                  <a:gd name="T7" fmla="*/ 14 h 14"/>
                  <a:gd name="T8" fmla="*/ 17 w 17"/>
                  <a:gd name="T9" fmla="*/ 0 h 14"/>
                </a:gdLst>
                <a:ahLst/>
                <a:cxnLst>
                  <a:cxn ang="0">
                    <a:pos x="T0" y="T1"/>
                  </a:cxn>
                  <a:cxn ang="0">
                    <a:pos x="T2" y="T3"/>
                  </a:cxn>
                  <a:cxn ang="0">
                    <a:pos x="T4" y="T5"/>
                  </a:cxn>
                  <a:cxn ang="0">
                    <a:pos x="T6" y="T7"/>
                  </a:cxn>
                  <a:cxn ang="0">
                    <a:pos x="T8" y="T9"/>
                  </a:cxn>
                </a:cxnLst>
                <a:rect l="0" t="0" r="r" b="b"/>
                <a:pathLst>
                  <a:path w="17" h="14">
                    <a:moveTo>
                      <a:pt x="17" y="0"/>
                    </a:moveTo>
                    <a:lnTo>
                      <a:pt x="0" y="1"/>
                    </a:lnTo>
                    <a:lnTo>
                      <a:pt x="0" y="14"/>
                    </a:lnTo>
                    <a:lnTo>
                      <a:pt x="17" y="14"/>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7" name="Freeform 102"/>
              <p:cNvSpPr>
                <a:spLocks/>
              </p:cNvSpPr>
              <p:nvPr/>
            </p:nvSpPr>
            <p:spPr bwMode="auto">
              <a:xfrm>
                <a:off x="1094030" y="3044196"/>
                <a:ext cx="447199" cy="196660"/>
              </a:xfrm>
              <a:custGeom>
                <a:avLst/>
                <a:gdLst>
                  <a:gd name="T0" fmla="*/ 5 w 332"/>
                  <a:gd name="T1" fmla="*/ 146 h 146"/>
                  <a:gd name="T2" fmla="*/ 332 w 332"/>
                  <a:gd name="T3" fmla="*/ 135 h 146"/>
                  <a:gd name="T4" fmla="*/ 328 w 332"/>
                  <a:gd name="T5" fmla="*/ 0 h 146"/>
                  <a:gd name="T6" fmla="*/ 0 w 332"/>
                  <a:gd name="T7" fmla="*/ 11 h 146"/>
                  <a:gd name="T8" fmla="*/ 5 w 332"/>
                  <a:gd name="T9" fmla="*/ 146 h 146"/>
                </a:gdLst>
                <a:ahLst/>
                <a:cxnLst>
                  <a:cxn ang="0">
                    <a:pos x="T0" y="T1"/>
                  </a:cxn>
                  <a:cxn ang="0">
                    <a:pos x="T2" y="T3"/>
                  </a:cxn>
                  <a:cxn ang="0">
                    <a:pos x="T4" y="T5"/>
                  </a:cxn>
                  <a:cxn ang="0">
                    <a:pos x="T6" y="T7"/>
                  </a:cxn>
                  <a:cxn ang="0">
                    <a:pos x="T8" y="T9"/>
                  </a:cxn>
                </a:cxnLst>
                <a:rect l="0" t="0" r="r" b="b"/>
                <a:pathLst>
                  <a:path w="332" h="146">
                    <a:moveTo>
                      <a:pt x="5" y="146"/>
                    </a:moveTo>
                    <a:lnTo>
                      <a:pt x="332" y="135"/>
                    </a:lnTo>
                    <a:lnTo>
                      <a:pt x="328" y="0"/>
                    </a:lnTo>
                    <a:lnTo>
                      <a:pt x="0" y="11"/>
                    </a:lnTo>
                    <a:lnTo>
                      <a:pt x="5" y="146"/>
                    </a:lnTo>
                    <a:close/>
                  </a:path>
                </a:pathLst>
              </a:custGeom>
              <a:solidFill>
                <a:srgbClr val="84B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8" name="Freeform 103"/>
              <p:cNvSpPr>
                <a:spLocks/>
              </p:cNvSpPr>
              <p:nvPr/>
            </p:nvSpPr>
            <p:spPr bwMode="auto">
              <a:xfrm>
                <a:off x="1094030" y="3056319"/>
                <a:ext cx="36369" cy="184537"/>
              </a:xfrm>
              <a:custGeom>
                <a:avLst/>
                <a:gdLst>
                  <a:gd name="T0" fmla="*/ 5 w 27"/>
                  <a:gd name="T1" fmla="*/ 137 h 137"/>
                  <a:gd name="T2" fmla="*/ 27 w 27"/>
                  <a:gd name="T3" fmla="*/ 135 h 137"/>
                  <a:gd name="T4" fmla="*/ 23 w 27"/>
                  <a:gd name="T5" fmla="*/ 0 h 137"/>
                  <a:gd name="T6" fmla="*/ 0 w 27"/>
                  <a:gd name="T7" fmla="*/ 2 h 137"/>
                  <a:gd name="T8" fmla="*/ 5 w 27"/>
                  <a:gd name="T9" fmla="*/ 137 h 137"/>
                </a:gdLst>
                <a:ahLst/>
                <a:cxnLst>
                  <a:cxn ang="0">
                    <a:pos x="T0" y="T1"/>
                  </a:cxn>
                  <a:cxn ang="0">
                    <a:pos x="T2" y="T3"/>
                  </a:cxn>
                  <a:cxn ang="0">
                    <a:pos x="T4" y="T5"/>
                  </a:cxn>
                  <a:cxn ang="0">
                    <a:pos x="T6" y="T7"/>
                  </a:cxn>
                  <a:cxn ang="0">
                    <a:pos x="T8" y="T9"/>
                  </a:cxn>
                </a:cxnLst>
                <a:rect l="0" t="0" r="r" b="b"/>
                <a:pathLst>
                  <a:path w="27" h="137">
                    <a:moveTo>
                      <a:pt x="5" y="137"/>
                    </a:moveTo>
                    <a:lnTo>
                      <a:pt x="27" y="135"/>
                    </a:lnTo>
                    <a:lnTo>
                      <a:pt x="23" y="0"/>
                    </a:lnTo>
                    <a:lnTo>
                      <a:pt x="0" y="2"/>
                    </a:lnTo>
                    <a:lnTo>
                      <a:pt x="5" y="137"/>
                    </a:lnTo>
                    <a:close/>
                  </a:path>
                </a:pathLst>
              </a:custGeom>
              <a:solidFill>
                <a:srgbClr val="AFC9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9" name="Freeform 104"/>
              <p:cNvSpPr>
                <a:spLocks/>
              </p:cNvSpPr>
              <p:nvPr/>
            </p:nvSpPr>
            <p:spPr bwMode="auto">
              <a:xfrm>
                <a:off x="1394407" y="2908151"/>
                <a:ext cx="44451" cy="583245"/>
              </a:xfrm>
              <a:custGeom>
                <a:avLst/>
                <a:gdLst>
                  <a:gd name="T0" fmla="*/ 15 w 33"/>
                  <a:gd name="T1" fmla="*/ 433 h 433"/>
                  <a:gd name="T2" fmla="*/ 33 w 33"/>
                  <a:gd name="T3" fmla="*/ 432 h 433"/>
                  <a:gd name="T4" fmla="*/ 19 w 33"/>
                  <a:gd name="T5" fmla="*/ 0 h 433"/>
                  <a:gd name="T6" fmla="*/ 0 w 33"/>
                  <a:gd name="T7" fmla="*/ 0 h 433"/>
                  <a:gd name="T8" fmla="*/ 15 w 33"/>
                  <a:gd name="T9" fmla="*/ 433 h 433"/>
                </a:gdLst>
                <a:ahLst/>
                <a:cxnLst>
                  <a:cxn ang="0">
                    <a:pos x="T0" y="T1"/>
                  </a:cxn>
                  <a:cxn ang="0">
                    <a:pos x="T2" y="T3"/>
                  </a:cxn>
                  <a:cxn ang="0">
                    <a:pos x="T4" y="T5"/>
                  </a:cxn>
                  <a:cxn ang="0">
                    <a:pos x="T6" y="T7"/>
                  </a:cxn>
                  <a:cxn ang="0">
                    <a:pos x="T8" y="T9"/>
                  </a:cxn>
                </a:cxnLst>
                <a:rect l="0" t="0" r="r" b="b"/>
                <a:pathLst>
                  <a:path w="33" h="433">
                    <a:moveTo>
                      <a:pt x="15" y="433"/>
                    </a:moveTo>
                    <a:lnTo>
                      <a:pt x="33" y="432"/>
                    </a:lnTo>
                    <a:lnTo>
                      <a:pt x="19" y="0"/>
                    </a:lnTo>
                    <a:lnTo>
                      <a:pt x="0" y="0"/>
                    </a:lnTo>
                    <a:lnTo>
                      <a:pt x="15" y="433"/>
                    </a:lnTo>
                    <a:close/>
                  </a:path>
                </a:pathLst>
              </a:custGeom>
              <a:solidFill>
                <a:srgbClr val="BF3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0" name="Freeform 105"/>
              <p:cNvSpPr>
                <a:spLocks/>
              </p:cNvSpPr>
              <p:nvPr/>
            </p:nvSpPr>
            <p:spPr bwMode="auto">
              <a:xfrm>
                <a:off x="1411918" y="3436168"/>
                <a:ext cx="26940" cy="55227"/>
              </a:xfrm>
              <a:custGeom>
                <a:avLst/>
                <a:gdLst>
                  <a:gd name="T0" fmla="*/ 2 w 20"/>
                  <a:gd name="T1" fmla="*/ 41 h 41"/>
                  <a:gd name="T2" fmla="*/ 20 w 20"/>
                  <a:gd name="T3" fmla="*/ 40 h 41"/>
                  <a:gd name="T4" fmla="*/ 19 w 20"/>
                  <a:gd name="T5" fmla="*/ 0 h 41"/>
                  <a:gd name="T6" fmla="*/ 0 w 20"/>
                  <a:gd name="T7" fmla="*/ 0 h 41"/>
                  <a:gd name="T8" fmla="*/ 2 w 20"/>
                  <a:gd name="T9" fmla="*/ 41 h 41"/>
                </a:gdLst>
                <a:ahLst/>
                <a:cxnLst>
                  <a:cxn ang="0">
                    <a:pos x="T0" y="T1"/>
                  </a:cxn>
                  <a:cxn ang="0">
                    <a:pos x="T2" y="T3"/>
                  </a:cxn>
                  <a:cxn ang="0">
                    <a:pos x="T4" y="T5"/>
                  </a:cxn>
                  <a:cxn ang="0">
                    <a:pos x="T6" y="T7"/>
                  </a:cxn>
                  <a:cxn ang="0">
                    <a:pos x="T8" y="T9"/>
                  </a:cxn>
                </a:cxnLst>
                <a:rect l="0" t="0" r="r" b="b"/>
                <a:pathLst>
                  <a:path w="20" h="41">
                    <a:moveTo>
                      <a:pt x="2" y="41"/>
                    </a:moveTo>
                    <a:lnTo>
                      <a:pt x="20" y="40"/>
                    </a:lnTo>
                    <a:lnTo>
                      <a:pt x="19" y="0"/>
                    </a:lnTo>
                    <a:lnTo>
                      <a:pt x="0" y="0"/>
                    </a:lnTo>
                    <a:lnTo>
                      <a:pt x="2" y="41"/>
                    </a:lnTo>
                    <a:close/>
                  </a:path>
                </a:pathLst>
              </a:custGeom>
              <a:solidFill>
                <a:srgbClr val="8F2A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1" name="Freeform 106"/>
              <p:cNvSpPr>
                <a:spLocks/>
              </p:cNvSpPr>
              <p:nvPr/>
            </p:nvSpPr>
            <p:spPr bwMode="auto">
              <a:xfrm>
                <a:off x="1166767" y="3465802"/>
                <a:ext cx="30981" cy="55227"/>
              </a:xfrm>
              <a:custGeom>
                <a:avLst/>
                <a:gdLst>
                  <a:gd name="T0" fmla="*/ 1 w 23"/>
                  <a:gd name="T1" fmla="*/ 41 h 41"/>
                  <a:gd name="T2" fmla="*/ 23 w 23"/>
                  <a:gd name="T3" fmla="*/ 39 h 41"/>
                  <a:gd name="T4" fmla="*/ 22 w 23"/>
                  <a:gd name="T5" fmla="*/ 0 h 41"/>
                  <a:gd name="T6" fmla="*/ 0 w 23"/>
                  <a:gd name="T7" fmla="*/ 1 h 41"/>
                  <a:gd name="T8" fmla="*/ 1 w 23"/>
                  <a:gd name="T9" fmla="*/ 41 h 41"/>
                </a:gdLst>
                <a:ahLst/>
                <a:cxnLst>
                  <a:cxn ang="0">
                    <a:pos x="T0" y="T1"/>
                  </a:cxn>
                  <a:cxn ang="0">
                    <a:pos x="T2" y="T3"/>
                  </a:cxn>
                  <a:cxn ang="0">
                    <a:pos x="T4" y="T5"/>
                  </a:cxn>
                  <a:cxn ang="0">
                    <a:pos x="T6" y="T7"/>
                  </a:cxn>
                  <a:cxn ang="0">
                    <a:pos x="T8" y="T9"/>
                  </a:cxn>
                </a:cxnLst>
                <a:rect l="0" t="0" r="r" b="b"/>
                <a:pathLst>
                  <a:path w="23" h="41">
                    <a:moveTo>
                      <a:pt x="1" y="41"/>
                    </a:moveTo>
                    <a:lnTo>
                      <a:pt x="23" y="39"/>
                    </a:lnTo>
                    <a:lnTo>
                      <a:pt x="22" y="0"/>
                    </a:lnTo>
                    <a:lnTo>
                      <a:pt x="0" y="1"/>
                    </a:lnTo>
                    <a:lnTo>
                      <a:pt x="1" y="41"/>
                    </a:lnTo>
                    <a:close/>
                  </a:path>
                </a:pathLst>
              </a:custGeom>
              <a:solidFill>
                <a:srgbClr val="AD3D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2" name="Freeform 632"/>
              <p:cNvSpPr>
                <a:spLocks/>
              </p:cNvSpPr>
              <p:nvPr/>
            </p:nvSpPr>
            <p:spPr bwMode="auto">
              <a:xfrm>
                <a:off x="939127" y="3531804"/>
                <a:ext cx="216865" cy="292296"/>
              </a:xfrm>
              <a:custGeom>
                <a:avLst/>
                <a:gdLst>
                  <a:gd name="T0" fmla="*/ 137 w 161"/>
                  <a:gd name="T1" fmla="*/ 27 h 217"/>
                  <a:gd name="T2" fmla="*/ 116 w 161"/>
                  <a:gd name="T3" fmla="*/ 62 h 217"/>
                  <a:gd name="T4" fmla="*/ 104 w 161"/>
                  <a:gd name="T5" fmla="*/ 77 h 217"/>
                  <a:gd name="T6" fmla="*/ 103 w 161"/>
                  <a:gd name="T7" fmla="*/ 75 h 217"/>
                  <a:gd name="T8" fmla="*/ 108 w 161"/>
                  <a:gd name="T9" fmla="*/ 35 h 217"/>
                  <a:gd name="T10" fmla="*/ 110 w 161"/>
                  <a:gd name="T11" fmla="*/ 14 h 217"/>
                  <a:gd name="T12" fmla="*/ 108 w 161"/>
                  <a:gd name="T13" fmla="*/ 6 h 217"/>
                  <a:gd name="T14" fmla="*/ 104 w 161"/>
                  <a:gd name="T15" fmla="*/ 1 h 217"/>
                  <a:gd name="T16" fmla="*/ 99 w 161"/>
                  <a:gd name="T17" fmla="*/ 0 h 217"/>
                  <a:gd name="T18" fmla="*/ 92 w 161"/>
                  <a:gd name="T19" fmla="*/ 1 h 217"/>
                  <a:gd name="T20" fmla="*/ 88 w 161"/>
                  <a:gd name="T21" fmla="*/ 4 h 217"/>
                  <a:gd name="T22" fmla="*/ 81 w 161"/>
                  <a:gd name="T23" fmla="*/ 19 h 217"/>
                  <a:gd name="T24" fmla="*/ 80 w 161"/>
                  <a:gd name="T25" fmla="*/ 28 h 217"/>
                  <a:gd name="T26" fmla="*/ 72 w 161"/>
                  <a:gd name="T27" fmla="*/ 60 h 217"/>
                  <a:gd name="T28" fmla="*/ 66 w 161"/>
                  <a:gd name="T29" fmla="*/ 70 h 217"/>
                  <a:gd name="T30" fmla="*/ 68 w 161"/>
                  <a:gd name="T31" fmla="*/ 59 h 217"/>
                  <a:gd name="T32" fmla="*/ 68 w 161"/>
                  <a:gd name="T33" fmla="*/ 37 h 217"/>
                  <a:gd name="T34" fmla="*/ 65 w 161"/>
                  <a:gd name="T35" fmla="*/ 21 h 217"/>
                  <a:gd name="T36" fmla="*/ 61 w 161"/>
                  <a:gd name="T37" fmla="*/ 16 h 217"/>
                  <a:gd name="T38" fmla="*/ 56 w 161"/>
                  <a:gd name="T39" fmla="*/ 14 h 217"/>
                  <a:gd name="T40" fmla="*/ 50 w 161"/>
                  <a:gd name="T41" fmla="*/ 17 h 217"/>
                  <a:gd name="T42" fmla="*/ 45 w 161"/>
                  <a:gd name="T43" fmla="*/ 31 h 217"/>
                  <a:gd name="T44" fmla="*/ 30 w 161"/>
                  <a:gd name="T45" fmla="*/ 95 h 217"/>
                  <a:gd name="T46" fmla="*/ 22 w 161"/>
                  <a:gd name="T47" fmla="*/ 118 h 217"/>
                  <a:gd name="T48" fmla="*/ 7 w 161"/>
                  <a:gd name="T49" fmla="*/ 159 h 217"/>
                  <a:gd name="T50" fmla="*/ 0 w 161"/>
                  <a:gd name="T51" fmla="*/ 183 h 217"/>
                  <a:gd name="T52" fmla="*/ 27 w 161"/>
                  <a:gd name="T53" fmla="*/ 199 h 217"/>
                  <a:gd name="T54" fmla="*/ 51 w 161"/>
                  <a:gd name="T55" fmla="*/ 217 h 217"/>
                  <a:gd name="T56" fmla="*/ 58 w 161"/>
                  <a:gd name="T57" fmla="*/ 210 h 217"/>
                  <a:gd name="T58" fmla="*/ 95 w 161"/>
                  <a:gd name="T59" fmla="*/ 189 h 217"/>
                  <a:gd name="T60" fmla="*/ 127 w 161"/>
                  <a:gd name="T61" fmla="*/ 172 h 217"/>
                  <a:gd name="T62" fmla="*/ 158 w 161"/>
                  <a:gd name="T63" fmla="*/ 163 h 217"/>
                  <a:gd name="T64" fmla="*/ 159 w 161"/>
                  <a:gd name="T65" fmla="*/ 159 h 217"/>
                  <a:gd name="T66" fmla="*/ 159 w 161"/>
                  <a:gd name="T67" fmla="*/ 149 h 217"/>
                  <a:gd name="T68" fmla="*/ 154 w 161"/>
                  <a:gd name="T69" fmla="*/ 140 h 217"/>
                  <a:gd name="T70" fmla="*/ 137 w 161"/>
                  <a:gd name="T71" fmla="*/ 139 h 217"/>
                  <a:gd name="T72" fmla="*/ 123 w 161"/>
                  <a:gd name="T73" fmla="*/ 141 h 217"/>
                  <a:gd name="T74" fmla="*/ 108 w 161"/>
                  <a:gd name="T75" fmla="*/ 147 h 217"/>
                  <a:gd name="T76" fmla="*/ 105 w 161"/>
                  <a:gd name="T77" fmla="*/ 149 h 217"/>
                  <a:gd name="T78" fmla="*/ 149 w 161"/>
                  <a:gd name="T79" fmla="*/ 68 h 217"/>
                  <a:gd name="T80" fmla="*/ 161 w 161"/>
                  <a:gd name="T81" fmla="*/ 36 h 217"/>
                  <a:gd name="T82" fmla="*/ 161 w 161"/>
                  <a:gd name="T83" fmla="*/ 24 h 217"/>
                  <a:gd name="T84" fmla="*/ 158 w 161"/>
                  <a:gd name="T85" fmla="*/ 17 h 217"/>
                  <a:gd name="T86" fmla="*/ 154 w 161"/>
                  <a:gd name="T87" fmla="*/ 13 h 217"/>
                  <a:gd name="T88" fmla="*/ 147 w 161"/>
                  <a:gd name="T89" fmla="*/ 14 h 217"/>
                  <a:gd name="T90" fmla="*/ 142 w 161"/>
                  <a:gd name="T91" fmla="*/ 19 h 217"/>
                  <a:gd name="T92" fmla="*/ 137 w 161"/>
                  <a:gd name="T93" fmla="*/ 2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217">
                    <a:moveTo>
                      <a:pt x="137" y="27"/>
                    </a:moveTo>
                    <a:lnTo>
                      <a:pt x="137" y="27"/>
                    </a:lnTo>
                    <a:lnTo>
                      <a:pt x="127" y="43"/>
                    </a:lnTo>
                    <a:lnTo>
                      <a:pt x="116" y="62"/>
                    </a:lnTo>
                    <a:lnTo>
                      <a:pt x="107" y="74"/>
                    </a:lnTo>
                    <a:lnTo>
                      <a:pt x="104" y="77"/>
                    </a:lnTo>
                    <a:lnTo>
                      <a:pt x="103" y="77"/>
                    </a:lnTo>
                    <a:lnTo>
                      <a:pt x="103" y="75"/>
                    </a:lnTo>
                    <a:lnTo>
                      <a:pt x="103" y="75"/>
                    </a:lnTo>
                    <a:lnTo>
                      <a:pt x="108" y="35"/>
                    </a:lnTo>
                    <a:lnTo>
                      <a:pt x="110" y="14"/>
                    </a:lnTo>
                    <a:lnTo>
                      <a:pt x="110" y="14"/>
                    </a:lnTo>
                    <a:lnTo>
                      <a:pt x="110" y="10"/>
                    </a:lnTo>
                    <a:lnTo>
                      <a:pt x="108" y="6"/>
                    </a:lnTo>
                    <a:lnTo>
                      <a:pt x="107" y="4"/>
                    </a:lnTo>
                    <a:lnTo>
                      <a:pt x="104" y="1"/>
                    </a:lnTo>
                    <a:lnTo>
                      <a:pt x="101" y="0"/>
                    </a:lnTo>
                    <a:lnTo>
                      <a:pt x="99" y="0"/>
                    </a:lnTo>
                    <a:lnTo>
                      <a:pt x="96" y="0"/>
                    </a:lnTo>
                    <a:lnTo>
                      <a:pt x="92" y="1"/>
                    </a:lnTo>
                    <a:lnTo>
                      <a:pt x="92" y="1"/>
                    </a:lnTo>
                    <a:lnTo>
                      <a:pt x="88" y="4"/>
                    </a:lnTo>
                    <a:lnTo>
                      <a:pt x="85" y="10"/>
                    </a:lnTo>
                    <a:lnTo>
                      <a:pt x="81" y="19"/>
                    </a:lnTo>
                    <a:lnTo>
                      <a:pt x="80" y="28"/>
                    </a:lnTo>
                    <a:lnTo>
                      <a:pt x="80" y="28"/>
                    </a:lnTo>
                    <a:lnTo>
                      <a:pt x="76" y="47"/>
                    </a:lnTo>
                    <a:lnTo>
                      <a:pt x="72" y="60"/>
                    </a:lnTo>
                    <a:lnTo>
                      <a:pt x="68" y="68"/>
                    </a:lnTo>
                    <a:lnTo>
                      <a:pt x="66" y="70"/>
                    </a:lnTo>
                    <a:lnTo>
                      <a:pt x="66" y="70"/>
                    </a:lnTo>
                    <a:lnTo>
                      <a:pt x="68" y="59"/>
                    </a:lnTo>
                    <a:lnTo>
                      <a:pt x="68" y="48"/>
                    </a:lnTo>
                    <a:lnTo>
                      <a:pt x="68" y="37"/>
                    </a:lnTo>
                    <a:lnTo>
                      <a:pt x="66" y="27"/>
                    </a:lnTo>
                    <a:lnTo>
                      <a:pt x="65" y="21"/>
                    </a:lnTo>
                    <a:lnTo>
                      <a:pt x="64" y="19"/>
                    </a:lnTo>
                    <a:lnTo>
                      <a:pt x="61" y="16"/>
                    </a:lnTo>
                    <a:lnTo>
                      <a:pt x="58" y="14"/>
                    </a:lnTo>
                    <a:lnTo>
                      <a:pt x="56" y="14"/>
                    </a:lnTo>
                    <a:lnTo>
                      <a:pt x="50" y="17"/>
                    </a:lnTo>
                    <a:lnTo>
                      <a:pt x="50" y="17"/>
                    </a:lnTo>
                    <a:lnTo>
                      <a:pt x="47" y="23"/>
                    </a:lnTo>
                    <a:lnTo>
                      <a:pt x="45" y="31"/>
                    </a:lnTo>
                    <a:lnTo>
                      <a:pt x="38" y="58"/>
                    </a:lnTo>
                    <a:lnTo>
                      <a:pt x="30" y="95"/>
                    </a:lnTo>
                    <a:lnTo>
                      <a:pt x="30" y="95"/>
                    </a:lnTo>
                    <a:lnTo>
                      <a:pt x="22" y="118"/>
                    </a:lnTo>
                    <a:lnTo>
                      <a:pt x="15" y="139"/>
                    </a:lnTo>
                    <a:lnTo>
                      <a:pt x="7" y="159"/>
                    </a:lnTo>
                    <a:lnTo>
                      <a:pt x="0" y="183"/>
                    </a:lnTo>
                    <a:lnTo>
                      <a:pt x="0" y="183"/>
                    </a:lnTo>
                    <a:lnTo>
                      <a:pt x="14" y="191"/>
                    </a:lnTo>
                    <a:lnTo>
                      <a:pt x="27" y="199"/>
                    </a:lnTo>
                    <a:lnTo>
                      <a:pt x="51" y="217"/>
                    </a:lnTo>
                    <a:lnTo>
                      <a:pt x="51" y="217"/>
                    </a:lnTo>
                    <a:lnTo>
                      <a:pt x="58" y="210"/>
                    </a:lnTo>
                    <a:lnTo>
                      <a:pt x="58" y="210"/>
                    </a:lnTo>
                    <a:lnTo>
                      <a:pt x="69" y="203"/>
                    </a:lnTo>
                    <a:lnTo>
                      <a:pt x="95" y="189"/>
                    </a:lnTo>
                    <a:lnTo>
                      <a:pt x="111" y="181"/>
                    </a:lnTo>
                    <a:lnTo>
                      <a:pt x="127" y="172"/>
                    </a:lnTo>
                    <a:lnTo>
                      <a:pt x="143" y="167"/>
                    </a:lnTo>
                    <a:lnTo>
                      <a:pt x="158" y="163"/>
                    </a:lnTo>
                    <a:lnTo>
                      <a:pt x="158" y="163"/>
                    </a:lnTo>
                    <a:lnTo>
                      <a:pt x="159" y="159"/>
                    </a:lnTo>
                    <a:lnTo>
                      <a:pt x="159" y="154"/>
                    </a:lnTo>
                    <a:lnTo>
                      <a:pt x="159" y="149"/>
                    </a:lnTo>
                    <a:lnTo>
                      <a:pt x="158" y="144"/>
                    </a:lnTo>
                    <a:lnTo>
                      <a:pt x="154" y="140"/>
                    </a:lnTo>
                    <a:lnTo>
                      <a:pt x="146" y="139"/>
                    </a:lnTo>
                    <a:lnTo>
                      <a:pt x="137" y="139"/>
                    </a:lnTo>
                    <a:lnTo>
                      <a:pt x="137" y="139"/>
                    </a:lnTo>
                    <a:lnTo>
                      <a:pt x="123" y="141"/>
                    </a:lnTo>
                    <a:lnTo>
                      <a:pt x="115" y="144"/>
                    </a:lnTo>
                    <a:lnTo>
                      <a:pt x="108" y="147"/>
                    </a:lnTo>
                    <a:lnTo>
                      <a:pt x="105" y="149"/>
                    </a:lnTo>
                    <a:lnTo>
                      <a:pt x="105" y="149"/>
                    </a:lnTo>
                    <a:lnTo>
                      <a:pt x="149" y="68"/>
                    </a:lnTo>
                    <a:lnTo>
                      <a:pt x="149" y="68"/>
                    </a:lnTo>
                    <a:lnTo>
                      <a:pt x="157" y="51"/>
                    </a:lnTo>
                    <a:lnTo>
                      <a:pt x="161" y="36"/>
                    </a:lnTo>
                    <a:lnTo>
                      <a:pt x="161" y="29"/>
                    </a:lnTo>
                    <a:lnTo>
                      <a:pt x="161" y="24"/>
                    </a:lnTo>
                    <a:lnTo>
                      <a:pt x="159" y="20"/>
                    </a:lnTo>
                    <a:lnTo>
                      <a:pt x="158" y="17"/>
                    </a:lnTo>
                    <a:lnTo>
                      <a:pt x="155" y="14"/>
                    </a:lnTo>
                    <a:lnTo>
                      <a:pt x="154" y="13"/>
                    </a:lnTo>
                    <a:lnTo>
                      <a:pt x="151" y="13"/>
                    </a:lnTo>
                    <a:lnTo>
                      <a:pt x="147" y="14"/>
                    </a:lnTo>
                    <a:lnTo>
                      <a:pt x="145" y="16"/>
                    </a:lnTo>
                    <a:lnTo>
                      <a:pt x="142" y="19"/>
                    </a:lnTo>
                    <a:lnTo>
                      <a:pt x="137" y="27"/>
                    </a:lnTo>
                    <a:lnTo>
                      <a:pt x="137" y="27"/>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3" name="Freeform 633"/>
              <p:cNvSpPr>
                <a:spLocks/>
              </p:cNvSpPr>
              <p:nvPr/>
            </p:nvSpPr>
            <p:spPr bwMode="auto">
              <a:xfrm>
                <a:off x="1721725" y="3763485"/>
                <a:ext cx="254580" cy="233029"/>
              </a:xfrm>
              <a:custGeom>
                <a:avLst/>
                <a:gdLst>
                  <a:gd name="T0" fmla="*/ 164 w 189"/>
                  <a:gd name="T1" fmla="*/ 79 h 173"/>
                  <a:gd name="T2" fmla="*/ 144 w 189"/>
                  <a:gd name="T3" fmla="*/ 49 h 173"/>
                  <a:gd name="T4" fmla="*/ 143 w 189"/>
                  <a:gd name="T5" fmla="*/ 46 h 173"/>
                  <a:gd name="T6" fmla="*/ 137 w 189"/>
                  <a:gd name="T7" fmla="*/ 42 h 173"/>
                  <a:gd name="T8" fmla="*/ 124 w 189"/>
                  <a:gd name="T9" fmla="*/ 38 h 173"/>
                  <a:gd name="T10" fmla="*/ 117 w 189"/>
                  <a:gd name="T11" fmla="*/ 37 h 173"/>
                  <a:gd name="T12" fmla="*/ 105 w 189"/>
                  <a:gd name="T13" fmla="*/ 38 h 173"/>
                  <a:gd name="T14" fmla="*/ 93 w 189"/>
                  <a:gd name="T15" fmla="*/ 37 h 173"/>
                  <a:gd name="T16" fmla="*/ 81 w 189"/>
                  <a:gd name="T17" fmla="*/ 40 h 173"/>
                  <a:gd name="T18" fmla="*/ 73 w 189"/>
                  <a:gd name="T19" fmla="*/ 46 h 173"/>
                  <a:gd name="T20" fmla="*/ 66 w 189"/>
                  <a:gd name="T21" fmla="*/ 57 h 173"/>
                  <a:gd name="T22" fmla="*/ 60 w 189"/>
                  <a:gd name="T23" fmla="*/ 52 h 173"/>
                  <a:gd name="T24" fmla="*/ 24 w 189"/>
                  <a:gd name="T25" fmla="*/ 10 h 173"/>
                  <a:gd name="T26" fmla="*/ 16 w 189"/>
                  <a:gd name="T27" fmla="*/ 3 h 173"/>
                  <a:gd name="T28" fmla="*/ 9 w 189"/>
                  <a:gd name="T29" fmla="*/ 0 h 173"/>
                  <a:gd name="T30" fmla="*/ 4 w 189"/>
                  <a:gd name="T31" fmla="*/ 2 h 173"/>
                  <a:gd name="T32" fmla="*/ 0 w 189"/>
                  <a:gd name="T33" fmla="*/ 6 h 173"/>
                  <a:gd name="T34" fmla="*/ 0 w 189"/>
                  <a:gd name="T35" fmla="*/ 14 h 173"/>
                  <a:gd name="T36" fmla="*/ 2 w 189"/>
                  <a:gd name="T37" fmla="*/ 25 h 173"/>
                  <a:gd name="T38" fmla="*/ 23 w 189"/>
                  <a:gd name="T39" fmla="*/ 53 h 173"/>
                  <a:gd name="T40" fmla="*/ 32 w 189"/>
                  <a:gd name="T41" fmla="*/ 64 h 173"/>
                  <a:gd name="T42" fmla="*/ 50 w 189"/>
                  <a:gd name="T43" fmla="*/ 95 h 173"/>
                  <a:gd name="T44" fmla="*/ 62 w 189"/>
                  <a:gd name="T45" fmla="*/ 118 h 173"/>
                  <a:gd name="T46" fmla="*/ 64 w 189"/>
                  <a:gd name="T47" fmla="*/ 122 h 173"/>
                  <a:gd name="T48" fmla="*/ 62 w 189"/>
                  <a:gd name="T49" fmla="*/ 122 h 173"/>
                  <a:gd name="T50" fmla="*/ 47 w 189"/>
                  <a:gd name="T51" fmla="*/ 131 h 173"/>
                  <a:gd name="T52" fmla="*/ 35 w 189"/>
                  <a:gd name="T53" fmla="*/ 138 h 173"/>
                  <a:gd name="T54" fmla="*/ 21 w 189"/>
                  <a:gd name="T55" fmla="*/ 148 h 173"/>
                  <a:gd name="T56" fmla="*/ 20 w 189"/>
                  <a:gd name="T57" fmla="*/ 160 h 173"/>
                  <a:gd name="T58" fmla="*/ 25 w 189"/>
                  <a:gd name="T59" fmla="*/ 169 h 173"/>
                  <a:gd name="T60" fmla="*/ 28 w 189"/>
                  <a:gd name="T61" fmla="*/ 173 h 173"/>
                  <a:gd name="T62" fmla="*/ 44 w 189"/>
                  <a:gd name="T63" fmla="*/ 161 h 173"/>
                  <a:gd name="T64" fmla="*/ 63 w 189"/>
                  <a:gd name="T65" fmla="*/ 154 h 173"/>
                  <a:gd name="T66" fmla="*/ 83 w 189"/>
                  <a:gd name="T67" fmla="*/ 153 h 173"/>
                  <a:gd name="T68" fmla="*/ 120 w 189"/>
                  <a:gd name="T69" fmla="*/ 158 h 173"/>
                  <a:gd name="T70" fmla="*/ 147 w 189"/>
                  <a:gd name="T71" fmla="*/ 166 h 173"/>
                  <a:gd name="T72" fmla="*/ 155 w 189"/>
                  <a:gd name="T73" fmla="*/ 172 h 173"/>
                  <a:gd name="T74" fmla="*/ 171 w 189"/>
                  <a:gd name="T75" fmla="*/ 152 h 173"/>
                  <a:gd name="T76" fmla="*/ 189 w 189"/>
                  <a:gd name="T77" fmla="*/ 131 h 173"/>
                  <a:gd name="T78" fmla="*/ 164 w 189"/>
                  <a:gd name="T79" fmla="*/ 7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9" h="173">
                    <a:moveTo>
                      <a:pt x="164" y="79"/>
                    </a:moveTo>
                    <a:lnTo>
                      <a:pt x="164" y="79"/>
                    </a:lnTo>
                    <a:lnTo>
                      <a:pt x="155" y="65"/>
                    </a:lnTo>
                    <a:lnTo>
                      <a:pt x="144" y="49"/>
                    </a:lnTo>
                    <a:lnTo>
                      <a:pt x="144" y="49"/>
                    </a:lnTo>
                    <a:lnTo>
                      <a:pt x="143" y="46"/>
                    </a:lnTo>
                    <a:lnTo>
                      <a:pt x="143" y="46"/>
                    </a:lnTo>
                    <a:lnTo>
                      <a:pt x="137" y="42"/>
                    </a:lnTo>
                    <a:lnTo>
                      <a:pt x="131" y="40"/>
                    </a:lnTo>
                    <a:lnTo>
                      <a:pt x="124" y="38"/>
                    </a:lnTo>
                    <a:lnTo>
                      <a:pt x="117" y="37"/>
                    </a:lnTo>
                    <a:lnTo>
                      <a:pt x="117" y="37"/>
                    </a:lnTo>
                    <a:lnTo>
                      <a:pt x="110" y="38"/>
                    </a:lnTo>
                    <a:lnTo>
                      <a:pt x="105" y="38"/>
                    </a:lnTo>
                    <a:lnTo>
                      <a:pt x="93" y="37"/>
                    </a:lnTo>
                    <a:lnTo>
                      <a:pt x="93" y="37"/>
                    </a:lnTo>
                    <a:lnTo>
                      <a:pt x="86" y="37"/>
                    </a:lnTo>
                    <a:lnTo>
                      <a:pt x="81" y="40"/>
                    </a:lnTo>
                    <a:lnTo>
                      <a:pt x="77" y="42"/>
                    </a:lnTo>
                    <a:lnTo>
                      <a:pt x="73" y="46"/>
                    </a:lnTo>
                    <a:lnTo>
                      <a:pt x="69" y="54"/>
                    </a:lnTo>
                    <a:lnTo>
                      <a:pt x="66" y="57"/>
                    </a:lnTo>
                    <a:lnTo>
                      <a:pt x="66" y="57"/>
                    </a:lnTo>
                    <a:lnTo>
                      <a:pt x="60" y="52"/>
                    </a:lnTo>
                    <a:lnTo>
                      <a:pt x="50" y="40"/>
                    </a:lnTo>
                    <a:lnTo>
                      <a:pt x="24" y="10"/>
                    </a:lnTo>
                    <a:lnTo>
                      <a:pt x="24" y="10"/>
                    </a:lnTo>
                    <a:lnTo>
                      <a:pt x="16" y="3"/>
                    </a:lnTo>
                    <a:lnTo>
                      <a:pt x="13" y="0"/>
                    </a:lnTo>
                    <a:lnTo>
                      <a:pt x="9" y="0"/>
                    </a:lnTo>
                    <a:lnTo>
                      <a:pt x="6" y="0"/>
                    </a:lnTo>
                    <a:lnTo>
                      <a:pt x="4" y="2"/>
                    </a:lnTo>
                    <a:lnTo>
                      <a:pt x="1" y="3"/>
                    </a:lnTo>
                    <a:lnTo>
                      <a:pt x="0" y="6"/>
                    </a:lnTo>
                    <a:lnTo>
                      <a:pt x="0" y="10"/>
                    </a:lnTo>
                    <a:lnTo>
                      <a:pt x="0" y="14"/>
                    </a:lnTo>
                    <a:lnTo>
                      <a:pt x="1" y="18"/>
                    </a:lnTo>
                    <a:lnTo>
                      <a:pt x="2" y="25"/>
                    </a:lnTo>
                    <a:lnTo>
                      <a:pt x="10" y="38"/>
                    </a:lnTo>
                    <a:lnTo>
                      <a:pt x="23" y="53"/>
                    </a:lnTo>
                    <a:lnTo>
                      <a:pt x="23" y="53"/>
                    </a:lnTo>
                    <a:lnTo>
                      <a:pt x="32" y="64"/>
                    </a:lnTo>
                    <a:lnTo>
                      <a:pt x="39" y="75"/>
                    </a:lnTo>
                    <a:lnTo>
                      <a:pt x="50" y="95"/>
                    </a:lnTo>
                    <a:lnTo>
                      <a:pt x="58" y="111"/>
                    </a:lnTo>
                    <a:lnTo>
                      <a:pt x="62" y="118"/>
                    </a:lnTo>
                    <a:lnTo>
                      <a:pt x="64" y="122"/>
                    </a:lnTo>
                    <a:lnTo>
                      <a:pt x="64" y="122"/>
                    </a:lnTo>
                    <a:lnTo>
                      <a:pt x="63" y="122"/>
                    </a:lnTo>
                    <a:lnTo>
                      <a:pt x="62" y="122"/>
                    </a:lnTo>
                    <a:lnTo>
                      <a:pt x="55" y="126"/>
                    </a:lnTo>
                    <a:lnTo>
                      <a:pt x="47" y="131"/>
                    </a:lnTo>
                    <a:lnTo>
                      <a:pt x="35" y="138"/>
                    </a:lnTo>
                    <a:lnTo>
                      <a:pt x="35" y="138"/>
                    </a:lnTo>
                    <a:lnTo>
                      <a:pt x="27" y="142"/>
                    </a:lnTo>
                    <a:lnTo>
                      <a:pt x="21" y="148"/>
                    </a:lnTo>
                    <a:lnTo>
                      <a:pt x="20" y="154"/>
                    </a:lnTo>
                    <a:lnTo>
                      <a:pt x="20" y="160"/>
                    </a:lnTo>
                    <a:lnTo>
                      <a:pt x="23" y="165"/>
                    </a:lnTo>
                    <a:lnTo>
                      <a:pt x="25" y="169"/>
                    </a:lnTo>
                    <a:lnTo>
                      <a:pt x="28" y="173"/>
                    </a:lnTo>
                    <a:lnTo>
                      <a:pt x="28" y="173"/>
                    </a:lnTo>
                    <a:lnTo>
                      <a:pt x="36" y="166"/>
                    </a:lnTo>
                    <a:lnTo>
                      <a:pt x="44" y="161"/>
                    </a:lnTo>
                    <a:lnTo>
                      <a:pt x="54" y="157"/>
                    </a:lnTo>
                    <a:lnTo>
                      <a:pt x="63" y="154"/>
                    </a:lnTo>
                    <a:lnTo>
                      <a:pt x="74" y="153"/>
                    </a:lnTo>
                    <a:lnTo>
                      <a:pt x="83" y="153"/>
                    </a:lnTo>
                    <a:lnTo>
                      <a:pt x="102" y="154"/>
                    </a:lnTo>
                    <a:lnTo>
                      <a:pt x="120" y="158"/>
                    </a:lnTo>
                    <a:lnTo>
                      <a:pt x="133" y="162"/>
                    </a:lnTo>
                    <a:lnTo>
                      <a:pt x="147" y="166"/>
                    </a:lnTo>
                    <a:lnTo>
                      <a:pt x="147" y="166"/>
                    </a:lnTo>
                    <a:lnTo>
                      <a:pt x="155" y="172"/>
                    </a:lnTo>
                    <a:lnTo>
                      <a:pt x="155" y="172"/>
                    </a:lnTo>
                    <a:lnTo>
                      <a:pt x="171" y="152"/>
                    </a:lnTo>
                    <a:lnTo>
                      <a:pt x="189" y="131"/>
                    </a:lnTo>
                    <a:lnTo>
                      <a:pt x="189" y="131"/>
                    </a:lnTo>
                    <a:lnTo>
                      <a:pt x="164" y="79"/>
                    </a:lnTo>
                    <a:lnTo>
                      <a:pt x="164" y="79"/>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4" name="Freeform 634"/>
              <p:cNvSpPr>
                <a:spLocks/>
              </p:cNvSpPr>
              <p:nvPr/>
            </p:nvSpPr>
            <p:spPr bwMode="auto">
              <a:xfrm>
                <a:off x="1106153" y="4132559"/>
                <a:ext cx="763740" cy="400055"/>
              </a:xfrm>
              <a:custGeom>
                <a:avLst/>
                <a:gdLst>
                  <a:gd name="T0" fmla="*/ 0 w 567"/>
                  <a:gd name="T1" fmla="*/ 229 h 297"/>
                  <a:gd name="T2" fmla="*/ 108 w 567"/>
                  <a:gd name="T3" fmla="*/ 0 h 297"/>
                  <a:gd name="T4" fmla="*/ 449 w 567"/>
                  <a:gd name="T5" fmla="*/ 0 h 297"/>
                  <a:gd name="T6" fmla="*/ 567 w 567"/>
                  <a:gd name="T7" fmla="*/ 214 h 297"/>
                  <a:gd name="T8" fmla="*/ 567 w 567"/>
                  <a:gd name="T9" fmla="*/ 214 h 297"/>
                  <a:gd name="T10" fmla="*/ 557 w 567"/>
                  <a:gd name="T11" fmla="*/ 222 h 297"/>
                  <a:gd name="T12" fmla="*/ 544 w 567"/>
                  <a:gd name="T13" fmla="*/ 230 h 297"/>
                  <a:gd name="T14" fmla="*/ 527 w 567"/>
                  <a:gd name="T15" fmla="*/ 239 h 297"/>
                  <a:gd name="T16" fmla="*/ 505 w 567"/>
                  <a:gd name="T17" fmla="*/ 250 h 297"/>
                  <a:gd name="T18" fmla="*/ 478 w 567"/>
                  <a:gd name="T19" fmla="*/ 262 h 297"/>
                  <a:gd name="T20" fmla="*/ 449 w 567"/>
                  <a:gd name="T21" fmla="*/ 273 h 297"/>
                  <a:gd name="T22" fmla="*/ 413 w 567"/>
                  <a:gd name="T23" fmla="*/ 283 h 297"/>
                  <a:gd name="T24" fmla="*/ 374 w 567"/>
                  <a:gd name="T25" fmla="*/ 291 h 297"/>
                  <a:gd name="T26" fmla="*/ 353 w 567"/>
                  <a:gd name="T27" fmla="*/ 293 h 297"/>
                  <a:gd name="T28" fmla="*/ 331 w 567"/>
                  <a:gd name="T29" fmla="*/ 296 h 297"/>
                  <a:gd name="T30" fmla="*/ 308 w 567"/>
                  <a:gd name="T31" fmla="*/ 297 h 297"/>
                  <a:gd name="T32" fmla="*/ 285 w 567"/>
                  <a:gd name="T33" fmla="*/ 297 h 297"/>
                  <a:gd name="T34" fmla="*/ 260 w 567"/>
                  <a:gd name="T35" fmla="*/ 297 h 297"/>
                  <a:gd name="T36" fmla="*/ 234 w 567"/>
                  <a:gd name="T37" fmla="*/ 295 h 297"/>
                  <a:gd name="T38" fmla="*/ 208 w 567"/>
                  <a:gd name="T39" fmla="*/ 292 h 297"/>
                  <a:gd name="T40" fmla="*/ 181 w 567"/>
                  <a:gd name="T41" fmla="*/ 288 h 297"/>
                  <a:gd name="T42" fmla="*/ 153 w 567"/>
                  <a:gd name="T43" fmla="*/ 283 h 297"/>
                  <a:gd name="T44" fmla="*/ 123 w 567"/>
                  <a:gd name="T45" fmla="*/ 275 h 297"/>
                  <a:gd name="T46" fmla="*/ 95 w 567"/>
                  <a:gd name="T47" fmla="*/ 265 h 297"/>
                  <a:gd name="T48" fmla="*/ 64 w 567"/>
                  <a:gd name="T49" fmla="*/ 256 h 297"/>
                  <a:gd name="T50" fmla="*/ 33 w 567"/>
                  <a:gd name="T51" fmla="*/ 242 h 297"/>
                  <a:gd name="T52" fmla="*/ 0 w 567"/>
                  <a:gd name="T53" fmla="*/ 229 h 297"/>
                  <a:gd name="T54" fmla="*/ 0 w 567"/>
                  <a:gd name="T55" fmla="*/ 22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7" h="297">
                    <a:moveTo>
                      <a:pt x="0" y="229"/>
                    </a:moveTo>
                    <a:lnTo>
                      <a:pt x="108" y="0"/>
                    </a:lnTo>
                    <a:lnTo>
                      <a:pt x="449" y="0"/>
                    </a:lnTo>
                    <a:lnTo>
                      <a:pt x="567" y="214"/>
                    </a:lnTo>
                    <a:lnTo>
                      <a:pt x="567" y="214"/>
                    </a:lnTo>
                    <a:lnTo>
                      <a:pt x="557" y="222"/>
                    </a:lnTo>
                    <a:lnTo>
                      <a:pt x="544" y="230"/>
                    </a:lnTo>
                    <a:lnTo>
                      <a:pt x="527" y="239"/>
                    </a:lnTo>
                    <a:lnTo>
                      <a:pt x="505" y="250"/>
                    </a:lnTo>
                    <a:lnTo>
                      <a:pt x="478" y="262"/>
                    </a:lnTo>
                    <a:lnTo>
                      <a:pt x="449" y="273"/>
                    </a:lnTo>
                    <a:lnTo>
                      <a:pt x="413" y="283"/>
                    </a:lnTo>
                    <a:lnTo>
                      <a:pt x="374" y="291"/>
                    </a:lnTo>
                    <a:lnTo>
                      <a:pt x="353" y="293"/>
                    </a:lnTo>
                    <a:lnTo>
                      <a:pt x="331" y="296"/>
                    </a:lnTo>
                    <a:lnTo>
                      <a:pt x="308" y="297"/>
                    </a:lnTo>
                    <a:lnTo>
                      <a:pt x="285" y="297"/>
                    </a:lnTo>
                    <a:lnTo>
                      <a:pt x="260" y="297"/>
                    </a:lnTo>
                    <a:lnTo>
                      <a:pt x="234" y="295"/>
                    </a:lnTo>
                    <a:lnTo>
                      <a:pt x="208" y="292"/>
                    </a:lnTo>
                    <a:lnTo>
                      <a:pt x="181" y="288"/>
                    </a:lnTo>
                    <a:lnTo>
                      <a:pt x="153" y="283"/>
                    </a:lnTo>
                    <a:lnTo>
                      <a:pt x="123" y="275"/>
                    </a:lnTo>
                    <a:lnTo>
                      <a:pt x="95" y="265"/>
                    </a:lnTo>
                    <a:lnTo>
                      <a:pt x="64" y="256"/>
                    </a:lnTo>
                    <a:lnTo>
                      <a:pt x="33" y="242"/>
                    </a:lnTo>
                    <a:lnTo>
                      <a:pt x="0" y="229"/>
                    </a:lnTo>
                    <a:lnTo>
                      <a:pt x="0" y="229"/>
                    </a:lnTo>
                    <a:close/>
                  </a:path>
                </a:pathLst>
              </a:custGeom>
              <a:solidFill>
                <a:srgbClr val="D2D7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5" name="Freeform 635"/>
              <p:cNvSpPr>
                <a:spLocks/>
              </p:cNvSpPr>
              <p:nvPr/>
            </p:nvSpPr>
            <p:spPr bwMode="auto">
              <a:xfrm>
                <a:off x="1743277" y="3793119"/>
                <a:ext cx="87554" cy="79472"/>
              </a:xfrm>
              <a:custGeom>
                <a:avLst/>
                <a:gdLst>
                  <a:gd name="T0" fmla="*/ 58 w 65"/>
                  <a:gd name="T1" fmla="*/ 3 h 59"/>
                  <a:gd name="T2" fmla="*/ 63 w 65"/>
                  <a:gd name="T3" fmla="*/ 9 h 59"/>
                  <a:gd name="T4" fmla="*/ 63 w 65"/>
                  <a:gd name="T5" fmla="*/ 9 h 59"/>
                  <a:gd name="T6" fmla="*/ 65 w 65"/>
                  <a:gd name="T7" fmla="*/ 12 h 59"/>
                  <a:gd name="T8" fmla="*/ 65 w 65"/>
                  <a:gd name="T9" fmla="*/ 16 h 59"/>
                  <a:gd name="T10" fmla="*/ 65 w 65"/>
                  <a:gd name="T11" fmla="*/ 19 h 59"/>
                  <a:gd name="T12" fmla="*/ 62 w 65"/>
                  <a:gd name="T13" fmla="*/ 22 h 59"/>
                  <a:gd name="T14" fmla="*/ 19 w 65"/>
                  <a:gd name="T15" fmla="*/ 58 h 59"/>
                  <a:gd name="T16" fmla="*/ 19 w 65"/>
                  <a:gd name="T17" fmla="*/ 58 h 59"/>
                  <a:gd name="T18" fmla="*/ 16 w 65"/>
                  <a:gd name="T19" fmla="*/ 59 h 59"/>
                  <a:gd name="T20" fmla="*/ 13 w 65"/>
                  <a:gd name="T21" fmla="*/ 59 h 59"/>
                  <a:gd name="T22" fmla="*/ 9 w 65"/>
                  <a:gd name="T23" fmla="*/ 59 h 59"/>
                  <a:gd name="T24" fmla="*/ 7 w 65"/>
                  <a:gd name="T25" fmla="*/ 57 h 59"/>
                  <a:gd name="T26" fmla="*/ 1 w 65"/>
                  <a:gd name="T27" fmla="*/ 51 h 59"/>
                  <a:gd name="T28" fmla="*/ 1 w 65"/>
                  <a:gd name="T29" fmla="*/ 51 h 59"/>
                  <a:gd name="T30" fmla="*/ 0 w 65"/>
                  <a:gd name="T31" fmla="*/ 47 h 59"/>
                  <a:gd name="T32" fmla="*/ 0 w 65"/>
                  <a:gd name="T33" fmla="*/ 45 h 59"/>
                  <a:gd name="T34" fmla="*/ 1 w 65"/>
                  <a:gd name="T35" fmla="*/ 41 h 59"/>
                  <a:gd name="T36" fmla="*/ 3 w 65"/>
                  <a:gd name="T37" fmla="*/ 38 h 59"/>
                  <a:gd name="T38" fmla="*/ 46 w 65"/>
                  <a:gd name="T39" fmla="*/ 3 h 59"/>
                  <a:gd name="T40" fmla="*/ 46 w 65"/>
                  <a:gd name="T41" fmla="*/ 3 h 59"/>
                  <a:gd name="T42" fmla="*/ 48 w 65"/>
                  <a:gd name="T43" fmla="*/ 0 h 59"/>
                  <a:gd name="T44" fmla="*/ 53 w 65"/>
                  <a:gd name="T45" fmla="*/ 0 h 59"/>
                  <a:gd name="T46" fmla="*/ 55 w 65"/>
                  <a:gd name="T47" fmla="*/ 1 h 59"/>
                  <a:gd name="T48" fmla="*/ 58 w 65"/>
                  <a:gd name="T49" fmla="*/ 3 h 59"/>
                  <a:gd name="T50" fmla="*/ 58 w 65"/>
                  <a:gd name="T51"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9">
                    <a:moveTo>
                      <a:pt x="58" y="3"/>
                    </a:moveTo>
                    <a:lnTo>
                      <a:pt x="63" y="9"/>
                    </a:lnTo>
                    <a:lnTo>
                      <a:pt x="63" y="9"/>
                    </a:lnTo>
                    <a:lnTo>
                      <a:pt x="65" y="12"/>
                    </a:lnTo>
                    <a:lnTo>
                      <a:pt x="65" y="16"/>
                    </a:lnTo>
                    <a:lnTo>
                      <a:pt x="65" y="19"/>
                    </a:lnTo>
                    <a:lnTo>
                      <a:pt x="62" y="22"/>
                    </a:lnTo>
                    <a:lnTo>
                      <a:pt x="19" y="58"/>
                    </a:lnTo>
                    <a:lnTo>
                      <a:pt x="19" y="58"/>
                    </a:lnTo>
                    <a:lnTo>
                      <a:pt x="16" y="59"/>
                    </a:lnTo>
                    <a:lnTo>
                      <a:pt x="13" y="59"/>
                    </a:lnTo>
                    <a:lnTo>
                      <a:pt x="9" y="59"/>
                    </a:lnTo>
                    <a:lnTo>
                      <a:pt x="7" y="57"/>
                    </a:lnTo>
                    <a:lnTo>
                      <a:pt x="1" y="51"/>
                    </a:lnTo>
                    <a:lnTo>
                      <a:pt x="1" y="51"/>
                    </a:lnTo>
                    <a:lnTo>
                      <a:pt x="0" y="47"/>
                    </a:lnTo>
                    <a:lnTo>
                      <a:pt x="0" y="45"/>
                    </a:lnTo>
                    <a:lnTo>
                      <a:pt x="1" y="41"/>
                    </a:lnTo>
                    <a:lnTo>
                      <a:pt x="3" y="38"/>
                    </a:lnTo>
                    <a:lnTo>
                      <a:pt x="46" y="3"/>
                    </a:lnTo>
                    <a:lnTo>
                      <a:pt x="46" y="3"/>
                    </a:lnTo>
                    <a:lnTo>
                      <a:pt x="48" y="0"/>
                    </a:lnTo>
                    <a:lnTo>
                      <a:pt x="53" y="0"/>
                    </a:lnTo>
                    <a:lnTo>
                      <a:pt x="55" y="1"/>
                    </a:lnTo>
                    <a:lnTo>
                      <a:pt x="58" y="3"/>
                    </a:lnTo>
                    <a:lnTo>
                      <a:pt x="5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6" name="Freeform 636"/>
              <p:cNvSpPr>
                <a:spLocks/>
              </p:cNvSpPr>
              <p:nvPr/>
            </p:nvSpPr>
            <p:spPr bwMode="auto">
              <a:xfrm>
                <a:off x="1750011" y="3799854"/>
                <a:ext cx="75431" cy="66003"/>
              </a:xfrm>
              <a:custGeom>
                <a:avLst/>
                <a:gdLst>
                  <a:gd name="T0" fmla="*/ 50 w 56"/>
                  <a:gd name="T1" fmla="*/ 2 h 49"/>
                  <a:gd name="T2" fmla="*/ 54 w 56"/>
                  <a:gd name="T3" fmla="*/ 6 h 49"/>
                  <a:gd name="T4" fmla="*/ 54 w 56"/>
                  <a:gd name="T5" fmla="*/ 6 h 49"/>
                  <a:gd name="T6" fmla="*/ 54 w 56"/>
                  <a:gd name="T7" fmla="*/ 9 h 49"/>
                  <a:gd name="T8" fmla="*/ 56 w 56"/>
                  <a:gd name="T9" fmla="*/ 10 h 49"/>
                  <a:gd name="T10" fmla="*/ 54 w 56"/>
                  <a:gd name="T11" fmla="*/ 13 h 49"/>
                  <a:gd name="T12" fmla="*/ 53 w 56"/>
                  <a:gd name="T13" fmla="*/ 14 h 49"/>
                  <a:gd name="T14" fmla="*/ 12 w 56"/>
                  <a:gd name="T15" fmla="*/ 48 h 49"/>
                  <a:gd name="T16" fmla="*/ 12 w 56"/>
                  <a:gd name="T17" fmla="*/ 48 h 49"/>
                  <a:gd name="T18" fmla="*/ 11 w 56"/>
                  <a:gd name="T19" fmla="*/ 49 h 49"/>
                  <a:gd name="T20" fmla="*/ 8 w 56"/>
                  <a:gd name="T21" fmla="*/ 49 h 49"/>
                  <a:gd name="T22" fmla="*/ 7 w 56"/>
                  <a:gd name="T23" fmla="*/ 49 h 49"/>
                  <a:gd name="T24" fmla="*/ 6 w 56"/>
                  <a:gd name="T25" fmla="*/ 48 h 49"/>
                  <a:gd name="T26" fmla="*/ 2 w 56"/>
                  <a:gd name="T27" fmla="*/ 44 h 49"/>
                  <a:gd name="T28" fmla="*/ 2 w 56"/>
                  <a:gd name="T29" fmla="*/ 44 h 49"/>
                  <a:gd name="T30" fmla="*/ 0 w 56"/>
                  <a:gd name="T31" fmla="*/ 41 h 49"/>
                  <a:gd name="T32" fmla="*/ 0 w 56"/>
                  <a:gd name="T33" fmla="*/ 40 h 49"/>
                  <a:gd name="T34" fmla="*/ 2 w 56"/>
                  <a:gd name="T35" fmla="*/ 37 h 49"/>
                  <a:gd name="T36" fmla="*/ 3 w 56"/>
                  <a:gd name="T37" fmla="*/ 36 h 49"/>
                  <a:gd name="T38" fmla="*/ 42 w 56"/>
                  <a:gd name="T39" fmla="*/ 2 h 49"/>
                  <a:gd name="T40" fmla="*/ 42 w 56"/>
                  <a:gd name="T41" fmla="*/ 2 h 49"/>
                  <a:gd name="T42" fmla="*/ 45 w 56"/>
                  <a:gd name="T43" fmla="*/ 0 h 49"/>
                  <a:gd name="T44" fmla="*/ 46 w 56"/>
                  <a:gd name="T45" fmla="*/ 0 h 49"/>
                  <a:gd name="T46" fmla="*/ 49 w 56"/>
                  <a:gd name="T47" fmla="*/ 0 h 49"/>
                  <a:gd name="T48" fmla="*/ 50 w 56"/>
                  <a:gd name="T49" fmla="*/ 2 h 49"/>
                  <a:gd name="T50" fmla="*/ 50 w 56"/>
                  <a:gd name="T51"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49">
                    <a:moveTo>
                      <a:pt x="50" y="2"/>
                    </a:moveTo>
                    <a:lnTo>
                      <a:pt x="54" y="6"/>
                    </a:lnTo>
                    <a:lnTo>
                      <a:pt x="54" y="6"/>
                    </a:lnTo>
                    <a:lnTo>
                      <a:pt x="54" y="9"/>
                    </a:lnTo>
                    <a:lnTo>
                      <a:pt x="56" y="10"/>
                    </a:lnTo>
                    <a:lnTo>
                      <a:pt x="54" y="13"/>
                    </a:lnTo>
                    <a:lnTo>
                      <a:pt x="53" y="14"/>
                    </a:lnTo>
                    <a:lnTo>
                      <a:pt x="12" y="48"/>
                    </a:lnTo>
                    <a:lnTo>
                      <a:pt x="12" y="48"/>
                    </a:lnTo>
                    <a:lnTo>
                      <a:pt x="11" y="49"/>
                    </a:lnTo>
                    <a:lnTo>
                      <a:pt x="8" y="49"/>
                    </a:lnTo>
                    <a:lnTo>
                      <a:pt x="7" y="49"/>
                    </a:lnTo>
                    <a:lnTo>
                      <a:pt x="6" y="48"/>
                    </a:lnTo>
                    <a:lnTo>
                      <a:pt x="2" y="44"/>
                    </a:lnTo>
                    <a:lnTo>
                      <a:pt x="2" y="44"/>
                    </a:lnTo>
                    <a:lnTo>
                      <a:pt x="0" y="41"/>
                    </a:lnTo>
                    <a:lnTo>
                      <a:pt x="0" y="40"/>
                    </a:lnTo>
                    <a:lnTo>
                      <a:pt x="2" y="37"/>
                    </a:lnTo>
                    <a:lnTo>
                      <a:pt x="3" y="36"/>
                    </a:lnTo>
                    <a:lnTo>
                      <a:pt x="42" y="2"/>
                    </a:lnTo>
                    <a:lnTo>
                      <a:pt x="42" y="2"/>
                    </a:lnTo>
                    <a:lnTo>
                      <a:pt x="45" y="0"/>
                    </a:lnTo>
                    <a:lnTo>
                      <a:pt x="46" y="0"/>
                    </a:lnTo>
                    <a:lnTo>
                      <a:pt x="49" y="0"/>
                    </a:lnTo>
                    <a:lnTo>
                      <a:pt x="50" y="2"/>
                    </a:lnTo>
                    <a:lnTo>
                      <a:pt x="50" y="2"/>
                    </a:ln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7" name="Freeform 637"/>
              <p:cNvSpPr>
                <a:spLocks/>
              </p:cNvSpPr>
              <p:nvPr/>
            </p:nvSpPr>
            <p:spPr bwMode="auto">
              <a:xfrm>
                <a:off x="1566821" y="3802548"/>
                <a:ext cx="241111" cy="239763"/>
              </a:xfrm>
              <a:custGeom>
                <a:avLst/>
                <a:gdLst>
                  <a:gd name="T0" fmla="*/ 158 w 179"/>
                  <a:gd name="T1" fmla="*/ 32 h 178"/>
                  <a:gd name="T2" fmla="*/ 169 w 179"/>
                  <a:gd name="T3" fmla="*/ 47 h 178"/>
                  <a:gd name="T4" fmla="*/ 175 w 179"/>
                  <a:gd name="T5" fmla="*/ 63 h 178"/>
                  <a:gd name="T6" fmla="*/ 179 w 179"/>
                  <a:gd name="T7" fmla="*/ 79 h 178"/>
                  <a:gd name="T8" fmla="*/ 179 w 179"/>
                  <a:gd name="T9" fmla="*/ 97 h 178"/>
                  <a:gd name="T10" fmla="*/ 175 w 179"/>
                  <a:gd name="T11" fmla="*/ 113 h 178"/>
                  <a:gd name="T12" fmla="*/ 170 w 179"/>
                  <a:gd name="T13" fmla="*/ 129 h 178"/>
                  <a:gd name="T14" fmla="*/ 161 w 179"/>
                  <a:gd name="T15" fmla="*/ 144 h 178"/>
                  <a:gd name="T16" fmla="*/ 147 w 179"/>
                  <a:gd name="T17" fmla="*/ 158 h 178"/>
                  <a:gd name="T18" fmla="*/ 140 w 179"/>
                  <a:gd name="T19" fmla="*/ 163 h 178"/>
                  <a:gd name="T20" fmla="*/ 124 w 179"/>
                  <a:gd name="T21" fmla="*/ 171 h 178"/>
                  <a:gd name="T22" fmla="*/ 108 w 179"/>
                  <a:gd name="T23" fmla="*/ 177 h 178"/>
                  <a:gd name="T24" fmla="*/ 92 w 179"/>
                  <a:gd name="T25" fmla="*/ 178 h 178"/>
                  <a:gd name="T26" fmla="*/ 74 w 179"/>
                  <a:gd name="T27" fmla="*/ 177 h 178"/>
                  <a:gd name="T28" fmla="*/ 58 w 179"/>
                  <a:gd name="T29" fmla="*/ 173 h 178"/>
                  <a:gd name="T30" fmla="*/ 42 w 179"/>
                  <a:gd name="T31" fmla="*/ 164 h 178"/>
                  <a:gd name="T32" fmla="*/ 28 w 179"/>
                  <a:gd name="T33" fmla="*/ 154 h 178"/>
                  <a:gd name="T34" fmla="*/ 22 w 179"/>
                  <a:gd name="T35" fmla="*/ 147 h 178"/>
                  <a:gd name="T36" fmla="*/ 12 w 179"/>
                  <a:gd name="T37" fmla="*/ 132 h 178"/>
                  <a:gd name="T38" fmla="*/ 4 w 179"/>
                  <a:gd name="T39" fmla="*/ 116 h 178"/>
                  <a:gd name="T40" fmla="*/ 1 w 179"/>
                  <a:gd name="T41" fmla="*/ 98 h 178"/>
                  <a:gd name="T42" fmla="*/ 1 w 179"/>
                  <a:gd name="T43" fmla="*/ 82 h 178"/>
                  <a:gd name="T44" fmla="*/ 4 w 179"/>
                  <a:gd name="T45" fmla="*/ 65 h 178"/>
                  <a:gd name="T46" fmla="*/ 11 w 179"/>
                  <a:gd name="T47" fmla="*/ 48 h 178"/>
                  <a:gd name="T48" fmla="*/ 20 w 179"/>
                  <a:gd name="T49" fmla="*/ 34 h 178"/>
                  <a:gd name="T50" fmla="*/ 32 w 179"/>
                  <a:gd name="T51" fmla="*/ 21 h 178"/>
                  <a:gd name="T52" fmla="*/ 39 w 179"/>
                  <a:gd name="T53" fmla="*/ 16 h 178"/>
                  <a:gd name="T54" fmla="*/ 55 w 179"/>
                  <a:gd name="T55" fmla="*/ 7 h 178"/>
                  <a:gd name="T56" fmla="*/ 71 w 179"/>
                  <a:gd name="T57" fmla="*/ 1 h 178"/>
                  <a:gd name="T58" fmla="*/ 89 w 179"/>
                  <a:gd name="T59" fmla="*/ 0 h 178"/>
                  <a:gd name="T60" fmla="*/ 107 w 179"/>
                  <a:gd name="T61" fmla="*/ 1 h 178"/>
                  <a:gd name="T62" fmla="*/ 123 w 179"/>
                  <a:gd name="T63" fmla="*/ 7 h 178"/>
                  <a:gd name="T64" fmla="*/ 138 w 179"/>
                  <a:gd name="T65" fmla="*/ 13 h 178"/>
                  <a:gd name="T66" fmla="*/ 152 w 179"/>
                  <a:gd name="T67" fmla="*/ 25 h 178"/>
                  <a:gd name="T68" fmla="*/ 158 w 179"/>
                  <a:gd name="T69" fmla="*/ 3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78">
                    <a:moveTo>
                      <a:pt x="158" y="32"/>
                    </a:moveTo>
                    <a:lnTo>
                      <a:pt x="158" y="32"/>
                    </a:lnTo>
                    <a:lnTo>
                      <a:pt x="163" y="39"/>
                    </a:lnTo>
                    <a:lnTo>
                      <a:pt x="169" y="47"/>
                    </a:lnTo>
                    <a:lnTo>
                      <a:pt x="173" y="54"/>
                    </a:lnTo>
                    <a:lnTo>
                      <a:pt x="175" y="63"/>
                    </a:lnTo>
                    <a:lnTo>
                      <a:pt x="178" y="71"/>
                    </a:lnTo>
                    <a:lnTo>
                      <a:pt x="179" y="79"/>
                    </a:lnTo>
                    <a:lnTo>
                      <a:pt x="179" y="88"/>
                    </a:lnTo>
                    <a:lnTo>
                      <a:pt x="179" y="97"/>
                    </a:lnTo>
                    <a:lnTo>
                      <a:pt x="178" y="105"/>
                    </a:lnTo>
                    <a:lnTo>
                      <a:pt x="175" y="113"/>
                    </a:lnTo>
                    <a:lnTo>
                      <a:pt x="173" y="121"/>
                    </a:lnTo>
                    <a:lnTo>
                      <a:pt x="170" y="129"/>
                    </a:lnTo>
                    <a:lnTo>
                      <a:pt x="166" y="137"/>
                    </a:lnTo>
                    <a:lnTo>
                      <a:pt x="161" y="144"/>
                    </a:lnTo>
                    <a:lnTo>
                      <a:pt x="154" y="151"/>
                    </a:lnTo>
                    <a:lnTo>
                      <a:pt x="147" y="158"/>
                    </a:lnTo>
                    <a:lnTo>
                      <a:pt x="147" y="158"/>
                    </a:lnTo>
                    <a:lnTo>
                      <a:pt x="140" y="163"/>
                    </a:lnTo>
                    <a:lnTo>
                      <a:pt x="132" y="167"/>
                    </a:lnTo>
                    <a:lnTo>
                      <a:pt x="124" y="171"/>
                    </a:lnTo>
                    <a:lnTo>
                      <a:pt x="116" y="174"/>
                    </a:lnTo>
                    <a:lnTo>
                      <a:pt x="108" y="177"/>
                    </a:lnTo>
                    <a:lnTo>
                      <a:pt x="100" y="178"/>
                    </a:lnTo>
                    <a:lnTo>
                      <a:pt x="92" y="178"/>
                    </a:lnTo>
                    <a:lnTo>
                      <a:pt x="82" y="178"/>
                    </a:lnTo>
                    <a:lnTo>
                      <a:pt x="74" y="177"/>
                    </a:lnTo>
                    <a:lnTo>
                      <a:pt x="66" y="175"/>
                    </a:lnTo>
                    <a:lnTo>
                      <a:pt x="58" y="173"/>
                    </a:lnTo>
                    <a:lnTo>
                      <a:pt x="50" y="169"/>
                    </a:lnTo>
                    <a:lnTo>
                      <a:pt x="42" y="164"/>
                    </a:lnTo>
                    <a:lnTo>
                      <a:pt x="35" y="159"/>
                    </a:lnTo>
                    <a:lnTo>
                      <a:pt x="28" y="154"/>
                    </a:lnTo>
                    <a:lnTo>
                      <a:pt x="22" y="147"/>
                    </a:lnTo>
                    <a:lnTo>
                      <a:pt x="22" y="147"/>
                    </a:lnTo>
                    <a:lnTo>
                      <a:pt x="16" y="140"/>
                    </a:lnTo>
                    <a:lnTo>
                      <a:pt x="12" y="132"/>
                    </a:lnTo>
                    <a:lnTo>
                      <a:pt x="8" y="124"/>
                    </a:lnTo>
                    <a:lnTo>
                      <a:pt x="4" y="116"/>
                    </a:lnTo>
                    <a:lnTo>
                      <a:pt x="3" y="108"/>
                    </a:lnTo>
                    <a:lnTo>
                      <a:pt x="1" y="98"/>
                    </a:lnTo>
                    <a:lnTo>
                      <a:pt x="0" y="90"/>
                    </a:lnTo>
                    <a:lnTo>
                      <a:pt x="1" y="82"/>
                    </a:lnTo>
                    <a:lnTo>
                      <a:pt x="3" y="73"/>
                    </a:lnTo>
                    <a:lnTo>
                      <a:pt x="4" y="65"/>
                    </a:lnTo>
                    <a:lnTo>
                      <a:pt x="7" y="56"/>
                    </a:lnTo>
                    <a:lnTo>
                      <a:pt x="11" y="48"/>
                    </a:lnTo>
                    <a:lnTo>
                      <a:pt x="15" y="42"/>
                    </a:lnTo>
                    <a:lnTo>
                      <a:pt x="20" y="34"/>
                    </a:lnTo>
                    <a:lnTo>
                      <a:pt x="26" y="27"/>
                    </a:lnTo>
                    <a:lnTo>
                      <a:pt x="32" y="21"/>
                    </a:lnTo>
                    <a:lnTo>
                      <a:pt x="32" y="21"/>
                    </a:lnTo>
                    <a:lnTo>
                      <a:pt x="39" y="16"/>
                    </a:lnTo>
                    <a:lnTo>
                      <a:pt x="47" y="11"/>
                    </a:lnTo>
                    <a:lnTo>
                      <a:pt x="55" y="7"/>
                    </a:lnTo>
                    <a:lnTo>
                      <a:pt x="63" y="4"/>
                    </a:lnTo>
                    <a:lnTo>
                      <a:pt x="71" y="1"/>
                    </a:lnTo>
                    <a:lnTo>
                      <a:pt x="81" y="0"/>
                    </a:lnTo>
                    <a:lnTo>
                      <a:pt x="89" y="0"/>
                    </a:lnTo>
                    <a:lnTo>
                      <a:pt x="97" y="0"/>
                    </a:lnTo>
                    <a:lnTo>
                      <a:pt x="107" y="1"/>
                    </a:lnTo>
                    <a:lnTo>
                      <a:pt x="115" y="4"/>
                    </a:lnTo>
                    <a:lnTo>
                      <a:pt x="123" y="7"/>
                    </a:lnTo>
                    <a:lnTo>
                      <a:pt x="131" y="9"/>
                    </a:lnTo>
                    <a:lnTo>
                      <a:pt x="138" y="13"/>
                    </a:lnTo>
                    <a:lnTo>
                      <a:pt x="146" y="19"/>
                    </a:lnTo>
                    <a:lnTo>
                      <a:pt x="152" y="25"/>
                    </a:lnTo>
                    <a:lnTo>
                      <a:pt x="158" y="32"/>
                    </a:lnTo>
                    <a:lnTo>
                      <a:pt x="158"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8" name="Freeform 638"/>
              <p:cNvSpPr>
                <a:spLocks/>
              </p:cNvSpPr>
              <p:nvPr/>
            </p:nvSpPr>
            <p:spPr bwMode="auto">
              <a:xfrm>
                <a:off x="1578944" y="3814670"/>
                <a:ext cx="216865" cy="216865"/>
              </a:xfrm>
              <a:custGeom>
                <a:avLst/>
                <a:gdLst>
                  <a:gd name="T0" fmla="*/ 142 w 161"/>
                  <a:gd name="T1" fmla="*/ 29 h 161"/>
                  <a:gd name="T2" fmla="*/ 142 w 161"/>
                  <a:gd name="T3" fmla="*/ 29 h 161"/>
                  <a:gd name="T4" fmla="*/ 148 w 161"/>
                  <a:gd name="T5" fmla="*/ 35 h 161"/>
                  <a:gd name="T6" fmla="*/ 152 w 161"/>
                  <a:gd name="T7" fmla="*/ 42 h 161"/>
                  <a:gd name="T8" fmla="*/ 158 w 161"/>
                  <a:gd name="T9" fmla="*/ 57 h 161"/>
                  <a:gd name="T10" fmla="*/ 161 w 161"/>
                  <a:gd name="T11" fmla="*/ 72 h 161"/>
                  <a:gd name="T12" fmla="*/ 161 w 161"/>
                  <a:gd name="T13" fmla="*/ 87 h 161"/>
                  <a:gd name="T14" fmla="*/ 158 w 161"/>
                  <a:gd name="T15" fmla="*/ 101 h 161"/>
                  <a:gd name="T16" fmla="*/ 153 w 161"/>
                  <a:gd name="T17" fmla="*/ 116 h 161"/>
                  <a:gd name="T18" fmla="*/ 145 w 161"/>
                  <a:gd name="T19" fmla="*/ 130 h 161"/>
                  <a:gd name="T20" fmla="*/ 139 w 161"/>
                  <a:gd name="T21" fmla="*/ 137 h 161"/>
                  <a:gd name="T22" fmla="*/ 133 w 161"/>
                  <a:gd name="T23" fmla="*/ 142 h 161"/>
                  <a:gd name="T24" fmla="*/ 133 w 161"/>
                  <a:gd name="T25" fmla="*/ 142 h 161"/>
                  <a:gd name="T26" fmla="*/ 126 w 161"/>
                  <a:gd name="T27" fmla="*/ 146 h 161"/>
                  <a:gd name="T28" fmla="*/ 119 w 161"/>
                  <a:gd name="T29" fmla="*/ 151 h 161"/>
                  <a:gd name="T30" fmla="*/ 104 w 161"/>
                  <a:gd name="T31" fmla="*/ 157 h 161"/>
                  <a:gd name="T32" fmla="*/ 89 w 161"/>
                  <a:gd name="T33" fmla="*/ 161 h 161"/>
                  <a:gd name="T34" fmla="*/ 75 w 161"/>
                  <a:gd name="T35" fmla="*/ 161 h 161"/>
                  <a:gd name="T36" fmla="*/ 58 w 161"/>
                  <a:gd name="T37" fmla="*/ 158 h 161"/>
                  <a:gd name="T38" fmla="*/ 45 w 161"/>
                  <a:gd name="T39" fmla="*/ 151 h 161"/>
                  <a:gd name="T40" fmla="*/ 31 w 161"/>
                  <a:gd name="T41" fmla="*/ 143 h 161"/>
                  <a:gd name="T42" fmla="*/ 25 w 161"/>
                  <a:gd name="T43" fmla="*/ 138 h 161"/>
                  <a:gd name="T44" fmla="*/ 19 w 161"/>
                  <a:gd name="T45" fmla="*/ 133 h 161"/>
                  <a:gd name="T46" fmla="*/ 19 w 161"/>
                  <a:gd name="T47" fmla="*/ 133 h 161"/>
                  <a:gd name="T48" fmla="*/ 14 w 161"/>
                  <a:gd name="T49" fmla="*/ 126 h 161"/>
                  <a:gd name="T50" fmla="*/ 10 w 161"/>
                  <a:gd name="T51" fmla="*/ 119 h 161"/>
                  <a:gd name="T52" fmla="*/ 4 w 161"/>
                  <a:gd name="T53" fmla="*/ 104 h 161"/>
                  <a:gd name="T54" fmla="*/ 0 w 161"/>
                  <a:gd name="T55" fmla="*/ 89 h 161"/>
                  <a:gd name="T56" fmla="*/ 0 w 161"/>
                  <a:gd name="T57" fmla="*/ 73 h 161"/>
                  <a:gd name="T58" fmla="*/ 3 w 161"/>
                  <a:gd name="T59" fmla="*/ 58 h 161"/>
                  <a:gd name="T60" fmla="*/ 10 w 161"/>
                  <a:gd name="T61" fmla="*/ 43 h 161"/>
                  <a:gd name="T62" fmla="*/ 18 w 161"/>
                  <a:gd name="T63" fmla="*/ 30 h 161"/>
                  <a:gd name="T64" fmla="*/ 23 w 161"/>
                  <a:gd name="T65" fmla="*/ 25 h 161"/>
                  <a:gd name="T66" fmla="*/ 29 w 161"/>
                  <a:gd name="T67" fmla="*/ 19 h 161"/>
                  <a:gd name="T68" fmla="*/ 29 w 161"/>
                  <a:gd name="T69" fmla="*/ 19 h 161"/>
                  <a:gd name="T70" fmla="*/ 35 w 161"/>
                  <a:gd name="T71" fmla="*/ 14 h 161"/>
                  <a:gd name="T72" fmla="*/ 42 w 161"/>
                  <a:gd name="T73" fmla="*/ 10 h 161"/>
                  <a:gd name="T74" fmla="*/ 57 w 161"/>
                  <a:gd name="T75" fmla="*/ 3 h 161"/>
                  <a:gd name="T76" fmla="*/ 72 w 161"/>
                  <a:gd name="T77" fmla="*/ 0 h 161"/>
                  <a:gd name="T78" fmla="*/ 88 w 161"/>
                  <a:gd name="T79" fmla="*/ 0 h 161"/>
                  <a:gd name="T80" fmla="*/ 103 w 161"/>
                  <a:gd name="T81" fmla="*/ 3 h 161"/>
                  <a:gd name="T82" fmla="*/ 118 w 161"/>
                  <a:gd name="T83" fmla="*/ 8 h 161"/>
                  <a:gd name="T84" fmla="*/ 131 w 161"/>
                  <a:gd name="T85" fmla="*/ 16 h 161"/>
                  <a:gd name="T86" fmla="*/ 137 w 161"/>
                  <a:gd name="T87" fmla="*/ 22 h 161"/>
                  <a:gd name="T88" fmla="*/ 142 w 161"/>
                  <a:gd name="T89" fmla="*/ 29 h 161"/>
                  <a:gd name="T90" fmla="*/ 142 w 161"/>
                  <a:gd name="T91" fmla="*/ 2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161">
                    <a:moveTo>
                      <a:pt x="142" y="29"/>
                    </a:moveTo>
                    <a:lnTo>
                      <a:pt x="142" y="29"/>
                    </a:lnTo>
                    <a:lnTo>
                      <a:pt x="148" y="35"/>
                    </a:lnTo>
                    <a:lnTo>
                      <a:pt x="152" y="42"/>
                    </a:lnTo>
                    <a:lnTo>
                      <a:pt x="158" y="57"/>
                    </a:lnTo>
                    <a:lnTo>
                      <a:pt x="161" y="72"/>
                    </a:lnTo>
                    <a:lnTo>
                      <a:pt x="161" y="87"/>
                    </a:lnTo>
                    <a:lnTo>
                      <a:pt x="158" y="101"/>
                    </a:lnTo>
                    <a:lnTo>
                      <a:pt x="153" y="116"/>
                    </a:lnTo>
                    <a:lnTo>
                      <a:pt x="145" y="130"/>
                    </a:lnTo>
                    <a:lnTo>
                      <a:pt x="139" y="137"/>
                    </a:lnTo>
                    <a:lnTo>
                      <a:pt x="133" y="142"/>
                    </a:lnTo>
                    <a:lnTo>
                      <a:pt x="133" y="142"/>
                    </a:lnTo>
                    <a:lnTo>
                      <a:pt x="126" y="146"/>
                    </a:lnTo>
                    <a:lnTo>
                      <a:pt x="119" y="151"/>
                    </a:lnTo>
                    <a:lnTo>
                      <a:pt x="104" y="157"/>
                    </a:lnTo>
                    <a:lnTo>
                      <a:pt x="89" y="161"/>
                    </a:lnTo>
                    <a:lnTo>
                      <a:pt x="75" y="161"/>
                    </a:lnTo>
                    <a:lnTo>
                      <a:pt x="58" y="158"/>
                    </a:lnTo>
                    <a:lnTo>
                      <a:pt x="45" y="151"/>
                    </a:lnTo>
                    <a:lnTo>
                      <a:pt x="31" y="143"/>
                    </a:lnTo>
                    <a:lnTo>
                      <a:pt x="25" y="138"/>
                    </a:lnTo>
                    <a:lnTo>
                      <a:pt x="19" y="133"/>
                    </a:lnTo>
                    <a:lnTo>
                      <a:pt x="19" y="133"/>
                    </a:lnTo>
                    <a:lnTo>
                      <a:pt x="14" y="126"/>
                    </a:lnTo>
                    <a:lnTo>
                      <a:pt x="10" y="119"/>
                    </a:lnTo>
                    <a:lnTo>
                      <a:pt x="4" y="104"/>
                    </a:lnTo>
                    <a:lnTo>
                      <a:pt x="0" y="89"/>
                    </a:lnTo>
                    <a:lnTo>
                      <a:pt x="0" y="73"/>
                    </a:lnTo>
                    <a:lnTo>
                      <a:pt x="3" y="58"/>
                    </a:lnTo>
                    <a:lnTo>
                      <a:pt x="10" y="43"/>
                    </a:lnTo>
                    <a:lnTo>
                      <a:pt x="18" y="30"/>
                    </a:lnTo>
                    <a:lnTo>
                      <a:pt x="23" y="25"/>
                    </a:lnTo>
                    <a:lnTo>
                      <a:pt x="29" y="19"/>
                    </a:lnTo>
                    <a:lnTo>
                      <a:pt x="29" y="19"/>
                    </a:lnTo>
                    <a:lnTo>
                      <a:pt x="35" y="14"/>
                    </a:lnTo>
                    <a:lnTo>
                      <a:pt x="42" y="10"/>
                    </a:lnTo>
                    <a:lnTo>
                      <a:pt x="57" y="3"/>
                    </a:lnTo>
                    <a:lnTo>
                      <a:pt x="72" y="0"/>
                    </a:lnTo>
                    <a:lnTo>
                      <a:pt x="88" y="0"/>
                    </a:lnTo>
                    <a:lnTo>
                      <a:pt x="103" y="3"/>
                    </a:lnTo>
                    <a:lnTo>
                      <a:pt x="118" y="8"/>
                    </a:lnTo>
                    <a:lnTo>
                      <a:pt x="131" y="16"/>
                    </a:lnTo>
                    <a:lnTo>
                      <a:pt x="137" y="22"/>
                    </a:lnTo>
                    <a:lnTo>
                      <a:pt x="142" y="29"/>
                    </a:lnTo>
                    <a:lnTo>
                      <a:pt x="142" y="29"/>
                    </a:lnTo>
                    <a:close/>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pic>
            <p:nvPicPr>
              <p:cNvPr id="99" name="Picture 6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6251" y="3811976"/>
                <a:ext cx="223599" cy="22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Freeform 640"/>
              <p:cNvSpPr>
                <a:spLocks/>
              </p:cNvSpPr>
              <p:nvPr/>
            </p:nvSpPr>
            <p:spPr bwMode="auto">
              <a:xfrm>
                <a:off x="788264" y="3771567"/>
                <a:ext cx="1334862" cy="1088363"/>
              </a:xfrm>
              <a:custGeom>
                <a:avLst/>
                <a:gdLst>
                  <a:gd name="T0" fmla="*/ 136 w 991"/>
                  <a:gd name="T1" fmla="*/ 360 h 808"/>
                  <a:gd name="T2" fmla="*/ 123 w 991"/>
                  <a:gd name="T3" fmla="*/ 300 h 808"/>
                  <a:gd name="T4" fmla="*/ 128 w 991"/>
                  <a:gd name="T5" fmla="*/ 183 h 808"/>
                  <a:gd name="T6" fmla="*/ 163 w 991"/>
                  <a:gd name="T7" fmla="*/ 74 h 808"/>
                  <a:gd name="T8" fmla="*/ 114 w 991"/>
                  <a:gd name="T9" fmla="*/ 0 h 808"/>
                  <a:gd name="T10" fmla="*/ 55 w 991"/>
                  <a:gd name="T11" fmla="*/ 111 h 808"/>
                  <a:gd name="T12" fmla="*/ 18 w 991"/>
                  <a:gd name="T13" fmla="*/ 227 h 808"/>
                  <a:gd name="T14" fmla="*/ 1 w 991"/>
                  <a:gd name="T15" fmla="*/ 336 h 808"/>
                  <a:gd name="T16" fmla="*/ 10 w 991"/>
                  <a:gd name="T17" fmla="*/ 452 h 808"/>
                  <a:gd name="T18" fmla="*/ 54 w 991"/>
                  <a:gd name="T19" fmla="*/ 568 h 808"/>
                  <a:gd name="T20" fmla="*/ 146 w 991"/>
                  <a:gd name="T21" fmla="*/ 678 h 808"/>
                  <a:gd name="T22" fmla="*/ 242 w 991"/>
                  <a:gd name="T23" fmla="*/ 745 h 808"/>
                  <a:gd name="T24" fmla="*/ 369 w 991"/>
                  <a:gd name="T25" fmla="*/ 795 h 808"/>
                  <a:gd name="T26" fmla="*/ 489 w 991"/>
                  <a:gd name="T27" fmla="*/ 808 h 808"/>
                  <a:gd name="T28" fmla="*/ 600 w 991"/>
                  <a:gd name="T29" fmla="*/ 795 h 808"/>
                  <a:gd name="T30" fmla="*/ 697 w 991"/>
                  <a:gd name="T31" fmla="*/ 764 h 808"/>
                  <a:gd name="T32" fmla="*/ 830 w 991"/>
                  <a:gd name="T33" fmla="*/ 692 h 808"/>
                  <a:gd name="T34" fmla="*/ 871 w 991"/>
                  <a:gd name="T35" fmla="*/ 663 h 808"/>
                  <a:gd name="T36" fmla="*/ 917 w 991"/>
                  <a:gd name="T37" fmla="*/ 618 h 808"/>
                  <a:gd name="T38" fmla="*/ 963 w 991"/>
                  <a:gd name="T39" fmla="*/ 541 h 808"/>
                  <a:gd name="T40" fmla="*/ 990 w 991"/>
                  <a:gd name="T41" fmla="*/ 425 h 808"/>
                  <a:gd name="T42" fmla="*/ 987 w 991"/>
                  <a:gd name="T43" fmla="*/ 345 h 808"/>
                  <a:gd name="T44" fmla="*/ 969 w 991"/>
                  <a:gd name="T45" fmla="*/ 266 h 808"/>
                  <a:gd name="T46" fmla="*/ 919 w 991"/>
                  <a:gd name="T47" fmla="*/ 162 h 808"/>
                  <a:gd name="T48" fmla="*/ 853 w 991"/>
                  <a:gd name="T49" fmla="*/ 113 h 808"/>
                  <a:gd name="T50" fmla="*/ 814 w 991"/>
                  <a:gd name="T51" fmla="*/ 135 h 808"/>
                  <a:gd name="T52" fmla="*/ 797 w 991"/>
                  <a:gd name="T53" fmla="*/ 151 h 808"/>
                  <a:gd name="T54" fmla="*/ 830 w 991"/>
                  <a:gd name="T55" fmla="*/ 225 h 808"/>
                  <a:gd name="T56" fmla="*/ 864 w 991"/>
                  <a:gd name="T57" fmla="*/ 312 h 808"/>
                  <a:gd name="T58" fmla="*/ 870 w 991"/>
                  <a:gd name="T59" fmla="*/ 370 h 808"/>
                  <a:gd name="T60" fmla="*/ 855 w 991"/>
                  <a:gd name="T61" fmla="*/ 418 h 808"/>
                  <a:gd name="T62" fmla="*/ 814 w 991"/>
                  <a:gd name="T63" fmla="*/ 482 h 808"/>
                  <a:gd name="T64" fmla="*/ 778 w 991"/>
                  <a:gd name="T65" fmla="*/ 435 h 808"/>
                  <a:gd name="T66" fmla="*/ 730 w 991"/>
                  <a:gd name="T67" fmla="*/ 363 h 808"/>
                  <a:gd name="T68" fmla="*/ 679 w 991"/>
                  <a:gd name="T69" fmla="*/ 322 h 808"/>
                  <a:gd name="T70" fmla="*/ 632 w 991"/>
                  <a:gd name="T71" fmla="*/ 312 h 808"/>
                  <a:gd name="T72" fmla="*/ 574 w 991"/>
                  <a:gd name="T73" fmla="*/ 325 h 808"/>
                  <a:gd name="T74" fmla="*/ 575 w 991"/>
                  <a:gd name="T75" fmla="*/ 347 h 808"/>
                  <a:gd name="T76" fmla="*/ 620 w 991"/>
                  <a:gd name="T77" fmla="*/ 405 h 808"/>
                  <a:gd name="T78" fmla="*/ 645 w 991"/>
                  <a:gd name="T79" fmla="*/ 482 h 808"/>
                  <a:gd name="T80" fmla="*/ 643 w 991"/>
                  <a:gd name="T81" fmla="*/ 557 h 808"/>
                  <a:gd name="T82" fmla="*/ 612 w 991"/>
                  <a:gd name="T83" fmla="*/ 656 h 808"/>
                  <a:gd name="T84" fmla="*/ 564 w 991"/>
                  <a:gd name="T85" fmla="*/ 714 h 808"/>
                  <a:gd name="T86" fmla="*/ 531 w 991"/>
                  <a:gd name="T87" fmla="*/ 730 h 808"/>
                  <a:gd name="T88" fmla="*/ 490 w 991"/>
                  <a:gd name="T89" fmla="*/ 733 h 808"/>
                  <a:gd name="T90" fmla="*/ 446 w 991"/>
                  <a:gd name="T91" fmla="*/ 718 h 808"/>
                  <a:gd name="T92" fmla="*/ 396 w 991"/>
                  <a:gd name="T93" fmla="*/ 686 h 808"/>
                  <a:gd name="T94" fmla="*/ 365 w 991"/>
                  <a:gd name="T95" fmla="*/ 622 h 808"/>
                  <a:gd name="T96" fmla="*/ 350 w 991"/>
                  <a:gd name="T97" fmla="*/ 530 h 808"/>
                  <a:gd name="T98" fmla="*/ 357 w 991"/>
                  <a:gd name="T99" fmla="*/ 452 h 808"/>
                  <a:gd name="T100" fmla="*/ 378 w 991"/>
                  <a:gd name="T101" fmla="*/ 402 h 808"/>
                  <a:gd name="T102" fmla="*/ 431 w 991"/>
                  <a:gd name="T103" fmla="*/ 337 h 808"/>
                  <a:gd name="T104" fmla="*/ 431 w 991"/>
                  <a:gd name="T105" fmla="*/ 318 h 808"/>
                  <a:gd name="T106" fmla="*/ 390 w 991"/>
                  <a:gd name="T107" fmla="*/ 306 h 808"/>
                  <a:gd name="T108" fmla="*/ 351 w 991"/>
                  <a:gd name="T109" fmla="*/ 306 h 808"/>
                  <a:gd name="T110" fmla="*/ 301 w 991"/>
                  <a:gd name="T111" fmla="*/ 337 h 808"/>
                  <a:gd name="T112" fmla="*/ 262 w 991"/>
                  <a:gd name="T113" fmla="*/ 390 h 808"/>
                  <a:gd name="T114" fmla="*/ 240 w 991"/>
                  <a:gd name="T115" fmla="*/ 453 h 808"/>
                  <a:gd name="T116" fmla="*/ 236 w 991"/>
                  <a:gd name="T117" fmla="*/ 497 h 808"/>
                  <a:gd name="T118" fmla="*/ 195 w 991"/>
                  <a:gd name="T119" fmla="*/ 462 h 808"/>
                  <a:gd name="T120" fmla="*/ 149 w 991"/>
                  <a:gd name="T121" fmla="*/ 389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1" h="808">
                    <a:moveTo>
                      <a:pt x="149" y="389"/>
                    </a:moveTo>
                    <a:lnTo>
                      <a:pt x="149" y="389"/>
                    </a:lnTo>
                    <a:lnTo>
                      <a:pt x="142" y="375"/>
                    </a:lnTo>
                    <a:lnTo>
                      <a:pt x="136" y="360"/>
                    </a:lnTo>
                    <a:lnTo>
                      <a:pt x="131" y="345"/>
                    </a:lnTo>
                    <a:lnTo>
                      <a:pt x="127" y="329"/>
                    </a:lnTo>
                    <a:lnTo>
                      <a:pt x="124" y="314"/>
                    </a:lnTo>
                    <a:lnTo>
                      <a:pt x="123" y="300"/>
                    </a:lnTo>
                    <a:lnTo>
                      <a:pt x="120" y="270"/>
                    </a:lnTo>
                    <a:lnTo>
                      <a:pt x="120" y="240"/>
                    </a:lnTo>
                    <a:lnTo>
                      <a:pt x="124" y="212"/>
                    </a:lnTo>
                    <a:lnTo>
                      <a:pt x="128" y="183"/>
                    </a:lnTo>
                    <a:lnTo>
                      <a:pt x="134" y="158"/>
                    </a:lnTo>
                    <a:lnTo>
                      <a:pt x="142" y="132"/>
                    </a:lnTo>
                    <a:lnTo>
                      <a:pt x="149" y="111"/>
                    </a:lnTo>
                    <a:lnTo>
                      <a:pt x="163" y="74"/>
                    </a:lnTo>
                    <a:lnTo>
                      <a:pt x="176" y="50"/>
                    </a:lnTo>
                    <a:lnTo>
                      <a:pt x="180" y="42"/>
                    </a:lnTo>
                    <a:lnTo>
                      <a:pt x="114" y="0"/>
                    </a:lnTo>
                    <a:lnTo>
                      <a:pt x="114" y="0"/>
                    </a:lnTo>
                    <a:lnTo>
                      <a:pt x="101" y="20"/>
                    </a:lnTo>
                    <a:lnTo>
                      <a:pt x="88" y="42"/>
                    </a:lnTo>
                    <a:lnTo>
                      <a:pt x="73" y="73"/>
                    </a:lnTo>
                    <a:lnTo>
                      <a:pt x="55" y="111"/>
                    </a:lnTo>
                    <a:lnTo>
                      <a:pt x="39" y="152"/>
                    </a:lnTo>
                    <a:lnTo>
                      <a:pt x="31" y="177"/>
                    </a:lnTo>
                    <a:lnTo>
                      <a:pt x="24" y="201"/>
                    </a:lnTo>
                    <a:lnTo>
                      <a:pt x="18" y="227"/>
                    </a:lnTo>
                    <a:lnTo>
                      <a:pt x="11" y="252"/>
                    </a:lnTo>
                    <a:lnTo>
                      <a:pt x="7" y="279"/>
                    </a:lnTo>
                    <a:lnTo>
                      <a:pt x="3" y="308"/>
                    </a:lnTo>
                    <a:lnTo>
                      <a:pt x="1" y="336"/>
                    </a:lnTo>
                    <a:lnTo>
                      <a:pt x="0" y="364"/>
                    </a:lnTo>
                    <a:lnTo>
                      <a:pt x="1" y="394"/>
                    </a:lnTo>
                    <a:lnTo>
                      <a:pt x="4" y="422"/>
                    </a:lnTo>
                    <a:lnTo>
                      <a:pt x="10" y="452"/>
                    </a:lnTo>
                    <a:lnTo>
                      <a:pt x="16" y="482"/>
                    </a:lnTo>
                    <a:lnTo>
                      <a:pt x="27" y="511"/>
                    </a:lnTo>
                    <a:lnTo>
                      <a:pt x="39" y="540"/>
                    </a:lnTo>
                    <a:lnTo>
                      <a:pt x="54" y="568"/>
                    </a:lnTo>
                    <a:lnTo>
                      <a:pt x="72" y="597"/>
                    </a:lnTo>
                    <a:lnTo>
                      <a:pt x="93" y="625"/>
                    </a:lnTo>
                    <a:lnTo>
                      <a:pt x="118" y="652"/>
                    </a:lnTo>
                    <a:lnTo>
                      <a:pt x="146" y="678"/>
                    </a:lnTo>
                    <a:lnTo>
                      <a:pt x="177" y="703"/>
                    </a:lnTo>
                    <a:lnTo>
                      <a:pt x="177" y="703"/>
                    </a:lnTo>
                    <a:lnTo>
                      <a:pt x="209" y="725"/>
                    </a:lnTo>
                    <a:lnTo>
                      <a:pt x="242" y="745"/>
                    </a:lnTo>
                    <a:lnTo>
                      <a:pt x="273" y="761"/>
                    </a:lnTo>
                    <a:lnTo>
                      <a:pt x="305" y="775"/>
                    </a:lnTo>
                    <a:lnTo>
                      <a:pt x="336" y="786"/>
                    </a:lnTo>
                    <a:lnTo>
                      <a:pt x="369" y="795"/>
                    </a:lnTo>
                    <a:lnTo>
                      <a:pt x="400" y="800"/>
                    </a:lnTo>
                    <a:lnTo>
                      <a:pt x="429" y="806"/>
                    </a:lnTo>
                    <a:lnTo>
                      <a:pt x="459" y="807"/>
                    </a:lnTo>
                    <a:lnTo>
                      <a:pt x="489" y="808"/>
                    </a:lnTo>
                    <a:lnTo>
                      <a:pt x="517" y="807"/>
                    </a:lnTo>
                    <a:lnTo>
                      <a:pt x="546" y="804"/>
                    </a:lnTo>
                    <a:lnTo>
                      <a:pt x="574" y="800"/>
                    </a:lnTo>
                    <a:lnTo>
                      <a:pt x="600" y="795"/>
                    </a:lnTo>
                    <a:lnTo>
                      <a:pt x="625" y="788"/>
                    </a:lnTo>
                    <a:lnTo>
                      <a:pt x="649" y="781"/>
                    </a:lnTo>
                    <a:lnTo>
                      <a:pt x="674" y="773"/>
                    </a:lnTo>
                    <a:lnTo>
                      <a:pt x="697" y="764"/>
                    </a:lnTo>
                    <a:lnTo>
                      <a:pt x="739" y="746"/>
                    </a:lnTo>
                    <a:lnTo>
                      <a:pt x="775" y="727"/>
                    </a:lnTo>
                    <a:lnTo>
                      <a:pt x="806" y="709"/>
                    </a:lnTo>
                    <a:lnTo>
                      <a:pt x="830" y="692"/>
                    </a:lnTo>
                    <a:lnTo>
                      <a:pt x="849" y="679"/>
                    </a:lnTo>
                    <a:lnTo>
                      <a:pt x="865" y="667"/>
                    </a:lnTo>
                    <a:lnTo>
                      <a:pt x="865" y="667"/>
                    </a:lnTo>
                    <a:lnTo>
                      <a:pt x="871" y="663"/>
                    </a:lnTo>
                    <a:lnTo>
                      <a:pt x="886" y="652"/>
                    </a:lnTo>
                    <a:lnTo>
                      <a:pt x="895" y="642"/>
                    </a:lnTo>
                    <a:lnTo>
                      <a:pt x="906" y="632"/>
                    </a:lnTo>
                    <a:lnTo>
                      <a:pt x="917" y="618"/>
                    </a:lnTo>
                    <a:lnTo>
                      <a:pt x="929" y="603"/>
                    </a:lnTo>
                    <a:lnTo>
                      <a:pt x="941" y="584"/>
                    </a:lnTo>
                    <a:lnTo>
                      <a:pt x="952" y="564"/>
                    </a:lnTo>
                    <a:lnTo>
                      <a:pt x="963" y="541"/>
                    </a:lnTo>
                    <a:lnTo>
                      <a:pt x="972" y="517"/>
                    </a:lnTo>
                    <a:lnTo>
                      <a:pt x="980" y="489"/>
                    </a:lnTo>
                    <a:lnTo>
                      <a:pt x="986" y="457"/>
                    </a:lnTo>
                    <a:lnTo>
                      <a:pt x="990" y="425"/>
                    </a:lnTo>
                    <a:lnTo>
                      <a:pt x="991" y="389"/>
                    </a:lnTo>
                    <a:lnTo>
                      <a:pt x="991" y="389"/>
                    </a:lnTo>
                    <a:lnTo>
                      <a:pt x="990" y="367"/>
                    </a:lnTo>
                    <a:lnTo>
                      <a:pt x="987" y="345"/>
                    </a:lnTo>
                    <a:lnTo>
                      <a:pt x="984" y="324"/>
                    </a:lnTo>
                    <a:lnTo>
                      <a:pt x="980" y="304"/>
                    </a:lnTo>
                    <a:lnTo>
                      <a:pt x="975" y="285"/>
                    </a:lnTo>
                    <a:lnTo>
                      <a:pt x="969" y="266"/>
                    </a:lnTo>
                    <a:lnTo>
                      <a:pt x="963" y="247"/>
                    </a:lnTo>
                    <a:lnTo>
                      <a:pt x="955" y="228"/>
                    </a:lnTo>
                    <a:lnTo>
                      <a:pt x="938" y="194"/>
                    </a:lnTo>
                    <a:lnTo>
                      <a:pt x="919" y="162"/>
                    </a:lnTo>
                    <a:lnTo>
                      <a:pt x="899" y="132"/>
                    </a:lnTo>
                    <a:lnTo>
                      <a:pt x="878" y="105"/>
                    </a:lnTo>
                    <a:lnTo>
                      <a:pt x="878" y="105"/>
                    </a:lnTo>
                    <a:lnTo>
                      <a:pt x="853" y="113"/>
                    </a:lnTo>
                    <a:lnTo>
                      <a:pt x="853" y="113"/>
                    </a:lnTo>
                    <a:lnTo>
                      <a:pt x="833" y="123"/>
                    </a:lnTo>
                    <a:lnTo>
                      <a:pt x="824" y="129"/>
                    </a:lnTo>
                    <a:lnTo>
                      <a:pt x="814" y="135"/>
                    </a:lnTo>
                    <a:lnTo>
                      <a:pt x="814" y="135"/>
                    </a:lnTo>
                    <a:lnTo>
                      <a:pt x="805" y="143"/>
                    </a:lnTo>
                    <a:lnTo>
                      <a:pt x="797" y="151"/>
                    </a:lnTo>
                    <a:lnTo>
                      <a:pt x="797" y="151"/>
                    </a:lnTo>
                    <a:lnTo>
                      <a:pt x="793" y="156"/>
                    </a:lnTo>
                    <a:lnTo>
                      <a:pt x="793" y="156"/>
                    </a:lnTo>
                    <a:lnTo>
                      <a:pt x="817" y="200"/>
                    </a:lnTo>
                    <a:lnTo>
                      <a:pt x="830" y="225"/>
                    </a:lnTo>
                    <a:lnTo>
                      <a:pt x="844" y="254"/>
                    </a:lnTo>
                    <a:lnTo>
                      <a:pt x="856" y="283"/>
                    </a:lnTo>
                    <a:lnTo>
                      <a:pt x="860" y="298"/>
                    </a:lnTo>
                    <a:lnTo>
                      <a:pt x="864" y="312"/>
                    </a:lnTo>
                    <a:lnTo>
                      <a:pt x="867" y="327"/>
                    </a:lnTo>
                    <a:lnTo>
                      <a:pt x="870" y="341"/>
                    </a:lnTo>
                    <a:lnTo>
                      <a:pt x="870" y="356"/>
                    </a:lnTo>
                    <a:lnTo>
                      <a:pt x="870" y="370"/>
                    </a:lnTo>
                    <a:lnTo>
                      <a:pt x="870" y="370"/>
                    </a:lnTo>
                    <a:lnTo>
                      <a:pt x="867" y="385"/>
                    </a:lnTo>
                    <a:lnTo>
                      <a:pt x="861" y="401"/>
                    </a:lnTo>
                    <a:lnTo>
                      <a:pt x="855" y="418"/>
                    </a:lnTo>
                    <a:lnTo>
                      <a:pt x="845" y="436"/>
                    </a:lnTo>
                    <a:lnTo>
                      <a:pt x="836" y="452"/>
                    </a:lnTo>
                    <a:lnTo>
                      <a:pt x="825" y="468"/>
                    </a:lnTo>
                    <a:lnTo>
                      <a:pt x="814" y="482"/>
                    </a:lnTo>
                    <a:lnTo>
                      <a:pt x="802" y="491"/>
                    </a:lnTo>
                    <a:lnTo>
                      <a:pt x="802" y="491"/>
                    </a:lnTo>
                    <a:lnTo>
                      <a:pt x="791" y="464"/>
                    </a:lnTo>
                    <a:lnTo>
                      <a:pt x="778" y="435"/>
                    </a:lnTo>
                    <a:lnTo>
                      <a:pt x="762" y="405"/>
                    </a:lnTo>
                    <a:lnTo>
                      <a:pt x="752" y="390"/>
                    </a:lnTo>
                    <a:lnTo>
                      <a:pt x="741" y="376"/>
                    </a:lnTo>
                    <a:lnTo>
                      <a:pt x="730" y="363"/>
                    </a:lnTo>
                    <a:lnTo>
                      <a:pt x="718" y="351"/>
                    </a:lnTo>
                    <a:lnTo>
                      <a:pt x="706" y="340"/>
                    </a:lnTo>
                    <a:lnTo>
                      <a:pt x="693" y="331"/>
                    </a:lnTo>
                    <a:lnTo>
                      <a:pt x="679" y="322"/>
                    </a:lnTo>
                    <a:lnTo>
                      <a:pt x="664" y="317"/>
                    </a:lnTo>
                    <a:lnTo>
                      <a:pt x="648" y="313"/>
                    </a:lnTo>
                    <a:lnTo>
                      <a:pt x="632" y="312"/>
                    </a:lnTo>
                    <a:lnTo>
                      <a:pt x="632" y="312"/>
                    </a:lnTo>
                    <a:lnTo>
                      <a:pt x="622" y="312"/>
                    </a:lnTo>
                    <a:lnTo>
                      <a:pt x="612" y="313"/>
                    </a:lnTo>
                    <a:lnTo>
                      <a:pt x="593" y="317"/>
                    </a:lnTo>
                    <a:lnTo>
                      <a:pt x="574" y="325"/>
                    </a:lnTo>
                    <a:lnTo>
                      <a:pt x="558" y="333"/>
                    </a:lnTo>
                    <a:lnTo>
                      <a:pt x="558" y="333"/>
                    </a:lnTo>
                    <a:lnTo>
                      <a:pt x="563" y="336"/>
                    </a:lnTo>
                    <a:lnTo>
                      <a:pt x="575" y="347"/>
                    </a:lnTo>
                    <a:lnTo>
                      <a:pt x="591" y="364"/>
                    </a:lnTo>
                    <a:lnTo>
                      <a:pt x="601" y="376"/>
                    </a:lnTo>
                    <a:lnTo>
                      <a:pt x="610" y="390"/>
                    </a:lnTo>
                    <a:lnTo>
                      <a:pt x="620" y="405"/>
                    </a:lnTo>
                    <a:lnTo>
                      <a:pt x="628" y="421"/>
                    </a:lnTo>
                    <a:lnTo>
                      <a:pt x="635" y="440"/>
                    </a:lnTo>
                    <a:lnTo>
                      <a:pt x="641" y="460"/>
                    </a:lnTo>
                    <a:lnTo>
                      <a:pt x="645" y="482"/>
                    </a:lnTo>
                    <a:lnTo>
                      <a:pt x="647" y="505"/>
                    </a:lnTo>
                    <a:lnTo>
                      <a:pt x="647" y="530"/>
                    </a:lnTo>
                    <a:lnTo>
                      <a:pt x="643" y="557"/>
                    </a:lnTo>
                    <a:lnTo>
                      <a:pt x="643" y="557"/>
                    </a:lnTo>
                    <a:lnTo>
                      <a:pt x="637" y="584"/>
                    </a:lnTo>
                    <a:lnTo>
                      <a:pt x="631" y="610"/>
                    </a:lnTo>
                    <a:lnTo>
                      <a:pt x="621" y="633"/>
                    </a:lnTo>
                    <a:lnTo>
                      <a:pt x="612" y="656"/>
                    </a:lnTo>
                    <a:lnTo>
                      <a:pt x="600" y="675"/>
                    </a:lnTo>
                    <a:lnTo>
                      <a:pt x="587" y="692"/>
                    </a:lnTo>
                    <a:lnTo>
                      <a:pt x="573" y="707"/>
                    </a:lnTo>
                    <a:lnTo>
                      <a:pt x="564" y="714"/>
                    </a:lnTo>
                    <a:lnTo>
                      <a:pt x="556" y="719"/>
                    </a:lnTo>
                    <a:lnTo>
                      <a:pt x="548" y="723"/>
                    </a:lnTo>
                    <a:lnTo>
                      <a:pt x="539" y="727"/>
                    </a:lnTo>
                    <a:lnTo>
                      <a:pt x="531" y="730"/>
                    </a:lnTo>
                    <a:lnTo>
                      <a:pt x="521" y="733"/>
                    </a:lnTo>
                    <a:lnTo>
                      <a:pt x="510" y="734"/>
                    </a:lnTo>
                    <a:lnTo>
                      <a:pt x="501" y="734"/>
                    </a:lnTo>
                    <a:lnTo>
                      <a:pt x="490" y="733"/>
                    </a:lnTo>
                    <a:lnTo>
                      <a:pt x="479" y="730"/>
                    </a:lnTo>
                    <a:lnTo>
                      <a:pt x="469" y="727"/>
                    </a:lnTo>
                    <a:lnTo>
                      <a:pt x="456" y="723"/>
                    </a:lnTo>
                    <a:lnTo>
                      <a:pt x="446" y="718"/>
                    </a:lnTo>
                    <a:lnTo>
                      <a:pt x="433" y="711"/>
                    </a:lnTo>
                    <a:lnTo>
                      <a:pt x="421" y="705"/>
                    </a:lnTo>
                    <a:lnTo>
                      <a:pt x="408" y="695"/>
                    </a:lnTo>
                    <a:lnTo>
                      <a:pt x="396" y="686"/>
                    </a:lnTo>
                    <a:lnTo>
                      <a:pt x="382" y="673"/>
                    </a:lnTo>
                    <a:lnTo>
                      <a:pt x="382" y="673"/>
                    </a:lnTo>
                    <a:lnTo>
                      <a:pt x="373" y="649"/>
                    </a:lnTo>
                    <a:lnTo>
                      <a:pt x="365" y="622"/>
                    </a:lnTo>
                    <a:lnTo>
                      <a:pt x="357" y="588"/>
                    </a:lnTo>
                    <a:lnTo>
                      <a:pt x="354" y="570"/>
                    </a:lnTo>
                    <a:lnTo>
                      <a:pt x="351" y="551"/>
                    </a:lnTo>
                    <a:lnTo>
                      <a:pt x="350" y="530"/>
                    </a:lnTo>
                    <a:lnTo>
                      <a:pt x="348" y="510"/>
                    </a:lnTo>
                    <a:lnTo>
                      <a:pt x="350" y="490"/>
                    </a:lnTo>
                    <a:lnTo>
                      <a:pt x="352" y="471"/>
                    </a:lnTo>
                    <a:lnTo>
                      <a:pt x="357" y="452"/>
                    </a:lnTo>
                    <a:lnTo>
                      <a:pt x="363" y="433"/>
                    </a:lnTo>
                    <a:lnTo>
                      <a:pt x="363" y="433"/>
                    </a:lnTo>
                    <a:lnTo>
                      <a:pt x="370" y="417"/>
                    </a:lnTo>
                    <a:lnTo>
                      <a:pt x="378" y="402"/>
                    </a:lnTo>
                    <a:lnTo>
                      <a:pt x="393" y="378"/>
                    </a:lnTo>
                    <a:lnTo>
                      <a:pt x="408" y="360"/>
                    </a:lnTo>
                    <a:lnTo>
                      <a:pt x="420" y="347"/>
                    </a:lnTo>
                    <a:lnTo>
                      <a:pt x="431" y="337"/>
                    </a:lnTo>
                    <a:lnTo>
                      <a:pt x="440" y="332"/>
                    </a:lnTo>
                    <a:lnTo>
                      <a:pt x="447" y="329"/>
                    </a:lnTo>
                    <a:lnTo>
                      <a:pt x="447" y="329"/>
                    </a:lnTo>
                    <a:lnTo>
                      <a:pt x="431" y="318"/>
                    </a:lnTo>
                    <a:lnTo>
                      <a:pt x="421" y="314"/>
                    </a:lnTo>
                    <a:lnTo>
                      <a:pt x="412" y="310"/>
                    </a:lnTo>
                    <a:lnTo>
                      <a:pt x="401" y="308"/>
                    </a:lnTo>
                    <a:lnTo>
                      <a:pt x="390" y="306"/>
                    </a:lnTo>
                    <a:lnTo>
                      <a:pt x="378" y="305"/>
                    </a:lnTo>
                    <a:lnTo>
                      <a:pt x="366" y="305"/>
                    </a:lnTo>
                    <a:lnTo>
                      <a:pt x="366" y="305"/>
                    </a:lnTo>
                    <a:lnTo>
                      <a:pt x="351" y="306"/>
                    </a:lnTo>
                    <a:lnTo>
                      <a:pt x="338" y="312"/>
                    </a:lnTo>
                    <a:lnTo>
                      <a:pt x="324" y="318"/>
                    </a:lnTo>
                    <a:lnTo>
                      <a:pt x="312" y="327"/>
                    </a:lnTo>
                    <a:lnTo>
                      <a:pt x="301" y="337"/>
                    </a:lnTo>
                    <a:lnTo>
                      <a:pt x="290" y="348"/>
                    </a:lnTo>
                    <a:lnTo>
                      <a:pt x="280" y="362"/>
                    </a:lnTo>
                    <a:lnTo>
                      <a:pt x="270" y="375"/>
                    </a:lnTo>
                    <a:lnTo>
                      <a:pt x="262" y="390"/>
                    </a:lnTo>
                    <a:lnTo>
                      <a:pt x="255" y="406"/>
                    </a:lnTo>
                    <a:lnTo>
                      <a:pt x="250" y="421"/>
                    </a:lnTo>
                    <a:lnTo>
                      <a:pt x="244" y="437"/>
                    </a:lnTo>
                    <a:lnTo>
                      <a:pt x="240" y="453"/>
                    </a:lnTo>
                    <a:lnTo>
                      <a:pt x="238" y="468"/>
                    </a:lnTo>
                    <a:lnTo>
                      <a:pt x="236" y="483"/>
                    </a:lnTo>
                    <a:lnTo>
                      <a:pt x="236" y="497"/>
                    </a:lnTo>
                    <a:lnTo>
                      <a:pt x="236" y="497"/>
                    </a:lnTo>
                    <a:lnTo>
                      <a:pt x="230" y="493"/>
                    </a:lnTo>
                    <a:lnTo>
                      <a:pt x="222" y="489"/>
                    </a:lnTo>
                    <a:lnTo>
                      <a:pt x="208" y="476"/>
                    </a:lnTo>
                    <a:lnTo>
                      <a:pt x="195" y="462"/>
                    </a:lnTo>
                    <a:lnTo>
                      <a:pt x="182" y="445"/>
                    </a:lnTo>
                    <a:lnTo>
                      <a:pt x="172" y="429"/>
                    </a:lnTo>
                    <a:lnTo>
                      <a:pt x="162" y="414"/>
                    </a:lnTo>
                    <a:lnTo>
                      <a:pt x="149" y="389"/>
                    </a:lnTo>
                    <a:lnTo>
                      <a:pt x="149" y="389"/>
                    </a:lnTo>
                    <a:close/>
                  </a:path>
                </a:pathLst>
              </a:custGeom>
              <a:solidFill>
                <a:srgbClr val="E9EC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1" name="Freeform 641"/>
              <p:cNvSpPr>
                <a:spLocks/>
              </p:cNvSpPr>
              <p:nvPr/>
            </p:nvSpPr>
            <p:spPr bwMode="auto">
              <a:xfrm>
                <a:off x="1390367" y="4214725"/>
                <a:ext cx="149516" cy="51185"/>
              </a:xfrm>
              <a:custGeom>
                <a:avLst/>
                <a:gdLst>
                  <a:gd name="T0" fmla="*/ 16 w 111"/>
                  <a:gd name="T1" fmla="*/ 14 h 38"/>
                  <a:gd name="T2" fmla="*/ 16 w 111"/>
                  <a:gd name="T3" fmla="*/ 14 h 38"/>
                  <a:gd name="T4" fmla="*/ 26 w 111"/>
                  <a:gd name="T5" fmla="*/ 25 h 38"/>
                  <a:gd name="T6" fmla="*/ 34 w 111"/>
                  <a:gd name="T7" fmla="*/ 33 h 38"/>
                  <a:gd name="T8" fmla="*/ 42 w 111"/>
                  <a:gd name="T9" fmla="*/ 37 h 38"/>
                  <a:gd name="T10" fmla="*/ 51 w 111"/>
                  <a:gd name="T11" fmla="*/ 38 h 38"/>
                  <a:gd name="T12" fmla="*/ 59 w 111"/>
                  <a:gd name="T13" fmla="*/ 38 h 38"/>
                  <a:gd name="T14" fmla="*/ 67 w 111"/>
                  <a:gd name="T15" fmla="*/ 35 h 38"/>
                  <a:gd name="T16" fmla="*/ 74 w 111"/>
                  <a:gd name="T17" fmla="*/ 31 h 38"/>
                  <a:gd name="T18" fmla="*/ 82 w 111"/>
                  <a:gd name="T19" fmla="*/ 25 h 38"/>
                  <a:gd name="T20" fmla="*/ 82 w 111"/>
                  <a:gd name="T21" fmla="*/ 25 h 38"/>
                  <a:gd name="T22" fmla="*/ 94 w 111"/>
                  <a:gd name="T23" fmla="*/ 15 h 38"/>
                  <a:gd name="T24" fmla="*/ 111 w 111"/>
                  <a:gd name="T25" fmla="*/ 4 h 38"/>
                  <a:gd name="T26" fmla="*/ 111 w 111"/>
                  <a:gd name="T27" fmla="*/ 4 h 38"/>
                  <a:gd name="T28" fmla="*/ 0 w 111"/>
                  <a:gd name="T29" fmla="*/ 0 h 38"/>
                  <a:gd name="T30" fmla="*/ 0 w 111"/>
                  <a:gd name="T31" fmla="*/ 0 h 38"/>
                  <a:gd name="T32" fmla="*/ 16 w 111"/>
                  <a:gd name="T33" fmla="*/ 14 h 38"/>
                  <a:gd name="T34" fmla="*/ 16 w 111"/>
                  <a:gd name="T35"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38">
                    <a:moveTo>
                      <a:pt x="16" y="14"/>
                    </a:moveTo>
                    <a:lnTo>
                      <a:pt x="16" y="14"/>
                    </a:lnTo>
                    <a:lnTo>
                      <a:pt x="26" y="25"/>
                    </a:lnTo>
                    <a:lnTo>
                      <a:pt x="34" y="33"/>
                    </a:lnTo>
                    <a:lnTo>
                      <a:pt x="42" y="37"/>
                    </a:lnTo>
                    <a:lnTo>
                      <a:pt x="51" y="38"/>
                    </a:lnTo>
                    <a:lnTo>
                      <a:pt x="59" y="38"/>
                    </a:lnTo>
                    <a:lnTo>
                      <a:pt x="67" y="35"/>
                    </a:lnTo>
                    <a:lnTo>
                      <a:pt x="74" y="31"/>
                    </a:lnTo>
                    <a:lnTo>
                      <a:pt x="82" y="25"/>
                    </a:lnTo>
                    <a:lnTo>
                      <a:pt x="82" y="25"/>
                    </a:lnTo>
                    <a:lnTo>
                      <a:pt x="94" y="15"/>
                    </a:lnTo>
                    <a:lnTo>
                      <a:pt x="111" y="4"/>
                    </a:lnTo>
                    <a:lnTo>
                      <a:pt x="111" y="4"/>
                    </a:lnTo>
                    <a:lnTo>
                      <a:pt x="0" y="0"/>
                    </a:lnTo>
                    <a:lnTo>
                      <a:pt x="0" y="0"/>
                    </a:lnTo>
                    <a:lnTo>
                      <a:pt x="16" y="14"/>
                    </a:lnTo>
                    <a:lnTo>
                      <a:pt x="16" y="14"/>
                    </a:lnTo>
                    <a:close/>
                  </a:path>
                </a:pathLst>
              </a:custGeom>
              <a:solidFill>
                <a:srgbClr val="E9EC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2" name="Freeform 642"/>
              <p:cNvSpPr>
                <a:spLocks/>
              </p:cNvSpPr>
              <p:nvPr/>
            </p:nvSpPr>
            <p:spPr bwMode="auto">
              <a:xfrm>
                <a:off x="1257015" y="4214725"/>
                <a:ext cx="402749" cy="545529"/>
              </a:xfrm>
              <a:custGeom>
                <a:avLst/>
                <a:gdLst>
                  <a:gd name="T0" fmla="*/ 15 w 299"/>
                  <a:gd name="T1" fmla="*/ 104 h 405"/>
                  <a:gd name="T2" fmla="*/ 4 w 299"/>
                  <a:gd name="T3" fmla="*/ 142 h 405"/>
                  <a:gd name="T4" fmla="*/ 0 w 299"/>
                  <a:gd name="T5" fmla="*/ 181 h 405"/>
                  <a:gd name="T6" fmla="*/ 3 w 299"/>
                  <a:gd name="T7" fmla="*/ 222 h 405"/>
                  <a:gd name="T8" fmla="*/ 9 w 299"/>
                  <a:gd name="T9" fmla="*/ 259 h 405"/>
                  <a:gd name="T10" fmla="*/ 25 w 299"/>
                  <a:gd name="T11" fmla="*/ 320 h 405"/>
                  <a:gd name="T12" fmla="*/ 34 w 299"/>
                  <a:gd name="T13" fmla="*/ 344 h 405"/>
                  <a:gd name="T14" fmla="*/ 60 w 299"/>
                  <a:gd name="T15" fmla="*/ 366 h 405"/>
                  <a:gd name="T16" fmla="*/ 85 w 299"/>
                  <a:gd name="T17" fmla="*/ 382 h 405"/>
                  <a:gd name="T18" fmla="*/ 108 w 299"/>
                  <a:gd name="T19" fmla="*/ 394 h 405"/>
                  <a:gd name="T20" fmla="*/ 131 w 299"/>
                  <a:gd name="T21" fmla="*/ 401 h 405"/>
                  <a:gd name="T22" fmla="*/ 153 w 299"/>
                  <a:gd name="T23" fmla="*/ 405 h 405"/>
                  <a:gd name="T24" fmla="*/ 173 w 299"/>
                  <a:gd name="T25" fmla="*/ 404 h 405"/>
                  <a:gd name="T26" fmla="*/ 191 w 299"/>
                  <a:gd name="T27" fmla="*/ 398 h 405"/>
                  <a:gd name="T28" fmla="*/ 208 w 299"/>
                  <a:gd name="T29" fmla="*/ 390 h 405"/>
                  <a:gd name="T30" fmla="*/ 225 w 299"/>
                  <a:gd name="T31" fmla="*/ 378 h 405"/>
                  <a:gd name="T32" fmla="*/ 252 w 299"/>
                  <a:gd name="T33" fmla="*/ 346 h 405"/>
                  <a:gd name="T34" fmla="*/ 273 w 299"/>
                  <a:gd name="T35" fmla="*/ 304 h 405"/>
                  <a:gd name="T36" fmla="*/ 289 w 299"/>
                  <a:gd name="T37" fmla="*/ 255 h 405"/>
                  <a:gd name="T38" fmla="*/ 295 w 299"/>
                  <a:gd name="T39" fmla="*/ 228 h 405"/>
                  <a:gd name="T40" fmla="*/ 299 w 299"/>
                  <a:gd name="T41" fmla="*/ 176 h 405"/>
                  <a:gd name="T42" fmla="*/ 293 w 299"/>
                  <a:gd name="T43" fmla="*/ 131 h 405"/>
                  <a:gd name="T44" fmla="*/ 280 w 299"/>
                  <a:gd name="T45" fmla="*/ 92 h 405"/>
                  <a:gd name="T46" fmla="*/ 262 w 299"/>
                  <a:gd name="T47" fmla="*/ 61 h 405"/>
                  <a:gd name="T48" fmla="*/ 243 w 299"/>
                  <a:gd name="T49" fmla="*/ 35 h 405"/>
                  <a:gd name="T50" fmla="*/ 215 w 299"/>
                  <a:gd name="T51" fmla="*/ 7 h 405"/>
                  <a:gd name="T52" fmla="*/ 210 w 299"/>
                  <a:gd name="T53" fmla="*/ 4 h 405"/>
                  <a:gd name="T54" fmla="*/ 181 w 299"/>
                  <a:gd name="T55" fmla="*/ 25 h 405"/>
                  <a:gd name="T56" fmla="*/ 173 w 299"/>
                  <a:gd name="T57" fmla="*/ 31 h 405"/>
                  <a:gd name="T58" fmla="*/ 158 w 299"/>
                  <a:gd name="T59" fmla="*/ 38 h 405"/>
                  <a:gd name="T60" fmla="*/ 141 w 299"/>
                  <a:gd name="T61" fmla="*/ 37 h 405"/>
                  <a:gd name="T62" fmla="*/ 125 w 299"/>
                  <a:gd name="T63" fmla="*/ 25 h 405"/>
                  <a:gd name="T64" fmla="*/ 115 w 299"/>
                  <a:gd name="T65" fmla="*/ 14 h 405"/>
                  <a:gd name="T66" fmla="*/ 99 w 299"/>
                  <a:gd name="T67" fmla="*/ 0 h 405"/>
                  <a:gd name="T68" fmla="*/ 83 w 299"/>
                  <a:gd name="T69" fmla="*/ 8 h 405"/>
                  <a:gd name="T70" fmla="*/ 60 w 299"/>
                  <a:gd name="T71" fmla="*/ 31 h 405"/>
                  <a:gd name="T72" fmla="*/ 30 w 299"/>
                  <a:gd name="T73" fmla="*/ 73 h 405"/>
                  <a:gd name="T74" fmla="*/ 15 w 299"/>
                  <a:gd name="T75" fmla="*/ 10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 h="405">
                    <a:moveTo>
                      <a:pt x="15" y="104"/>
                    </a:moveTo>
                    <a:lnTo>
                      <a:pt x="15" y="104"/>
                    </a:lnTo>
                    <a:lnTo>
                      <a:pt x="9" y="123"/>
                    </a:lnTo>
                    <a:lnTo>
                      <a:pt x="4" y="142"/>
                    </a:lnTo>
                    <a:lnTo>
                      <a:pt x="2" y="161"/>
                    </a:lnTo>
                    <a:lnTo>
                      <a:pt x="0" y="181"/>
                    </a:lnTo>
                    <a:lnTo>
                      <a:pt x="2" y="201"/>
                    </a:lnTo>
                    <a:lnTo>
                      <a:pt x="3" y="222"/>
                    </a:lnTo>
                    <a:lnTo>
                      <a:pt x="6" y="241"/>
                    </a:lnTo>
                    <a:lnTo>
                      <a:pt x="9" y="259"/>
                    </a:lnTo>
                    <a:lnTo>
                      <a:pt x="17" y="293"/>
                    </a:lnTo>
                    <a:lnTo>
                      <a:pt x="25" y="320"/>
                    </a:lnTo>
                    <a:lnTo>
                      <a:pt x="34" y="344"/>
                    </a:lnTo>
                    <a:lnTo>
                      <a:pt x="34" y="344"/>
                    </a:lnTo>
                    <a:lnTo>
                      <a:pt x="48" y="357"/>
                    </a:lnTo>
                    <a:lnTo>
                      <a:pt x="60" y="366"/>
                    </a:lnTo>
                    <a:lnTo>
                      <a:pt x="73" y="376"/>
                    </a:lnTo>
                    <a:lnTo>
                      <a:pt x="85" y="382"/>
                    </a:lnTo>
                    <a:lnTo>
                      <a:pt x="98" y="389"/>
                    </a:lnTo>
                    <a:lnTo>
                      <a:pt x="108" y="394"/>
                    </a:lnTo>
                    <a:lnTo>
                      <a:pt x="121" y="398"/>
                    </a:lnTo>
                    <a:lnTo>
                      <a:pt x="131" y="401"/>
                    </a:lnTo>
                    <a:lnTo>
                      <a:pt x="142" y="404"/>
                    </a:lnTo>
                    <a:lnTo>
                      <a:pt x="153" y="405"/>
                    </a:lnTo>
                    <a:lnTo>
                      <a:pt x="162" y="405"/>
                    </a:lnTo>
                    <a:lnTo>
                      <a:pt x="173" y="404"/>
                    </a:lnTo>
                    <a:lnTo>
                      <a:pt x="183" y="401"/>
                    </a:lnTo>
                    <a:lnTo>
                      <a:pt x="191" y="398"/>
                    </a:lnTo>
                    <a:lnTo>
                      <a:pt x="200" y="394"/>
                    </a:lnTo>
                    <a:lnTo>
                      <a:pt x="208" y="390"/>
                    </a:lnTo>
                    <a:lnTo>
                      <a:pt x="216" y="385"/>
                    </a:lnTo>
                    <a:lnTo>
                      <a:pt x="225" y="378"/>
                    </a:lnTo>
                    <a:lnTo>
                      <a:pt x="239" y="363"/>
                    </a:lnTo>
                    <a:lnTo>
                      <a:pt x="252" y="346"/>
                    </a:lnTo>
                    <a:lnTo>
                      <a:pt x="264" y="327"/>
                    </a:lnTo>
                    <a:lnTo>
                      <a:pt x="273" y="304"/>
                    </a:lnTo>
                    <a:lnTo>
                      <a:pt x="283" y="281"/>
                    </a:lnTo>
                    <a:lnTo>
                      <a:pt x="289" y="255"/>
                    </a:lnTo>
                    <a:lnTo>
                      <a:pt x="295" y="228"/>
                    </a:lnTo>
                    <a:lnTo>
                      <a:pt x="295" y="228"/>
                    </a:lnTo>
                    <a:lnTo>
                      <a:pt x="299" y="201"/>
                    </a:lnTo>
                    <a:lnTo>
                      <a:pt x="299" y="176"/>
                    </a:lnTo>
                    <a:lnTo>
                      <a:pt x="297" y="153"/>
                    </a:lnTo>
                    <a:lnTo>
                      <a:pt x="293" y="131"/>
                    </a:lnTo>
                    <a:lnTo>
                      <a:pt x="287" y="111"/>
                    </a:lnTo>
                    <a:lnTo>
                      <a:pt x="280" y="92"/>
                    </a:lnTo>
                    <a:lnTo>
                      <a:pt x="272" y="76"/>
                    </a:lnTo>
                    <a:lnTo>
                      <a:pt x="262" y="61"/>
                    </a:lnTo>
                    <a:lnTo>
                      <a:pt x="253" y="47"/>
                    </a:lnTo>
                    <a:lnTo>
                      <a:pt x="243" y="35"/>
                    </a:lnTo>
                    <a:lnTo>
                      <a:pt x="227" y="18"/>
                    </a:lnTo>
                    <a:lnTo>
                      <a:pt x="215" y="7"/>
                    </a:lnTo>
                    <a:lnTo>
                      <a:pt x="210" y="4"/>
                    </a:lnTo>
                    <a:lnTo>
                      <a:pt x="210" y="4"/>
                    </a:lnTo>
                    <a:lnTo>
                      <a:pt x="193" y="15"/>
                    </a:lnTo>
                    <a:lnTo>
                      <a:pt x="181" y="25"/>
                    </a:lnTo>
                    <a:lnTo>
                      <a:pt x="181" y="25"/>
                    </a:lnTo>
                    <a:lnTo>
                      <a:pt x="173" y="31"/>
                    </a:lnTo>
                    <a:lnTo>
                      <a:pt x="166" y="35"/>
                    </a:lnTo>
                    <a:lnTo>
                      <a:pt x="158" y="38"/>
                    </a:lnTo>
                    <a:lnTo>
                      <a:pt x="150" y="38"/>
                    </a:lnTo>
                    <a:lnTo>
                      <a:pt x="141" y="37"/>
                    </a:lnTo>
                    <a:lnTo>
                      <a:pt x="133" y="33"/>
                    </a:lnTo>
                    <a:lnTo>
                      <a:pt x="125" y="25"/>
                    </a:lnTo>
                    <a:lnTo>
                      <a:pt x="115" y="14"/>
                    </a:lnTo>
                    <a:lnTo>
                      <a:pt x="115" y="14"/>
                    </a:lnTo>
                    <a:lnTo>
                      <a:pt x="99" y="0"/>
                    </a:lnTo>
                    <a:lnTo>
                      <a:pt x="99" y="0"/>
                    </a:lnTo>
                    <a:lnTo>
                      <a:pt x="92" y="3"/>
                    </a:lnTo>
                    <a:lnTo>
                      <a:pt x="83" y="8"/>
                    </a:lnTo>
                    <a:lnTo>
                      <a:pt x="72" y="18"/>
                    </a:lnTo>
                    <a:lnTo>
                      <a:pt x="60" y="31"/>
                    </a:lnTo>
                    <a:lnTo>
                      <a:pt x="45" y="49"/>
                    </a:lnTo>
                    <a:lnTo>
                      <a:pt x="30" y="73"/>
                    </a:lnTo>
                    <a:lnTo>
                      <a:pt x="22" y="88"/>
                    </a:lnTo>
                    <a:lnTo>
                      <a:pt x="15" y="104"/>
                    </a:lnTo>
                    <a:lnTo>
                      <a:pt x="15" y="104"/>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3" name="Freeform 643"/>
              <p:cNvSpPr>
                <a:spLocks/>
              </p:cNvSpPr>
              <p:nvPr/>
            </p:nvSpPr>
            <p:spPr bwMode="auto">
              <a:xfrm>
                <a:off x="1052273" y="4331912"/>
                <a:ext cx="810884" cy="650594"/>
              </a:xfrm>
              <a:custGeom>
                <a:avLst/>
                <a:gdLst>
                  <a:gd name="T0" fmla="*/ 232 w 602"/>
                  <a:gd name="T1" fmla="*/ 23 h 483"/>
                  <a:gd name="T2" fmla="*/ 228 w 602"/>
                  <a:gd name="T3" fmla="*/ 0 h 483"/>
                  <a:gd name="T4" fmla="*/ 182 w 602"/>
                  <a:gd name="T5" fmla="*/ 40 h 483"/>
                  <a:gd name="T6" fmla="*/ 150 w 602"/>
                  <a:gd name="T7" fmla="*/ 78 h 483"/>
                  <a:gd name="T8" fmla="*/ 138 w 602"/>
                  <a:gd name="T9" fmla="*/ 98 h 483"/>
                  <a:gd name="T10" fmla="*/ 105 w 602"/>
                  <a:gd name="T11" fmla="*/ 98 h 483"/>
                  <a:gd name="T12" fmla="*/ 65 w 602"/>
                  <a:gd name="T13" fmla="*/ 109 h 483"/>
                  <a:gd name="T14" fmla="*/ 19 w 602"/>
                  <a:gd name="T15" fmla="*/ 135 h 483"/>
                  <a:gd name="T16" fmla="*/ 0 w 602"/>
                  <a:gd name="T17" fmla="*/ 152 h 483"/>
                  <a:gd name="T18" fmla="*/ 42 w 602"/>
                  <a:gd name="T19" fmla="*/ 159 h 483"/>
                  <a:gd name="T20" fmla="*/ 61 w 602"/>
                  <a:gd name="T21" fmla="*/ 171 h 483"/>
                  <a:gd name="T22" fmla="*/ 69 w 602"/>
                  <a:gd name="T23" fmla="*/ 193 h 483"/>
                  <a:gd name="T24" fmla="*/ 74 w 602"/>
                  <a:gd name="T25" fmla="*/ 279 h 483"/>
                  <a:gd name="T26" fmla="*/ 78 w 602"/>
                  <a:gd name="T27" fmla="*/ 320 h 483"/>
                  <a:gd name="T28" fmla="*/ 102 w 602"/>
                  <a:gd name="T29" fmla="*/ 375 h 483"/>
                  <a:gd name="T30" fmla="*/ 138 w 602"/>
                  <a:gd name="T31" fmla="*/ 422 h 483"/>
                  <a:gd name="T32" fmla="*/ 179 w 602"/>
                  <a:gd name="T33" fmla="*/ 457 h 483"/>
                  <a:gd name="T34" fmla="*/ 223 w 602"/>
                  <a:gd name="T35" fmla="*/ 479 h 483"/>
                  <a:gd name="T36" fmla="*/ 247 w 602"/>
                  <a:gd name="T37" fmla="*/ 483 h 483"/>
                  <a:gd name="T38" fmla="*/ 290 w 602"/>
                  <a:gd name="T39" fmla="*/ 479 h 483"/>
                  <a:gd name="T40" fmla="*/ 323 w 602"/>
                  <a:gd name="T41" fmla="*/ 468 h 483"/>
                  <a:gd name="T42" fmla="*/ 332 w 602"/>
                  <a:gd name="T43" fmla="*/ 471 h 483"/>
                  <a:gd name="T44" fmla="*/ 370 w 602"/>
                  <a:gd name="T45" fmla="*/ 476 h 483"/>
                  <a:gd name="T46" fmla="*/ 399 w 602"/>
                  <a:gd name="T47" fmla="*/ 473 h 483"/>
                  <a:gd name="T48" fmla="*/ 436 w 602"/>
                  <a:gd name="T49" fmla="*/ 459 h 483"/>
                  <a:gd name="T50" fmla="*/ 475 w 602"/>
                  <a:gd name="T51" fmla="*/ 428 h 483"/>
                  <a:gd name="T52" fmla="*/ 510 w 602"/>
                  <a:gd name="T53" fmla="*/ 383 h 483"/>
                  <a:gd name="T54" fmla="*/ 536 w 602"/>
                  <a:gd name="T55" fmla="*/ 329 h 483"/>
                  <a:gd name="T56" fmla="*/ 547 w 602"/>
                  <a:gd name="T57" fmla="*/ 271 h 483"/>
                  <a:gd name="T58" fmla="*/ 541 w 602"/>
                  <a:gd name="T59" fmla="*/ 214 h 483"/>
                  <a:gd name="T60" fmla="*/ 540 w 602"/>
                  <a:gd name="T61" fmla="*/ 155 h 483"/>
                  <a:gd name="T62" fmla="*/ 549 w 602"/>
                  <a:gd name="T63" fmla="*/ 136 h 483"/>
                  <a:gd name="T64" fmla="*/ 570 w 602"/>
                  <a:gd name="T65" fmla="*/ 124 h 483"/>
                  <a:gd name="T66" fmla="*/ 602 w 602"/>
                  <a:gd name="T67" fmla="*/ 116 h 483"/>
                  <a:gd name="T68" fmla="*/ 572 w 602"/>
                  <a:gd name="T69" fmla="*/ 94 h 483"/>
                  <a:gd name="T70" fmla="*/ 525 w 602"/>
                  <a:gd name="T71" fmla="*/ 78 h 483"/>
                  <a:gd name="T72" fmla="*/ 486 w 602"/>
                  <a:gd name="T73" fmla="*/ 75 h 483"/>
                  <a:gd name="T74" fmla="*/ 464 w 602"/>
                  <a:gd name="T75" fmla="*/ 44 h 483"/>
                  <a:gd name="T76" fmla="*/ 443 w 602"/>
                  <a:gd name="T77" fmla="*/ 23 h 483"/>
                  <a:gd name="T78" fmla="*/ 406 w 602"/>
                  <a:gd name="T79" fmla="*/ 24 h 483"/>
                  <a:gd name="T80" fmla="*/ 391 w 602"/>
                  <a:gd name="T81" fmla="*/ 14 h 483"/>
                  <a:gd name="T82" fmla="*/ 379 w 602"/>
                  <a:gd name="T83" fmla="*/ 20 h 483"/>
                  <a:gd name="T84" fmla="*/ 364 w 602"/>
                  <a:gd name="T85" fmla="*/ 20 h 483"/>
                  <a:gd name="T86" fmla="*/ 354 w 602"/>
                  <a:gd name="T87" fmla="*/ 6 h 483"/>
                  <a:gd name="T88" fmla="*/ 347 w 602"/>
                  <a:gd name="T89" fmla="*/ 2 h 483"/>
                  <a:gd name="T90" fmla="*/ 316 w 602"/>
                  <a:gd name="T91" fmla="*/ 31 h 483"/>
                  <a:gd name="T92" fmla="*/ 313 w 602"/>
                  <a:gd name="T93" fmla="*/ 31 h 483"/>
                  <a:gd name="T94" fmla="*/ 304 w 602"/>
                  <a:gd name="T95" fmla="*/ 20 h 483"/>
                  <a:gd name="T96" fmla="*/ 290 w 602"/>
                  <a:gd name="T97" fmla="*/ 19 h 483"/>
                  <a:gd name="T98" fmla="*/ 281 w 602"/>
                  <a:gd name="T99" fmla="*/ 24 h 483"/>
                  <a:gd name="T100" fmla="*/ 270 w 602"/>
                  <a:gd name="T101" fmla="*/ 31 h 483"/>
                  <a:gd name="T102" fmla="*/ 267 w 602"/>
                  <a:gd name="T103" fmla="*/ 23 h 483"/>
                  <a:gd name="T104" fmla="*/ 260 w 602"/>
                  <a:gd name="T105" fmla="*/ 5 h 483"/>
                  <a:gd name="T106" fmla="*/ 240 w 602"/>
                  <a:gd name="T107" fmla="*/ 31 h 483"/>
                  <a:gd name="T108" fmla="*/ 236 w 602"/>
                  <a:gd name="T109" fmla="*/ 31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02" h="483">
                    <a:moveTo>
                      <a:pt x="236" y="31"/>
                    </a:moveTo>
                    <a:lnTo>
                      <a:pt x="236" y="31"/>
                    </a:lnTo>
                    <a:lnTo>
                      <a:pt x="232" y="23"/>
                    </a:lnTo>
                    <a:lnTo>
                      <a:pt x="229" y="16"/>
                    </a:lnTo>
                    <a:lnTo>
                      <a:pt x="228" y="8"/>
                    </a:lnTo>
                    <a:lnTo>
                      <a:pt x="228" y="0"/>
                    </a:lnTo>
                    <a:lnTo>
                      <a:pt x="228" y="0"/>
                    </a:lnTo>
                    <a:lnTo>
                      <a:pt x="205" y="20"/>
                    </a:lnTo>
                    <a:lnTo>
                      <a:pt x="182" y="40"/>
                    </a:lnTo>
                    <a:lnTo>
                      <a:pt x="171" y="51"/>
                    </a:lnTo>
                    <a:lnTo>
                      <a:pt x="161" y="63"/>
                    </a:lnTo>
                    <a:lnTo>
                      <a:pt x="150" y="78"/>
                    </a:lnTo>
                    <a:lnTo>
                      <a:pt x="139" y="94"/>
                    </a:lnTo>
                    <a:lnTo>
                      <a:pt x="139" y="94"/>
                    </a:lnTo>
                    <a:lnTo>
                      <a:pt x="138" y="98"/>
                    </a:lnTo>
                    <a:lnTo>
                      <a:pt x="138" y="98"/>
                    </a:lnTo>
                    <a:lnTo>
                      <a:pt x="121" y="98"/>
                    </a:lnTo>
                    <a:lnTo>
                      <a:pt x="105" y="98"/>
                    </a:lnTo>
                    <a:lnTo>
                      <a:pt x="90" y="101"/>
                    </a:lnTo>
                    <a:lnTo>
                      <a:pt x="77" y="105"/>
                    </a:lnTo>
                    <a:lnTo>
                      <a:pt x="65" y="109"/>
                    </a:lnTo>
                    <a:lnTo>
                      <a:pt x="53" y="113"/>
                    </a:lnTo>
                    <a:lnTo>
                      <a:pt x="34" y="124"/>
                    </a:lnTo>
                    <a:lnTo>
                      <a:pt x="19" y="135"/>
                    </a:lnTo>
                    <a:lnTo>
                      <a:pt x="8" y="144"/>
                    </a:lnTo>
                    <a:lnTo>
                      <a:pt x="0" y="152"/>
                    </a:lnTo>
                    <a:lnTo>
                      <a:pt x="0" y="152"/>
                    </a:lnTo>
                    <a:lnTo>
                      <a:pt x="24" y="155"/>
                    </a:lnTo>
                    <a:lnTo>
                      <a:pt x="34" y="158"/>
                    </a:lnTo>
                    <a:lnTo>
                      <a:pt x="42" y="159"/>
                    </a:lnTo>
                    <a:lnTo>
                      <a:pt x="50" y="162"/>
                    </a:lnTo>
                    <a:lnTo>
                      <a:pt x="55" y="166"/>
                    </a:lnTo>
                    <a:lnTo>
                      <a:pt x="61" y="171"/>
                    </a:lnTo>
                    <a:lnTo>
                      <a:pt x="63" y="176"/>
                    </a:lnTo>
                    <a:lnTo>
                      <a:pt x="67" y="185"/>
                    </a:lnTo>
                    <a:lnTo>
                      <a:pt x="69" y="193"/>
                    </a:lnTo>
                    <a:lnTo>
                      <a:pt x="73" y="214"/>
                    </a:lnTo>
                    <a:lnTo>
                      <a:pt x="73" y="243"/>
                    </a:lnTo>
                    <a:lnTo>
                      <a:pt x="74" y="279"/>
                    </a:lnTo>
                    <a:lnTo>
                      <a:pt x="74" y="279"/>
                    </a:lnTo>
                    <a:lnTo>
                      <a:pt x="75" y="299"/>
                    </a:lnTo>
                    <a:lnTo>
                      <a:pt x="78" y="320"/>
                    </a:lnTo>
                    <a:lnTo>
                      <a:pt x="85" y="338"/>
                    </a:lnTo>
                    <a:lnTo>
                      <a:pt x="93" y="357"/>
                    </a:lnTo>
                    <a:lnTo>
                      <a:pt x="102" y="375"/>
                    </a:lnTo>
                    <a:lnTo>
                      <a:pt x="113" y="391"/>
                    </a:lnTo>
                    <a:lnTo>
                      <a:pt x="125" y="407"/>
                    </a:lnTo>
                    <a:lnTo>
                      <a:pt x="138" y="422"/>
                    </a:lnTo>
                    <a:lnTo>
                      <a:pt x="151" y="434"/>
                    </a:lnTo>
                    <a:lnTo>
                      <a:pt x="166" y="446"/>
                    </a:lnTo>
                    <a:lnTo>
                      <a:pt x="179" y="457"/>
                    </a:lnTo>
                    <a:lnTo>
                      <a:pt x="194" y="465"/>
                    </a:lnTo>
                    <a:lnTo>
                      <a:pt x="209" y="473"/>
                    </a:lnTo>
                    <a:lnTo>
                      <a:pt x="223" y="479"/>
                    </a:lnTo>
                    <a:lnTo>
                      <a:pt x="235" y="482"/>
                    </a:lnTo>
                    <a:lnTo>
                      <a:pt x="247" y="483"/>
                    </a:lnTo>
                    <a:lnTo>
                      <a:pt x="247" y="483"/>
                    </a:lnTo>
                    <a:lnTo>
                      <a:pt x="263" y="483"/>
                    </a:lnTo>
                    <a:lnTo>
                      <a:pt x="278" y="482"/>
                    </a:lnTo>
                    <a:lnTo>
                      <a:pt x="290" y="479"/>
                    </a:lnTo>
                    <a:lnTo>
                      <a:pt x="301" y="478"/>
                    </a:lnTo>
                    <a:lnTo>
                      <a:pt x="314" y="472"/>
                    </a:lnTo>
                    <a:lnTo>
                      <a:pt x="323" y="468"/>
                    </a:lnTo>
                    <a:lnTo>
                      <a:pt x="324" y="468"/>
                    </a:lnTo>
                    <a:lnTo>
                      <a:pt x="324" y="468"/>
                    </a:lnTo>
                    <a:lnTo>
                      <a:pt x="332" y="471"/>
                    </a:lnTo>
                    <a:lnTo>
                      <a:pt x="347" y="475"/>
                    </a:lnTo>
                    <a:lnTo>
                      <a:pt x="358" y="475"/>
                    </a:lnTo>
                    <a:lnTo>
                      <a:pt x="370" y="476"/>
                    </a:lnTo>
                    <a:lnTo>
                      <a:pt x="383" y="475"/>
                    </a:lnTo>
                    <a:lnTo>
                      <a:pt x="399" y="473"/>
                    </a:lnTo>
                    <a:lnTo>
                      <a:pt x="399" y="473"/>
                    </a:lnTo>
                    <a:lnTo>
                      <a:pt x="412" y="471"/>
                    </a:lnTo>
                    <a:lnTo>
                      <a:pt x="424" y="465"/>
                    </a:lnTo>
                    <a:lnTo>
                      <a:pt x="436" y="459"/>
                    </a:lnTo>
                    <a:lnTo>
                      <a:pt x="449" y="451"/>
                    </a:lnTo>
                    <a:lnTo>
                      <a:pt x="463" y="440"/>
                    </a:lnTo>
                    <a:lnTo>
                      <a:pt x="475" y="428"/>
                    </a:lnTo>
                    <a:lnTo>
                      <a:pt x="487" y="414"/>
                    </a:lnTo>
                    <a:lnTo>
                      <a:pt x="499" y="399"/>
                    </a:lnTo>
                    <a:lnTo>
                      <a:pt x="510" y="383"/>
                    </a:lnTo>
                    <a:lnTo>
                      <a:pt x="521" y="367"/>
                    </a:lnTo>
                    <a:lnTo>
                      <a:pt x="529" y="348"/>
                    </a:lnTo>
                    <a:lnTo>
                      <a:pt x="536" y="329"/>
                    </a:lnTo>
                    <a:lnTo>
                      <a:pt x="541" y="310"/>
                    </a:lnTo>
                    <a:lnTo>
                      <a:pt x="545" y="291"/>
                    </a:lnTo>
                    <a:lnTo>
                      <a:pt x="547" y="271"/>
                    </a:lnTo>
                    <a:lnTo>
                      <a:pt x="545" y="251"/>
                    </a:lnTo>
                    <a:lnTo>
                      <a:pt x="545" y="251"/>
                    </a:lnTo>
                    <a:lnTo>
                      <a:pt x="541" y="214"/>
                    </a:lnTo>
                    <a:lnTo>
                      <a:pt x="539" y="186"/>
                    </a:lnTo>
                    <a:lnTo>
                      <a:pt x="539" y="164"/>
                    </a:lnTo>
                    <a:lnTo>
                      <a:pt x="540" y="155"/>
                    </a:lnTo>
                    <a:lnTo>
                      <a:pt x="543" y="148"/>
                    </a:lnTo>
                    <a:lnTo>
                      <a:pt x="545" y="141"/>
                    </a:lnTo>
                    <a:lnTo>
                      <a:pt x="549" y="136"/>
                    </a:lnTo>
                    <a:lnTo>
                      <a:pt x="555" y="132"/>
                    </a:lnTo>
                    <a:lnTo>
                      <a:pt x="561" y="128"/>
                    </a:lnTo>
                    <a:lnTo>
                      <a:pt x="570" y="124"/>
                    </a:lnTo>
                    <a:lnTo>
                      <a:pt x="579" y="121"/>
                    </a:lnTo>
                    <a:lnTo>
                      <a:pt x="602" y="116"/>
                    </a:lnTo>
                    <a:lnTo>
                      <a:pt x="602" y="116"/>
                    </a:lnTo>
                    <a:lnTo>
                      <a:pt x="595" y="109"/>
                    </a:lnTo>
                    <a:lnTo>
                      <a:pt x="586" y="102"/>
                    </a:lnTo>
                    <a:lnTo>
                      <a:pt x="572" y="94"/>
                    </a:lnTo>
                    <a:lnTo>
                      <a:pt x="556" y="87"/>
                    </a:lnTo>
                    <a:lnTo>
                      <a:pt x="536" y="81"/>
                    </a:lnTo>
                    <a:lnTo>
                      <a:pt x="525" y="78"/>
                    </a:lnTo>
                    <a:lnTo>
                      <a:pt x="513" y="77"/>
                    </a:lnTo>
                    <a:lnTo>
                      <a:pt x="499" y="75"/>
                    </a:lnTo>
                    <a:lnTo>
                      <a:pt x="486" y="75"/>
                    </a:lnTo>
                    <a:lnTo>
                      <a:pt x="486" y="75"/>
                    </a:lnTo>
                    <a:lnTo>
                      <a:pt x="475" y="58"/>
                    </a:lnTo>
                    <a:lnTo>
                      <a:pt x="464" y="44"/>
                    </a:lnTo>
                    <a:lnTo>
                      <a:pt x="453" y="32"/>
                    </a:lnTo>
                    <a:lnTo>
                      <a:pt x="443" y="23"/>
                    </a:lnTo>
                    <a:lnTo>
                      <a:pt x="443" y="23"/>
                    </a:lnTo>
                    <a:lnTo>
                      <a:pt x="428" y="25"/>
                    </a:lnTo>
                    <a:lnTo>
                      <a:pt x="413" y="25"/>
                    </a:lnTo>
                    <a:lnTo>
                      <a:pt x="406" y="24"/>
                    </a:lnTo>
                    <a:lnTo>
                      <a:pt x="401" y="23"/>
                    </a:lnTo>
                    <a:lnTo>
                      <a:pt x="395" y="19"/>
                    </a:lnTo>
                    <a:lnTo>
                      <a:pt x="391" y="14"/>
                    </a:lnTo>
                    <a:lnTo>
                      <a:pt x="391" y="14"/>
                    </a:lnTo>
                    <a:lnTo>
                      <a:pt x="385" y="17"/>
                    </a:lnTo>
                    <a:lnTo>
                      <a:pt x="379" y="20"/>
                    </a:lnTo>
                    <a:lnTo>
                      <a:pt x="372" y="21"/>
                    </a:lnTo>
                    <a:lnTo>
                      <a:pt x="364" y="20"/>
                    </a:lnTo>
                    <a:lnTo>
                      <a:pt x="364" y="20"/>
                    </a:lnTo>
                    <a:lnTo>
                      <a:pt x="360" y="17"/>
                    </a:lnTo>
                    <a:lnTo>
                      <a:pt x="356" y="12"/>
                    </a:lnTo>
                    <a:lnTo>
                      <a:pt x="354" y="6"/>
                    </a:lnTo>
                    <a:lnTo>
                      <a:pt x="352" y="1"/>
                    </a:lnTo>
                    <a:lnTo>
                      <a:pt x="352" y="1"/>
                    </a:lnTo>
                    <a:lnTo>
                      <a:pt x="347" y="2"/>
                    </a:lnTo>
                    <a:lnTo>
                      <a:pt x="341" y="5"/>
                    </a:lnTo>
                    <a:lnTo>
                      <a:pt x="332" y="12"/>
                    </a:lnTo>
                    <a:lnTo>
                      <a:pt x="316" y="31"/>
                    </a:lnTo>
                    <a:lnTo>
                      <a:pt x="316" y="31"/>
                    </a:lnTo>
                    <a:lnTo>
                      <a:pt x="314" y="31"/>
                    </a:lnTo>
                    <a:lnTo>
                      <a:pt x="313" y="31"/>
                    </a:lnTo>
                    <a:lnTo>
                      <a:pt x="313" y="31"/>
                    </a:lnTo>
                    <a:lnTo>
                      <a:pt x="308" y="24"/>
                    </a:lnTo>
                    <a:lnTo>
                      <a:pt x="304" y="20"/>
                    </a:lnTo>
                    <a:lnTo>
                      <a:pt x="297" y="17"/>
                    </a:lnTo>
                    <a:lnTo>
                      <a:pt x="293" y="17"/>
                    </a:lnTo>
                    <a:lnTo>
                      <a:pt x="290" y="19"/>
                    </a:lnTo>
                    <a:lnTo>
                      <a:pt x="290" y="19"/>
                    </a:lnTo>
                    <a:lnTo>
                      <a:pt x="285" y="20"/>
                    </a:lnTo>
                    <a:lnTo>
                      <a:pt x="281" y="24"/>
                    </a:lnTo>
                    <a:lnTo>
                      <a:pt x="273" y="31"/>
                    </a:lnTo>
                    <a:lnTo>
                      <a:pt x="273" y="31"/>
                    </a:lnTo>
                    <a:lnTo>
                      <a:pt x="270" y="31"/>
                    </a:lnTo>
                    <a:lnTo>
                      <a:pt x="269" y="29"/>
                    </a:lnTo>
                    <a:lnTo>
                      <a:pt x="269" y="29"/>
                    </a:lnTo>
                    <a:lnTo>
                      <a:pt x="267" y="23"/>
                    </a:lnTo>
                    <a:lnTo>
                      <a:pt x="266" y="17"/>
                    </a:lnTo>
                    <a:lnTo>
                      <a:pt x="260" y="5"/>
                    </a:lnTo>
                    <a:lnTo>
                      <a:pt x="260" y="5"/>
                    </a:lnTo>
                    <a:lnTo>
                      <a:pt x="255" y="10"/>
                    </a:lnTo>
                    <a:lnTo>
                      <a:pt x="250" y="17"/>
                    </a:lnTo>
                    <a:lnTo>
                      <a:pt x="240" y="31"/>
                    </a:lnTo>
                    <a:lnTo>
                      <a:pt x="240" y="31"/>
                    </a:lnTo>
                    <a:lnTo>
                      <a:pt x="239" y="31"/>
                    </a:lnTo>
                    <a:lnTo>
                      <a:pt x="236" y="31"/>
                    </a:lnTo>
                    <a:lnTo>
                      <a:pt x="236" y="31"/>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4" name="Freeform 644"/>
              <p:cNvSpPr>
                <a:spLocks/>
              </p:cNvSpPr>
              <p:nvPr/>
            </p:nvSpPr>
            <p:spPr bwMode="auto">
              <a:xfrm>
                <a:off x="1235463" y="4563594"/>
                <a:ext cx="449893" cy="160292"/>
              </a:xfrm>
              <a:custGeom>
                <a:avLst/>
                <a:gdLst>
                  <a:gd name="T0" fmla="*/ 0 w 334"/>
                  <a:gd name="T1" fmla="*/ 13 h 119"/>
                  <a:gd name="T2" fmla="*/ 0 w 334"/>
                  <a:gd name="T3" fmla="*/ 13 h 119"/>
                  <a:gd name="T4" fmla="*/ 10 w 334"/>
                  <a:gd name="T5" fmla="*/ 17 h 119"/>
                  <a:gd name="T6" fmla="*/ 33 w 334"/>
                  <a:gd name="T7" fmla="*/ 27 h 119"/>
                  <a:gd name="T8" fmla="*/ 50 w 334"/>
                  <a:gd name="T9" fmla="*/ 34 h 119"/>
                  <a:gd name="T10" fmla="*/ 69 w 334"/>
                  <a:gd name="T11" fmla="*/ 41 h 119"/>
                  <a:gd name="T12" fmla="*/ 91 w 334"/>
                  <a:gd name="T13" fmla="*/ 46 h 119"/>
                  <a:gd name="T14" fmla="*/ 115 w 334"/>
                  <a:gd name="T15" fmla="*/ 52 h 119"/>
                  <a:gd name="T16" fmla="*/ 139 w 334"/>
                  <a:gd name="T17" fmla="*/ 56 h 119"/>
                  <a:gd name="T18" fmla="*/ 166 w 334"/>
                  <a:gd name="T19" fmla="*/ 57 h 119"/>
                  <a:gd name="T20" fmla="*/ 193 w 334"/>
                  <a:gd name="T21" fmla="*/ 57 h 119"/>
                  <a:gd name="T22" fmla="*/ 222 w 334"/>
                  <a:gd name="T23" fmla="*/ 53 h 119"/>
                  <a:gd name="T24" fmla="*/ 235 w 334"/>
                  <a:gd name="T25" fmla="*/ 50 h 119"/>
                  <a:gd name="T26" fmla="*/ 250 w 334"/>
                  <a:gd name="T27" fmla="*/ 46 h 119"/>
                  <a:gd name="T28" fmla="*/ 263 w 334"/>
                  <a:gd name="T29" fmla="*/ 42 h 119"/>
                  <a:gd name="T30" fmla="*/ 277 w 334"/>
                  <a:gd name="T31" fmla="*/ 36 h 119"/>
                  <a:gd name="T32" fmla="*/ 290 w 334"/>
                  <a:gd name="T33" fmla="*/ 29 h 119"/>
                  <a:gd name="T34" fmla="*/ 304 w 334"/>
                  <a:gd name="T35" fmla="*/ 21 h 119"/>
                  <a:gd name="T36" fmla="*/ 317 w 334"/>
                  <a:gd name="T37" fmla="*/ 11 h 119"/>
                  <a:gd name="T38" fmla="*/ 331 w 334"/>
                  <a:gd name="T39" fmla="*/ 0 h 119"/>
                  <a:gd name="T40" fmla="*/ 334 w 334"/>
                  <a:gd name="T41" fmla="*/ 49 h 119"/>
                  <a:gd name="T42" fmla="*/ 334 w 334"/>
                  <a:gd name="T43" fmla="*/ 49 h 119"/>
                  <a:gd name="T44" fmla="*/ 327 w 334"/>
                  <a:gd name="T45" fmla="*/ 56 h 119"/>
                  <a:gd name="T46" fmla="*/ 307 w 334"/>
                  <a:gd name="T47" fmla="*/ 71 h 119"/>
                  <a:gd name="T48" fmla="*/ 293 w 334"/>
                  <a:gd name="T49" fmla="*/ 80 h 119"/>
                  <a:gd name="T50" fmla="*/ 276 w 334"/>
                  <a:gd name="T51" fmla="*/ 90 h 119"/>
                  <a:gd name="T52" fmla="*/ 257 w 334"/>
                  <a:gd name="T53" fmla="*/ 99 h 119"/>
                  <a:gd name="T54" fmla="*/ 235 w 334"/>
                  <a:gd name="T55" fmla="*/ 108 h 119"/>
                  <a:gd name="T56" fmla="*/ 212 w 334"/>
                  <a:gd name="T57" fmla="*/ 114 h 119"/>
                  <a:gd name="T58" fmla="*/ 187 w 334"/>
                  <a:gd name="T59" fmla="*/ 118 h 119"/>
                  <a:gd name="T60" fmla="*/ 173 w 334"/>
                  <a:gd name="T61" fmla="*/ 119 h 119"/>
                  <a:gd name="T62" fmla="*/ 160 w 334"/>
                  <a:gd name="T63" fmla="*/ 119 h 119"/>
                  <a:gd name="T64" fmla="*/ 145 w 334"/>
                  <a:gd name="T65" fmla="*/ 118 h 119"/>
                  <a:gd name="T66" fmla="*/ 131 w 334"/>
                  <a:gd name="T67" fmla="*/ 117 h 119"/>
                  <a:gd name="T68" fmla="*/ 116 w 334"/>
                  <a:gd name="T69" fmla="*/ 112 h 119"/>
                  <a:gd name="T70" fmla="*/ 100 w 334"/>
                  <a:gd name="T71" fmla="*/ 108 h 119"/>
                  <a:gd name="T72" fmla="*/ 85 w 334"/>
                  <a:gd name="T73" fmla="*/ 103 h 119"/>
                  <a:gd name="T74" fmla="*/ 69 w 334"/>
                  <a:gd name="T75" fmla="*/ 95 h 119"/>
                  <a:gd name="T76" fmla="*/ 53 w 334"/>
                  <a:gd name="T77" fmla="*/ 87 h 119"/>
                  <a:gd name="T78" fmla="*/ 37 w 334"/>
                  <a:gd name="T79" fmla="*/ 77 h 119"/>
                  <a:gd name="T80" fmla="*/ 20 w 334"/>
                  <a:gd name="T81" fmla="*/ 65 h 119"/>
                  <a:gd name="T82" fmla="*/ 3 w 334"/>
                  <a:gd name="T83" fmla="*/ 52 h 119"/>
                  <a:gd name="T84" fmla="*/ 0 w 334"/>
                  <a:gd name="T85" fmla="*/ 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4" h="119">
                    <a:moveTo>
                      <a:pt x="0" y="13"/>
                    </a:moveTo>
                    <a:lnTo>
                      <a:pt x="0" y="13"/>
                    </a:lnTo>
                    <a:lnTo>
                      <a:pt x="10" y="17"/>
                    </a:lnTo>
                    <a:lnTo>
                      <a:pt x="33" y="27"/>
                    </a:lnTo>
                    <a:lnTo>
                      <a:pt x="50" y="34"/>
                    </a:lnTo>
                    <a:lnTo>
                      <a:pt x="69" y="41"/>
                    </a:lnTo>
                    <a:lnTo>
                      <a:pt x="91" y="46"/>
                    </a:lnTo>
                    <a:lnTo>
                      <a:pt x="115" y="52"/>
                    </a:lnTo>
                    <a:lnTo>
                      <a:pt x="139" y="56"/>
                    </a:lnTo>
                    <a:lnTo>
                      <a:pt x="166" y="57"/>
                    </a:lnTo>
                    <a:lnTo>
                      <a:pt x="193" y="57"/>
                    </a:lnTo>
                    <a:lnTo>
                      <a:pt x="222" y="53"/>
                    </a:lnTo>
                    <a:lnTo>
                      <a:pt x="235" y="50"/>
                    </a:lnTo>
                    <a:lnTo>
                      <a:pt x="250" y="46"/>
                    </a:lnTo>
                    <a:lnTo>
                      <a:pt x="263" y="42"/>
                    </a:lnTo>
                    <a:lnTo>
                      <a:pt x="277" y="36"/>
                    </a:lnTo>
                    <a:lnTo>
                      <a:pt x="290" y="29"/>
                    </a:lnTo>
                    <a:lnTo>
                      <a:pt x="304" y="21"/>
                    </a:lnTo>
                    <a:lnTo>
                      <a:pt x="317" y="11"/>
                    </a:lnTo>
                    <a:lnTo>
                      <a:pt x="331" y="0"/>
                    </a:lnTo>
                    <a:lnTo>
                      <a:pt x="334" y="49"/>
                    </a:lnTo>
                    <a:lnTo>
                      <a:pt x="334" y="49"/>
                    </a:lnTo>
                    <a:lnTo>
                      <a:pt x="327" y="56"/>
                    </a:lnTo>
                    <a:lnTo>
                      <a:pt x="307" y="71"/>
                    </a:lnTo>
                    <a:lnTo>
                      <a:pt x="293" y="80"/>
                    </a:lnTo>
                    <a:lnTo>
                      <a:pt x="276" y="90"/>
                    </a:lnTo>
                    <a:lnTo>
                      <a:pt x="257" y="99"/>
                    </a:lnTo>
                    <a:lnTo>
                      <a:pt x="235" y="108"/>
                    </a:lnTo>
                    <a:lnTo>
                      <a:pt x="212" y="114"/>
                    </a:lnTo>
                    <a:lnTo>
                      <a:pt x="187" y="118"/>
                    </a:lnTo>
                    <a:lnTo>
                      <a:pt x="173" y="119"/>
                    </a:lnTo>
                    <a:lnTo>
                      <a:pt x="160" y="119"/>
                    </a:lnTo>
                    <a:lnTo>
                      <a:pt x="145" y="118"/>
                    </a:lnTo>
                    <a:lnTo>
                      <a:pt x="131" y="117"/>
                    </a:lnTo>
                    <a:lnTo>
                      <a:pt x="116" y="112"/>
                    </a:lnTo>
                    <a:lnTo>
                      <a:pt x="100" y="108"/>
                    </a:lnTo>
                    <a:lnTo>
                      <a:pt x="85" y="103"/>
                    </a:lnTo>
                    <a:lnTo>
                      <a:pt x="69" y="95"/>
                    </a:lnTo>
                    <a:lnTo>
                      <a:pt x="53" y="87"/>
                    </a:lnTo>
                    <a:lnTo>
                      <a:pt x="37" y="77"/>
                    </a:lnTo>
                    <a:lnTo>
                      <a:pt x="20" y="65"/>
                    </a:lnTo>
                    <a:lnTo>
                      <a:pt x="3" y="52"/>
                    </a:lnTo>
                    <a:lnTo>
                      <a:pt x="0" y="13"/>
                    </a:lnTo>
                    <a:close/>
                  </a:path>
                </a:pathLst>
              </a:custGeom>
              <a:solidFill>
                <a:srgbClr val="796B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5" name="Freeform 645"/>
              <p:cNvSpPr>
                <a:spLocks/>
              </p:cNvSpPr>
              <p:nvPr/>
            </p:nvSpPr>
            <p:spPr bwMode="auto">
              <a:xfrm>
                <a:off x="1826790" y="3411923"/>
                <a:ext cx="305766" cy="328664"/>
              </a:xfrm>
              <a:custGeom>
                <a:avLst/>
                <a:gdLst>
                  <a:gd name="T0" fmla="*/ 113 w 227"/>
                  <a:gd name="T1" fmla="*/ 0 h 244"/>
                  <a:gd name="T2" fmla="*/ 80 w 227"/>
                  <a:gd name="T3" fmla="*/ 5 h 244"/>
                  <a:gd name="T4" fmla="*/ 49 w 227"/>
                  <a:gd name="T5" fmla="*/ 20 h 244"/>
                  <a:gd name="T6" fmla="*/ 24 w 227"/>
                  <a:gd name="T7" fmla="*/ 43 h 244"/>
                  <a:gd name="T8" fmla="*/ 7 w 227"/>
                  <a:gd name="T9" fmla="*/ 74 h 244"/>
                  <a:gd name="T10" fmla="*/ 3 w 227"/>
                  <a:gd name="T11" fmla="*/ 85 h 244"/>
                  <a:gd name="T12" fmla="*/ 0 w 227"/>
                  <a:gd name="T13" fmla="*/ 106 h 244"/>
                  <a:gd name="T14" fmla="*/ 0 w 227"/>
                  <a:gd name="T15" fmla="*/ 126 h 244"/>
                  <a:gd name="T16" fmla="*/ 5 w 227"/>
                  <a:gd name="T17" fmla="*/ 147 h 244"/>
                  <a:gd name="T18" fmla="*/ 13 w 227"/>
                  <a:gd name="T19" fmla="*/ 166 h 244"/>
                  <a:gd name="T20" fmla="*/ 24 w 227"/>
                  <a:gd name="T21" fmla="*/ 183 h 244"/>
                  <a:gd name="T22" fmla="*/ 39 w 227"/>
                  <a:gd name="T23" fmla="*/ 198 h 244"/>
                  <a:gd name="T24" fmla="*/ 55 w 227"/>
                  <a:gd name="T25" fmla="*/ 211 h 244"/>
                  <a:gd name="T26" fmla="*/ 61 w 227"/>
                  <a:gd name="T27" fmla="*/ 229 h 244"/>
                  <a:gd name="T28" fmla="*/ 61 w 227"/>
                  <a:gd name="T29" fmla="*/ 232 h 244"/>
                  <a:gd name="T30" fmla="*/ 63 w 227"/>
                  <a:gd name="T31" fmla="*/ 238 h 244"/>
                  <a:gd name="T32" fmla="*/ 73 w 227"/>
                  <a:gd name="T33" fmla="*/ 243 h 244"/>
                  <a:gd name="T34" fmla="*/ 76 w 227"/>
                  <a:gd name="T35" fmla="*/ 244 h 244"/>
                  <a:gd name="T36" fmla="*/ 81 w 227"/>
                  <a:gd name="T37" fmla="*/ 241 h 244"/>
                  <a:gd name="T38" fmla="*/ 85 w 227"/>
                  <a:gd name="T39" fmla="*/ 237 h 244"/>
                  <a:gd name="T40" fmla="*/ 89 w 227"/>
                  <a:gd name="T41" fmla="*/ 224 h 244"/>
                  <a:gd name="T42" fmla="*/ 113 w 227"/>
                  <a:gd name="T43" fmla="*/ 226 h 244"/>
                  <a:gd name="T44" fmla="*/ 131 w 227"/>
                  <a:gd name="T45" fmla="*/ 225 h 244"/>
                  <a:gd name="T46" fmla="*/ 163 w 227"/>
                  <a:gd name="T47" fmla="*/ 216 h 244"/>
                  <a:gd name="T48" fmla="*/ 190 w 227"/>
                  <a:gd name="T49" fmla="*/ 195 h 244"/>
                  <a:gd name="T50" fmla="*/ 212 w 227"/>
                  <a:gd name="T51" fmla="*/ 168 h 244"/>
                  <a:gd name="T52" fmla="*/ 220 w 227"/>
                  <a:gd name="T53" fmla="*/ 152 h 244"/>
                  <a:gd name="T54" fmla="*/ 225 w 227"/>
                  <a:gd name="T55" fmla="*/ 129 h 244"/>
                  <a:gd name="T56" fmla="*/ 227 w 227"/>
                  <a:gd name="T57" fmla="*/ 108 h 244"/>
                  <a:gd name="T58" fmla="*/ 223 w 227"/>
                  <a:gd name="T59" fmla="*/ 86 h 244"/>
                  <a:gd name="T60" fmla="*/ 216 w 227"/>
                  <a:gd name="T61" fmla="*/ 64 h 244"/>
                  <a:gd name="T62" fmla="*/ 205 w 227"/>
                  <a:gd name="T63" fmla="*/ 47 h 244"/>
                  <a:gd name="T64" fmla="*/ 190 w 227"/>
                  <a:gd name="T65" fmla="*/ 29 h 244"/>
                  <a:gd name="T66" fmla="*/ 173 w 227"/>
                  <a:gd name="T67" fmla="*/ 16 h 244"/>
                  <a:gd name="T68" fmla="*/ 153 w 227"/>
                  <a:gd name="T69" fmla="*/ 6 h 244"/>
                  <a:gd name="T70" fmla="*/ 142 w 227"/>
                  <a:gd name="T71" fmla="*/ 4 h 244"/>
                  <a:gd name="T72" fmla="*/ 123 w 227"/>
                  <a:gd name="T7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7" h="244">
                    <a:moveTo>
                      <a:pt x="113" y="0"/>
                    </a:moveTo>
                    <a:lnTo>
                      <a:pt x="113" y="0"/>
                    </a:lnTo>
                    <a:lnTo>
                      <a:pt x="96" y="1"/>
                    </a:lnTo>
                    <a:lnTo>
                      <a:pt x="80" y="5"/>
                    </a:lnTo>
                    <a:lnTo>
                      <a:pt x="63" y="10"/>
                    </a:lnTo>
                    <a:lnTo>
                      <a:pt x="49" y="20"/>
                    </a:lnTo>
                    <a:lnTo>
                      <a:pt x="35" y="31"/>
                    </a:lnTo>
                    <a:lnTo>
                      <a:pt x="24" y="43"/>
                    </a:lnTo>
                    <a:lnTo>
                      <a:pt x="13" y="58"/>
                    </a:lnTo>
                    <a:lnTo>
                      <a:pt x="7" y="74"/>
                    </a:lnTo>
                    <a:lnTo>
                      <a:pt x="7" y="74"/>
                    </a:lnTo>
                    <a:lnTo>
                      <a:pt x="3" y="85"/>
                    </a:lnTo>
                    <a:lnTo>
                      <a:pt x="1" y="95"/>
                    </a:lnTo>
                    <a:lnTo>
                      <a:pt x="0" y="106"/>
                    </a:lnTo>
                    <a:lnTo>
                      <a:pt x="0" y="117"/>
                    </a:lnTo>
                    <a:lnTo>
                      <a:pt x="0" y="126"/>
                    </a:lnTo>
                    <a:lnTo>
                      <a:pt x="3" y="137"/>
                    </a:lnTo>
                    <a:lnTo>
                      <a:pt x="5" y="147"/>
                    </a:lnTo>
                    <a:lnTo>
                      <a:pt x="8" y="156"/>
                    </a:lnTo>
                    <a:lnTo>
                      <a:pt x="13" y="166"/>
                    </a:lnTo>
                    <a:lnTo>
                      <a:pt x="18" y="175"/>
                    </a:lnTo>
                    <a:lnTo>
                      <a:pt x="24" y="183"/>
                    </a:lnTo>
                    <a:lnTo>
                      <a:pt x="31" y="191"/>
                    </a:lnTo>
                    <a:lnTo>
                      <a:pt x="39" y="198"/>
                    </a:lnTo>
                    <a:lnTo>
                      <a:pt x="47" y="205"/>
                    </a:lnTo>
                    <a:lnTo>
                      <a:pt x="55" y="211"/>
                    </a:lnTo>
                    <a:lnTo>
                      <a:pt x="66" y="216"/>
                    </a:lnTo>
                    <a:lnTo>
                      <a:pt x="61" y="229"/>
                    </a:lnTo>
                    <a:lnTo>
                      <a:pt x="61" y="229"/>
                    </a:lnTo>
                    <a:lnTo>
                      <a:pt x="61" y="232"/>
                    </a:lnTo>
                    <a:lnTo>
                      <a:pt x="61" y="236"/>
                    </a:lnTo>
                    <a:lnTo>
                      <a:pt x="63" y="238"/>
                    </a:lnTo>
                    <a:lnTo>
                      <a:pt x="66" y="240"/>
                    </a:lnTo>
                    <a:lnTo>
                      <a:pt x="73" y="243"/>
                    </a:lnTo>
                    <a:lnTo>
                      <a:pt x="73" y="243"/>
                    </a:lnTo>
                    <a:lnTo>
                      <a:pt x="76" y="244"/>
                    </a:lnTo>
                    <a:lnTo>
                      <a:pt x="76" y="244"/>
                    </a:lnTo>
                    <a:lnTo>
                      <a:pt x="81" y="241"/>
                    </a:lnTo>
                    <a:lnTo>
                      <a:pt x="84" y="240"/>
                    </a:lnTo>
                    <a:lnTo>
                      <a:pt x="85" y="237"/>
                    </a:lnTo>
                    <a:lnTo>
                      <a:pt x="89" y="224"/>
                    </a:lnTo>
                    <a:lnTo>
                      <a:pt x="89" y="224"/>
                    </a:lnTo>
                    <a:lnTo>
                      <a:pt x="101" y="226"/>
                    </a:lnTo>
                    <a:lnTo>
                      <a:pt x="113" y="226"/>
                    </a:lnTo>
                    <a:lnTo>
                      <a:pt x="113" y="226"/>
                    </a:lnTo>
                    <a:lnTo>
                      <a:pt x="131" y="225"/>
                    </a:lnTo>
                    <a:lnTo>
                      <a:pt x="147" y="221"/>
                    </a:lnTo>
                    <a:lnTo>
                      <a:pt x="163" y="216"/>
                    </a:lnTo>
                    <a:lnTo>
                      <a:pt x="177" y="206"/>
                    </a:lnTo>
                    <a:lnTo>
                      <a:pt x="190" y="195"/>
                    </a:lnTo>
                    <a:lnTo>
                      <a:pt x="202" y="183"/>
                    </a:lnTo>
                    <a:lnTo>
                      <a:pt x="212" y="168"/>
                    </a:lnTo>
                    <a:lnTo>
                      <a:pt x="220" y="152"/>
                    </a:lnTo>
                    <a:lnTo>
                      <a:pt x="220" y="152"/>
                    </a:lnTo>
                    <a:lnTo>
                      <a:pt x="223" y="141"/>
                    </a:lnTo>
                    <a:lnTo>
                      <a:pt x="225" y="129"/>
                    </a:lnTo>
                    <a:lnTo>
                      <a:pt x="227" y="118"/>
                    </a:lnTo>
                    <a:lnTo>
                      <a:pt x="227" y="108"/>
                    </a:lnTo>
                    <a:lnTo>
                      <a:pt x="225" y="97"/>
                    </a:lnTo>
                    <a:lnTo>
                      <a:pt x="223" y="86"/>
                    </a:lnTo>
                    <a:lnTo>
                      <a:pt x="220" y="75"/>
                    </a:lnTo>
                    <a:lnTo>
                      <a:pt x="216" y="64"/>
                    </a:lnTo>
                    <a:lnTo>
                      <a:pt x="211" y="55"/>
                    </a:lnTo>
                    <a:lnTo>
                      <a:pt x="205" y="47"/>
                    </a:lnTo>
                    <a:lnTo>
                      <a:pt x="198" y="37"/>
                    </a:lnTo>
                    <a:lnTo>
                      <a:pt x="190" y="29"/>
                    </a:lnTo>
                    <a:lnTo>
                      <a:pt x="182" y="22"/>
                    </a:lnTo>
                    <a:lnTo>
                      <a:pt x="173" y="16"/>
                    </a:lnTo>
                    <a:lnTo>
                      <a:pt x="162" y="10"/>
                    </a:lnTo>
                    <a:lnTo>
                      <a:pt x="153" y="6"/>
                    </a:lnTo>
                    <a:lnTo>
                      <a:pt x="153" y="6"/>
                    </a:lnTo>
                    <a:lnTo>
                      <a:pt x="142" y="4"/>
                    </a:lnTo>
                    <a:lnTo>
                      <a:pt x="132" y="1"/>
                    </a:lnTo>
                    <a:lnTo>
                      <a:pt x="123" y="0"/>
                    </a:lnTo>
                    <a:lnTo>
                      <a:pt x="113"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6" name="Freeform 646"/>
              <p:cNvSpPr>
                <a:spLocks/>
              </p:cNvSpPr>
              <p:nvPr/>
            </p:nvSpPr>
            <p:spPr bwMode="auto">
              <a:xfrm>
                <a:off x="1826790" y="3411923"/>
                <a:ext cx="305766" cy="328664"/>
              </a:xfrm>
              <a:custGeom>
                <a:avLst/>
                <a:gdLst>
                  <a:gd name="T0" fmla="*/ 113 w 227"/>
                  <a:gd name="T1" fmla="*/ 0 h 244"/>
                  <a:gd name="T2" fmla="*/ 80 w 227"/>
                  <a:gd name="T3" fmla="*/ 5 h 244"/>
                  <a:gd name="T4" fmla="*/ 49 w 227"/>
                  <a:gd name="T5" fmla="*/ 20 h 244"/>
                  <a:gd name="T6" fmla="*/ 24 w 227"/>
                  <a:gd name="T7" fmla="*/ 43 h 244"/>
                  <a:gd name="T8" fmla="*/ 7 w 227"/>
                  <a:gd name="T9" fmla="*/ 74 h 244"/>
                  <a:gd name="T10" fmla="*/ 3 w 227"/>
                  <a:gd name="T11" fmla="*/ 85 h 244"/>
                  <a:gd name="T12" fmla="*/ 0 w 227"/>
                  <a:gd name="T13" fmla="*/ 106 h 244"/>
                  <a:gd name="T14" fmla="*/ 0 w 227"/>
                  <a:gd name="T15" fmla="*/ 126 h 244"/>
                  <a:gd name="T16" fmla="*/ 5 w 227"/>
                  <a:gd name="T17" fmla="*/ 147 h 244"/>
                  <a:gd name="T18" fmla="*/ 13 w 227"/>
                  <a:gd name="T19" fmla="*/ 166 h 244"/>
                  <a:gd name="T20" fmla="*/ 24 w 227"/>
                  <a:gd name="T21" fmla="*/ 183 h 244"/>
                  <a:gd name="T22" fmla="*/ 39 w 227"/>
                  <a:gd name="T23" fmla="*/ 198 h 244"/>
                  <a:gd name="T24" fmla="*/ 55 w 227"/>
                  <a:gd name="T25" fmla="*/ 211 h 244"/>
                  <a:gd name="T26" fmla="*/ 61 w 227"/>
                  <a:gd name="T27" fmla="*/ 229 h 244"/>
                  <a:gd name="T28" fmla="*/ 61 w 227"/>
                  <a:gd name="T29" fmla="*/ 232 h 244"/>
                  <a:gd name="T30" fmla="*/ 63 w 227"/>
                  <a:gd name="T31" fmla="*/ 238 h 244"/>
                  <a:gd name="T32" fmla="*/ 73 w 227"/>
                  <a:gd name="T33" fmla="*/ 243 h 244"/>
                  <a:gd name="T34" fmla="*/ 76 w 227"/>
                  <a:gd name="T35" fmla="*/ 244 h 244"/>
                  <a:gd name="T36" fmla="*/ 81 w 227"/>
                  <a:gd name="T37" fmla="*/ 241 h 244"/>
                  <a:gd name="T38" fmla="*/ 85 w 227"/>
                  <a:gd name="T39" fmla="*/ 237 h 244"/>
                  <a:gd name="T40" fmla="*/ 89 w 227"/>
                  <a:gd name="T41" fmla="*/ 224 h 244"/>
                  <a:gd name="T42" fmla="*/ 113 w 227"/>
                  <a:gd name="T43" fmla="*/ 226 h 244"/>
                  <a:gd name="T44" fmla="*/ 131 w 227"/>
                  <a:gd name="T45" fmla="*/ 225 h 244"/>
                  <a:gd name="T46" fmla="*/ 163 w 227"/>
                  <a:gd name="T47" fmla="*/ 216 h 244"/>
                  <a:gd name="T48" fmla="*/ 190 w 227"/>
                  <a:gd name="T49" fmla="*/ 195 h 244"/>
                  <a:gd name="T50" fmla="*/ 212 w 227"/>
                  <a:gd name="T51" fmla="*/ 168 h 244"/>
                  <a:gd name="T52" fmla="*/ 220 w 227"/>
                  <a:gd name="T53" fmla="*/ 152 h 244"/>
                  <a:gd name="T54" fmla="*/ 225 w 227"/>
                  <a:gd name="T55" fmla="*/ 129 h 244"/>
                  <a:gd name="T56" fmla="*/ 227 w 227"/>
                  <a:gd name="T57" fmla="*/ 108 h 244"/>
                  <a:gd name="T58" fmla="*/ 223 w 227"/>
                  <a:gd name="T59" fmla="*/ 86 h 244"/>
                  <a:gd name="T60" fmla="*/ 216 w 227"/>
                  <a:gd name="T61" fmla="*/ 64 h 244"/>
                  <a:gd name="T62" fmla="*/ 205 w 227"/>
                  <a:gd name="T63" fmla="*/ 47 h 244"/>
                  <a:gd name="T64" fmla="*/ 190 w 227"/>
                  <a:gd name="T65" fmla="*/ 29 h 244"/>
                  <a:gd name="T66" fmla="*/ 173 w 227"/>
                  <a:gd name="T67" fmla="*/ 16 h 244"/>
                  <a:gd name="T68" fmla="*/ 153 w 227"/>
                  <a:gd name="T69" fmla="*/ 6 h 244"/>
                  <a:gd name="T70" fmla="*/ 142 w 227"/>
                  <a:gd name="T71" fmla="*/ 4 h 244"/>
                  <a:gd name="T72" fmla="*/ 123 w 227"/>
                  <a:gd name="T7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7" h="244">
                    <a:moveTo>
                      <a:pt x="113" y="0"/>
                    </a:moveTo>
                    <a:lnTo>
                      <a:pt x="113" y="0"/>
                    </a:lnTo>
                    <a:lnTo>
                      <a:pt x="96" y="1"/>
                    </a:lnTo>
                    <a:lnTo>
                      <a:pt x="80" y="5"/>
                    </a:lnTo>
                    <a:lnTo>
                      <a:pt x="63" y="10"/>
                    </a:lnTo>
                    <a:lnTo>
                      <a:pt x="49" y="20"/>
                    </a:lnTo>
                    <a:lnTo>
                      <a:pt x="35" y="31"/>
                    </a:lnTo>
                    <a:lnTo>
                      <a:pt x="24" y="43"/>
                    </a:lnTo>
                    <a:lnTo>
                      <a:pt x="13" y="58"/>
                    </a:lnTo>
                    <a:lnTo>
                      <a:pt x="7" y="74"/>
                    </a:lnTo>
                    <a:lnTo>
                      <a:pt x="7" y="74"/>
                    </a:lnTo>
                    <a:lnTo>
                      <a:pt x="3" y="85"/>
                    </a:lnTo>
                    <a:lnTo>
                      <a:pt x="1" y="95"/>
                    </a:lnTo>
                    <a:lnTo>
                      <a:pt x="0" y="106"/>
                    </a:lnTo>
                    <a:lnTo>
                      <a:pt x="0" y="117"/>
                    </a:lnTo>
                    <a:lnTo>
                      <a:pt x="0" y="126"/>
                    </a:lnTo>
                    <a:lnTo>
                      <a:pt x="3" y="137"/>
                    </a:lnTo>
                    <a:lnTo>
                      <a:pt x="5" y="147"/>
                    </a:lnTo>
                    <a:lnTo>
                      <a:pt x="8" y="156"/>
                    </a:lnTo>
                    <a:lnTo>
                      <a:pt x="13" y="166"/>
                    </a:lnTo>
                    <a:lnTo>
                      <a:pt x="18" y="175"/>
                    </a:lnTo>
                    <a:lnTo>
                      <a:pt x="24" y="183"/>
                    </a:lnTo>
                    <a:lnTo>
                      <a:pt x="31" y="191"/>
                    </a:lnTo>
                    <a:lnTo>
                      <a:pt x="39" y="198"/>
                    </a:lnTo>
                    <a:lnTo>
                      <a:pt x="47" y="205"/>
                    </a:lnTo>
                    <a:lnTo>
                      <a:pt x="55" y="211"/>
                    </a:lnTo>
                    <a:lnTo>
                      <a:pt x="66" y="216"/>
                    </a:lnTo>
                    <a:lnTo>
                      <a:pt x="61" y="229"/>
                    </a:lnTo>
                    <a:lnTo>
                      <a:pt x="61" y="229"/>
                    </a:lnTo>
                    <a:lnTo>
                      <a:pt x="61" y="232"/>
                    </a:lnTo>
                    <a:lnTo>
                      <a:pt x="61" y="236"/>
                    </a:lnTo>
                    <a:lnTo>
                      <a:pt x="63" y="238"/>
                    </a:lnTo>
                    <a:lnTo>
                      <a:pt x="66" y="240"/>
                    </a:lnTo>
                    <a:lnTo>
                      <a:pt x="73" y="243"/>
                    </a:lnTo>
                    <a:lnTo>
                      <a:pt x="73" y="243"/>
                    </a:lnTo>
                    <a:lnTo>
                      <a:pt x="76" y="244"/>
                    </a:lnTo>
                    <a:lnTo>
                      <a:pt x="76" y="244"/>
                    </a:lnTo>
                    <a:lnTo>
                      <a:pt x="81" y="241"/>
                    </a:lnTo>
                    <a:lnTo>
                      <a:pt x="84" y="240"/>
                    </a:lnTo>
                    <a:lnTo>
                      <a:pt x="85" y="237"/>
                    </a:lnTo>
                    <a:lnTo>
                      <a:pt x="89" y="224"/>
                    </a:lnTo>
                    <a:lnTo>
                      <a:pt x="89" y="224"/>
                    </a:lnTo>
                    <a:lnTo>
                      <a:pt x="101" y="226"/>
                    </a:lnTo>
                    <a:lnTo>
                      <a:pt x="113" y="226"/>
                    </a:lnTo>
                    <a:lnTo>
                      <a:pt x="113" y="226"/>
                    </a:lnTo>
                    <a:lnTo>
                      <a:pt x="131" y="225"/>
                    </a:lnTo>
                    <a:lnTo>
                      <a:pt x="147" y="221"/>
                    </a:lnTo>
                    <a:lnTo>
                      <a:pt x="163" y="216"/>
                    </a:lnTo>
                    <a:lnTo>
                      <a:pt x="177" y="206"/>
                    </a:lnTo>
                    <a:lnTo>
                      <a:pt x="190" y="195"/>
                    </a:lnTo>
                    <a:lnTo>
                      <a:pt x="202" y="183"/>
                    </a:lnTo>
                    <a:lnTo>
                      <a:pt x="212" y="168"/>
                    </a:lnTo>
                    <a:lnTo>
                      <a:pt x="220" y="152"/>
                    </a:lnTo>
                    <a:lnTo>
                      <a:pt x="220" y="152"/>
                    </a:lnTo>
                    <a:lnTo>
                      <a:pt x="223" y="141"/>
                    </a:lnTo>
                    <a:lnTo>
                      <a:pt x="225" y="129"/>
                    </a:lnTo>
                    <a:lnTo>
                      <a:pt x="227" y="118"/>
                    </a:lnTo>
                    <a:lnTo>
                      <a:pt x="227" y="108"/>
                    </a:lnTo>
                    <a:lnTo>
                      <a:pt x="225" y="97"/>
                    </a:lnTo>
                    <a:lnTo>
                      <a:pt x="223" y="86"/>
                    </a:lnTo>
                    <a:lnTo>
                      <a:pt x="220" y="75"/>
                    </a:lnTo>
                    <a:lnTo>
                      <a:pt x="216" y="64"/>
                    </a:lnTo>
                    <a:lnTo>
                      <a:pt x="211" y="55"/>
                    </a:lnTo>
                    <a:lnTo>
                      <a:pt x="205" y="47"/>
                    </a:lnTo>
                    <a:lnTo>
                      <a:pt x="198" y="37"/>
                    </a:lnTo>
                    <a:lnTo>
                      <a:pt x="190" y="29"/>
                    </a:lnTo>
                    <a:lnTo>
                      <a:pt x="182" y="22"/>
                    </a:lnTo>
                    <a:lnTo>
                      <a:pt x="173" y="16"/>
                    </a:lnTo>
                    <a:lnTo>
                      <a:pt x="162" y="10"/>
                    </a:lnTo>
                    <a:lnTo>
                      <a:pt x="153" y="6"/>
                    </a:lnTo>
                    <a:lnTo>
                      <a:pt x="153" y="6"/>
                    </a:lnTo>
                    <a:lnTo>
                      <a:pt x="142" y="4"/>
                    </a:lnTo>
                    <a:lnTo>
                      <a:pt x="132" y="1"/>
                    </a:lnTo>
                    <a:lnTo>
                      <a:pt x="123" y="0"/>
                    </a:lnTo>
                    <a:lnTo>
                      <a:pt x="1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7" name="Freeform 647"/>
              <p:cNvSpPr>
                <a:spLocks/>
              </p:cNvSpPr>
              <p:nvPr/>
            </p:nvSpPr>
            <p:spPr bwMode="auto">
              <a:xfrm>
                <a:off x="1778298" y="3456373"/>
                <a:ext cx="304418" cy="305766"/>
              </a:xfrm>
              <a:custGeom>
                <a:avLst/>
                <a:gdLst>
                  <a:gd name="T0" fmla="*/ 74 w 226"/>
                  <a:gd name="T1" fmla="*/ 220 h 227"/>
                  <a:gd name="T2" fmla="*/ 54 w 226"/>
                  <a:gd name="T3" fmla="*/ 211 h 227"/>
                  <a:gd name="T4" fmla="*/ 36 w 226"/>
                  <a:gd name="T5" fmla="*/ 197 h 227"/>
                  <a:gd name="T6" fmla="*/ 21 w 226"/>
                  <a:gd name="T7" fmla="*/ 181 h 227"/>
                  <a:gd name="T8" fmla="*/ 10 w 226"/>
                  <a:gd name="T9" fmla="*/ 162 h 227"/>
                  <a:gd name="T10" fmla="*/ 4 w 226"/>
                  <a:gd name="T11" fmla="*/ 142 h 227"/>
                  <a:gd name="T12" fmla="*/ 0 w 226"/>
                  <a:gd name="T13" fmla="*/ 120 h 227"/>
                  <a:gd name="T14" fmla="*/ 1 w 226"/>
                  <a:gd name="T15" fmla="*/ 97 h 227"/>
                  <a:gd name="T16" fmla="*/ 6 w 226"/>
                  <a:gd name="T17" fmla="*/ 76 h 227"/>
                  <a:gd name="T18" fmla="*/ 12 w 226"/>
                  <a:gd name="T19" fmla="*/ 65 h 227"/>
                  <a:gd name="T20" fmla="*/ 22 w 226"/>
                  <a:gd name="T21" fmla="*/ 45 h 227"/>
                  <a:gd name="T22" fmla="*/ 37 w 226"/>
                  <a:gd name="T23" fmla="*/ 29 h 227"/>
                  <a:gd name="T24" fmla="*/ 55 w 226"/>
                  <a:gd name="T25" fmla="*/ 16 h 227"/>
                  <a:gd name="T26" fmla="*/ 75 w 226"/>
                  <a:gd name="T27" fmla="*/ 7 h 227"/>
                  <a:gd name="T28" fmla="*/ 97 w 226"/>
                  <a:gd name="T29" fmla="*/ 2 h 227"/>
                  <a:gd name="T30" fmla="*/ 118 w 226"/>
                  <a:gd name="T31" fmla="*/ 0 h 227"/>
                  <a:gd name="T32" fmla="*/ 141 w 226"/>
                  <a:gd name="T33" fmla="*/ 4 h 227"/>
                  <a:gd name="T34" fmla="*/ 152 w 226"/>
                  <a:gd name="T35" fmla="*/ 7 h 227"/>
                  <a:gd name="T36" fmla="*/ 172 w 226"/>
                  <a:gd name="T37" fmla="*/ 18 h 227"/>
                  <a:gd name="T38" fmla="*/ 190 w 226"/>
                  <a:gd name="T39" fmla="*/ 31 h 227"/>
                  <a:gd name="T40" fmla="*/ 205 w 226"/>
                  <a:gd name="T41" fmla="*/ 48 h 227"/>
                  <a:gd name="T42" fmla="*/ 216 w 226"/>
                  <a:gd name="T43" fmla="*/ 66 h 227"/>
                  <a:gd name="T44" fmla="*/ 224 w 226"/>
                  <a:gd name="T45" fmla="*/ 87 h 227"/>
                  <a:gd name="T46" fmla="*/ 226 w 226"/>
                  <a:gd name="T47" fmla="*/ 108 h 227"/>
                  <a:gd name="T48" fmla="*/ 225 w 226"/>
                  <a:gd name="T49" fmla="*/ 131 h 227"/>
                  <a:gd name="T50" fmla="*/ 220 w 226"/>
                  <a:gd name="T51" fmla="*/ 153 h 227"/>
                  <a:gd name="T52" fmla="*/ 216 w 226"/>
                  <a:gd name="T53" fmla="*/ 164 h 227"/>
                  <a:gd name="T54" fmla="*/ 203 w 226"/>
                  <a:gd name="T55" fmla="*/ 183 h 227"/>
                  <a:gd name="T56" fmla="*/ 189 w 226"/>
                  <a:gd name="T57" fmla="*/ 199 h 227"/>
                  <a:gd name="T58" fmla="*/ 171 w 226"/>
                  <a:gd name="T59" fmla="*/ 212 h 227"/>
                  <a:gd name="T60" fmla="*/ 151 w 226"/>
                  <a:gd name="T61" fmla="*/ 222 h 227"/>
                  <a:gd name="T62" fmla="*/ 129 w 226"/>
                  <a:gd name="T63" fmla="*/ 227 h 227"/>
                  <a:gd name="T64" fmla="*/ 108 w 226"/>
                  <a:gd name="T65" fmla="*/ 227 h 227"/>
                  <a:gd name="T66" fmla="*/ 86 w 226"/>
                  <a:gd name="T67" fmla="*/ 224 h 227"/>
                  <a:gd name="T68" fmla="*/ 74 w 226"/>
                  <a:gd name="T6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27">
                    <a:moveTo>
                      <a:pt x="74" y="220"/>
                    </a:moveTo>
                    <a:lnTo>
                      <a:pt x="74" y="220"/>
                    </a:lnTo>
                    <a:lnTo>
                      <a:pt x="63" y="216"/>
                    </a:lnTo>
                    <a:lnTo>
                      <a:pt x="54" y="211"/>
                    </a:lnTo>
                    <a:lnTo>
                      <a:pt x="44" y="204"/>
                    </a:lnTo>
                    <a:lnTo>
                      <a:pt x="36" y="197"/>
                    </a:lnTo>
                    <a:lnTo>
                      <a:pt x="28" y="189"/>
                    </a:lnTo>
                    <a:lnTo>
                      <a:pt x="21" y="181"/>
                    </a:lnTo>
                    <a:lnTo>
                      <a:pt x="16" y="172"/>
                    </a:lnTo>
                    <a:lnTo>
                      <a:pt x="10" y="162"/>
                    </a:lnTo>
                    <a:lnTo>
                      <a:pt x="6" y="151"/>
                    </a:lnTo>
                    <a:lnTo>
                      <a:pt x="4" y="142"/>
                    </a:lnTo>
                    <a:lnTo>
                      <a:pt x="1" y="131"/>
                    </a:lnTo>
                    <a:lnTo>
                      <a:pt x="0" y="120"/>
                    </a:lnTo>
                    <a:lnTo>
                      <a:pt x="0" y="108"/>
                    </a:lnTo>
                    <a:lnTo>
                      <a:pt x="1" y="97"/>
                    </a:lnTo>
                    <a:lnTo>
                      <a:pt x="4" y="87"/>
                    </a:lnTo>
                    <a:lnTo>
                      <a:pt x="6" y="76"/>
                    </a:lnTo>
                    <a:lnTo>
                      <a:pt x="6" y="76"/>
                    </a:lnTo>
                    <a:lnTo>
                      <a:pt x="12" y="65"/>
                    </a:lnTo>
                    <a:lnTo>
                      <a:pt x="17" y="54"/>
                    </a:lnTo>
                    <a:lnTo>
                      <a:pt x="22" y="45"/>
                    </a:lnTo>
                    <a:lnTo>
                      <a:pt x="31" y="37"/>
                    </a:lnTo>
                    <a:lnTo>
                      <a:pt x="37" y="29"/>
                    </a:lnTo>
                    <a:lnTo>
                      <a:pt x="47" y="22"/>
                    </a:lnTo>
                    <a:lnTo>
                      <a:pt x="55" y="16"/>
                    </a:lnTo>
                    <a:lnTo>
                      <a:pt x="66" y="11"/>
                    </a:lnTo>
                    <a:lnTo>
                      <a:pt x="75" y="7"/>
                    </a:lnTo>
                    <a:lnTo>
                      <a:pt x="86" y="4"/>
                    </a:lnTo>
                    <a:lnTo>
                      <a:pt x="97" y="2"/>
                    </a:lnTo>
                    <a:lnTo>
                      <a:pt x="108" y="0"/>
                    </a:lnTo>
                    <a:lnTo>
                      <a:pt x="118" y="0"/>
                    </a:lnTo>
                    <a:lnTo>
                      <a:pt x="129" y="2"/>
                    </a:lnTo>
                    <a:lnTo>
                      <a:pt x="141" y="4"/>
                    </a:lnTo>
                    <a:lnTo>
                      <a:pt x="152" y="7"/>
                    </a:lnTo>
                    <a:lnTo>
                      <a:pt x="152" y="7"/>
                    </a:lnTo>
                    <a:lnTo>
                      <a:pt x="163" y="12"/>
                    </a:lnTo>
                    <a:lnTo>
                      <a:pt x="172" y="18"/>
                    </a:lnTo>
                    <a:lnTo>
                      <a:pt x="182" y="25"/>
                    </a:lnTo>
                    <a:lnTo>
                      <a:pt x="190" y="31"/>
                    </a:lnTo>
                    <a:lnTo>
                      <a:pt x="198" y="39"/>
                    </a:lnTo>
                    <a:lnTo>
                      <a:pt x="205" y="48"/>
                    </a:lnTo>
                    <a:lnTo>
                      <a:pt x="211" y="57"/>
                    </a:lnTo>
                    <a:lnTo>
                      <a:pt x="216" y="66"/>
                    </a:lnTo>
                    <a:lnTo>
                      <a:pt x="220" y="76"/>
                    </a:lnTo>
                    <a:lnTo>
                      <a:pt x="224" y="87"/>
                    </a:lnTo>
                    <a:lnTo>
                      <a:pt x="225" y="97"/>
                    </a:lnTo>
                    <a:lnTo>
                      <a:pt x="226" y="108"/>
                    </a:lnTo>
                    <a:lnTo>
                      <a:pt x="226" y="119"/>
                    </a:lnTo>
                    <a:lnTo>
                      <a:pt x="225" y="131"/>
                    </a:lnTo>
                    <a:lnTo>
                      <a:pt x="224" y="142"/>
                    </a:lnTo>
                    <a:lnTo>
                      <a:pt x="220" y="153"/>
                    </a:lnTo>
                    <a:lnTo>
                      <a:pt x="220" y="153"/>
                    </a:lnTo>
                    <a:lnTo>
                      <a:pt x="216" y="164"/>
                    </a:lnTo>
                    <a:lnTo>
                      <a:pt x="210" y="173"/>
                    </a:lnTo>
                    <a:lnTo>
                      <a:pt x="203" y="183"/>
                    </a:lnTo>
                    <a:lnTo>
                      <a:pt x="197" y="192"/>
                    </a:lnTo>
                    <a:lnTo>
                      <a:pt x="189" y="199"/>
                    </a:lnTo>
                    <a:lnTo>
                      <a:pt x="179" y="205"/>
                    </a:lnTo>
                    <a:lnTo>
                      <a:pt x="171" y="212"/>
                    </a:lnTo>
                    <a:lnTo>
                      <a:pt x="162" y="218"/>
                    </a:lnTo>
                    <a:lnTo>
                      <a:pt x="151" y="222"/>
                    </a:lnTo>
                    <a:lnTo>
                      <a:pt x="140" y="224"/>
                    </a:lnTo>
                    <a:lnTo>
                      <a:pt x="129" y="227"/>
                    </a:lnTo>
                    <a:lnTo>
                      <a:pt x="118" y="227"/>
                    </a:lnTo>
                    <a:lnTo>
                      <a:pt x="108" y="227"/>
                    </a:lnTo>
                    <a:lnTo>
                      <a:pt x="97" y="227"/>
                    </a:lnTo>
                    <a:lnTo>
                      <a:pt x="86" y="224"/>
                    </a:lnTo>
                    <a:lnTo>
                      <a:pt x="74" y="220"/>
                    </a:lnTo>
                    <a:lnTo>
                      <a:pt x="74" y="2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8" name="Freeform 648"/>
              <p:cNvSpPr>
                <a:spLocks/>
              </p:cNvSpPr>
              <p:nvPr/>
            </p:nvSpPr>
            <p:spPr bwMode="auto">
              <a:xfrm>
                <a:off x="1786380" y="3467149"/>
                <a:ext cx="288255" cy="285561"/>
              </a:xfrm>
              <a:custGeom>
                <a:avLst/>
                <a:gdLst>
                  <a:gd name="T0" fmla="*/ 70 w 214"/>
                  <a:gd name="T1" fmla="*/ 206 h 212"/>
                  <a:gd name="T2" fmla="*/ 52 w 214"/>
                  <a:gd name="T3" fmla="*/ 197 h 212"/>
                  <a:gd name="T4" fmla="*/ 34 w 214"/>
                  <a:gd name="T5" fmla="*/ 184 h 212"/>
                  <a:gd name="T6" fmla="*/ 21 w 214"/>
                  <a:gd name="T7" fmla="*/ 169 h 212"/>
                  <a:gd name="T8" fmla="*/ 11 w 214"/>
                  <a:gd name="T9" fmla="*/ 152 h 212"/>
                  <a:gd name="T10" fmla="*/ 4 w 214"/>
                  <a:gd name="T11" fmla="*/ 131 h 212"/>
                  <a:gd name="T12" fmla="*/ 0 w 214"/>
                  <a:gd name="T13" fmla="*/ 111 h 212"/>
                  <a:gd name="T14" fmla="*/ 2 w 214"/>
                  <a:gd name="T15" fmla="*/ 91 h 212"/>
                  <a:gd name="T16" fmla="*/ 7 w 214"/>
                  <a:gd name="T17" fmla="*/ 69 h 212"/>
                  <a:gd name="T18" fmla="*/ 11 w 214"/>
                  <a:gd name="T19" fmla="*/ 60 h 212"/>
                  <a:gd name="T20" fmla="*/ 22 w 214"/>
                  <a:gd name="T21" fmla="*/ 42 h 212"/>
                  <a:gd name="T22" fmla="*/ 37 w 214"/>
                  <a:gd name="T23" fmla="*/ 26 h 212"/>
                  <a:gd name="T24" fmla="*/ 53 w 214"/>
                  <a:gd name="T25" fmla="*/ 14 h 212"/>
                  <a:gd name="T26" fmla="*/ 72 w 214"/>
                  <a:gd name="T27" fmla="*/ 6 h 212"/>
                  <a:gd name="T28" fmla="*/ 92 w 214"/>
                  <a:gd name="T29" fmla="*/ 0 h 212"/>
                  <a:gd name="T30" fmla="*/ 112 w 214"/>
                  <a:gd name="T31" fmla="*/ 0 h 212"/>
                  <a:gd name="T32" fmla="*/ 133 w 214"/>
                  <a:gd name="T33" fmla="*/ 3 h 212"/>
                  <a:gd name="T34" fmla="*/ 143 w 214"/>
                  <a:gd name="T35" fmla="*/ 6 h 212"/>
                  <a:gd name="T36" fmla="*/ 164 w 214"/>
                  <a:gd name="T37" fmla="*/ 15 h 212"/>
                  <a:gd name="T38" fmla="*/ 180 w 214"/>
                  <a:gd name="T39" fmla="*/ 29 h 212"/>
                  <a:gd name="T40" fmla="*/ 193 w 214"/>
                  <a:gd name="T41" fmla="*/ 44 h 212"/>
                  <a:gd name="T42" fmla="*/ 204 w 214"/>
                  <a:gd name="T43" fmla="*/ 61 h 212"/>
                  <a:gd name="T44" fmla="*/ 211 w 214"/>
                  <a:gd name="T45" fmla="*/ 80 h 212"/>
                  <a:gd name="T46" fmla="*/ 214 w 214"/>
                  <a:gd name="T47" fmla="*/ 100 h 212"/>
                  <a:gd name="T48" fmla="*/ 212 w 214"/>
                  <a:gd name="T49" fmla="*/ 122 h 212"/>
                  <a:gd name="T50" fmla="*/ 207 w 214"/>
                  <a:gd name="T51" fmla="*/ 142 h 212"/>
                  <a:gd name="T52" fmla="*/ 203 w 214"/>
                  <a:gd name="T53" fmla="*/ 153 h 212"/>
                  <a:gd name="T54" fmla="*/ 192 w 214"/>
                  <a:gd name="T55" fmla="*/ 170 h 212"/>
                  <a:gd name="T56" fmla="*/ 177 w 214"/>
                  <a:gd name="T57" fmla="*/ 185 h 212"/>
                  <a:gd name="T58" fmla="*/ 161 w 214"/>
                  <a:gd name="T59" fmla="*/ 197 h 212"/>
                  <a:gd name="T60" fmla="*/ 142 w 214"/>
                  <a:gd name="T61" fmla="*/ 207 h 212"/>
                  <a:gd name="T62" fmla="*/ 123 w 214"/>
                  <a:gd name="T63" fmla="*/ 211 h 212"/>
                  <a:gd name="T64" fmla="*/ 102 w 214"/>
                  <a:gd name="T65" fmla="*/ 212 h 212"/>
                  <a:gd name="T66" fmla="*/ 81 w 214"/>
                  <a:gd name="T67" fmla="*/ 210 h 212"/>
                  <a:gd name="T68" fmla="*/ 70 w 214"/>
                  <a:gd name="T69" fmla="*/ 20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4" h="212">
                    <a:moveTo>
                      <a:pt x="70" y="206"/>
                    </a:moveTo>
                    <a:lnTo>
                      <a:pt x="70" y="206"/>
                    </a:lnTo>
                    <a:lnTo>
                      <a:pt x="61" y="202"/>
                    </a:lnTo>
                    <a:lnTo>
                      <a:pt x="52" y="197"/>
                    </a:lnTo>
                    <a:lnTo>
                      <a:pt x="42" y="191"/>
                    </a:lnTo>
                    <a:lnTo>
                      <a:pt x="34" y="184"/>
                    </a:lnTo>
                    <a:lnTo>
                      <a:pt x="27" y="177"/>
                    </a:lnTo>
                    <a:lnTo>
                      <a:pt x="21" y="169"/>
                    </a:lnTo>
                    <a:lnTo>
                      <a:pt x="15" y="160"/>
                    </a:lnTo>
                    <a:lnTo>
                      <a:pt x="11" y="152"/>
                    </a:lnTo>
                    <a:lnTo>
                      <a:pt x="7" y="142"/>
                    </a:lnTo>
                    <a:lnTo>
                      <a:pt x="4" y="131"/>
                    </a:lnTo>
                    <a:lnTo>
                      <a:pt x="2" y="122"/>
                    </a:lnTo>
                    <a:lnTo>
                      <a:pt x="0" y="111"/>
                    </a:lnTo>
                    <a:lnTo>
                      <a:pt x="0" y="102"/>
                    </a:lnTo>
                    <a:lnTo>
                      <a:pt x="2" y="91"/>
                    </a:lnTo>
                    <a:lnTo>
                      <a:pt x="4" y="80"/>
                    </a:lnTo>
                    <a:lnTo>
                      <a:pt x="7" y="69"/>
                    </a:lnTo>
                    <a:lnTo>
                      <a:pt x="7" y="69"/>
                    </a:lnTo>
                    <a:lnTo>
                      <a:pt x="11" y="60"/>
                    </a:lnTo>
                    <a:lnTo>
                      <a:pt x="16" y="50"/>
                    </a:lnTo>
                    <a:lnTo>
                      <a:pt x="22" y="42"/>
                    </a:lnTo>
                    <a:lnTo>
                      <a:pt x="29" y="34"/>
                    </a:lnTo>
                    <a:lnTo>
                      <a:pt x="37" y="26"/>
                    </a:lnTo>
                    <a:lnTo>
                      <a:pt x="45" y="21"/>
                    </a:lnTo>
                    <a:lnTo>
                      <a:pt x="53" y="14"/>
                    </a:lnTo>
                    <a:lnTo>
                      <a:pt x="62" y="10"/>
                    </a:lnTo>
                    <a:lnTo>
                      <a:pt x="72" y="6"/>
                    </a:lnTo>
                    <a:lnTo>
                      <a:pt x="81" y="3"/>
                    </a:lnTo>
                    <a:lnTo>
                      <a:pt x="92" y="0"/>
                    </a:lnTo>
                    <a:lnTo>
                      <a:pt x="102" y="0"/>
                    </a:lnTo>
                    <a:lnTo>
                      <a:pt x="112" y="0"/>
                    </a:lnTo>
                    <a:lnTo>
                      <a:pt x="123" y="0"/>
                    </a:lnTo>
                    <a:lnTo>
                      <a:pt x="133" y="3"/>
                    </a:lnTo>
                    <a:lnTo>
                      <a:pt x="143" y="6"/>
                    </a:lnTo>
                    <a:lnTo>
                      <a:pt x="143" y="6"/>
                    </a:lnTo>
                    <a:lnTo>
                      <a:pt x="154" y="10"/>
                    </a:lnTo>
                    <a:lnTo>
                      <a:pt x="164" y="15"/>
                    </a:lnTo>
                    <a:lnTo>
                      <a:pt x="172" y="22"/>
                    </a:lnTo>
                    <a:lnTo>
                      <a:pt x="180" y="29"/>
                    </a:lnTo>
                    <a:lnTo>
                      <a:pt x="187" y="35"/>
                    </a:lnTo>
                    <a:lnTo>
                      <a:pt x="193" y="44"/>
                    </a:lnTo>
                    <a:lnTo>
                      <a:pt x="199" y="52"/>
                    </a:lnTo>
                    <a:lnTo>
                      <a:pt x="204" y="61"/>
                    </a:lnTo>
                    <a:lnTo>
                      <a:pt x="207" y="71"/>
                    </a:lnTo>
                    <a:lnTo>
                      <a:pt x="211" y="80"/>
                    </a:lnTo>
                    <a:lnTo>
                      <a:pt x="212" y="91"/>
                    </a:lnTo>
                    <a:lnTo>
                      <a:pt x="214" y="100"/>
                    </a:lnTo>
                    <a:lnTo>
                      <a:pt x="214" y="111"/>
                    </a:lnTo>
                    <a:lnTo>
                      <a:pt x="212" y="122"/>
                    </a:lnTo>
                    <a:lnTo>
                      <a:pt x="211" y="133"/>
                    </a:lnTo>
                    <a:lnTo>
                      <a:pt x="207" y="142"/>
                    </a:lnTo>
                    <a:lnTo>
                      <a:pt x="207" y="142"/>
                    </a:lnTo>
                    <a:lnTo>
                      <a:pt x="203" y="153"/>
                    </a:lnTo>
                    <a:lnTo>
                      <a:pt x="197" y="162"/>
                    </a:lnTo>
                    <a:lnTo>
                      <a:pt x="192" y="170"/>
                    </a:lnTo>
                    <a:lnTo>
                      <a:pt x="185" y="179"/>
                    </a:lnTo>
                    <a:lnTo>
                      <a:pt x="177" y="185"/>
                    </a:lnTo>
                    <a:lnTo>
                      <a:pt x="169" y="192"/>
                    </a:lnTo>
                    <a:lnTo>
                      <a:pt x="161" y="197"/>
                    </a:lnTo>
                    <a:lnTo>
                      <a:pt x="151" y="203"/>
                    </a:lnTo>
                    <a:lnTo>
                      <a:pt x="142" y="207"/>
                    </a:lnTo>
                    <a:lnTo>
                      <a:pt x="133" y="210"/>
                    </a:lnTo>
                    <a:lnTo>
                      <a:pt x="123" y="211"/>
                    </a:lnTo>
                    <a:lnTo>
                      <a:pt x="112" y="212"/>
                    </a:lnTo>
                    <a:lnTo>
                      <a:pt x="102" y="212"/>
                    </a:lnTo>
                    <a:lnTo>
                      <a:pt x="92" y="211"/>
                    </a:lnTo>
                    <a:lnTo>
                      <a:pt x="81" y="210"/>
                    </a:lnTo>
                    <a:lnTo>
                      <a:pt x="70" y="206"/>
                    </a:lnTo>
                    <a:lnTo>
                      <a:pt x="70" y="206"/>
                    </a:ln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9" name="Freeform 649"/>
              <p:cNvSpPr>
                <a:spLocks/>
              </p:cNvSpPr>
              <p:nvPr/>
            </p:nvSpPr>
            <p:spPr bwMode="auto">
              <a:xfrm>
                <a:off x="1828136" y="3508905"/>
                <a:ext cx="204742" cy="202048"/>
              </a:xfrm>
              <a:custGeom>
                <a:avLst/>
                <a:gdLst>
                  <a:gd name="T0" fmla="*/ 50 w 152"/>
                  <a:gd name="T1" fmla="*/ 146 h 150"/>
                  <a:gd name="T2" fmla="*/ 50 w 152"/>
                  <a:gd name="T3" fmla="*/ 146 h 150"/>
                  <a:gd name="T4" fmla="*/ 37 w 152"/>
                  <a:gd name="T5" fmla="*/ 139 h 150"/>
                  <a:gd name="T6" fmla="*/ 25 w 152"/>
                  <a:gd name="T7" fmla="*/ 130 h 150"/>
                  <a:gd name="T8" fmla="*/ 15 w 152"/>
                  <a:gd name="T9" fmla="*/ 119 h 150"/>
                  <a:gd name="T10" fmla="*/ 8 w 152"/>
                  <a:gd name="T11" fmla="*/ 107 h 150"/>
                  <a:gd name="T12" fmla="*/ 3 w 152"/>
                  <a:gd name="T13" fmla="*/ 94 h 150"/>
                  <a:gd name="T14" fmla="*/ 0 w 152"/>
                  <a:gd name="T15" fmla="*/ 79 h 150"/>
                  <a:gd name="T16" fmla="*/ 2 w 152"/>
                  <a:gd name="T17" fmla="*/ 64 h 150"/>
                  <a:gd name="T18" fmla="*/ 6 w 152"/>
                  <a:gd name="T19" fmla="*/ 49 h 150"/>
                  <a:gd name="T20" fmla="*/ 6 w 152"/>
                  <a:gd name="T21" fmla="*/ 49 h 150"/>
                  <a:gd name="T22" fmla="*/ 12 w 152"/>
                  <a:gd name="T23" fmla="*/ 36 h 150"/>
                  <a:gd name="T24" fmla="*/ 21 w 152"/>
                  <a:gd name="T25" fmla="*/ 23 h 150"/>
                  <a:gd name="T26" fmla="*/ 31 w 152"/>
                  <a:gd name="T27" fmla="*/ 14 h 150"/>
                  <a:gd name="T28" fmla="*/ 45 w 152"/>
                  <a:gd name="T29" fmla="*/ 7 h 150"/>
                  <a:gd name="T30" fmla="*/ 58 w 152"/>
                  <a:gd name="T31" fmla="*/ 2 h 150"/>
                  <a:gd name="T32" fmla="*/ 72 w 152"/>
                  <a:gd name="T33" fmla="*/ 0 h 150"/>
                  <a:gd name="T34" fmla="*/ 87 w 152"/>
                  <a:gd name="T35" fmla="*/ 0 h 150"/>
                  <a:gd name="T36" fmla="*/ 102 w 152"/>
                  <a:gd name="T37" fmla="*/ 4 h 150"/>
                  <a:gd name="T38" fmla="*/ 102 w 152"/>
                  <a:gd name="T39" fmla="*/ 4 h 150"/>
                  <a:gd name="T40" fmla="*/ 115 w 152"/>
                  <a:gd name="T41" fmla="*/ 11 h 150"/>
                  <a:gd name="T42" fmla="*/ 127 w 152"/>
                  <a:gd name="T43" fmla="*/ 21 h 150"/>
                  <a:gd name="T44" fmla="*/ 137 w 152"/>
                  <a:gd name="T45" fmla="*/ 31 h 150"/>
                  <a:gd name="T46" fmla="*/ 145 w 152"/>
                  <a:gd name="T47" fmla="*/ 44 h 150"/>
                  <a:gd name="T48" fmla="*/ 149 w 152"/>
                  <a:gd name="T49" fmla="*/ 57 h 150"/>
                  <a:gd name="T50" fmla="*/ 152 w 152"/>
                  <a:gd name="T51" fmla="*/ 72 h 150"/>
                  <a:gd name="T52" fmla="*/ 150 w 152"/>
                  <a:gd name="T53" fmla="*/ 87 h 150"/>
                  <a:gd name="T54" fmla="*/ 146 w 152"/>
                  <a:gd name="T55" fmla="*/ 100 h 150"/>
                  <a:gd name="T56" fmla="*/ 146 w 152"/>
                  <a:gd name="T57" fmla="*/ 100 h 150"/>
                  <a:gd name="T58" fmla="*/ 141 w 152"/>
                  <a:gd name="T59" fmla="*/ 115 h 150"/>
                  <a:gd name="T60" fmla="*/ 131 w 152"/>
                  <a:gd name="T61" fmla="*/ 126 h 150"/>
                  <a:gd name="T62" fmla="*/ 120 w 152"/>
                  <a:gd name="T63" fmla="*/ 135 h 150"/>
                  <a:gd name="T64" fmla="*/ 108 w 152"/>
                  <a:gd name="T65" fmla="*/ 144 h 150"/>
                  <a:gd name="T66" fmla="*/ 95 w 152"/>
                  <a:gd name="T67" fmla="*/ 148 h 150"/>
                  <a:gd name="T68" fmla="*/ 80 w 152"/>
                  <a:gd name="T69" fmla="*/ 150 h 150"/>
                  <a:gd name="T70" fmla="*/ 65 w 152"/>
                  <a:gd name="T71" fmla="*/ 150 h 150"/>
                  <a:gd name="T72" fmla="*/ 50 w 152"/>
                  <a:gd name="T73" fmla="*/ 146 h 150"/>
                  <a:gd name="T74" fmla="*/ 50 w 152"/>
                  <a:gd name="T75" fmla="*/ 14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0">
                    <a:moveTo>
                      <a:pt x="50" y="146"/>
                    </a:moveTo>
                    <a:lnTo>
                      <a:pt x="50" y="146"/>
                    </a:lnTo>
                    <a:lnTo>
                      <a:pt x="37" y="139"/>
                    </a:lnTo>
                    <a:lnTo>
                      <a:pt x="25" y="130"/>
                    </a:lnTo>
                    <a:lnTo>
                      <a:pt x="15" y="119"/>
                    </a:lnTo>
                    <a:lnTo>
                      <a:pt x="8" y="107"/>
                    </a:lnTo>
                    <a:lnTo>
                      <a:pt x="3" y="94"/>
                    </a:lnTo>
                    <a:lnTo>
                      <a:pt x="0" y="79"/>
                    </a:lnTo>
                    <a:lnTo>
                      <a:pt x="2" y="64"/>
                    </a:lnTo>
                    <a:lnTo>
                      <a:pt x="6" y="49"/>
                    </a:lnTo>
                    <a:lnTo>
                      <a:pt x="6" y="49"/>
                    </a:lnTo>
                    <a:lnTo>
                      <a:pt x="12" y="36"/>
                    </a:lnTo>
                    <a:lnTo>
                      <a:pt x="21" y="23"/>
                    </a:lnTo>
                    <a:lnTo>
                      <a:pt x="31" y="14"/>
                    </a:lnTo>
                    <a:lnTo>
                      <a:pt x="45" y="7"/>
                    </a:lnTo>
                    <a:lnTo>
                      <a:pt x="58" y="2"/>
                    </a:lnTo>
                    <a:lnTo>
                      <a:pt x="72" y="0"/>
                    </a:lnTo>
                    <a:lnTo>
                      <a:pt x="87" y="0"/>
                    </a:lnTo>
                    <a:lnTo>
                      <a:pt x="102" y="4"/>
                    </a:lnTo>
                    <a:lnTo>
                      <a:pt x="102" y="4"/>
                    </a:lnTo>
                    <a:lnTo>
                      <a:pt x="115" y="11"/>
                    </a:lnTo>
                    <a:lnTo>
                      <a:pt x="127" y="21"/>
                    </a:lnTo>
                    <a:lnTo>
                      <a:pt x="137" y="31"/>
                    </a:lnTo>
                    <a:lnTo>
                      <a:pt x="145" y="44"/>
                    </a:lnTo>
                    <a:lnTo>
                      <a:pt x="149" y="57"/>
                    </a:lnTo>
                    <a:lnTo>
                      <a:pt x="152" y="72"/>
                    </a:lnTo>
                    <a:lnTo>
                      <a:pt x="150" y="87"/>
                    </a:lnTo>
                    <a:lnTo>
                      <a:pt x="146" y="100"/>
                    </a:lnTo>
                    <a:lnTo>
                      <a:pt x="146" y="100"/>
                    </a:lnTo>
                    <a:lnTo>
                      <a:pt x="141" y="115"/>
                    </a:lnTo>
                    <a:lnTo>
                      <a:pt x="131" y="126"/>
                    </a:lnTo>
                    <a:lnTo>
                      <a:pt x="120" y="135"/>
                    </a:lnTo>
                    <a:lnTo>
                      <a:pt x="108" y="144"/>
                    </a:lnTo>
                    <a:lnTo>
                      <a:pt x="95" y="148"/>
                    </a:lnTo>
                    <a:lnTo>
                      <a:pt x="80" y="150"/>
                    </a:lnTo>
                    <a:lnTo>
                      <a:pt x="65" y="150"/>
                    </a:lnTo>
                    <a:lnTo>
                      <a:pt x="50" y="146"/>
                    </a:lnTo>
                    <a:lnTo>
                      <a:pt x="50"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469" name="组合 468"/>
          <p:cNvGrpSpPr/>
          <p:nvPr/>
        </p:nvGrpSpPr>
        <p:grpSpPr>
          <a:xfrm>
            <a:off x="860297" y="1243782"/>
            <a:ext cx="3249864" cy="4770460"/>
            <a:chOff x="4476558" y="1122561"/>
            <a:chExt cx="3249864" cy="4770460"/>
          </a:xfrm>
        </p:grpSpPr>
        <p:sp>
          <p:nvSpPr>
            <p:cNvPr id="19" name="同侧圆角矩形 18"/>
            <p:cNvSpPr/>
            <p:nvPr/>
          </p:nvSpPr>
          <p:spPr>
            <a:xfrm>
              <a:off x="4476558" y="2116345"/>
              <a:ext cx="3191501" cy="2510648"/>
            </a:xfrm>
            <a:prstGeom prst="round2SameRect">
              <a:avLst>
                <a:gd name="adj1" fmla="val 4881"/>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2400">
                <a:cs typeface="+mn-ea"/>
                <a:sym typeface="+mn-lt"/>
              </a:endParaRPr>
            </a:p>
          </p:txBody>
        </p:sp>
        <p:sp>
          <p:nvSpPr>
            <p:cNvPr id="20" name="同侧圆角矩形 19"/>
            <p:cNvSpPr/>
            <p:nvPr/>
          </p:nvSpPr>
          <p:spPr>
            <a:xfrm>
              <a:off x="4476558" y="4637697"/>
              <a:ext cx="3191501" cy="1255324"/>
            </a:xfrm>
            <a:prstGeom prst="round2SameRect">
              <a:avLst>
                <a:gd name="adj1" fmla="val 0"/>
                <a:gd name="adj2" fmla="val 614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2400">
                <a:cs typeface="+mn-ea"/>
                <a:sym typeface="+mn-lt"/>
              </a:endParaRPr>
            </a:p>
          </p:txBody>
        </p:sp>
        <p:sp>
          <p:nvSpPr>
            <p:cNvPr id="21" name="TextBox 102"/>
            <p:cNvSpPr txBox="1"/>
            <p:nvPr/>
          </p:nvSpPr>
          <p:spPr>
            <a:xfrm>
              <a:off x="4635533" y="3003109"/>
              <a:ext cx="2862316" cy="410411"/>
            </a:xfrm>
            <a:prstGeom prst="rect">
              <a:avLst/>
            </a:prstGeom>
            <a:noFill/>
            <a:effectLst/>
          </p:spPr>
          <p:txBody>
            <a:bodyPr wrap="square" lIns="121899" tIns="60949" rIns="121899" bIns="60949" rtlCol="0">
              <a:spAutoFit/>
            </a:bodyPr>
            <a:lstStyle/>
            <a:p>
              <a:r>
                <a:rPr lang="zh-CN" altLang="en-US" sz="1867" b="1" dirty="0" smtClean="0">
                  <a:solidFill>
                    <a:schemeClr val="bg1"/>
                  </a:solidFill>
                  <a:cs typeface="+mn-ea"/>
                  <a:sym typeface="+mn-lt"/>
                </a:rPr>
                <a:t>讲授解析</a:t>
              </a:r>
              <a:endParaRPr lang="zh-CN" altLang="en-US" sz="1867" b="1" dirty="0">
                <a:solidFill>
                  <a:schemeClr val="bg1"/>
                </a:solidFill>
                <a:cs typeface="+mn-ea"/>
                <a:sym typeface="+mn-lt"/>
              </a:endParaRPr>
            </a:p>
          </p:txBody>
        </p:sp>
        <p:cxnSp>
          <p:nvCxnSpPr>
            <p:cNvPr id="22" name="直接连接符 103"/>
            <p:cNvCxnSpPr/>
            <p:nvPr/>
          </p:nvCxnSpPr>
          <p:spPr>
            <a:xfrm>
              <a:off x="4777575" y="4158907"/>
              <a:ext cx="2592621" cy="0"/>
            </a:xfrm>
            <a:prstGeom prst="line">
              <a:avLst/>
            </a:prstGeom>
            <a:ln w="349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104"/>
            <p:cNvCxnSpPr/>
            <p:nvPr/>
          </p:nvCxnSpPr>
          <p:spPr>
            <a:xfrm>
              <a:off x="4777567" y="4156784"/>
              <a:ext cx="1296311" cy="0"/>
            </a:xfrm>
            <a:prstGeom prst="line">
              <a:avLst/>
            </a:prstGeom>
            <a:ln w="57150" cap="rnd">
              <a:solidFill>
                <a:schemeClr val="bg1"/>
              </a:solidFill>
              <a:tailEnd type="oval" w="sm" len="sm"/>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4689334" y="2246067"/>
              <a:ext cx="1164700" cy="861752"/>
            </a:xfrm>
            <a:prstGeom prst="rect">
              <a:avLst/>
            </a:prstGeom>
          </p:spPr>
          <p:txBody>
            <a:bodyPr wrap="none" lIns="121899" tIns="60949" rIns="121899" bIns="60949">
              <a:spAutoFit/>
            </a:bodyPr>
            <a:lstStyle/>
            <a:p>
              <a:r>
                <a:rPr lang="en-US" altLang="zh-CN" sz="4800" dirty="0" smtClean="0">
                  <a:solidFill>
                    <a:schemeClr val="bg1"/>
                  </a:solidFill>
                  <a:cs typeface="+mn-ea"/>
                  <a:sym typeface="+mn-lt"/>
                </a:rPr>
                <a:t>20</a:t>
              </a:r>
              <a:r>
                <a:rPr lang="en-US" altLang="zh-CN" sz="3200" dirty="0">
                  <a:solidFill>
                    <a:schemeClr val="bg1"/>
                  </a:solidFill>
                  <a:cs typeface="+mn-ea"/>
                  <a:sym typeface="+mn-lt"/>
                </a:rPr>
                <a:t>%</a:t>
              </a:r>
              <a:endParaRPr lang="zh-CN" altLang="en-US" sz="3200" dirty="0">
                <a:solidFill>
                  <a:schemeClr val="bg1"/>
                </a:solidFill>
                <a:cs typeface="+mn-ea"/>
                <a:sym typeface="+mn-lt"/>
              </a:endParaRPr>
            </a:p>
          </p:txBody>
        </p:sp>
        <p:grpSp>
          <p:nvGrpSpPr>
            <p:cNvPr id="25" name="组合 133"/>
            <p:cNvGrpSpPr/>
            <p:nvPr/>
          </p:nvGrpSpPr>
          <p:grpSpPr>
            <a:xfrm>
              <a:off x="4750157" y="4978122"/>
              <a:ext cx="534916" cy="534916"/>
              <a:chOff x="2654675" y="1308599"/>
              <a:chExt cx="452588" cy="452588"/>
            </a:xfrm>
          </p:grpSpPr>
          <p:sp>
            <p:nvSpPr>
              <p:cNvPr id="26" name="椭圆 25"/>
              <p:cNvSpPr/>
              <p:nvPr/>
            </p:nvSpPr>
            <p:spPr>
              <a:xfrm>
                <a:off x="2654675" y="1308599"/>
                <a:ext cx="452588" cy="452588"/>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7" name="组合 136"/>
              <p:cNvGrpSpPr/>
              <p:nvPr/>
            </p:nvGrpSpPr>
            <p:grpSpPr>
              <a:xfrm>
                <a:off x="2766793" y="1394572"/>
                <a:ext cx="228351" cy="261219"/>
                <a:chOff x="10856093" y="315913"/>
                <a:chExt cx="419100" cy="479425"/>
              </a:xfrm>
              <a:solidFill>
                <a:schemeClr val="tx1">
                  <a:lumMod val="75000"/>
                  <a:lumOff val="25000"/>
                </a:schemeClr>
              </a:solidFill>
            </p:grpSpPr>
            <p:sp>
              <p:nvSpPr>
                <p:cNvPr id="28"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sp>
          <p:nvSpPr>
            <p:cNvPr id="34" name="矩形 33"/>
            <p:cNvSpPr/>
            <p:nvPr/>
          </p:nvSpPr>
          <p:spPr>
            <a:xfrm>
              <a:off x="5381036" y="4906270"/>
              <a:ext cx="1957456" cy="759032"/>
            </a:xfrm>
            <a:prstGeom prst="rect">
              <a:avLst/>
            </a:prstGeom>
          </p:spPr>
          <p:txBody>
            <a:bodyPr wrap="square" lIns="121899" tIns="60949" rIns="121899" bIns="60949">
              <a:spAutoFit/>
            </a:bodyPr>
            <a:lstStyle/>
            <a:p>
              <a:pPr>
                <a:lnSpc>
                  <a:spcPct val="130000"/>
                </a:lnSpc>
                <a:spcBef>
                  <a:spcPts val="800"/>
                </a:spcBef>
              </a:pPr>
              <a:r>
                <a:rPr lang="zh-CN" altLang="en-US" sz="1333" dirty="0" smtClean="0">
                  <a:solidFill>
                    <a:schemeClr val="tx1">
                      <a:lumMod val="50000"/>
                      <a:lumOff val="50000"/>
                    </a:schemeClr>
                  </a:solidFill>
                  <a:cs typeface="+mn-ea"/>
                  <a:sym typeface="+mn-lt"/>
                </a:rPr>
                <a:t>老师通过讲解各个原则</a:t>
              </a:r>
              <a:endParaRPr lang="en-US" altLang="zh-CN" sz="1333" dirty="0" smtClean="0">
                <a:solidFill>
                  <a:schemeClr val="tx1">
                    <a:lumMod val="50000"/>
                    <a:lumOff val="50000"/>
                  </a:schemeClr>
                </a:solidFill>
                <a:cs typeface="+mn-ea"/>
                <a:sym typeface="+mn-lt"/>
              </a:endParaRPr>
            </a:p>
            <a:p>
              <a:pPr>
                <a:lnSpc>
                  <a:spcPct val="130000"/>
                </a:lnSpc>
                <a:spcBef>
                  <a:spcPts val="800"/>
                </a:spcBef>
              </a:pPr>
              <a:r>
                <a:rPr lang="zh-CN" altLang="en-US" sz="1333" dirty="0" smtClean="0">
                  <a:solidFill>
                    <a:schemeClr val="tx1">
                      <a:lumMod val="50000"/>
                      <a:lumOff val="50000"/>
                    </a:schemeClr>
                  </a:solidFill>
                  <a:cs typeface="+mn-ea"/>
                  <a:sym typeface="+mn-lt"/>
                </a:rPr>
                <a:t>结合学员笔记记住内容</a:t>
              </a:r>
              <a:endParaRPr lang="en-US" altLang="zh-CN" sz="1333" dirty="0">
                <a:solidFill>
                  <a:schemeClr val="tx1">
                    <a:lumMod val="50000"/>
                    <a:lumOff val="50000"/>
                  </a:schemeClr>
                </a:solidFill>
                <a:cs typeface="+mn-ea"/>
                <a:sym typeface="+mn-lt"/>
              </a:endParaRPr>
            </a:p>
          </p:txBody>
        </p:sp>
        <p:grpSp>
          <p:nvGrpSpPr>
            <p:cNvPr id="110" name="组 109"/>
            <p:cNvGrpSpPr/>
            <p:nvPr/>
          </p:nvGrpSpPr>
          <p:grpSpPr>
            <a:xfrm flipV="1">
              <a:off x="5901707" y="1122561"/>
              <a:ext cx="1824715" cy="2676009"/>
              <a:chOff x="2256477" y="2877169"/>
              <a:chExt cx="1368536" cy="2007007"/>
            </a:xfrm>
            <a:effectLst>
              <a:outerShdw blurRad="50800" dist="76200" dir="2700000" algn="tl" rotWithShape="0">
                <a:prstClr val="black">
                  <a:alpha val="40000"/>
                </a:prstClr>
              </a:outerShdw>
            </a:effectLst>
          </p:grpSpPr>
          <p:sp>
            <p:nvSpPr>
              <p:cNvPr id="111" name="Freeform 55"/>
              <p:cNvSpPr>
                <a:spLocks/>
              </p:cNvSpPr>
              <p:nvPr/>
            </p:nvSpPr>
            <p:spPr bwMode="auto">
              <a:xfrm>
                <a:off x="2539344" y="4135253"/>
                <a:ext cx="933460" cy="266703"/>
              </a:xfrm>
              <a:custGeom>
                <a:avLst/>
                <a:gdLst>
                  <a:gd name="T0" fmla="*/ 686 w 693"/>
                  <a:gd name="T1" fmla="*/ 0 h 198"/>
                  <a:gd name="T2" fmla="*/ 0 w 693"/>
                  <a:gd name="T3" fmla="*/ 0 h 198"/>
                  <a:gd name="T4" fmla="*/ 0 w 693"/>
                  <a:gd name="T5" fmla="*/ 0 h 198"/>
                  <a:gd name="T6" fmla="*/ 0 w 693"/>
                  <a:gd name="T7" fmla="*/ 11 h 198"/>
                  <a:gd name="T8" fmla="*/ 0 w 693"/>
                  <a:gd name="T9" fmla="*/ 11 h 198"/>
                  <a:gd name="T10" fmla="*/ 3 w 693"/>
                  <a:gd name="T11" fmla="*/ 21 h 198"/>
                  <a:gd name="T12" fmla="*/ 6 w 693"/>
                  <a:gd name="T13" fmla="*/ 34 h 198"/>
                  <a:gd name="T14" fmla="*/ 11 w 693"/>
                  <a:gd name="T15" fmla="*/ 44 h 198"/>
                  <a:gd name="T16" fmla="*/ 18 w 693"/>
                  <a:gd name="T17" fmla="*/ 57 h 198"/>
                  <a:gd name="T18" fmla="*/ 26 w 693"/>
                  <a:gd name="T19" fmla="*/ 67 h 198"/>
                  <a:gd name="T20" fmla="*/ 35 w 693"/>
                  <a:gd name="T21" fmla="*/ 79 h 198"/>
                  <a:gd name="T22" fmla="*/ 45 w 693"/>
                  <a:gd name="T23" fmla="*/ 92 h 198"/>
                  <a:gd name="T24" fmla="*/ 57 w 693"/>
                  <a:gd name="T25" fmla="*/ 104 h 198"/>
                  <a:gd name="T26" fmla="*/ 84 w 693"/>
                  <a:gd name="T27" fmla="*/ 128 h 198"/>
                  <a:gd name="T28" fmla="*/ 115 w 693"/>
                  <a:gd name="T29" fmla="*/ 152 h 198"/>
                  <a:gd name="T30" fmla="*/ 149 w 693"/>
                  <a:gd name="T31" fmla="*/ 175 h 198"/>
                  <a:gd name="T32" fmla="*/ 185 w 693"/>
                  <a:gd name="T33" fmla="*/ 198 h 198"/>
                  <a:gd name="T34" fmla="*/ 671 w 693"/>
                  <a:gd name="T35" fmla="*/ 198 h 198"/>
                  <a:gd name="T36" fmla="*/ 671 w 693"/>
                  <a:gd name="T37" fmla="*/ 198 h 198"/>
                  <a:gd name="T38" fmla="*/ 681 w 693"/>
                  <a:gd name="T39" fmla="*/ 173 h 198"/>
                  <a:gd name="T40" fmla="*/ 686 w 693"/>
                  <a:gd name="T41" fmla="*/ 147 h 198"/>
                  <a:gd name="T42" fmla="*/ 691 w 693"/>
                  <a:gd name="T43" fmla="*/ 121 h 198"/>
                  <a:gd name="T44" fmla="*/ 693 w 693"/>
                  <a:gd name="T45" fmla="*/ 96 h 198"/>
                  <a:gd name="T46" fmla="*/ 693 w 693"/>
                  <a:gd name="T47" fmla="*/ 70 h 198"/>
                  <a:gd name="T48" fmla="*/ 691 w 693"/>
                  <a:gd name="T49" fmla="*/ 46 h 198"/>
                  <a:gd name="T50" fmla="*/ 689 w 693"/>
                  <a:gd name="T51" fmla="*/ 23 h 198"/>
                  <a:gd name="T52" fmla="*/ 686 w 693"/>
                  <a:gd name="T5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3" h="198">
                    <a:moveTo>
                      <a:pt x="686" y="0"/>
                    </a:moveTo>
                    <a:lnTo>
                      <a:pt x="0" y="0"/>
                    </a:lnTo>
                    <a:lnTo>
                      <a:pt x="0" y="0"/>
                    </a:lnTo>
                    <a:lnTo>
                      <a:pt x="0" y="11"/>
                    </a:lnTo>
                    <a:lnTo>
                      <a:pt x="0" y="11"/>
                    </a:lnTo>
                    <a:lnTo>
                      <a:pt x="3" y="21"/>
                    </a:lnTo>
                    <a:lnTo>
                      <a:pt x="6" y="34"/>
                    </a:lnTo>
                    <a:lnTo>
                      <a:pt x="11" y="44"/>
                    </a:lnTo>
                    <a:lnTo>
                      <a:pt x="18" y="57"/>
                    </a:lnTo>
                    <a:lnTo>
                      <a:pt x="26" y="67"/>
                    </a:lnTo>
                    <a:lnTo>
                      <a:pt x="35" y="79"/>
                    </a:lnTo>
                    <a:lnTo>
                      <a:pt x="45" y="92"/>
                    </a:lnTo>
                    <a:lnTo>
                      <a:pt x="57" y="104"/>
                    </a:lnTo>
                    <a:lnTo>
                      <a:pt x="84" y="128"/>
                    </a:lnTo>
                    <a:lnTo>
                      <a:pt x="115" y="152"/>
                    </a:lnTo>
                    <a:lnTo>
                      <a:pt x="149" y="175"/>
                    </a:lnTo>
                    <a:lnTo>
                      <a:pt x="185" y="198"/>
                    </a:lnTo>
                    <a:lnTo>
                      <a:pt x="671" y="198"/>
                    </a:lnTo>
                    <a:lnTo>
                      <a:pt x="671" y="198"/>
                    </a:lnTo>
                    <a:lnTo>
                      <a:pt x="681" y="173"/>
                    </a:lnTo>
                    <a:lnTo>
                      <a:pt x="686" y="147"/>
                    </a:lnTo>
                    <a:lnTo>
                      <a:pt x="691" y="121"/>
                    </a:lnTo>
                    <a:lnTo>
                      <a:pt x="693" y="96"/>
                    </a:lnTo>
                    <a:lnTo>
                      <a:pt x="693" y="70"/>
                    </a:lnTo>
                    <a:lnTo>
                      <a:pt x="691" y="46"/>
                    </a:lnTo>
                    <a:lnTo>
                      <a:pt x="689" y="23"/>
                    </a:lnTo>
                    <a:lnTo>
                      <a:pt x="68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2" name="Freeform 218"/>
              <p:cNvSpPr>
                <a:spLocks/>
              </p:cNvSpPr>
              <p:nvPr/>
            </p:nvSpPr>
            <p:spPr bwMode="auto">
              <a:xfrm>
                <a:off x="3039075" y="3106157"/>
                <a:ext cx="134698" cy="101024"/>
              </a:xfrm>
              <a:custGeom>
                <a:avLst/>
                <a:gdLst>
                  <a:gd name="T0" fmla="*/ 77 w 100"/>
                  <a:gd name="T1" fmla="*/ 0 h 75"/>
                  <a:gd name="T2" fmla="*/ 65 w 100"/>
                  <a:gd name="T3" fmla="*/ 2 h 75"/>
                  <a:gd name="T4" fmla="*/ 30 w 100"/>
                  <a:gd name="T5" fmla="*/ 21 h 75"/>
                  <a:gd name="T6" fmla="*/ 29 w 100"/>
                  <a:gd name="T7" fmla="*/ 24 h 75"/>
                  <a:gd name="T8" fmla="*/ 31 w 100"/>
                  <a:gd name="T9" fmla="*/ 25 h 75"/>
                  <a:gd name="T10" fmla="*/ 31 w 100"/>
                  <a:gd name="T11" fmla="*/ 25 h 75"/>
                  <a:gd name="T12" fmla="*/ 68 w 100"/>
                  <a:gd name="T13" fmla="*/ 6 h 75"/>
                  <a:gd name="T14" fmla="*/ 77 w 100"/>
                  <a:gd name="T15" fmla="*/ 5 h 75"/>
                  <a:gd name="T16" fmla="*/ 81 w 100"/>
                  <a:gd name="T17" fmla="*/ 5 h 75"/>
                  <a:gd name="T18" fmla="*/ 88 w 100"/>
                  <a:gd name="T19" fmla="*/ 9 h 75"/>
                  <a:gd name="T20" fmla="*/ 94 w 100"/>
                  <a:gd name="T21" fmla="*/ 15 h 75"/>
                  <a:gd name="T22" fmla="*/ 94 w 100"/>
                  <a:gd name="T23" fmla="*/ 28 h 75"/>
                  <a:gd name="T24" fmla="*/ 91 w 100"/>
                  <a:gd name="T25" fmla="*/ 33 h 75"/>
                  <a:gd name="T26" fmla="*/ 25 w 100"/>
                  <a:gd name="T27" fmla="*/ 69 h 75"/>
                  <a:gd name="T28" fmla="*/ 22 w 100"/>
                  <a:gd name="T29" fmla="*/ 70 h 75"/>
                  <a:gd name="T30" fmla="*/ 18 w 100"/>
                  <a:gd name="T31" fmla="*/ 71 h 75"/>
                  <a:gd name="T32" fmla="*/ 11 w 100"/>
                  <a:gd name="T33" fmla="*/ 69 h 75"/>
                  <a:gd name="T34" fmla="*/ 6 w 100"/>
                  <a:gd name="T35" fmla="*/ 63 h 75"/>
                  <a:gd name="T36" fmla="*/ 4 w 100"/>
                  <a:gd name="T37" fmla="*/ 59 h 75"/>
                  <a:gd name="T38" fmla="*/ 9 w 100"/>
                  <a:gd name="T39" fmla="*/ 48 h 75"/>
                  <a:gd name="T40" fmla="*/ 65 w 100"/>
                  <a:gd name="T41" fmla="*/ 19 h 75"/>
                  <a:gd name="T42" fmla="*/ 69 w 100"/>
                  <a:gd name="T43" fmla="*/ 17 h 75"/>
                  <a:gd name="T44" fmla="*/ 72 w 100"/>
                  <a:gd name="T45" fmla="*/ 17 h 75"/>
                  <a:gd name="T46" fmla="*/ 75 w 100"/>
                  <a:gd name="T47" fmla="*/ 19 h 75"/>
                  <a:gd name="T48" fmla="*/ 77 w 100"/>
                  <a:gd name="T49" fmla="*/ 21 h 75"/>
                  <a:gd name="T50" fmla="*/ 79 w 100"/>
                  <a:gd name="T51" fmla="*/ 28 h 75"/>
                  <a:gd name="T52" fmla="*/ 76 w 100"/>
                  <a:gd name="T53" fmla="*/ 32 h 75"/>
                  <a:gd name="T54" fmla="*/ 23 w 100"/>
                  <a:gd name="T55" fmla="*/ 59 h 75"/>
                  <a:gd name="T56" fmla="*/ 23 w 100"/>
                  <a:gd name="T57" fmla="*/ 60 h 75"/>
                  <a:gd name="T58" fmla="*/ 23 w 100"/>
                  <a:gd name="T59" fmla="*/ 63 h 75"/>
                  <a:gd name="T60" fmla="*/ 25 w 100"/>
                  <a:gd name="T61" fmla="*/ 63 h 75"/>
                  <a:gd name="T62" fmla="*/ 76 w 100"/>
                  <a:gd name="T63" fmla="*/ 38 h 75"/>
                  <a:gd name="T64" fmla="*/ 80 w 100"/>
                  <a:gd name="T65" fmla="*/ 35 h 75"/>
                  <a:gd name="T66" fmla="*/ 83 w 100"/>
                  <a:gd name="T67" fmla="*/ 29 h 75"/>
                  <a:gd name="T68" fmla="*/ 81 w 100"/>
                  <a:gd name="T69" fmla="*/ 20 h 75"/>
                  <a:gd name="T70" fmla="*/ 79 w 100"/>
                  <a:gd name="T71" fmla="*/ 16 h 75"/>
                  <a:gd name="T72" fmla="*/ 73 w 100"/>
                  <a:gd name="T73" fmla="*/ 13 h 75"/>
                  <a:gd name="T74" fmla="*/ 69 w 100"/>
                  <a:gd name="T75" fmla="*/ 13 h 75"/>
                  <a:gd name="T76" fmla="*/ 63 w 100"/>
                  <a:gd name="T77" fmla="*/ 15 h 75"/>
                  <a:gd name="T78" fmla="*/ 10 w 100"/>
                  <a:gd name="T79" fmla="*/ 42 h 75"/>
                  <a:gd name="T80" fmla="*/ 0 w 100"/>
                  <a:gd name="T81" fmla="*/ 52 h 75"/>
                  <a:gd name="T82" fmla="*/ 2 w 100"/>
                  <a:gd name="T83" fmla="*/ 66 h 75"/>
                  <a:gd name="T84" fmla="*/ 4 w 100"/>
                  <a:gd name="T85" fmla="*/ 70 h 75"/>
                  <a:gd name="T86" fmla="*/ 14 w 100"/>
                  <a:gd name="T87" fmla="*/ 75 h 75"/>
                  <a:gd name="T88" fmla="*/ 18 w 100"/>
                  <a:gd name="T89" fmla="*/ 75 h 75"/>
                  <a:gd name="T90" fmla="*/ 23 w 100"/>
                  <a:gd name="T91" fmla="*/ 74 h 75"/>
                  <a:gd name="T92" fmla="*/ 87 w 100"/>
                  <a:gd name="T93" fmla="*/ 43 h 75"/>
                  <a:gd name="T94" fmla="*/ 91 w 100"/>
                  <a:gd name="T95" fmla="*/ 40 h 75"/>
                  <a:gd name="T96" fmla="*/ 96 w 100"/>
                  <a:gd name="T97" fmla="*/ 33 h 75"/>
                  <a:gd name="T98" fmla="*/ 99 w 100"/>
                  <a:gd name="T99" fmla="*/ 29 h 75"/>
                  <a:gd name="T100" fmla="*/ 100 w 100"/>
                  <a:gd name="T101" fmla="*/ 20 h 75"/>
                  <a:gd name="T102" fmla="*/ 98 w 100"/>
                  <a:gd name="T103" fmla="*/ 12 h 75"/>
                  <a:gd name="T104" fmla="*/ 95 w 100"/>
                  <a:gd name="T105" fmla="*/ 8 h 75"/>
                  <a:gd name="T106" fmla="*/ 88 w 100"/>
                  <a:gd name="T107" fmla="*/ 2 h 75"/>
                  <a:gd name="T108" fmla="*/ 84 w 100"/>
                  <a:gd name="T109" fmla="*/ 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75">
                    <a:moveTo>
                      <a:pt x="77" y="0"/>
                    </a:moveTo>
                    <a:lnTo>
                      <a:pt x="77" y="0"/>
                    </a:lnTo>
                    <a:lnTo>
                      <a:pt x="71" y="1"/>
                    </a:lnTo>
                    <a:lnTo>
                      <a:pt x="65" y="2"/>
                    </a:lnTo>
                    <a:lnTo>
                      <a:pt x="30" y="21"/>
                    </a:lnTo>
                    <a:lnTo>
                      <a:pt x="30" y="21"/>
                    </a:lnTo>
                    <a:lnTo>
                      <a:pt x="29" y="23"/>
                    </a:lnTo>
                    <a:lnTo>
                      <a:pt x="29" y="24"/>
                    </a:lnTo>
                    <a:lnTo>
                      <a:pt x="29" y="24"/>
                    </a:lnTo>
                    <a:lnTo>
                      <a:pt x="31" y="25"/>
                    </a:lnTo>
                    <a:lnTo>
                      <a:pt x="31" y="25"/>
                    </a:lnTo>
                    <a:lnTo>
                      <a:pt x="31" y="25"/>
                    </a:lnTo>
                    <a:lnTo>
                      <a:pt x="68" y="6"/>
                    </a:lnTo>
                    <a:lnTo>
                      <a:pt x="68" y="6"/>
                    </a:lnTo>
                    <a:lnTo>
                      <a:pt x="72" y="5"/>
                    </a:lnTo>
                    <a:lnTo>
                      <a:pt x="77" y="5"/>
                    </a:lnTo>
                    <a:lnTo>
                      <a:pt x="77" y="5"/>
                    </a:lnTo>
                    <a:lnTo>
                      <a:pt x="81" y="5"/>
                    </a:lnTo>
                    <a:lnTo>
                      <a:pt x="81" y="5"/>
                    </a:lnTo>
                    <a:lnTo>
                      <a:pt x="88" y="9"/>
                    </a:lnTo>
                    <a:lnTo>
                      <a:pt x="94" y="15"/>
                    </a:lnTo>
                    <a:lnTo>
                      <a:pt x="94" y="15"/>
                    </a:lnTo>
                    <a:lnTo>
                      <a:pt x="95" y="21"/>
                    </a:lnTo>
                    <a:lnTo>
                      <a:pt x="94" y="28"/>
                    </a:lnTo>
                    <a:lnTo>
                      <a:pt x="94" y="28"/>
                    </a:lnTo>
                    <a:lnTo>
                      <a:pt x="91" y="33"/>
                    </a:lnTo>
                    <a:lnTo>
                      <a:pt x="85" y="39"/>
                    </a:lnTo>
                    <a:lnTo>
                      <a:pt x="25" y="69"/>
                    </a:lnTo>
                    <a:lnTo>
                      <a:pt x="25" y="69"/>
                    </a:lnTo>
                    <a:lnTo>
                      <a:pt x="22" y="70"/>
                    </a:lnTo>
                    <a:lnTo>
                      <a:pt x="18" y="71"/>
                    </a:lnTo>
                    <a:lnTo>
                      <a:pt x="18" y="71"/>
                    </a:lnTo>
                    <a:lnTo>
                      <a:pt x="15" y="70"/>
                    </a:lnTo>
                    <a:lnTo>
                      <a:pt x="11" y="69"/>
                    </a:lnTo>
                    <a:lnTo>
                      <a:pt x="9" y="67"/>
                    </a:lnTo>
                    <a:lnTo>
                      <a:pt x="6" y="63"/>
                    </a:lnTo>
                    <a:lnTo>
                      <a:pt x="6" y="63"/>
                    </a:lnTo>
                    <a:lnTo>
                      <a:pt x="4" y="59"/>
                    </a:lnTo>
                    <a:lnTo>
                      <a:pt x="6" y="54"/>
                    </a:lnTo>
                    <a:lnTo>
                      <a:pt x="9" y="48"/>
                    </a:lnTo>
                    <a:lnTo>
                      <a:pt x="13" y="46"/>
                    </a:lnTo>
                    <a:lnTo>
                      <a:pt x="65" y="19"/>
                    </a:lnTo>
                    <a:lnTo>
                      <a:pt x="65" y="19"/>
                    </a:lnTo>
                    <a:lnTo>
                      <a:pt x="69" y="17"/>
                    </a:lnTo>
                    <a:lnTo>
                      <a:pt x="69" y="17"/>
                    </a:lnTo>
                    <a:lnTo>
                      <a:pt x="72" y="17"/>
                    </a:lnTo>
                    <a:lnTo>
                      <a:pt x="72" y="17"/>
                    </a:lnTo>
                    <a:lnTo>
                      <a:pt x="75" y="19"/>
                    </a:lnTo>
                    <a:lnTo>
                      <a:pt x="77" y="21"/>
                    </a:lnTo>
                    <a:lnTo>
                      <a:pt x="77" y="21"/>
                    </a:lnTo>
                    <a:lnTo>
                      <a:pt x="79" y="25"/>
                    </a:lnTo>
                    <a:lnTo>
                      <a:pt x="79" y="28"/>
                    </a:lnTo>
                    <a:lnTo>
                      <a:pt x="79" y="28"/>
                    </a:lnTo>
                    <a:lnTo>
                      <a:pt x="76" y="32"/>
                    </a:lnTo>
                    <a:lnTo>
                      <a:pt x="73" y="33"/>
                    </a:lnTo>
                    <a:lnTo>
                      <a:pt x="23" y="59"/>
                    </a:lnTo>
                    <a:lnTo>
                      <a:pt x="23" y="59"/>
                    </a:lnTo>
                    <a:lnTo>
                      <a:pt x="23" y="60"/>
                    </a:lnTo>
                    <a:lnTo>
                      <a:pt x="23" y="63"/>
                    </a:lnTo>
                    <a:lnTo>
                      <a:pt x="23" y="63"/>
                    </a:lnTo>
                    <a:lnTo>
                      <a:pt x="25" y="63"/>
                    </a:lnTo>
                    <a:lnTo>
                      <a:pt x="25" y="63"/>
                    </a:lnTo>
                    <a:lnTo>
                      <a:pt x="26" y="63"/>
                    </a:lnTo>
                    <a:lnTo>
                      <a:pt x="76" y="38"/>
                    </a:lnTo>
                    <a:lnTo>
                      <a:pt x="76" y="38"/>
                    </a:lnTo>
                    <a:lnTo>
                      <a:pt x="80" y="35"/>
                    </a:lnTo>
                    <a:lnTo>
                      <a:pt x="83" y="29"/>
                    </a:lnTo>
                    <a:lnTo>
                      <a:pt x="83" y="29"/>
                    </a:lnTo>
                    <a:lnTo>
                      <a:pt x="83" y="24"/>
                    </a:lnTo>
                    <a:lnTo>
                      <a:pt x="81" y="20"/>
                    </a:lnTo>
                    <a:lnTo>
                      <a:pt x="81" y="20"/>
                    </a:lnTo>
                    <a:lnTo>
                      <a:pt x="79" y="16"/>
                    </a:lnTo>
                    <a:lnTo>
                      <a:pt x="73" y="13"/>
                    </a:lnTo>
                    <a:lnTo>
                      <a:pt x="73" y="13"/>
                    </a:lnTo>
                    <a:lnTo>
                      <a:pt x="69" y="13"/>
                    </a:lnTo>
                    <a:lnTo>
                      <a:pt x="69" y="13"/>
                    </a:lnTo>
                    <a:lnTo>
                      <a:pt x="67" y="13"/>
                    </a:lnTo>
                    <a:lnTo>
                      <a:pt x="63" y="15"/>
                    </a:lnTo>
                    <a:lnTo>
                      <a:pt x="10" y="42"/>
                    </a:lnTo>
                    <a:lnTo>
                      <a:pt x="10" y="42"/>
                    </a:lnTo>
                    <a:lnTo>
                      <a:pt x="4" y="46"/>
                    </a:lnTo>
                    <a:lnTo>
                      <a:pt x="0" y="52"/>
                    </a:lnTo>
                    <a:lnTo>
                      <a:pt x="0" y="59"/>
                    </a:lnTo>
                    <a:lnTo>
                      <a:pt x="2" y="66"/>
                    </a:lnTo>
                    <a:lnTo>
                      <a:pt x="2" y="66"/>
                    </a:lnTo>
                    <a:lnTo>
                      <a:pt x="4" y="70"/>
                    </a:lnTo>
                    <a:lnTo>
                      <a:pt x="9" y="73"/>
                    </a:lnTo>
                    <a:lnTo>
                      <a:pt x="14" y="75"/>
                    </a:lnTo>
                    <a:lnTo>
                      <a:pt x="18" y="75"/>
                    </a:lnTo>
                    <a:lnTo>
                      <a:pt x="18" y="75"/>
                    </a:lnTo>
                    <a:lnTo>
                      <a:pt x="23" y="74"/>
                    </a:lnTo>
                    <a:lnTo>
                      <a:pt x="23" y="74"/>
                    </a:lnTo>
                    <a:lnTo>
                      <a:pt x="27" y="73"/>
                    </a:lnTo>
                    <a:lnTo>
                      <a:pt x="87" y="43"/>
                    </a:lnTo>
                    <a:lnTo>
                      <a:pt x="87" y="43"/>
                    </a:lnTo>
                    <a:lnTo>
                      <a:pt x="91" y="40"/>
                    </a:lnTo>
                    <a:lnTo>
                      <a:pt x="94" y="36"/>
                    </a:lnTo>
                    <a:lnTo>
                      <a:pt x="96" y="33"/>
                    </a:lnTo>
                    <a:lnTo>
                      <a:pt x="99" y="29"/>
                    </a:lnTo>
                    <a:lnTo>
                      <a:pt x="99" y="29"/>
                    </a:lnTo>
                    <a:lnTo>
                      <a:pt x="99" y="24"/>
                    </a:lnTo>
                    <a:lnTo>
                      <a:pt x="100" y="20"/>
                    </a:lnTo>
                    <a:lnTo>
                      <a:pt x="99" y="16"/>
                    </a:lnTo>
                    <a:lnTo>
                      <a:pt x="98" y="12"/>
                    </a:lnTo>
                    <a:lnTo>
                      <a:pt x="98" y="12"/>
                    </a:lnTo>
                    <a:lnTo>
                      <a:pt x="95" y="8"/>
                    </a:lnTo>
                    <a:lnTo>
                      <a:pt x="91" y="5"/>
                    </a:lnTo>
                    <a:lnTo>
                      <a:pt x="88" y="2"/>
                    </a:lnTo>
                    <a:lnTo>
                      <a:pt x="84" y="1"/>
                    </a:lnTo>
                    <a:lnTo>
                      <a:pt x="84" y="1"/>
                    </a:lnTo>
                    <a:lnTo>
                      <a:pt x="77"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3" name="Freeform 219"/>
              <p:cNvSpPr>
                <a:spLocks/>
              </p:cNvSpPr>
              <p:nvPr/>
            </p:nvSpPr>
            <p:spPr bwMode="auto">
              <a:xfrm>
                <a:off x="3039075" y="3106157"/>
                <a:ext cx="134698" cy="101024"/>
              </a:xfrm>
              <a:custGeom>
                <a:avLst/>
                <a:gdLst>
                  <a:gd name="T0" fmla="*/ 77 w 100"/>
                  <a:gd name="T1" fmla="*/ 0 h 75"/>
                  <a:gd name="T2" fmla="*/ 65 w 100"/>
                  <a:gd name="T3" fmla="*/ 2 h 75"/>
                  <a:gd name="T4" fmla="*/ 30 w 100"/>
                  <a:gd name="T5" fmla="*/ 21 h 75"/>
                  <a:gd name="T6" fmla="*/ 29 w 100"/>
                  <a:gd name="T7" fmla="*/ 24 h 75"/>
                  <a:gd name="T8" fmla="*/ 31 w 100"/>
                  <a:gd name="T9" fmla="*/ 25 h 75"/>
                  <a:gd name="T10" fmla="*/ 31 w 100"/>
                  <a:gd name="T11" fmla="*/ 25 h 75"/>
                  <a:gd name="T12" fmla="*/ 68 w 100"/>
                  <a:gd name="T13" fmla="*/ 6 h 75"/>
                  <a:gd name="T14" fmla="*/ 77 w 100"/>
                  <a:gd name="T15" fmla="*/ 5 h 75"/>
                  <a:gd name="T16" fmla="*/ 81 w 100"/>
                  <a:gd name="T17" fmla="*/ 5 h 75"/>
                  <a:gd name="T18" fmla="*/ 88 w 100"/>
                  <a:gd name="T19" fmla="*/ 9 h 75"/>
                  <a:gd name="T20" fmla="*/ 94 w 100"/>
                  <a:gd name="T21" fmla="*/ 15 h 75"/>
                  <a:gd name="T22" fmla="*/ 94 w 100"/>
                  <a:gd name="T23" fmla="*/ 28 h 75"/>
                  <a:gd name="T24" fmla="*/ 91 w 100"/>
                  <a:gd name="T25" fmla="*/ 33 h 75"/>
                  <a:gd name="T26" fmla="*/ 25 w 100"/>
                  <a:gd name="T27" fmla="*/ 69 h 75"/>
                  <a:gd name="T28" fmla="*/ 22 w 100"/>
                  <a:gd name="T29" fmla="*/ 70 h 75"/>
                  <a:gd name="T30" fmla="*/ 18 w 100"/>
                  <a:gd name="T31" fmla="*/ 71 h 75"/>
                  <a:gd name="T32" fmla="*/ 11 w 100"/>
                  <a:gd name="T33" fmla="*/ 69 h 75"/>
                  <a:gd name="T34" fmla="*/ 6 w 100"/>
                  <a:gd name="T35" fmla="*/ 63 h 75"/>
                  <a:gd name="T36" fmla="*/ 4 w 100"/>
                  <a:gd name="T37" fmla="*/ 59 h 75"/>
                  <a:gd name="T38" fmla="*/ 9 w 100"/>
                  <a:gd name="T39" fmla="*/ 48 h 75"/>
                  <a:gd name="T40" fmla="*/ 65 w 100"/>
                  <a:gd name="T41" fmla="*/ 19 h 75"/>
                  <a:gd name="T42" fmla="*/ 69 w 100"/>
                  <a:gd name="T43" fmla="*/ 17 h 75"/>
                  <a:gd name="T44" fmla="*/ 72 w 100"/>
                  <a:gd name="T45" fmla="*/ 17 h 75"/>
                  <a:gd name="T46" fmla="*/ 75 w 100"/>
                  <a:gd name="T47" fmla="*/ 19 h 75"/>
                  <a:gd name="T48" fmla="*/ 77 w 100"/>
                  <a:gd name="T49" fmla="*/ 21 h 75"/>
                  <a:gd name="T50" fmla="*/ 79 w 100"/>
                  <a:gd name="T51" fmla="*/ 28 h 75"/>
                  <a:gd name="T52" fmla="*/ 76 w 100"/>
                  <a:gd name="T53" fmla="*/ 32 h 75"/>
                  <a:gd name="T54" fmla="*/ 23 w 100"/>
                  <a:gd name="T55" fmla="*/ 59 h 75"/>
                  <a:gd name="T56" fmla="*/ 23 w 100"/>
                  <a:gd name="T57" fmla="*/ 60 h 75"/>
                  <a:gd name="T58" fmla="*/ 23 w 100"/>
                  <a:gd name="T59" fmla="*/ 63 h 75"/>
                  <a:gd name="T60" fmla="*/ 25 w 100"/>
                  <a:gd name="T61" fmla="*/ 63 h 75"/>
                  <a:gd name="T62" fmla="*/ 76 w 100"/>
                  <a:gd name="T63" fmla="*/ 38 h 75"/>
                  <a:gd name="T64" fmla="*/ 80 w 100"/>
                  <a:gd name="T65" fmla="*/ 35 h 75"/>
                  <a:gd name="T66" fmla="*/ 83 w 100"/>
                  <a:gd name="T67" fmla="*/ 29 h 75"/>
                  <a:gd name="T68" fmla="*/ 81 w 100"/>
                  <a:gd name="T69" fmla="*/ 20 h 75"/>
                  <a:gd name="T70" fmla="*/ 79 w 100"/>
                  <a:gd name="T71" fmla="*/ 16 h 75"/>
                  <a:gd name="T72" fmla="*/ 73 w 100"/>
                  <a:gd name="T73" fmla="*/ 13 h 75"/>
                  <a:gd name="T74" fmla="*/ 69 w 100"/>
                  <a:gd name="T75" fmla="*/ 13 h 75"/>
                  <a:gd name="T76" fmla="*/ 63 w 100"/>
                  <a:gd name="T77" fmla="*/ 15 h 75"/>
                  <a:gd name="T78" fmla="*/ 10 w 100"/>
                  <a:gd name="T79" fmla="*/ 42 h 75"/>
                  <a:gd name="T80" fmla="*/ 0 w 100"/>
                  <a:gd name="T81" fmla="*/ 52 h 75"/>
                  <a:gd name="T82" fmla="*/ 2 w 100"/>
                  <a:gd name="T83" fmla="*/ 66 h 75"/>
                  <a:gd name="T84" fmla="*/ 4 w 100"/>
                  <a:gd name="T85" fmla="*/ 70 h 75"/>
                  <a:gd name="T86" fmla="*/ 14 w 100"/>
                  <a:gd name="T87" fmla="*/ 75 h 75"/>
                  <a:gd name="T88" fmla="*/ 18 w 100"/>
                  <a:gd name="T89" fmla="*/ 75 h 75"/>
                  <a:gd name="T90" fmla="*/ 23 w 100"/>
                  <a:gd name="T91" fmla="*/ 74 h 75"/>
                  <a:gd name="T92" fmla="*/ 87 w 100"/>
                  <a:gd name="T93" fmla="*/ 43 h 75"/>
                  <a:gd name="T94" fmla="*/ 91 w 100"/>
                  <a:gd name="T95" fmla="*/ 40 h 75"/>
                  <a:gd name="T96" fmla="*/ 96 w 100"/>
                  <a:gd name="T97" fmla="*/ 33 h 75"/>
                  <a:gd name="T98" fmla="*/ 99 w 100"/>
                  <a:gd name="T99" fmla="*/ 29 h 75"/>
                  <a:gd name="T100" fmla="*/ 100 w 100"/>
                  <a:gd name="T101" fmla="*/ 20 h 75"/>
                  <a:gd name="T102" fmla="*/ 98 w 100"/>
                  <a:gd name="T103" fmla="*/ 12 h 75"/>
                  <a:gd name="T104" fmla="*/ 95 w 100"/>
                  <a:gd name="T105" fmla="*/ 8 h 75"/>
                  <a:gd name="T106" fmla="*/ 88 w 100"/>
                  <a:gd name="T107" fmla="*/ 2 h 75"/>
                  <a:gd name="T108" fmla="*/ 84 w 100"/>
                  <a:gd name="T109" fmla="*/ 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75">
                    <a:moveTo>
                      <a:pt x="77" y="0"/>
                    </a:moveTo>
                    <a:lnTo>
                      <a:pt x="77" y="0"/>
                    </a:lnTo>
                    <a:lnTo>
                      <a:pt x="71" y="1"/>
                    </a:lnTo>
                    <a:lnTo>
                      <a:pt x="65" y="2"/>
                    </a:lnTo>
                    <a:lnTo>
                      <a:pt x="30" y="21"/>
                    </a:lnTo>
                    <a:lnTo>
                      <a:pt x="30" y="21"/>
                    </a:lnTo>
                    <a:lnTo>
                      <a:pt x="29" y="23"/>
                    </a:lnTo>
                    <a:lnTo>
                      <a:pt x="29" y="24"/>
                    </a:lnTo>
                    <a:lnTo>
                      <a:pt x="29" y="24"/>
                    </a:lnTo>
                    <a:lnTo>
                      <a:pt x="31" y="25"/>
                    </a:lnTo>
                    <a:lnTo>
                      <a:pt x="31" y="25"/>
                    </a:lnTo>
                    <a:lnTo>
                      <a:pt x="31" y="25"/>
                    </a:lnTo>
                    <a:lnTo>
                      <a:pt x="68" y="6"/>
                    </a:lnTo>
                    <a:lnTo>
                      <a:pt x="68" y="6"/>
                    </a:lnTo>
                    <a:lnTo>
                      <a:pt x="72" y="5"/>
                    </a:lnTo>
                    <a:lnTo>
                      <a:pt x="77" y="5"/>
                    </a:lnTo>
                    <a:lnTo>
                      <a:pt x="77" y="5"/>
                    </a:lnTo>
                    <a:lnTo>
                      <a:pt x="81" y="5"/>
                    </a:lnTo>
                    <a:lnTo>
                      <a:pt x="81" y="5"/>
                    </a:lnTo>
                    <a:lnTo>
                      <a:pt x="88" y="9"/>
                    </a:lnTo>
                    <a:lnTo>
                      <a:pt x="94" y="15"/>
                    </a:lnTo>
                    <a:lnTo>
                      <a:pt x="94" y="15"/>
                    </a:lnTo>
                    <a:lnTo>
                      <a:pt x="95" y="21"/>
                    </a:lnTo>
                    <a:lnTo>
                      <a:pt x="94" y="28"/>
                    </a:lnTo>
                    <a:lnTo>
                      <a:pt x="94" y="28"/>
                    </a:lnTo>
                    <a:lnTo>
                      <a:pt x="91" y="33"/>
                    </a:lnTo>
                    <a:lnTo>
                      <a:pt x="85" y="39"/>
                    </a:lnTo>
                    <a:lnTo>
                      <a:pt x="25" y="69"/>
                    </a:lnTo>
                    <a:lnTo>
                      <a:pt x="25" y="69"/>
                    </a:lnTo>
                    <a:lnTo>
                      <a:pt x="22" y="70"/>
                    </a:lnTo>
                    <a:lnTo>
                      <a:pt x="18" y="71"/>
                    </a:lnTo>
                    <a:lnTo>
                      <a:pt x="18" y="71"/>
                    </a:lnTo>
                    <a:lnTo>
                      <a:pt x="15" y="70"/>
                    </a:lnTo>
                    <a:lnTo>
                      <a:pt x="11" y="69"/>
                    </a:lnTo>
                    <a:lnTo>
                      <a:pt x="9" y="67"/>
                    </a:lnTo>
                    <a:lnTo>
                      <a:pt x="6" y="63"/>
                    </a:lnTo>
                    <a:lnTo>
                      <a:pt x="6" y="63"/>
                    </a:lnTo>
                    <a:lnTo>
                      <a:pt x="4" y="59"/>
                    </a:lnTo>
                    <a:lnTo>
                      <a:pt x="6" y="54"/>
                    </a:lnTo>
                    <a:lnTo>
                      <a:pt x="9" y="48"/>
                    </a:lnTo>
                    <a:lnTo>
                      <a:pt x="13" y="46"/>
                    </a:lnTo>
                    <a:lnTo>
                      <a:pt x="65" y="19"/>
                    </a:lnTo>
                    <a:lnTo>
                      <a:pt x="65" y="19"/>
                    </a:lnTo>
                    <a:lnTo>
                      <a:pt x="69" y="17"/>
                    </a:lnTo>
                    <a:lnTo>
                      <a:pt x="69" y="17"/>
                    </a:lnTo>
                    <a:lnTo>
                      <a:pt x="72" y="17"/>
                    </a:lnTo>
                    <a:lnTo>
                      <a:pt x="72" y="17"/>
                    </a:lnTo>
                    <a:lnTo>
                      <a:pt x="75" y="19"/>
                    </a:lnTo>
                    <a:lnTo>
                      <a:pt x="77" y="21"/>
                    </a:lnTo>
                    <a:lnTo>
                      <a:pt x="77" y="21"/>
                    </a:lnTo>
                    <a:lnTo>
                      <a:pt x="79" y="25"/>
                    </a:lnTo>
                    <a:lnTo>
                      <a:pt x="79" y="28"/>
                    </a:lnTo>
                    <a:lnTo>
                      <a:pt x="79" y="28"/>
                    </a:lnTo>
                    <a:lnTo>
                      <a:pt x="76" y="32"/>
                    </a:lnTo>
                    <a:lnTo>
                      <a:pt x="73" y="33"/>
                    </a:lnTo>
                    <a:lnTo>
                      <a:pt x="23" y="59"/>
                    </a:lnTo>
                    <a:lnTo>
                      <a:pt x="23" y="59"/>
                    </a:lnTo>
                    <a:lnTo>
                      <a:pt x="23" y="60"/>
                    </a:lnTo>
                    <a:lnTo>
                      <a:pt x="23" y="63"/>
                    </a:lnTo>
                    <a:lnTo>
                      <a:pt x="23" y="63"/>
                    </a:lnTo>
                    <a:lnTo>
                      <a:pt x="25" y="63"/>
                    </a:lnTo>
                    <a:lnTo>
                      <a:pt x="25" y="63"/>
                    </a:lnTo>
                    <a:lnTo>
                      <a:pt x="26" y="63"/>
                    </a:lnTo>
                    <a:lnTo>
                      <a:pt x="76" y="38"/>
                    </a:lnTo>
                    <a:lnTo>
                      <a:pt x="76" y="38"/>
                    </a:lnTo>
                    <a:lnTo>
                      <a:pt x="80" y="35"/>
                    </a:lnTo>
                    <a:lnTo>
                      <a:pt x="83" y="29"/>
                    </a:lnTo>
                    <a:lnTo>
                      <a:pt x="83" y="29"/>
                    </a:lnTo>
                    <a:lnTo>
                      <a:pt x="83" y="24"/>
                    </a:lnTo>
                    <a:lnTo>
                      <a:pt x="81" y="20"/>
                    </a:lnTo>
                    <a:lnTo>
                      <a:pt x="81" y="20"/>
                    </a:lnTo>
                    <a:lnTo>
                      <a:pt x="79" y="16"/>
                    </a:lnTo>
                    <a:lnTo>
                      <a:pt x="73" y="13"/>
                    </a:lnTo>
                    <a:lnTo>
                      <a:pt x="73" y="13"/>
                    </a:lnTo>
                    <a:lnTo>
                      <a:pt x="69" y="13"/>
                    </a:lnTo>
                    <a:lnTo>
                      <a:pt x="69" y="13"/>
                    </a:lnTo>
                    <a:lnTo>
                      <a:pt x="67" y="13"/>
                    </a:lnTo>
                    <a:lnTo>
                      <a:pt x="63" y="15"/>
                    </a:lnTo>
                    <a:lnTo>
                      <a:pt x="10" y="42"/>
                    </a:lnTo>
                    <a:lnTo>
                      <a:pt x="10" y="42"/>
                    </a:lnTo>
                    <a:lnTo>
                      <a:pt x="4" y="46"/>
                    </a:lnTo>
                    <a:lnTo>
                      <a:pt x="0" y="52"/>
                    </a:lnTo>
                    <a:lnTo>
                      <a:pt x="0" y="59"/>
                    </a:lnTo>
                    <a:lnTo>
                      <a:pt x="2" y="66"/>
                    </a:lnTo>
                    <a:lnTo>
                      <a:pt x="2" y="66"/>
                    </a:lnTo>
                    <a:lnTo>
                      <a:pt x="4" y="70"/>
                    </a:lnTo>
                    <a:lnTo>
                      <a:pt x="9" y="73"/>
                    </a:lnTo>
                    <a:lnTo>
                      <a:pt x="14" y="75"/>
                    </a:lnTo>
                    <a:lnTo>
                      <a:pt x="18" y="75"/>
                    </a:lnTo>
                    <a:lnTo>
                      <a:pt x="18" y="75"/>
                    </a:lnTo>
                    <a:lnTo>
                      <a:pt x="23" y="74"/>
                    </a:lnTo>
                    <a:lnTo>
                      <a:pt x="23" y="74"/>
                    </a:lnTo>
                    <a:lnTo>
                      <a:pt x="27" y="73"/>
                    </a:lnTo>
                    <a:lnTo>
                      <a:pt x="87" y="43"/>
                    </a:lnTo>
                    <a:lnTo>
                      <a:pt x="87" y="43"/>
                    </a:lnTo>
                    <a:lnTo>
                      <a:pt x="91" y="40"/>
                    </a:lnTo>
                    <a:lnTo>
                      <a:pt x="94" y="36"/>
                    </a:lnTo>
                    <a:lnTo>
                      <a:pt x="96" y="33"/>
                    </a:lnTo>
                    <a:lnTo>
                      <a:pt x="99" y="29"/>
                    </a:lnTo>
                    <a:lnTo>
                      <a:pt x="99" y="29"/>
                    </a:lnTo>
                    <a:lnTo>
                      <a:pt x="99" y="24"/>
                    </a:lnTo>
                    <a:lnTo>
                      <a:pt x="100" y="20"/>
                    </a:lnTo>
                    <a:lnTo>
                      <a:pt x="99" y="16"/>
                    </a:lnTo>
                    <a:lnTo>
                      <a:pt x="98" y="12"/>
                    </a:lnTo>
                    <a:lnTo>
                      <a:pt x="98" y="12"/>
                    </a:lnTo>
                    <a:lnTo>
                      <a:pt x="95" y="8"/>
                    </a:lnTo>
                    <a:lnTo>
                      <a:pt x="91" y="5"/>
                    </a:lnTo>
                    <a:lnTo>
                      <a:pt x="88" y="2"/>
                    </a:lnTo>
                    <a:lnTo>
                      <a:pt x="84" y="1"/>
                    </a:lnTo>
                    <a:lnTo>
                      <a:pt x="84" y="1"/>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4" name="Freeform 220"/>
              <p:cNvSpPr>
                <a:spLocks/>
              </p:cNvSpPr>
              <p:nvPr/>
            </p:nvSpPr>
            <p:spPr bwMode="auto">
              <a:xfrm>
                <a:off x="3028299" y="3013215"/>
                <a:ext cx="134698" cy="99677"/>
              </a:xfrm>
              <a:custGeom>
                <a:avLst/>
                <a:gdLst>
                  <a:gd name="T0" fmla="*/ 77 w 100"/>
                  <a:gd name="T1" fmla="*/ 0 h 74"/>
                  <a:gd name="T2" fmla="*/ 66 w 100"/>
                  <a:gd name="T3" fmla="*/ 3 h 74"/>
                  <a:gd name="T4" fmla="*/ 31 w 100"/>
                  <a:gd name="T5" fmla="*/ 20 h 74"/>
                  <a:gd name="T6" fmla="*/ 30 w 100"/>
                  <a:gd name="T7" fmla="*/ 23 h 74"/>
                  <a:gd name="T8" fmla="*/ 31 w 100"/>
                  <a:gd name="T9" fmla="*/ 24 h 74"/>
                  <a:gd name="T10" fmla="*/ 33 w 100"/>
                  <a:gd name="T11" fmla="*/ 24 h 74"/>
                  <a:gd name="T12" fmla="*/ 69 w 100"/>
                  <a:gd name="T13" fmla="*/ 7 h 74"/>
                  <a:gd name="T14" fmla="*/ 77 w 100"/>
                  <a:gd name="T15" fmla="*/ 4 h 74"/>
                  <a:gd name="T16" fmla="*/ 83 w 100"/>
                  <a:gd name="T17" fmla="*/ 5 h 74"/>
                  <a:gd name="T18" fmla="*/ 89 w 100"/>
                  <a:gd name="T19" fmla="*/ 9 h 74"/>
                  <a:gd name="T20" fmla="*/ 93 w 100"/>
                  <a:gd name="T21" fmla="*/ 15 h 74"/>
                  <a:gd name="T22" fmla="*/ 95 w 100"/>
                  <a:gd name="T23" fmla="*/ 28 h 74"/>
                  <a:gd name="T24" fmla="*/ 91 w 100"/>
                  <a:gd name="T25" fmla="*/ 34 h 74"/>
                  <a:gd name="T26" fmla="*/ 25 w 100"/>
                  <a:gd name="T27" fmla="*/ 67 h 74"/>
                  <a:gd name="T28" fmla="*/ 18 w 100"/>
                  <a:gd name="T29" fmla="*/ 69 h 74"/>
                  <a:gd name="T30" fmla="*/ 15 w 100"/>
                  <a:gd name="T31" fmla="*/ 69 h 74"/>
                  <a:gd name="T32" fmla="*/ 8 w 100"/>
                  <a:gd name="T33" fmla="*/ 65 h 74"/>
                  <a:gd name="T34" fmla="*/ 6 w 100"/>
                  <a:gd name="T35" fmla="*/ 62 h 74"/>
                  <a:gd name="T36" fmla="*/ 6 w 100"/>
                  <a:gd name="T37" fmla="*/ 51 h 74"/>
                  <a:gd name="T38" fmla="*/ 12 w 100"/>
                  <a:gd name="T39" fmla="*/ 43 h 74"/>
                  <a:gd name="T40" fmla="*/ 66 w 100"/>
                  <a:gd name="T41" fmla="*/ 17 h 74"/>
                  <a:gd name="T42" fmla="*/ 71 w 100"/>
                  <a:gd name="T43" fmla="*/ 16 h 74"/>
                  <a:gd name="T44" fmla="*/ 73 w 100"/>
                  <a:gd name="T45" fmla="*/ 17 h 74"/>
                  <a:gd name="T46" fmla="*/ 79 w 100"/>
                  <a:gd name="T47" fmla="*/ 21 h 74"/>
                  <a:gd name="T48" fmla="*/ 79 w 100"/>
                  <a:gd name="T49" fmla="*/ 26 h 74"/>
                  <a:gd name="T50" fmla="*/ 79 w 100"/>
                  <a:gd name="T51" fmla="*/ 28 h 74"/>
                  <a:gd name="T52" fmla="*/ 75 w 100"/>
                  <a:gd name="T53" fmla="*/ 34 h 74"/>
                  <a:gd name="T54" fmla="*/ 23 w 100"/>
                  <a:gd name="T55" fmla="*/ 58 h 74"/>
                  <a:gd name="T56" fmla="*/ 22 w 100"/>
                  <a:gd name="T57" fmla="*/ 61 h 74"/>
                  <a:gd name="T58" fmla="*/ 25 w 100"/>
                  <a:gd name="T59" fmla="*/ 62 h 74"/>
                  <a:gd name="T60" fmla="*/ 26 w 100"/>
                  <a:gd name="T61" fmla="*/ 62 h 74"/>
                  <a:gd name="T62" fmla="*/ 76 w 100"/>
                  <a:gd name="T63" fmla="*/ 38 h 74"/>
                  <a:gd name="T64" fmla="*/ 83 w 100"/>
                  <a:gd name="T65" fmla="*/ 30 h 74"/>
                  <a:gd name="T66" fmla="*/ 84 w 100"/>
                  <a:gd name="T67" fmla="*/ 24 h 74"/>
                  <a:gd name="T68" fmla="*/ 83 w 100"/>
                  <a:gd name="T69" fmla="*/ 20 h 74"/>
                  <a:gd name="T70" fmla="*/ 75 w 100"/>
                  <a:gd name="T71" fmla="*/ 13 h 74"/>
                  <a:gd name="T72" fmla="*/ 71 w 100"/>
                  <a:gd name="T73" fmla="*/ 12 h 74"/>
                  <a:gd name="T74" fmla="*/ 64 w 100"/>
                  <a:gd name="T75" fmla="*/ 13 h 74"/>
                  <a:gd name="T76" fmla="*/ 11 w 100"/>
                  <a:gd name="T77" fmla="*/ 39 h 74"/>
                  <a:gd name="T78" fmla="*/ 0 w 100"/>
                  <a:gd name="T79" fmla="*/ 50 h 74"/>
                  <a:gd name="T80" fmla="*/ 2 w 100"/>
                  <a:gd name="T81" fmla="*/ 63 h 74"/>
                  <a:gd name="T82" fmla="*/ 4 w 100"/>
                  <a:gd name="T83" fmla="*/ 67 h 74"/>
                  <a:gd name="T84" fmla="*/ 14 w 100"/>
                  <a:gd name="T85" fmla="*/ 73 h 74"/>
                  <a:gd name="T86" fmla="*/ 18 w 100"/>
                  <a:gd name="T87" fmla="*/ 74 h 74"/>
                  <a:gd name="T88" fmla="*/ 23 w 100"/>
                  <a:gd name="T89" fmla="*/ 73 h 74"/>
                  <a:gd name="T90" fmla="*/ 87 w 100"/>
                  <a:gd name="T91" fmla="*/ 42 h 74"/>
                  <a:gd name="T92" fmla="*/ 91 w 100"/>
                  <a:gd name="T93" fmla="*/ 40 h 74"/>
                  <a:gd name="T94" fmla="*/ 98 w 100"/>
                  <a:gd name="T95" fmla="*/ 34 h 74"/>
                  <a:gd name="T96" fmla="*/ 99 w 100"/>
                  <a:gd name="T97" fmla="*/ 30 h 74"/>
                  <a:gd name="T98" fmla="*/ 100 w 100"/>
                  <a:gd name="T99" fmla="*/ 20 h 74"/>
                  <a:gd name="T100" fmla="*/ 98 w 100"/>
                  <a:gd name="T101" fmla="*/ 12 h 74"/>
                  <a:gd name="T102" fmla="*/ 96 w 100"/>
                  <a:gd name="T103" fmla="*/ 8 h 74"/>
                  <a:gd name="T104" fmla="*/ 89 w 100"/>
                  <a:gd name="T105" fmla="*/ 3 h 74"/>
                  <a:gd name="T106" fmla="*/ 85 w 100"/>
                  <a:gd name="T107"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74">
                    <a:moveTo>
                      <a:pt x="77" y="0"/>
                    </a:moveTo>
                    <a:lnTo>
                      <a:pt x="77" y="0"/>
                    </a:lnTo>
                    <a:lnTo>
                      <a:pt x="72" y="1"/>
                    </a:lnTo>
                    <a:lnTo>
                      <a:pt x="66" y="3"/>
                    </a:lnTo>
                    <a:lnTo>
                      <a:pt x="31" y="20"/>
                    </a:lnTo>
                    <a:lnTo>
                      <a:pt x="31" y="20"/>
                    </a:lnTo>
                    <a:lnTo>
                      <a:pt x="30" y="21"/>
                    </a:lnTo>
                    <a:lnTo>
                      <a:pt x="30" y="23"/>
                    </a:lnTo>
                    <a:lnTo>
                      <a:pt x="30" y="23"/>
                    </a:lnTo>
                    <a:lnTo>
                      <a:pt x="31" y="24"/>
                    </a:lnTo>
                    <a:lnTo>
                      <a:pt x="31" y="24"/>
                    </a:lnTo>
                    <a:lnTo>
                      <a:pt x="33" y="24"/>
                    </a:lnTo>
                    <a:lnTo>
                      <a:pt x="69" y="7"/>
                    </a:lnTo>
                    <a:lnTo>
                      <a:pt x="69" y="7"/>
                    </a:lnTo>
                    <a:lnTo>
                      <a:pt x="73" y="5"/>
                    </a:lnTo>
                    <a:lnTo>
                      <a:pt x="77" y="4"/>
                    </a:lnTo>
                    <a:lnTo>
                      <a:pt x="77" y="4"/>
                    </a:lnTo>
                    <a:lnTo>
                      <a:pt x="83" y="5"/>
                    </a:lnTo>
                    <a:lnTo>
                      <a:pt x="83" y="5"/>
                    </a:lnTo>
                    <a:lnTo>
                      <a:pt x="89" y="9"/>
                    </a:lnTo>
                    <a:lnTo>
                      <a:pt x="93" y="15"/>
                    </a:lnTo>
                    <a:lnTo>
                      <a:pt x="93" y="15"/>
                    </a:lnTo>
                    <a:lnTo>
                      <a:pt x="96" y="21"/>
                    </a:lnTo>
                    <a:lnTo>
                      <a:pt x="95" y="28"/>
                    </a:lnTo>
                    <a:lnTo>
                      <a:pt x="95" y="28"/>
                    </a:lnTo>
                    <a:lnTo>
                      <a:pt x="91" y="34"/>
                    </a:lnTo>
                    <a:lnTo>
                      <a:pt x="85" y="38"/>
                    </a:lnTo>
                    <a:lnTo>
                      <a:pt x="25" y="67"/>
                    </a:lnTo>
                    <a:lnTo>
                      <a:pt x="25" y="67"/>
                    </a:lnTo>
                    <a:lnTo>
                      <a:pt x="18" y="69"/>
                    </a:lnTo>
                    <a:lnTo>
                      <a:pt x="18" y="69"/>
                    </a:lnTo>
                    <a:lnTo>
                      <a:pt x="15" y="69"/>
                    </a:lnTo>
                    <a:lnTo>
                      <a:pt x="11" y="67"/>
                    </a:lnTo>
                    <a:lnTo>
                      <a:pt x="8" y="65"/>
                    </a:lnTo>
                    <a:lnTo>
                      <a:pt x="6" y="62"/>
                    </a:lnTo>
                    <a:lnTo>
                      <a:pt x="6" y="62"/>
                    </a:lnTo>
                    <a:lnTo>
                      <a:pt x="4" y="57"/>
                    </a:lnTo>
                    <a:lnTo>
                      <a:pt x="6" y="51"/>
                    </a:lnTo>
                    <a:lnTo>
                      <a:pt x="8" y="47"/>
                    </a:lnTo>
                    <a:lnTo>
                      <a:pt x="12" y="43"/>
                    </a:lnTo>
                    <a:lnTo>
                      <a:pt x="66" y="17"/>
                    </a:lnTo>
                    <a:lnTo>
                      <a:pt x="66" y="17"/>
                    </a:lnTo>
                    <a:lnTo>
                      <a:pt x="71" y="16"/>
                    </a:lnTo>
                    <a:lnTo>
                      <a:pt x="71" y="16"/>
                    </a:lnTo>
                    <a:lnTo>
                      <a:pt x="73" y="17"/>
                    </a:lnTo>
                    <a:lnTo>
                      <a:pt x="73" y="17"/>
                    </a:lnTo>
                    <a:lnTo>
                      <a:pt x="76" y="19"/>
                    </a:lnTo>
                    <a:lnTo>
                      <a:pt x="79" y="21"/>
                    </a:lnTo>
                    <a:lnTo>
                      <a:pt x="79" y="21"/>
                    </a:lnTo>
                    <a:lnTo>
                      <a:pt x="79" y="26"/>
                    </a:lnTo>
                    <a:lnTo>
                      <a:pt x="79" y="28"/>
                    </a:lnTo>
                    <a:lnTo>
                      <a:pt x="79" y="28"/>
                    </a:lnTo>
                    <a:lnTo>
                      <a:pt x="77" y="31"/>
                    </a:lnTo>
                    <a:lnTo>
                      <a:pt x="75" y="34"/>
                    </a:lnTo>
                    <a:lnTo>
                      <a:pt x="23" y="58"/>
                    </a:lnTo>
                    <a:lnTo>
                      <a:pt x="23" y="58"/>
                    </a:lnTo>
                    <a:lnTo>
                      <a:pt x="22" y="59"/>
                    </a:lnTo>
                    <a:lnTo>
                      <a:pt x="22" y="61"/>
                    </a:lnTo>
                    <a:lnTo>
                      <a:pt x="22" y="61"/>
                    </a:lnTo>
                    <a:lnTo>
                      <a:pt x="25" y="62"/>
                    </a:lnTo>
                    <a:lnTo>
                      <a:pt x="25" y="62"/>
                    </a:lnTo>
                    <a:lnTo>
                      <a:pt x="26" y="62"/>
                    </a:lnTo>
                    <a:lnTo>
                      <a:pt x="76" y="38"/>
                    </a:lnTo>
                    <a:lnTo>
                      <a:pt x="76" y="38"/>
                    </a:lnTo>
                    <a:lnTo>
                      <a:pt x="80" y="35"/>
                    </a:lnTo>
                    <a:lnTo>
                      <a:pt x="83" y="30"/>
                    </a:lnTo>
                    <a:lnTo>
                      <a:pt x="83" y="30"/>
                    </a:lnTo>
                    <a:lnTo>
                      <a:pt x="84" y="24"/>
                    </a:lnTo>
                    <a:lnTo>
                      <a:pt x="83" y="20"/>
                    </a:lnTo>
                    <a:lnTo>
                      <a:pt x="83" y="20"/>
                    </a:lnTo>
                    <a:lnTo>
                      <a:pt x="79" y="16"/>
                    </a:lnTo>
                    <a:lnTo>
                      <a:pt x="75" y="13"/>
                    </a:lnTo>
                    <a:lnTo>
                      <a:pt x="75" y="13"/>
                    </a:lnTo>
                    <a:lnTo>
                      <a:pt x="71" y="12"/>
                    </a:lnTo>
                    <a:lnTo>
                      <a:pt x="71" y="12"/>
                    </a:lnTo>
                    <a:lnTo>
                      <a:pt x="64" y="13"/>
                    </a:lnTo>
                    <a:lnTo>
                      <a:pt x="11" y="39"/>
                    </a:lnTo>
                    <a:lnTo>
                      <a:pt x="11" y="39"/>
                    </a:lnTo>
                    <a:lnTo>
                      <a:pt x="4" y="44"/>
                    </a:lnTo>
                    <a:lnTo>
                      <a:pt x="0" y="50"/>
                    </a:lnTo>
                    <a:lnTo>
                      <a:pt x="0" y="57"/>
                    </a:lnTo>
                    <a:lnTo>
                      <a:pt x="2" y="63"/>
                    </a:lnTo>
                    <a:lnTo>
                      <a:pt x="2" y="63"/>
                    </a:lnTo>
                    <a:lnTo>
                      <a:pt x="4" y="67"/>
                    </a:lnTo>
                    <a:lnTo>
                      <a:pt x="8" y="71"/>
                    </a:lnTo>
                    <a:lnTo>
                      <a:pt x="14" y="73"/>
                    </a:lnTo>
                    <a:lnTo>
                      <a:pt x="18" y="74"/>
                    </a:lnTo>
                    <a:lnTo>
                      <a:pt x="18" y="74"/>
                    </a:lnTo>
                    <a:lnTo>
                      <a:pt x="23" y="73"/>
                    </a:lnTo>
                    <a:lnTo>
                      <a:pt x="23" y="73"/>
                    </a:lnTo>
                    <a:lnTo>
                      <a:pt x="27" y="71"/>
                    </a:lnTo>
                    <a:lnTo>
                      <a:pt x="87" y="42"/>
                    </a:lnTo>
                    <a:lnTo>
                      <a:pt x="87" y="42"/>
                    </a:lnTo>
                    <a:lnTo>
                      <a:pt x="91" y="40"/>
                    </a:lnTo>
                    <a:lnTo>
                      <a:pt x="95" y="36"/>
                    </a:lnTo>
                    <a:lnTo>
                      <a:pt x="98" y="34"/>
                    </a:lnTo>
                    <a:lnTo>
                      <a:pt x="99" y="30"/>
                    </a:lnTo>
                    <a:lnTo>
                      <a:pt x="99" y="30"/>
                    </a:lnTo>
                    <a:lnTo>
                      <a:pt x="100" y="26"/>
                    </a:lnTo>
                    <a:lnTo>
                      <a:pt x="100" y="20"/>
                    </a:lnTo>
                    <a:lnTo>
                      <a:pt x="100" y="16"/>
                    </a:lnTo>
                    <a:lnTo>
                      <a:pt x="98" y="12"/>
                    </a:lnTo>
                    <a:lnTo>
                      <a:pt x="98" y="12"/>
                    </a:lnTo>
                    <a:lnTo>
                      <a:pt x="96" y="8"/>
                    </a:lnTo>
                    <a:lnTo>
                      <a:pt x="92" y="5"/>
                    </a:lnTo>
                    <a:lnTo>
                      <a:pt x="89" y="3"/>
                    </a:lnTo>
                    <a:lnTo>
                      <a:pt x="85" y="1"/>
                    </a:lnTo>
                    <a:lnTo>
                      <a:pt x="85" y="1"/>
                    </a:lnTo>
                    <a:lnTo>
                      <a:pt x="77"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5" name="Freeform 221"/>
              <p:cNvSpPr>
                <a:spLocks/>
              </p:cNvSpPr>
              <p:nvPr/>
            </p:nvSpPr>
            <p:spPr bwMode="auto">
              <a:xfrm>
                <a:off x="3028299" y="3013215"/>
                <a:ext cx="134698" cy="99677"/>
              </a:xfrm>
              <a:custGeom>
                <a:avLst/>
                <a:gdLst>
                  <a:gd name="T0" fmla="*/ 77 w 100"/>
                  <a:gd name="T1" fmla="*/ 0 h 74"/>
                  <a:gd name="T2" fmla="*/ 66 w 100"/>
                  <a:gd name="T3" fmla="*/ 3 h 74"/>
                  <a:gd name="T4" fmla="*/ 31 w 100"/>
                  <a:gd name="T5" fmla="*/ 20 h 74"/>
                  <a:gd name="T6" fmla="*/ 30 w 100"/>
                  <a:gd name="T7" fmla="*/ 23 h 74"/>
                  <a:gd name="T8" fmla="*/ 31 w 100"/>
                  <a:gd name="T9" fmla="*/ 24 h 74"/>
                  <a:gd name="T10" fmla="*/ 33 w 100"/>
                  <a:gd name="T11" fmla="*/ 24 h 74"/>
                  <a:gd name="T12" fmla="*/ 69 w 100"/>
                  <a:gd name="T13" fmla="*/ 7 h 74"/>
                  <a:gd name="T14" fmla="*/ 77 w 100"/>
                  <a:gd name="T15" fmla="*/ 4 h 74"/>
                  <a:gd name="T16" fmla="*/ 83 w 100"/>
                  <a:gd name="T17" fmla="*/ 5 h 74"/>
                  <a:gd name="T18" fmla="*/ 89 w 100"/>
                  <a:gd name="T19" fmla="*/ 9 h 74"/>
                  <a:gd name="T20" fmla="*/ 93 w 100"/>
                  <a:gd name="T21" fmla="*/ 15 h 74"/>
                  <a:gd name="T22" fmla="*/ 95 w 100"/>
                  <a:gd name="T23" fmla="*/ 28 h 74"/>
                  <a:gd name="T24" fmla="*/ 91 w 100"/>
                  <a:gd name="T25" fmla="*/ 34 h 74"/>
                  <a:gd name="T26" fmla="*/ 25 w 100"/>
                  <a:gd name="T27" fmla="*/ 67 h 74"/>
                  <a:gd name="T28" fmla="*/ 18 w 100"/>
                  <a:gd name="T29" fmla="*/ 69 h 74"/>
                  <a:gd name="T30" fmla="*/ 15 w 100"/>
                  <a:gd name="T31" fmla="*/ 69 h 74"/>
                  <a:gd name="T32" fmla="*/ 8 w 100"/>
                  <a:gd name="T33" fmla="*/ 65 h 74"/>
                  <a:gd name="T34" fmla="*/ 6 w 100"/>
                  <a:gd name="T35" fmla="*/ 62 h 74"/>
                  <a:gd name="T36" fmla="*/ 6 w 100"/>
                  <a:gd name="T37" fmla="*/ 51 h 74"/>
                  <a:gd name="T38" fmla="*/ 12 w 100"/>
                  <a:gd name="T39" fmla="*/ 43 h 74"/>
                  <a:gd name="T40" fmla="*/ 66 w 100"/>
                  <a:gd name="T41" fmla="*/ 17 h 74"/>
                  <a:gd name="T42" fmla="*/ 71 w 100"/>
                  <a:gd name="T43" fmla="*/ 16 h 74"/>
                  <a:gd name="T44" fmla="*/ 73 w 100"/>
                  <a:gd name="T45" fmla="*/ 17 h 74"/>
                  <a:gd name="T46" fmla="*/ 79 w 100"/>
                  <a:gd name="T47" fmla="*/ 21 h 74"/>
                  <a:gd name="T48" fmla="*/ 79 w 100"/>
                  <a:gd name="T49" fmla="*/ 26 h 74"/>
                  <a:gd name="T50" fmla="*/ 79 w 100"/>
                  <a:gd name="T51" fmla="*/ 28 h 74"/>
                  <a:gd name="T52" fmla="*/ 75 w 100"/>
                  <a:gd name="T53" fmla="*/ 34 h 74"/>
                  <a:gd name="T54" fmla="*/ 23 w 100"/>
                  <a:gd name="T55" fmla="*/ 58 h 74"/>
                  <a:gd name="T56" fmla="*/ 22 w 100"/>
                  <a:gd name="T57" fmla="*/ 61 h 74"/>
                  <a:gd name="T58" fmla="*/ 25 w 100"/>
                  <a:gd name="T59" fmla="*/ 62 h 74"/>
                  <a:gd name="T60" fmla="*/ 26 w 100"/>
                  <a:gd name="T61" fmla="*/ 62 h 74"/>
                  <a:gd name="T62" fmla="*/ 76 w 100"/>
                  <a:gd name="T63" fmla="*/ 38 h 74"/>
                  <a:gd name="T64" fmla="*/ 83 w 100"/>
                  <a:gd name="T65" fmla="*/ 30 h 74"/>
                  <a:gd name="T66" fmla="*/ 84 w 100"/>
                  <a:gd name="T67" fmla="*/ 24 h 74"/>
                  <a:gd name="T68" fmla="*/ 83 w 100"/>
                  <a:gd name="T69" fmla="*/ 20 h 74"/>
                  <a:gd name="T70" fmla="*/ 75 w 100"/>
                  <a:gd name="T71" fmla="*/ 13 h 74"/>
                  <a:gd name="T72" fmla="*/ 71 w 100"/>
                  <a:gd name="T73" fmla="*/ 12 h 74"/>
                  <a:gd name="T74" fmla="*/ 64 w 100"/>
                  <a:gd name="T75" fmla="*/ 13 h 74"/>
                  <a:gd name="T76" fmla="*/ 11 w 100"/>
                  <a:gd name="T77" fmla="*/ 39 h 74"/>
                  <a:gd name="T78" fmla="*/ 0 w 100"/>
                  <a:gd name="T79" fmla="*/ 50 h 74"/>
                  <a:gd name="T80" fmla="*/ 2 w 100"/>
                  <a:gd name="T81" fmla="*/ 63 h 74"/>
                  <a:gd name="T82" fmla="*/ 4 w 100"/>
                  <a:gd name="T83" fmla="*/ 67 h 74"/>
                  <a:gd name="T84" fmla="*/ 14 w 100"/>
                  <a:gd name="T85" fmla="*/ 73 h 74"/>
                  <a:gd name="T86" fmla="*/ 18 w 100"/>
                  <a:gd name="T87" fmla="*/ 74 h 74"/>
                  <a:gd name="T88" fmla="*/ 23 w 100"/>
                  <a:gd name="T89" fmla="*/ 73 h 74"/>
                  <a:gd name="T90" fmla="*/ 87 w 100"/>
                  <a:gd name="T91" fmla="*/ 42 h 74"/>
                  <a:gd name="T92" fmla="*/ 91 w 100"/>
                  <a:gd name="T93" fmla="*/ 40 h 74"/>
                  <a:gd name="T94" fmla="*/ 98 w 100"/>
                  <a:gd name="T95" fmla="*/ 34 h 74"/>
                  <a:gd name="T96" fmla="*/ 99 w 100"/>
                  <a:gd name="T97" fmla="*/ 30 h 74"/>
                  <a:gd name="T98" fmla="*/ 100 w 100"/>
                  <a:gd name="T99" fmla="*/ 20 h 74"/>
                  <a:gd name="T100" fmla="*/ 98 w 100"/>
                  <a:gd name="T101" fmla="*/ 12 h 74"/>
                  <a:gd name="T102" fmla="*/ 96 w 100"/>
                  <a:gd name="T103" fmla="*/ 8 h 74"/>
                  <a:gd name="T104" fmla="*/ 89 w 100"/>
                  <a:gd name="T105" fmla="*/ 3 h 74"/>
                  <a:gd name="T106" fmla="*/ 85 w 100"/>
                  <a:gd name="T107"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74">
                    <a:moveTo>
                      <a:pt x="77" y="0"/>
                    </a:moveTo>
                    <a:lnTo>
                      <a:pt x="77" y="0"/>
                    </a:lnTo>
                    <a:lnTo>
                      <a:pt x="72" y="1"/>
                    </a:lnTo>
                    <a:lnTo>
                      <a:pt x="66" y="3"/>
                    </a:lnTo>
                    <a:lnTo>
                      <a:pt x="31" y="20"/>
                    </a:lnTo>
                    <a:lnTo>
                      <a:pt x="31" y="20"/>
                    </a:lnTo>
                    <a:lnTo>
                      <a:pt x="30" y="21"/>
                    </a:lnTo>
                    <a:lnTo>
                      <a:pt x="30" y="23"/>
                    </a:lnTo>
                    <a:lnTo>
                      <a:pt x="30" y="23"/>
                    </a:lnTo>
                    <a:lnTo>
                      <a:pt x="31" y="24"/>
                    </a:lnTo>
                    <a:lnTo>
                      <a:pt x="31" y="24"/>
                    </a:lnTo>
                    <a:lnTo>
                      <a:pt x="33" y="24"/>
                    </a:lnTo>
                    <a:lnTo>
                      <a:pt x="69" y="7"/>
                    </a:lnTo>
                    <a:lnTo>
                      <a:pt x="69" y="7"/>
                    </a:lnTo>
                    <a:lnTo>
                      <a:pt x="73" y="5"/>
                    </a:lnTo>
                    <a:lnTo>
                      <a:pt x="77" y="4"/>
                    </a:lnTo>
                    <a:lnTo>
                      <a:pt x="77" y="4"/>
                    </a:lnTo>
                    <a:lnTo>
                      <a:pt x="83" y="5"/>
                    </a:lnTo>
                    <a:lnTo>
                      <a:pt x="83" y="5"/>
                    </a:lnTo>
                    <a:lnTo>
                      <a:pt x="89" y="9"/>
                    </a:lnTo>
                    <a:lnTo>
                      <a:pt x="93" y="15"/>
                    </a:lnTo>
                    <a:lnTo>
                      <a:pt x="93" y="15"/>
                    </a:lnTo>
                    <a:lnTo>
                      <a:pt x="96" y="21"/>
                    </a:lnTo>
                    <a:lnTo>
                      <a:pt x="95" y="28"/>
                    </a:lnTo>
                    <a:lnTo>
                      <a:pt x="95" y="28"/>
                    </a:lnTo>
                    <a:lnTo>
                      <a:pt x="91" y="34"/>
                    </a:lnTo>
                    <a:lnTo>
                      <a:pt x="85" y="38"/>
                    </a:lnTo>
                    <a:lnTo>
                      <a:pt x="25" y="67"/>
                    </a:lnTo>
                    <a:lnTo>
                      <a:pt x="25" y="67"/>
                    </a:lnTo>
                    <a:lnTo>
                      <a:pt x="18" y="69"/>
                    </a:lnTo>
                    <a:lnTo>
                      <a:pt x="18" y="69"/>
                    </a:lnTo>
                    <a:lnTo>
                      <a:pt x="15" y="69"/>
                    </a:lnTo>
                    <a:lnTo>
                      <a:pt x="11" y="67"/>
                    </a:lnTo>
                    <a:lnTo>
                      <a:pt x="8" y="65"/>
                    </a:lnTo>
                    <a:lnTo>
                      <a:pt x="6" y="62"/>
                    </a:lnTo>
                    <a:lnTo>
                      <a:pt x="6" y="62"/>
                    </a:lnTo>
                    <a:lnTo>
                      <a:pt x="4" y="57"/>
                    </a:lnTo>
                    <a:lnTo>
                      <a:pt x="6" y="51"/>
                    </a:lnTo>
                    <a:lnTo>
                      <a:pt x="8" y="47"/>
                    </a:lnTo>
                    <a:lnTo>
                      <a:pt x="12" y="43"/>
                    </a:lnTo>
                    <a:lnTo>
                      <a:pt x="66" y="17"/>
                    </a:lnTo>
                    <a:lnTo>
                      <a:pt x="66" y="17"/>
                    </a:lnTo>
                    <a:lnTo>
                      <a:pt x="71" y="16"/>
                    </a:lnTo>
                    <a:lnTo>
                      <a:pt x="71" y="16"/>
                    </a:lnTo>
                    <a:lnTo>
                      <a:pt x="73" y="17"/>
                    </a:lnTo>
                    <a:lnTo>
                      <a:pt x="73" y="17"/>
                    </a:lnTo>
                    <a:lnTo>
                      <a:pt x="76" y="19"/>
                    </a:lnTo>
                    <a:lnTo>
                      <a:pt x="79" y="21"/>
                    </a:lnTo>
                    <a:lnTo>
                      <a:pt x="79" y="21"/>
                    </a:lnTo>
                    <a:lnTo>
                      <a:pt x="79" y="26"/>
                    </a:lnTo>
                    <a:lnTo>
                      <a:pt x="79" y="28"/>
                    </a:lnTo>
                    <a:lnTo>
                      <a:pt x="79" y="28"/>
                    </a:lnTo>
                    <a:lnTo>
                      <a:pt x="77" y="31"/>
                    </a:lnTo>
                    <a:lnTo>
                      <a:pt x="75" y="34"/>
                    </a:lnTo>
                    <a:lnTo>
                      <a:pt x="23" y="58"/>
                    </a:lnTo>
                    <a:lnTo>
                      <a:pt x="23" y="58"/>
                    </a:lnTo>
                    <a:lnTo>
                      <a:pt x="22" y="59"/>
                    </a:lnTo>
                    <a:lnTo>
                      <a:pt x="22" y="61"/>
                    </a:lnTo>
                    <a:lnTo>
                      <a:pt x="22" y="61"/>
                    </a:lnTo>
                    <a:lnTo>
                      <a:pt x="25" y="62"/>
                    </a:lnTo>
                    <a:lnTo>
                      <a:pt x="25" y="62"/>
                    </a:lnTo>
                    <a:lnTo>
                      <a:pt x="26" y="62"/>
                    </a:lnTo>
                    <a:lnTo>
                      <a:pt x="76" y="38"/>
                    </a:lnTo>
                    <a:lnTo>
                      <a:pt x="76" y="38"/>
                    </a:lnTo>
                    <a:lnTo>
                      <a:pt x="80" y="35"/>
                    </a:lnTo>
                    <a:lnTo>
                      <a:pt x="83" y="30"/>
                    </a:lnTo>
                    <a:lnTo>
                      <a:pt x="83" y="30"/>
                    </a:lnTo>
                    <a:lnTo>
                      <a:pt x="84" y="24"/>
                    </a:lnTo>
                    <a:lnTo>
                      <a:pt x="83" y="20"/>
                    </a:lnTo>
                    <a:lnTo>
                      <a:pt x="83" y="20"/>
                    </a:lnTo>
                    <a:lnTo>
                      <a:pt x="79" y="16"/>
                    </a:lnTo>
                    <a:lnTo>
                      <a:pt x="75" y="13"/>
                    </a:lnTo>
                    <a:lnTo>
                      <a:pt x="75" y="13"/>
                    </a:lnTo>
                    <a:lnTo>
                      <a:pt x="71" y="12"/>
                    </a:lnTo>
                    <a:lnTo>
                      <a:pt x="71" y="12"/>
                    </a:lnTo>
                    <a:lnTo>
                      <a:pt x="64" y="13"/>
                    </a:lnTo>
                    <a:lnTo>
                      <a:pt x="11" y="39"/>
                    </a:lnTo>
                    <a:lnTo>
                      <a:pt x="11" y="39"/>
                    </a:lnTo>
                    <a:lnTo>
                      <a:pt x="4" y="44"/>
                    </a:lnTo>
                    <a:lnTo>
                      <a:pt x="0" y="50"/>
                    </a:lnTo>
                    <a:lnTo>
                      <a:pt x="0" y="57"/>
                    </a:lnTo>
                    <a:lnTo>
                      <a:pt x="2" y="63"/>
                    </a:lnTo>
                    <a:lnTo>
                      <a:pt x="2" y="63"/>
                    </a:lnTo>
                    <a:lnTo>
                      <a:pt x="4" y="67"/>
                    </a:lnTo>
                    <a:lnTo>
                      <a:pt x="8" y="71"/>
                    </a:lnTo>
                    <a:lnTo>
                      <a:pt x="14" y="73"/>
                    </a:lnTo>
                    <a:lnTo>
                      <a:pt x="18" y="74"/>
                    </a:lnTo>
                    <a:lnTo>
                      <a:pt x="18" y="74"/>
                    </a:lnTo>
                    <a:lnTo>
                      <a:pt x="23" y="73"/>
                    </a:lnTo>
                    <a:lnTo>
                      <a:pt x="23" y="73"/>
                    </a:lnTo>
                    <a:lnTo>
                      <a:pt x="27" y="71"/>
                    </a:lnTo>
                    <a:lnTo>
                      <a:pt x="87" y="42"/>
                    </a:lnTo>
                    <a:lnTo>
                      <a:pt x="87" y="42"/>
                    </a:lnTo>
                    <a:lnTo>
                      <a:pt x="91" y="40"/>
                    </a:lnTo>
                    <a:lnTo>
                      <a:pt x="95" y="36"/>
                    </a:lnTo>
                    <a:lnTo>
                      <a:pt x="98" y="34"/>
                    </a:lnTo>
                    <a:lnTo>
                      <a:pt x="99" y="30"/>
                    </a:lnTo>
                    <a:lnTo>
                      <a:pt x="99" y="30"/>
                    </a:lnTo>
                    <a:lnTo>
                      <a:pt x="100" y="26"/>
                    </a:lnTo>
                    <a:lnTo>
                      <a:pt x="100" y="20"/>
                    </a:lnTo>
                    <a:lnTo>
                      <a:pt x="100" y="16"/>
                    </a:lnTo>
                    <a:lnTo>
                      <a:pt x="98" y="12"/>
                    </a:lnTo>
                    <a:lnTo>
                      <a:pt x="98" y="12"/>
                    </a:lnTo>
                    <a:lnTo>
                      <a:pt x="96" y="8"/>
                    </a:lnTo>
                    <a:lnTo>
                      <a:pt x="92" y="5"/>
                    </a:lnTo>
                    <a:lnTo>
                      <a:pt x="89" y="3"/>
                    </a:lnTo>
                    <a:lnTo>
                      <a:pt x="85" y="1"/>
                    </a:lnTo>
                    <a:lnTo>
                      <a:pt x="85" y="1"/>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6" name="Freeform 222"/>
              <p:cNvSpPr>
                <a:spLocks/>
              </p:cNvSpPr>
              <p:nvPr/>
            </p:nvSpPr>
            <p:spPr bwMode="auto">
              <a:xfrm>
                <a:off x="2994625" y="3053625"/>
                <a:ext cx="134698" cy="101024"/>
              </a:xfrm>
              <a:custGeom>
                <a:avLst/>
                <a:gdLst>
                  <a:gd name="T0" fmla="*/ 83 w 100"/>
                  <a:gd name="T1" fmla="*/ 1 h 75"/>
                  <a:gd name="T2" fmla="*/ 74 w 100"/>
                  <a:gd name="T3" fmla="*/ 0 h 75"/>
                  <a:gd name="T4" fmla="*/ 66 w 100"/>
                  <a:gd name="T5" fmla="*/ 2 h 75"/>
                  <a:gd name="T6" fmla="*/ 29 w 100"/>
                  <a:gd name="T7" fmla="*/ 21 h 75"/>
                  <a:gd name="T8" fmla="*/ 28 w 100"/>
                  <a:gd name="T9" fmla="*/ 24 h 75"/>
                  <a:gd name="T10" fmla="*/ 29 w 100"/>
                  <a:gd name="T11" fmla="*/ 25 h 75"/>
                  <a:gd name="T12" fmla="*/ 67 w 100"/>
                  <a:gd name="T13" fmla="*/ 6 h 75"/>
                  <a:gd name="T14" fmla="*/ 74 w 100"/>
                  <a:gd name="T15" fmla="*/ 4 h 75"/>
                  <a:gd name="T16" fmla="*/ 82 w 100"/>
                  <a:gd name="T17" fmla="*/ 5 h 75"/>
                  <a:gd name="T18" fmla="*/ 93 w 100"/>
                  <a:gd name="T19" fmla="*/ 13 h 75"/>
                  <a:gd name="T20" fmla="*/ 94 w 100"/>
                  <a:gd name="T21" fmla="*/ 20 h 75"/>
                  <a:gd name="T22" fmla="*/ 94 w 100"/>
                  <a:gd name="T23" fmla="*/ 27 h 75"/>
                  <a:gd name="T24" fmla="*/ 85 w 100"/>
                  <a:gd name="T25" fmla="*/ 37 h 75"/>
                  <a:gd name="T26" fmla="*/ 25 w 100"/>
                  <a:gd name="T27" fmla="*/ 68 h 75"/>
                  <a:gd name="T28" fmla="*/ 15 w 100"/>
                  <a:gd name="T29" fmla="*/ 70 h 75"/>
                  <a:gd name="T30" fmla="*/ 6 w 100"/>
                  <a:gd name="T31" fmla="*/ 63 h 75"/>
                  <a:gd name="T32" fmla="*/ 4 w 100"/>
                  <a:gd name="T33" fmla="*/ 58 h 75"/>
                  <a:gd name="T34" fmla="*/ 8 w 100"/>
                  <a:gd name="T35" fmla="*/ 48 h 75"/>
                  <a:gd name="T36" fmla="*/ 64 w 100"/>
                  <a:gd name="T37" fmla="*/ 17 h 75"/>
                  <a:gd name="T38" fmla="*/ 69 w 100"/>
                  <a:gd name="T39" fmla="*/ 17 h 75"/>
                  <a:gd name="T40" fmla="*/ 71 w 100"/>
                  <a:gd name="T41" fmla="*/ 17 h 75"/>
                  <a:gd name="T42" fmla="*/ 77 w 100"/>
                  <a:gd name="T43" fmla="*/ 21 h 75"/>
                  <a:gd name="T44" fmla="*/ 78 w 100"/>
                  <a:gd name="T45" fmla="*/ 24 h 75"/>
                  <a:gd name="T46" fmla="*/ 78 w 100"/>
                  <a:gd name="T47" fmla="*/ 28 h 75"/>
                  <a:gd name="T48" fmla="*/ 73 w 100"/>
                  <a:gd name="T49" fmla="*/ 33 h 75"/>
                  <a:gd name="T50" fmla="*/ 24 w 100"/>
                  <a:gd name="T51" fmla="*/ 59 h 75"/>
                  <a:gd name="T52" fmla="*/ 23 w 100"/>
                  <a:gd name="T53" fmla="*/ 62 h 75"/>
                  <a:gd name="T54" fmla="*/ 24 w 100"/>
                  <a:gd name="T55" fmla="*/ 63 h 75"/>
                  <a:gd name="T56" fmla="*/ 75 w 100"/>
                  <a:gd name="T57" fmla="*/ 37 h 75"/>
                  <a:gd name="T58" fmla="*/ 79 w 100"/>
                  <a:gd name="T59" fmla="*/ 33 h 75"/>
                  <a:gd name="T60" fmla="*/ 82 w 100"/>
                  <a:gd name="T61" fmla="*/ 29 h 75"/>
                  <a:gd name="T62" fmla="*/ 81 w 100"/>
                  <a:gd name="T63" fmla="*/ 18 h 75"/>
                  <a:gd name="T64" fmla="*/ 78 w 100"/>
                  <a:gd name="T65" fmla="*/ 14 h 75"/>
                  <a:gd name="T66" fmla="*/ 73 w 100"/>
                  <a:gd name="T67" fmla="*/ 13 h 75"/>
                  <a:gd name="T68" fmla="*/ 63 w 100"/>
                  <a:gd name="T69" fmla="*/ 13 h 75"/>
                  <a:gd name="T70" fmla="*/ 9 w 100"/>
                  <a:gd name="T71" fmla="*/ 41 h 75"/>
                  <a:gd name="T72" fmla="*/ 1 w 100"/>
                  <a:gd name="T73" fmla="*/ 52 h 75"/>
                  <a:gd name="T74" fmla="*/ 1 w 100"/>
                  <a:gd name="T75" fmla="*/ 66 h 75"/>
                  <a:gd name="T76" fmla="*/ 5 w 100"/>
                  <a:gd name="T77" fmla="*/ 70 h 75"/>
                  <a:gd name="T78" fmla="*/ 17 w 100"/>
                  <a:gd name="T79" fmla="*/ 75 h 75"/>
                  <a:gd name="T80" fmla="*/ 23 w 100"/>
                  <a:gd name="T81" fmla="*/ 74 h 75"/>
                  <a:gd name="T82" fmla="*/ 86 w 100"/>
                  <a:gd name="T83" fmla="*/ 41 h 75"/>
                  <a:gd name="T84" fmla="*/ 90 w 100"/>
                  <a:gd name="T85" fmla="*/ 39 h 75"/>
                  <a:gd name="T86" fmla="*/ 97 w 100"/>
                  <a:gd name="T87" fmla="*/ 32 h 75"/>
                  <a:gd name="T88" fmla="*/ 98 w 100"/>
                  <a:gd name="T89" fmla="*/ 28 h 75"/>
                  <a:gd name="T90" fmla="*/ 100 w 100"/>
                  <a:gd name="T91" fmla="*/ 20 h 75"/>
                  <a:gd name="T92" fmla="*/ 97 w 100"/>
                  <a:gd name="T93" fmla="*/ 12 h 75"/>
                  <a:gd name="T94" fmla="*/ 94 w 100"/>
                  <a:gd name="T95" fmla="*/ 8 h 75"/>
                  <a:gd name="T96" fmla="*/ 87 w 100"/>
                  <a:gd name="T97" fmla="*/ 2 h 75"/>
                  <a:gd name="T98" fmla="*/ 83 w 100"/>
                  <a:gd name="T99" fmla="*/ 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75">
                    <a:moveTo>
                      <a:pt x="83" y="1"/>
                    </a:moveTo>
                    <a:lnTo>
                      <a:pt x="83" y="1"/>
                    </a:lnTo>
                    <a:lnTo>
                      <a:pt x="78" y="0"/>
                    </a:lnTo>
                    <a:lnTo>
                      <a:pt x="74" y="0"/>
                    </a:lnTo>
                    <a:lnTo>
                      <a:pt x="70" y="1"/>
                    </a:lnTo>
                    <a:lnTo>
                      <a:pt x="66" y="2"/>
                    </a:lnTo>
                    <a:lnTo>
                      <a:pt x="29" y="21"/>
                    </a:lnTo>
                    <a:lnTo>
                      <a:pt x="29" y="21"/>
                    </a:lnTo>
                    <a:lnTo>
                      <a:pt x="28" y="23"/>
                    </a:lnTo>
                    <a:lnTo>
                      <a:pt x="28" y="24"/>
                    </a:lnTo>
                    <a:lnTo>
                      <a:pt x="28" y="24"/>
                    </a:lnTo>
                    <a:lnTo>
                      <a:pt x="29" y="25"/>
                    </a:lnTo>
                    <a:lnTo>
                      <a:pt x="32" y="25"/>
                    </a:lnTo>
                    <a:lnTo>
                      <a:pt x="67" y="6"/>
                    </a:lnTo>
                    <a:lnTo>
                      <a:pt x="67" y="6"/>
                    </a:lnTo>
                    <a:lnTo>
                      <a:pt x="74" y="4"/>
                    </a:lnTo>
                    <a:lnTo>
                      <a:pt x="82" y="5"/>
                    </a:lnTo>
                    <a:lnTo>
                      <a:pt x="82" y="5"/>
                    </a:lnTo>
                    <a:lnTo>
                      <a:pt x="87" y="8"/>
                    </a:lnTo>
                    <a:lnTo>
                      <a:pt x="93" y="13"/>
                    </a:lnTo>
                    <a:lnTo>
                      <a:pt x="93" y="13"/>
                    </a:lnTo>
                    <a:lnTo>
                      <a:pt x="94" y="20"/>
                    </a:lnTo>
                    <a:lnTo>
                      <a:pt x="94" y="27"/>
                    </a:lnTo>
                    <a:lnTo>
                      <a:pt x="94" y="27"/>
                    </a:lnTo>
                    <a:lnTo>
                      <a:pt x="90" y="33"/>
                    </a:lnTo>
                    <a:lnTo>
                      <a:pt x="85" y="37"/>
                    </a:lnTo>
                    <a:lnTo>
                      <a:pt x="25" y="68"/>
                    </a:lnTo>
                    <a:lnTo>
                      <a:pt x="25" y="68"/>
                    </a:lnTo>
                    <a:lnTo>
                      <a:pt x="20" y="70"/>
                    </a:lnTo>
                    <a:lnTo>
                      <a:pt x="15" y="70"/>
                    </a:lnTo>
                    <a:lnTo>
                      <a:pt x="9" y="67"/>
                    </a:lnTo>
                    <a:lnTo>
                      <a:pt x="6" y="63"/>
                    </a:lnTo>
                    <a:lnTo>
                      <a:pt x="6" y="63"/>
                    </a:lnTo>
                    <a:lnTo>
                      <a:pt x="4" y="58"/>
                    </a:lnTo>
                    <a:lnTo>
                      <a:pt x="5" y="52"/>
                    </a:lnTo>
                    <a:lnTo>
                      <a:pt x="8" y="48"/>
                    </a:lnTo>
                    <a:lnTo>
                      <a:pt x="12" y="45"/>
                    </a:lnTo>
                    <a:lnTo>
                      <a:pt x="64" y="17"/>
                    </a:lnTo>
                    <a:lnTo>
                      <a:pt x="64" y="17"/>
                    </a:lnTo>
                    <a:lnTo>
                      <a:pt x="69" y="17"/>
                    </a:lnTo>
                    <a:lnTo>
                      <a:pt x="71" y="17"/>
                    </a:lnTo>
                    <a:lnTo>
                      <a:pt x="71" y="17"/>
                    </a:lnTo>
                    <a:lnTo>
                      <a:pt x="75" y="18"/>
                    </a:lnTo>
                    <a:lnTo>
                      <a:pt x="77" y="21"/>
                    </a:lnTo>
                    <a:lnTo>
                      <a:pt x="77" y="21"/>
                    </a:lnTo>
                    <a:lnTo>
                      <a:pt x="78" y="24"/>
                    </a:lnTo>
                    <a:lnTo>
                      <a:pt x="78" y="28"/>
                    </a:lnTo>
                    <a:lnTo>
                      <a:pt x="78" y="28"/>
                    </a:lnTo>
                    <a:lnTo>
                      <a:pt x="75" y="31"/>
                    </a:lnTo>
                    <a:lnTo>
                      <a:pt x="73" y="33"/>
                    </a:lnTo>
                    <a:lnTo>
                      <a:pt x="24" y="59"/>
                    </a:lnTo>
                    <a:lnTo>
                      <a:pt x="24" y="59"/>
                    </a:lnTo>
                    <a:lnTo>
                      <a:pt x="23" y="60"/>
                    </a:lnTo>
                    <a:lnTo>
                      <a:pt x="23" y="62"/>
                    </a:lnTo>
                    <a:lnTo>
                      <a:pt x="23" y="62"/>
                    </a:lnTo>
                    <a:lnTo>
                      <a:pt x="24" y="63"/>
                    </a:lnTo>
                    <a:lnTo>
                      <a:pt x="25" y="63"/>
                    </a:lnTo>
                    <a:lnTo>
                      <a:pt x="75" y="37"/>
                    </a:lnTo>
                    <a:lnTo>
                      <a:pt x="75" y="37"/>
                    </a:lnTo>
                    <a:lnTo>
                      <a:pt x="79" y="33"/>
                    </a:lnTo>
                    <a:lnTo>
                      <a:pt x="82" y="29"/>
                    </a:lnTo>
                    <a:lnTo>
                      <a:pt x="82" y="29"/>
                    </a:lnTo>
                    <a:lnTo>
                      <a:pt x="83" y="24"/>
                    </a:lnTo>
                    <a:lnTo>
                      <a:pt x="81" y="18"/>
                    </a:lnTo>
                    <a:lnTo>
                      <a:pt x="81" y="18"/>
                    </a:lnTo>
                    <a:lnTo>
                      <a:pt x="78" y="14"/>
                    </a:lnTo>
                    <a:lnTo>
                      <a:pt x="73" y="13"/>
                    </a:lnTo>
                    <a:lnTo>
                      <a:pt x="73" y="13"/>
                    </a:lnTo>
                    <a:lnTo>
                      <a:pt x="67" y="12"/>
                    </a:lnTo>
                    <a:lnTo>
                      <a:pt x="63" y="13"/>
                    </a:lnTo>
                    <a:lnTo>
                      <a:pt x="9" y="41"/>
                    </a:lnTo>
                    <a:lnTo>
                      <a:pt x="9" y="41"/>
                    </a:lnTo>
                    <a:lnTo>
                      <a:pt x="4" y="45"/>
                    </a:lnTo>
                    <a:lnTo>
                      <a:pt x="1" y="52"/>
                    </a:lnTo>
                    <a:lnTo>
                      <a:pt x="0" y="59"/>
                    </a:lnTo>
                    <a:lnTo>
                      <a:pt x="1" y="66"/>
                    </a:lnTo>
                    <a:lnTo>
                      <a:pt x="1" y="66"/>
                    </a:lnTo>
                    <a:lnTo>
                      <a:pt x="5" y="70"/>
                    </a:lnTo>
                    <a:lnTo>
                      <a:pt x="10" y="74"/>
                    </a:lnTo>
                    <a:lnTo>
                      <a:pt x="17" y="75"/>
                    </a:lnTo>
                    <a:lnTo>
                      <a:pt x="23" y="74"/>
                    </a:lnTo>
                    <a:lnTo>
                      <a:pt x="23" y="74"/>
                    </a:lnTo>
                    <a:lnTo>
                      <a:pt x="27" y="72"/>
                    </a:lnTo>
                    <a:lnTo>
                      <a:pt x="86" y="41"/>
                    </a:lnTo>
                    <a:lnTo>
                      <a:pt x="86" y="41"/>
                    </a:lnTo>
                    <a:lnTo>
                      <a:pt x="90" y="39"/>
                    </a:lnTo>
                    <a:lnTo>
                      <a:pt x="94" y="36"/>
                    </a:lnTo>
                    <a:lnTo>
                      <a:pt x="97" y="32"/>
                    </a:lnTo>
                    <a:lnTo>
                      <a:pt x="98" y="28"/>
                    </a:lnTo>
                    <a:lnTo>
                      <a:pt x="98" y="28"/>
                    </a:lnTo>
                    <a:lnTo>
                      <a:pt x="100" y="24"/>
                    </a:lnTo>
                    <a:lnTo>
                      <a:pt x="100" y="20"/>
                    </a:lnTo>
                    <a:lnTo>
                      <a:pt x="98" y="16"/>
                    </a:lnTo>
                    <a:lnTo>
                      <a:pt x="97" y="12"/>
                    </a:lnTo>
                    <a:lnTo>
                      <a:pt x="97" y="12"/>
                    </a:lnTo>
                    <a:lnTo>
                      <a:pt x="94" y="8"/>
                    </a:lnTo>
                    <a:lnTo>
                      <a:pt x="91" y="5"/>
                    </a:lnTo>
                    <a:lnTo>
                      <a:pt x="87" y="2"/>
                    </a:lnTo>
                    <a:lnTo>
                      <a:pt x="83" y="1"/>
                    </a:lnTo>
                    <a:lnTo>
                      <a:pt x="83" y="1"/>
                    </a:lnTo>
                    <a:close/>
                  </a:path>
                </a:pathLst>
              </a:custGeom>
              <a:solidFill>
                <a:srgbClr val="EAAB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7" name="Freeform 223"/>
              <p:cNvSpPr>
                <a:spLocks/>
              </p:cNvSpPr>
              <p:nvPr/>
            </p:nvSpPr>
            <p:spPr bwMode="auto">
              <a:xfrm>
                <a:off x="2983849" y="2960682"/>
                <a:ext cx="133352" cy="98330"/>
              </a:xfrm>
              <a:custGeom>
                <a:avLst/>
                <a:gdLst>
                  <a:gd name="T0" fmla="*/ 85 w 99"/>
                  <a:gd name="T1" fmla="*/ 0 h 73"/>
                  <a:gd name="T2" fmla="*/ 75 w 99"/>
                  <a:gd name="T3" fmla="*/ 0 h 73"/>
                  <a:gd name="T4" fmla="*/ 67 w 99"/>
                  <a:gd name="T5" fmla="*/ 1 h 73"/>
                  <a:gd name="T6" fmla="*/ 31 w 99"/>
                  <a:gd name="T7" fmla="*/ 19 h 73"/>
                  <a:gd name="T8" fmla="*/ 29 w 99"/>
                  <a:gd name="T9" fmla="*/ 23 h 73"/>
                  <a:gd name="T10" fmla="*/ 31 w 99"/>
                  <a:gd name="T11" fmla="*/ 24 h 73"/>
                  <a:gd name="T12" fmla="*/ 68 w 99"/>
                  <a:gd name="T13" fmla="*/ 5 h 73"/>
                  <a:gd name="T14" fmla="*/ 75 w 99"/>
                  <a:gd name="T15" fmla="*/ 4 h 73"/>
                  <a:gd name="T16" fmla="*/ 83 w 99"/>
                  <a:gd name="T17" fmla="*/ 5 h 73"/>
                  <a:gd name="T18" fmla="*/ 94 w 99"/>
                  <a:gd name="T19" fmla="*/ 13 h 73"/>
                  <a:gd name="T20" fmla="*/ 95 w 99"/>
                  <a:gd name="T21" fmla="*/ 20 h 73"/>
                  <a:gd name="T22" fmla="*/ 94 w 99"/>
                  <a:gd name="T23" fmla="*/ 27 h 73"/>
                  <a:gd name="T24" fmla="*/ 85 w 99"/>
                  <a:gd name="T25" fmla="*/ 38 h 73"/>
                  <a:gd name="T26" fmla="*/ 24 w 99"/>
                  <a:gd name="T27" fmla="*/ 67 h 73"/>
                  <a:gd name="T28" fmla="*/ 13 w 99"/>
                  <a:gd name="T29" fmla="*/ 67 h 73"/>
                  <a:gd name="T30" fmla="*/ 5 w 99"/>
                  <a:gd name="T31" fmla="*/ 60 h 73"/>
                  <a:gd name="T32" fmla="*/ 4 w 99"/>
                  <a:gd name="T33" fmla="*/ 56 h 73"/>
                  <a:gd name="T34" fmla="*/ 8 w 99"/>
                  <a:gd name="T35" fmla="*/ 46 h 73"/>
                  <a:gd name="T36" fmla="*/ 66 w 99"/>
                  <a:gd name="T37" fmla="*/ 17 h 73"/>
                  <a:gd name="T38" fmla="*/ 68 w 99"/>
                  <a:gd name="T39" fmla="*/ 16 h 73"/>
                  <a:gd name="T40" fmla="*/ 72 w 99"/>
                  <a:gd name="T41" fmla="*/ 16 h 73"/>
                  <a:gd name="T42" fmla="*/ 78 w 99"/>
                  <a:gd name="T43" fmla="*/ 21 h 73"/>
                  <a:gd name="T44" fmla="*/ 79 w 99"/>
                  <a:gd name="T45" fmla="*/ 24 h 73"/>
                  <a:gd name="T46" fmla="*/ 78 w 99"/>
                  <a:gd name="T47" fmla="*/ 28 h 73"/>
                  <a:gd name="T48" fmla="*/ 74 w 99"/>
                  <a:gd name="T49" fmla="*/ 33 h 73"/>
                  <a:gd name="T50" fmla="*/ 24 w 99"/>
                  <a:gd name="T51" fmla="*/ 58 h 73"/>
                  <a:gd name="T52" fmla="*/ 23 w 99"/>
                  <a:gd name="T53" fmla="*/ 60 h 73"/>
                  <a:gd name="T54" fmla="*/ 24 w 99"/>
                  <a:gd name="T55" fmla="*/ 62 h 73"/>
                  <a:gd name="T56" fmla="*/ 75 w 99"/>
                  <a:gd name="T57" fmla="*/ 38 h 73"/>
                  <a:gd name="T58" fmla="*/ 81 w 99"/>
                  <a:gd name="T59" fmla="*/ 33 h 73"/>
                  <a:gd name="T60" fmla="*/ 83 w 99"/>
                  <a:gd name="T61" fmla="*/ 29 h 73"/>
                  <a:gd name="T62" fmla="*/ 82 w 99"/>
                  <a:gd name="T63" fmla="*/ 19 h 73"/>
                  <a:gd name="T64" fmla="*/ 79 w 99"/>
                  <a:gd name="T65" fmla="*/ 15 h 73"/>
                  <a:gd name="T66" fmla="*/ 74 w 99"/>
                  <a:gd name="T67" fmla="*/ 12 h 73"/>
                  <a:gd name="T68" fmla="*/ 63 w 99"/>
                  <a:gd name="T69" fmla="*/ 13 h 73"/>
                  <a:gd name="T70" fmla="*/ 10 w 99"/>
                  <a:gd name="T71" fmla="*/ 39 h 73"/>
                  <a:gd name="T72" fmla="*/ 1 w 99"/>
                  <a:gd name="T73" fmla="*/ 50 h 73"/>
                  <a:gd name="T74" fmla="*/ 1 w 99"/>
                  <a:gd name="T75" fmla="*/ 63 h 73"/>
                  <a:gd name="T76" fmla="*/ 5 w 99"/>
                  <a:gd name="T77" fmla="*/ 69 h 73"/>
                  <a:gd name="T78" fmla="*/ 16 w 99"/>
                  <a:gd name="T79" fmla="*/ 73 h 73"/>
                  <a:gd name="T80" fmla="*/ 23 w 99"/>
                  <a:gd name="T81" fmla="*/ 73 h 73"/>
                  <a:gd name="T82" fmla="*/ 87 w 99"/>
                  <a:gd name="T83" fmla="*/ 42 h 73"/>
                  <a:gd name="T84" fmla="*/ 91 w 99"/>
                  <a:gd name="T85" fmla="*/ 39 h 73"/>
                  <a:gd name="T86" fmla="*/ 97 w 99"/>
                  <a:gd name="T87" fmla="*/ 32 h 73"/>
                  <a:gd name="T88" fmla="*/ 98 w 99"/>
                  <a:gd name="T89" fmla="*/ 28 h 73"/>
                  <a:gd name="T90" fmla="*/ 99 w 99"/>
                  <a:gd name="T91" fmla="*/ 20 h 73"/>
                  <a:gd name="T92" fmla="*/ 98 w 99"/>
                  <a:gd name="T93" fmla="*/ 12 h 73"/>
                  <a:gd name="T94" fmla="*/ 95 w 99"/>
                  <a:gd name="T95" fmla="*/ 8 h 73"/>
                  <a:gd name="T96" fmla="*/ 89 w 99"/>
                  <a:gd name="T97" fmla="*/ 2 h 73"/>
                  <a:gd name="T98" fmla="*/ 85 w 99"/>
                  <a:gd name="T9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 h="73">
                    <a:moveTo>
                      <a:pt x="85" y="0"/>
                    </a:moveTo>
                    <a:lnTo>
                      <a:pt x="85" y="0"/>
                    </a:lnTo>
                    <a:lnTo>
                      <a:pt x="79" y="0"/>
                    </a:lnTo>
                    <a:lnTo>
                      <a:pt x="75" y="0"/>
                    </a:lnTo>
                    <a:lnTo>
                      <a:pt x="71" y="0"/>
                    </a:lnTo>
                    <a:lnTo>
                      <a:pt x="67" y="1"/>
                    </a:lnTo>
                    <a:lnTo>
                      <a:pt x="31" y="19"/>
                    </a:lnTo>
                    <a:lnTo>
                      <a:pt x="31" y="19"/>
                    </a:lnTo>
                    <a:lnTo>
                      <a:pt x="29" y="20"/>
                    </a:lnTo>
                    <a:lnTo>
                      <a:pt x="29" y="23"/>
                    </a:lnTo>
                    <a:lnTo>
                      <a:pt x="29" y="23"/>
                    </a:lnTo>
                    <a:lnTo>
                      <a:pt x="31" y="24"/>
                    </a:lnTo>
                    <a:lnTo>
                      <a:pt x="32" y="23"/>
                    </a:lnTo>
                    <a:lnTo>
                      <a:pt x="68" y="5"/>
                    </a:lnTo>
                    <a:lnTo>
                      <a:pt x="68" y="5"/>
                    </a:lnTo>
                    <a:lnTo>
                      <a:pt x="75" y="4"/>
                    </a:lnTo>
                    <a:lnTo>
                      <a:pt x="83" y="5"/>
                    </a:lnTo>
                    <a:lnTo>
                      <a:pt x="83" y="5"/>
                    </a:lnTo>
                    <a:lnTo>
                      <a:pt x="89" y="8"/>
                    </a:lnTo>
                    <a:lnTo>
                      <a:pt x="94" y="13"/>
                    </a:lnTo>
                    <a:lnTo>
                      <a:pt x="94" y="13"/>
                    </a:lnTo>
                    <a:lnTo>
                      <a:pt x="95" y="20"/>
                    </a:lnTo>
                    <a:lnTo>
                      <a:pt x="94" y="27"/>
                    </a:lnTo>
                    <a:lnTo>
                      <a:pt x="94" y="27"/>
                    </a:lnTo>
                    <a:lnTo>
                      <a:pt x="90" y="33"/>
                    </a:lnTo>
                    <a:lnTo>
                      <a:pt x="85" y="38"/>
                    </a:lnTo>
                    <a:lnTo>
                      <a:pt x="24" y="67"/>
                    </a:lnTo>
                    <a:lnTo>
                      <a:pt x="24" y="67"/>
                    </a:lnTo>
                    <a:lnTo>
                      <a:pt x="18" y="69"/>
                    </a:lnTo>
                    <a:lnTo>
                      <a:pt x="13" y="67"/>
                    </a:lnTo>
                    <a:lnTo>
                      <a:pt x="9" y="65"/>
                    </a:lnTo>
                    <a:lnTo>
                      <a:pt x="5" y="60"/>
                    </a:lnTo>
                    <a:lnTo>
                      <a:pt x="5" y="60"/>
                    </a:lnTo>
                    <a:lnTo>
                      <a:pt x="4" y="56"/>
                    </a:lnTo>
                    <a:lnTo>
                      <a:pt x="5" y="51"/>
                    </a:lnTo>
                    <a:lnTo>
                      <a:pt x="8" y="46"/>
                    </a:lnTo>
                    <a:lnTo>
                      <a:pt x="12" y="43"/>
                    </a:lnTo>
                    <a:lnTo>
                      <a:pt x="66" y="17"/>
                    </a:lnTo>
                    <a:lnTo>
                      <a:pt x="66" y="17"/>
                    </a:lnTo>
                    <a:lnTo>
                      <a:pt x="68" y="16"/>
                    </a:lnTo>
                    <a:lnTo>
                      <a:pt x="72" y="16"/>
                    </a:lnTo>
                    <a:lnTo>
                      <a:pt x="72" y="16"/>
                    </a:lnTo>
                    <a:lnTo>
                      <a:pt x="75" y="19"/>
                    </a:lnTo>
                    <a:lnTo>
                      <a:pt x="78" y="21"/>
                    </a:lnTo>
                    <a:lnTo>
                      <a:pt x="78" y="21"/>
                    </a:lnTo>
                    <a:lnTo>
                      <a:pt x="79" y="24"/>
                    </a:lnTo>
                    <a:lnTo>
                      <a:pt x="78" y="28"/>
                    </a:lnTo>
                    <a:lnTo>
                      <a:pt x="78" y="28"/>
                    </a:lnTo>
                    <a:lnTo>
                      <a:pt x="77" y="31"/>
                    </a:lnTo>
                    <a:lnTo>
                      <a:pt x="74" y="33"/>
                    </a:lnTo>
                    <a:lnTo>
                      <a:pt x="24" y="58"/>
                    </a:lnTo>
                    <a:lnTo>
                      <a:pt x="24" y="58"/>
                    </a:lnTo>
                    <a:lnTo>
                      <a:pt x="23" y="59"/>
                    </a:lnTo>
                    <a:lnTo>
                      <a:pt x="23" y="60"/>
                    </a:lnTo>
                    <a:lnTo>
                      <a:pt x="23" y="60"/>
                    </a:lnTo>
                    <a:lnTo>
                      <a:pt x="24" y="62"/>
                    </a:lnTo>
                    <a:lnTo>
                      <a:pt x="25" y="62"/>
                    </a:lnTo>
                    <a:lnTo>
                      <a:pt x="75" y="38"/>
                    </a:lnTo>
                    <a:lnTo>
                      <a:pt x="75" y="38"/>
                    </a:lnTo>
                    <a:lnTo>
                      <a:pt x="81" y="33"/>
                    </a:lnTo>
                    <a:lnTo>
                      <a:pt x="83" y="29"/>
                    </a:lnTo>
                    <a:lnTo>
                      <a:pt x="83" y="29"/>
                    </a:lnTo>
                    <a:lnTo>
                      <a:pt x="83" y="24"/>
                    </a:lnTo>
                    <a:lnTo>
                      <a:pt x="82" y="19"/>
                    </a:lnTo>
                    <a:lnTo>
                      <a:pt x="82" y="19"/>
                    </a:lnTo>
                    <a:lnTo>
                      <a:pt x="79" y="15"/>
                    </a:lnTo>
                    <a:lnTo>
                      <a:pt x="74" y="12"/>
                    </a:lnTo>
                    <a:lnTo>
                      <a:pt x="74" y="12"/>
                    </a:lnTo>
                    <a:lnTo>
                      <a:pt x="68" y="12"/>
                    </a:lnTo>
                    <a:lnTo>
                      <a:pt x="63" y="13"/>
                    </a:lnTo>
                    <a:lnTo>
                      <a:pt x="10" y="39"/>
                    </a:lnTo>
                    <a:lnTo>
                      <a:pt x="10" y="39"/>
                    </a:lnTo>
                    <a:lnTo>
                      <a:pt x="4" y="43"/>
                    </a:lnTo>
                    <a:lnTo>
                      <a:pt x="1" y="50"/>
                    </a:lnTo>
                    <a:lnTo>
                      <a:pt x="0" y="56"/>
                    </a:lnTo>
                    <a:lnTo>
                      <a:pt x="1" y="63"/>
                    </a:lnTo>
                    <a:lnTo>
                      <a:pt x="1" y="63"/>
                    </a:lnTo>
                    <a:lnTo>
                      <a:pt x="5" y="69"/>
                    </a:lnTo>
                    <a:lnTo>
                      <a:pt x="10" y="71"/>
                    </a:lnTo>
                    <a:lnTo>
                      <a:pt x="16" y="73"/>
                    </a:lnTo>
                    <a:lnTo>
                      <a:pt x="23" y="73"/>
                    </a:lnTo>
                    <a:lnTo>
                      <a:pt x="23" y="73"/>
                    </a:lnTo>
                    <a:lnTo>
                      <a:pt x="27" y="71"/>
                    </a:lnTo>
                    <a:lnTo>
                      <a:pt x="87" y="42"/>
                    </a:lnTo>
                    <a:lnTo>
                      <a:pt x="87" y="42"/>
                    </a:lnTo>
                    <a:lnTo>
                      <a:pt x="91" y="39"/>
                    </a:lnTo>
                    <a:lnTo>
                      <a:pt x="94" y="36"/>
                    </a:lnTo>
                    <a:lnTo>
                      <a:pt x="97" y="32"/>
                    </a:lnTo>
                    <a:lnTo>
                      <a:pt x="98" y="28"/>
                    </a:lnTo>
                    <a:lnTo>
                      <a:pt x="98" y="28"/>
                    </a:lnTo>
                    <a:lnTo>
                      <a:pt x="99" y="24"/>
                    </a:lnTo>
                    <a:lnTo>
                      <a:pt x="99" y="20"/>
                    </a:lnTo>
                    <a:lnTo>
                      <a:pt x="99" y="16"/>
                    </a:lnTo>
                    <a:lnTo>
                      <a:pt x="98" y="12"/>
                    </a:lnTo>
                    <a:lnTo>
                      <a:pt x="98" y="12"/>
                    </a:lnTo>
                    <a:lnTo>
                      <a:pt x="95" y="8"/>
                    </a:lnTo>
                    <a:lnTo>
                      <a:pt x="93" y="5"/>
                    </a:lnTo>
                    <a:lnTo>
                      <a:pt x="89" y="2"/>
                    </a:lnTo>
                    <a:lnTo>
                      <a:pt x="85" y="0"/>
                    </a:lnTo>
                    <a:lnTo>
                      <a:pt x="85" y="0"/>
                    </a:lnTo>
                    <a:close/>
                  </a:path>
                </a:pathLst>
              </a:custGeom>
              <a:solidFill>
                <a:srgbClr val="DE5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8" name="Freeform 224"/>
              <p:cNvSpPr>
                <a:spLocks noEditPoints="1"/>
              </p:cNvSpPr>
              <p:nvPr/>
            </p:nvSpPr>
            <p:spPr bwMode="auto">
              <a:xfrm>
                <a:off x="2641715" y="3014562"/>
                <a:ext cx="468750" cy="845906"/>
              </a:xfrm>
              <a:custGeom>
                <a:avLst/>
                <a:gdLst>
                  <a:gd name="T0" fmla="*/ 325 w 348"/>
                  <a:gd name="T1" fmla="*/ 423 h 628"/>
                  <a:gd name="T2" fmla="*/ 308 w 348"/>
                  <a:gd name="T3" fmla="*/ 423 h 628"/>
                  <a:gd name="T4" fmla="*/ 308 w 348"/>
                  <a:gd name="T5" fmla="*/ 423 h 628"/>
                  <a:gd name="T6" fmla="*/ 290 w 348"/>
                  <a:gd name="T7" fmla="*/ 424 h 628"/>
                  <a:gd name="T8" fmla="*/ 304 w 348"/>
                  <a:gd name="T9" fmla="*/ 454 h 628"/>
                  <a:gd name="T10" fmla="*/ 0 w 348"/>
                  <a:gd name="T11" fmla="*/ 596 h 628"/>
                  <a:gd name="T12" fmla="*/ 15 w 348"/>
                  <a:gd name="T13" fmla="*/ 628 h 628"/>
                  <a:gd name="T14" fmla="*/ 348 w 348"/>
                  <a:gd name="T15" fmla="*/ 473 h 628"/>
                  <a:gd name="T16" fmla="*/ 325 w 348"/>
                  <a:gd name="T17" fmla="*/ 423 h 628"/>
                  <a:gd name="T18" fmla="*/ 294 w 348"/>
                  <a:gd name="T19" fmla="*/ 357 h 628"/>
                  <a:gd name="T20" fmla="*/ 259 w 348"/>
                  <a:gd name="T21" fmla="*/ 357 h 628"/>
                  <a:gd name="T22" fmla="*/ 268 w 348"/>
                  <a:gd name="T23" fmla="*/ 378 h 628"/>
                  <a:gd name="T24" fmla="*/ 305 w 348"/>
                  <a:gd name="T25" fmla="*/ 377 h 628"/>
                  <a:gd name="T26" fmla="*/ 294 w 348"/>
                  <a:gd name="T27" fmla="*/ 357 h 628"/>
                  <a:gd name="T28" fmla="*/ 232 w 348"/>
                  <a:gd name="T29" fmla="*/ 299 h 628"/>
                  <a:gd name="T30" fmla="*/ 245 w 348"/>
                  <a:gd name="T31" fmla="*/ 330 h 628"/>
                  <a:gd name="T32" fmla="*/ 282 w 348"/>
                  <a:gd name="T33" fmla="*/ 328 h 628"/>
                  <a:gd name="T34" fmla="*/ 268 w 348"/>
                  <a:gd name="T35" fmla="*/ 301 h 628"/>
                  <a:gd name="T36" fmla="*/ 250 w 348"/>
                  <a:gd name="T37" fmla="*/ 301 h 628"/>
                  <a:gd name="T38" fmla="*/ 250 w 348"/>
                  <a:gd name="T39" fmla="*/ 301 h 628"/>
                  <a:gd name="T40" fmla="*/ 250 w 348"/>
                  <a:gd name="T41" fmla="*/ 301 h 628"/>
                  <a:gd name="T42" fmla="*/ 250 w 348"/>
                  <a:gd name="T43" fmla="*/ 301 h 628"/>
                  <a:gd name="T44" fmla="*/ 245 w 348"/>
                  <a:gd name="T45" fmla="*/ 301 h 628"/>
                  <a:gd name="T46" fmla="*/ 243 w 348"/>
                  <a:gd name="T47" fmla="*/ 299 h 628"/>
                  <a:gd name="T48" fmla="*/ 235 w 348"/>
                  <a:gd name="T49" fmla="*/ 300 h 628"/>
                  <a:gd name="T50" fmla="*/ 235 w 348"/>
                  <a:gd name="T51" fmla="*/ 300 h 628"/>
                  <a:gd name="T52" fmla="*/ 235 w 348"/>
                  <a:gd name="T53" fmla="*/ 300 h 628"/>
                  <a:gd name="T54" fmla="*/ 235 w 348"/>
                  <a:gd name="T55" fmla="*/ 300 h 628"/>
                  <a:gd name="T56" fmla="*/ 232 w 348"/>
                  <a:gd name="T57" fmla="*/ 299 h 628"/>
                  <a:gd name="T58" fmla="*/ 129 w 348"/>
                  <a:gd name="T59" fmla="*/ 0 h 628"/>
                  <a:gd name="T60" fmla="*/ 100 w 348"/>
                  <a:gd name="T61" fmla="*/ 15 h 628"/>
                  <a:gd name="T62" fmla="*/ 224 w 348"/>
                  <a:gd name="T63" fmla="*/ 282 h 628"/>
                  <a:gd name="T64" fmla="*/ 224 w 348"/>
                  <a:gd name="T65" fmla="*/ 282 h 628"/>
                  <a:gd name="T66" fmla="*/ 229 w 348"/>
                  <a:gd name="T67" fmla="*/ 280 h 628"/>
                  <a:gd name="T68" fmla="*/ 235 w 348"/>
                  <a:gd name="T69" fmla="*/ 278 h 628"/>
                  <a:gd name="T70" fmla="*/ 241 w 348"/>
                  <a:gd name="T71" fmla="*/ 278 h 628"/>
                  <a:gd name="T72" fmla="*/ 241 w 348"/>
                  <a:gd name="T73" fmla="*/ 278 h 628"/>
                  <a:gd name="T74" fmla="*/ 245 w 348"/>
                  <a:gd name="T75" fmla="*/ 277 h 628"/>
                  <a:gd name="T76" fmla="*/ 250 w 348"/>
                  <a:gd name="T77" fmla="*/ 276 h 628"/>
                  <a:gd name="T78" fmla="*/ 256 w 348"/>
                  <a:gd name="T79" fmla="*/ 276 h 628"/>
                  <a:gd name="T80" fmla="*/ 129 w 348"/>
                  <a:gd name="T81" fmla="*/ 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8" h="628">
                    <a:moveTo>
                      <a:pt x="325" y="423"/>
                    </a:moveTo>
                    <a:lnTo>
                      <a:pt x="308" y="423"/>
                    </a:lnTo>
                    <a:lnTo>
                      <a:pt x="308" y="423"/>
                    </a:lnTo>
                    <a:lnTo>
                      <a:pt x="290" y="424"/>
                    </a:lnTo>
                    <a:lnTo>
                      <a:pt x="304" y="454"/>
                    </a:lnTo>
                    <a:lnTo>
                      <a:pt x="0" y="596"/>
                    </a:lnTo>
                    <a:lnTo>
                      <a:pt x="15" y="628"/>
                    </a:lnTo>
                    <a:lnTo>
                      <a:pt x="348" y="473"/>
                    </a:lnTo>
                    <a:lnTo>
                      <a:pt x="325" y="423"/>
                    </a:lnTo>
                    <a:close/>
                    <a:moveTo>
                      <a:pt x="294" y="357"/>
                    </a:moveTo>
                    <a:lnTo>
                      <a:pt x="259" y="357"/>
                    </a:lnTo>
                    <a:lnTo>
                      <a:pt x="268" y="378"/>
                    </a:lnTo>
                    <a:lnTo>
                      <a:pt x="305" y="377"/>
                    </a:lnTo>
                    <a:lnTo>
                      <a:pt x="294" y="357"/>
                    </a:lnTo>
                    <a:close/>
                    <a:moveTo>
                      <a:pt x="232" y="299"/>
                    </a:moveTo>
                    <a:lnTo>
                      <a:pt x="245" y="330"/>
                    </a:lnTo>
                    <a:lnTo>
                      <a:pt x="282" y="328"/>
                    </a:lnTo>
                    <a:lnTo>
                      <a:pt x="268" y="301"/>
                    </a:lnTo>
                    <a:lnTo>
                      <a:pt x="250" y="301"/>
                    </a:lnTo>
                    <a:lnTo>
                      <a:pt x="250" y="301"/>
                    </a:lnTo>
                    <a:lnTo>
                      <a:pt x="250" y="301"/>
                    </a:lnTo>
                    <a:lnTo>
                      <a:pt x="250" y="301"/>
                    </a:lnTo>
                    <a:lnTo>
                      <a:pt x="245" y="301"/>
                    </a:lnTo>
                    <a:lnTo>
                      <a:pt x="243" y="299"/>
                    </a:lnTo>
                    <a:lnTo>
                      <a:pt x="235" y="300"/>
                    </a:lnTo>
                    <a:lnTo>
                      <a:pt x="235" y="300"/>
                    </a:lnTo>
                    <a:lnTo>
                      <a:pt x="235" y="300"/>
                    </a:lnTo>
                    <a:lnTo>
                      <a:pt x="235" y="300"/>
                    </a:lnTo>
                    <a:lnTo>
                      <a:pt x="232" y="299"/>
                    </a:lnTo>
                    <a:close/>
                    <a:moveTo>
                      <a:pt x="129" y="0"/>
                    </a:moveTo>
                    <a:lnTo>
                      <a:pt x="100" y="15"/>
                    </a:lnTo>
                    <a:lnTo>
                      <a:pt x="224" y="282"/>
                    </a:lnTo>
                    <a:lnTo>
                      <a:pt x="224" y="282"/>
                    </a:lnTo>
                    <a:lnTo>
                      <a:pt x="229" y="280"/>
                    </a:lnTo>
                    <a:lnTo>
                      <a:pt x="235" y="278"/>
                    </a:lnTo>
                    <a:lnTo>
                      <a:pt x="241" y="278"/>
                    </a:lnTo>
                    <a:lnTo>
                      <a:pt x="241" y="278"/>
                    </a:lnTo>
                    <a:lnTo>
                      <a:pt x="245" y="277"/>
                    </a:lnTo>
                    <a:lnTo>
                      <a:pt x="250" y="276"/>
                    </a:lnTo>
                    <a:lnTo>
                      <a:pt x="256" y="276"/>
                    </a:lnTo>
                    <a:lnTo>
                      <a:pt x="129"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9" name="Freeform 225"/>
              <p:cNvSpPr>
                <a:spLocks/>
              </p:cNvSpPr>
              <p:nvPr/>
            </p:nvSpPr>
            <p:spPr bwMode="auto">
              <a:xfrm>
                <a:off x="2641715" y="3584337"/>
                <a:ext cx="468750" cy="276132"/>
              </a:xfrm>
              <a:custGeom>
                <a:avLst/>
                <a:gdLst>
                  <a:gd name="T0" fmla="*/ 325 w 348"/>
                  <a:gd name="T1" fmla="*/ 0 h 205"/>
                  <a:gd name="T2" fmla="*/ 308 w 348"/>
                  <a:gd name="T3" fmla="*/ 0 h 205"/>
                  <a:gd name="T4" fmla="*/ 308 w 348"/>
                  <a:gd name="T5" fmla="*/ 0 h 205"/>
                  <a:gd name="T6" fmla="*/ 290 w 348"/>
                  <a:gd name="T7" fmla="*/ 1 h 205"/>
                  <a:gd name="T8" fmla="*/ 304 w 348"/>
                  <a:gd name="T9" fmla="*/ 31 h 205"/>
                  <a:gd name="T10" fmla="*/ 0 w 348"/>
                  <a:gd name="T11" fmla="*/ 173 h 205"/>
                  <a:gd name="T12" fmla="*/ 15 w 348"/>
                  <a:gd name="T13" fmla="*/ 205 h 205"/>
                  <a:gd name="T14" fmla="*/ 348 w 348"/>
                  <a:gd name="T15" fmla="*/ 50 h 205"/>
                  <a:gd name="T16" fmla="*/ 325 w 348"/>
                  <a:gd name="T17"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8" h="205">
                    <a:moveTo>
                      <a:pt x="325" y="0"/>
                    </a:moveTo>
                    <a:lnTo>
                      <a:pt x="308" y="0"/>
                    </a:lnTo>
                    <a:lnTo>
                      <a:pt x="308" y="0"/>
                    </a:lnTo>
                    <a:lnTo>
                      <a:pt x="290" y="1"/>
                    </a:lnTo>
                    <a:lnTo>
                      <a:pt x="304" y="31"/>
                    </a:lnTo>
                    <a:lnTo>
                      <a:pt x="0" y="173"/>
                    </a:lnTo>
                    <a:lnTo>
                      <a:pt x="15" y="205"/>
                    </a:lnTo>
                    <a:lnTo>
                      <a:pt x="348" y="50"/>
                    </a:lnTo>
                    <a:lnTo>
                      <a:pt x="3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0" name="Freeform 226"/>
              <p:cNvSpPr>
                <a:spLocks/>
              </p:cNvSpPr>
              <p:nvPr/>
            </p:nvSpPr>
            <p:spPr bwMode="auto">
              <a:xfrm>
                <a:off x="2990584" y="3495436"/>
                <a:ext cx="61961" cy="28287"/>
              </a:xfrm>
              <a:custGeom>
                <a:avLst/>
                <a:gdLst>
                  <a:gd name="T0" fmla="*/ 35 w 46"/>
                  <a:gd name="T1" fmla="*/ 0 h 21"/>
                  <a:gd name="T2" fmla="*/ 0 w 46"/>
                  <a:gd name="T3" fmla="*/ 0 h 21"/>
                  <a:gd name="T4" fmla="*/ 9 w 46"/>
                  <a:gd name="T5" fmla="*/ 21 h 21"/>
                  <a:gd name="T6" fmla="*/ 46 w 46"/>
                  <a:gd name="T7" fmla="*/ 20 h 21"/>
                  <a:gd name="T8" fmla="*/ 35 w 46"/>
                  <a:gd name="T9" fmla="*/ 0 h 21"/>
                </a:gdLst>
                <a:ahLst/>
                <a:cxnLst>
                  <a:cxn ang="0">
                    <a:pos x="T0" y="T1"/>
                  </a:cxn>
                  <a:cxn ang="0">
                    <a:pos x="T2" y="T3"/>
                  </a:cxn>
                  <a:cxn ang="0">
                    <a:pos x="T4" y="T5"/>
                  </a:cxn>
                  <a:cxn ang="0">
                    <a:pos x="T6" y="T7"/>
                  </a:cxn>
                  <a:cxn ang="0">
                    <a:pos x="T8" y="T9"/>
                  </a:cxn>
                </a:cxnLst>
                <a:rect l="0" t="0" r="r" b="b"/>
                <a:pathLst>
                  <a:path w="46" h="21">
                    <a:moveTo>
                      <a:pt x="35" y="0"/>
                    </a:moveTo>
                    <a:lnTo>
                      <a:pt x="0" y="0"/>
                    </a:lnTo>
                    <a:lnTo>
                      <a:pt x="9" y="21"/>
                    </a:lnTo>
                    <a:lnTo>
                      <a:pt x="46" y="20"/>
                    </a:lnTo>
                    <a:lnTo>
                      <a:pt x="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1" name="Freeform 227"/>
              <p:cNvSpPr>
                <a:spLocks/>
              </p:cNvSpPr>
              <p:nvPr/>
            </p:nvSpPr>
            <p:spPr bwMode="auto">
              <a:xfrm>
                <a:off x="2954216" y="3417311"/>
                <a:ext cx="67349" cy="41757"/>
              </a:xfrm>
              <a:custGeom>
                <a:avLst/>
                <a:gdLst>
                  <a:gd name="T0" fmla="*/ 0 w 50"/>
                  <a:gd name="T1" fmla="*/ 0 h 31"/>
                  <a:gd name="T2" fmla="*/ 13 w 50"/>
                  <a:gd name="T3" fmla="*/ 31 h 31"/>
                  <a:gd name="T4" fmla="*/ 50 w 50"/>
                  <a:gd name="T5" fmla="*/ 29 h 31"/>
                  <a:gd name="T6" fmla="*/ 36 w 50"/>
                  <a:gd name="T7" fmla="*/ 2 h 31"/>
                  <a:gd name="T8" fmla="*/ 18 w 50"/>
                  <a:gd name="T9" fmla="*/ 2 h 31"/>
                  <a:gd name="T10" fmla="*/ 18 w 50"/>
                  <a:gd name="T11" fmla="*/ 2 h 31"/>
                  <a:gd name="T12" fmla="*/ 18 w 50"/>
                  <a:gd name="T13" fmla="*/ 2 h 31"/>
                  <a:gd name="T14" fmla="*/ 18 w 50"/>
                  <a:gd name="T15" fmla="*/ 2 h 31"/>
                  <a:gd name="T16" fmla="*/ 13 w 50"/>
                  <a:gd name="T17" fmla="*/ 2 h 31"/>
                  <a:gd name="T18" fmla="*/ 11 w 50"/>
                  <a:gd name="T19" fmla="*/ 0 h 31"/>
                  <a:gd name="T20" fmla="*/ 3 w 50"/>
                  <a:gd name="T21" fmla="*/ 1 h 31"/>
                  <a:gd name="T22" fmla="*/ 3 w 50"/>
                  <a:gd name="T23" fmla="*/ 1 h 31"/>
                  <a:gd name="T24" fmla="*/ 3 w 50"/>
                  <a:gd name="T25" fmla="*/ 1 h 31"/>
                  <a:gd name="T26" fmla="*/ 3 w 50"/>
                  <a:gd name="T27" fmla="*/ 1 h 31"/>
                  <a:gd name="T28" fmla="*/ 0 w 50"/>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31">
                    <a:moveTo>
                      <a:pt x="0" y="0"/>
                    </a:moveTo>
                    <a:lnTo>
                      <a:pt x="13" y="31"/>
                    </a:lnTo>
                    <a:lnTo>
                      <a:pt x="50" y="29"/>
                    </a:lnTo>
                    <a:lnTo>
                      <a:pt x="36" y="2"/>
                    </a:lnTo>
                    <a:lnTo>
                      <a:pt x="18" y="2"/>
                    </a:lnTo>
                    <a:lnTo>
                      <a:pt x="18" y="2"/>
                    </a:lnTo>
                    <a:lnTo>
                      <a:pt x="18" y="2"/>
                    </a:lnTo>
                    <a:lnTo>
                      <a:pt x="18" y="2"/>
                    </a:lnTo>
                    <a:lnTo>
                      <a:pt x="13" y="2"/>
                    </a:lnTo>
                    <a:lnTo>
                      <a:pt x="11" y="0"/>
                    </a:lnTo>
                    <a:lnTo>
                      <a:pt x="3" y="1"/>
                    </a:lnTo>
                    <a:lnTo>
                      <a:pt x="3" y="1"/>
                    </a:lnTo>
                    <a:lnTo>
                      <a:pt x="3" y="1"/>
                    </a:lnTo>
                    <a:lnTo>
                      <a:pt x="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2" name="Freeform 228"/>
              <p:cNvSpPr>
                <a:spLocks/>
              </p:cNvSpPr>
              <p:nvPr/>
            </p:nvSpPr>
            <p:spPr bwMode="auto">
              <a:xfrm>
                <a:off x="2776414" y="3014562"/>
                <a:ext cx="210130" cy="379850"/>
              </a:xfrm>
              <a:custGeom>
                <a:avLst/>
                <a:gdLst>
                  <a:gd name="T0" fmla="*/ 29 w 156"/>
                  <a:gd name="T1" fmla="*/ 0 h 282"/>
                  <a:gd name="T2" fmla="*/ 0 w 156"/>
                  <a:gd name="T3" fmla="*/ 15 h 282"/>
                  <a:gd name="T4" fmla="*/ 124 w 156"/>
                  <a:gd name="T5" fmla="*/ 282 h 282"/>
                  <a:gd name="T6" fmla="*/ 124 w 156"/>
                  <a:gd name="T7" fmla="*/ 282 h 282"/>
                  <a:gd name="T8" fmla="*/ 129 w 156"/>
                  <a:gd name="T9" fmla="*/ 280 h 282"/>
                  <a:gd name="T10" fmla="*/ 135 w 156"/>
                  <a:gd name="T11" fmla="*/ 278 h 282"/>
                  <a:gd name="T12" fmla="*/ 141 w 156"/>
                  <a:gd name="T13" fmla="*/ 278 h 282"/>
                  <a:gd name="T14" fmla="*/ 141 w 156"/>
                  <a:gd name="T15" fmla="*/ 278 h 282"/>
                  <a:gd name="T16" fmla="*/ 145 w 156"/>
                  <a:gd name="T17" fmla="*/ 277 h 282"/>
                  <a:gd name="T18" fmla="*/ 150 w 156"/>
                  <a:gd name="T19" fmla="*/ 276 h 282"/>
                  <a:gd name="T20" fmla="*/ 156 w 156"/>
                  <a:gd name="T21" fmla="*/ 276 h 282"/>
                  <a:gd name="T22" fmla="*/ 29 w 156"/>
                  <a:gd name="T23"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282">
                    <a:moveTo>
                      <a:pt x="29" y="0"/>
                    </a:moveTo>
                    <a:lnTo>
                      <a:pt x="0" y="15"/>
                    </a:lnTo>
                    <a:lnTo>
                      <a:pt x="124" y="282"/>
                    </a:lnTo>
                    <a:lnTo>
                      <a:pt x="124" y="282"/>
                    </a:lnTo>
                    <a:lnTo>
                      <a:pt x="129" y="280"/>
                    </a:lnTo>
                    <a:lnTo>
                      <a:pt x="135" y="278"/>
                    </a:lnTo>
                    <a:lnTo>
                      <a:pt x="141" y="278"/>
                    </a:lnTo>
                    <a:lnTo>
                      <a:pt x="141" y="278"/>
                    </a:lnTo>
                    <a:lnTo>
                      <a:pt x="145" y="277"/>
                    </a:lnTo>
                    <a:lnTo>
                      <a:pt x="150" y="276"/>
                    </a:lnTo>
                    <a:lnTo>
                      <a:pt x="156" y="276"/>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3" name="Freeform 229"/>
              <p:cNvSpPr>
                <a:spLocks/>
              </p:cNvSpPr>
              <p:nvPr/>
            </p:nvSpPr>
            <p:spPr bwMode="auto">
              <a:xfrm>
                <a:off x="2306316" y="2991664"/>
                <a:ext cx="744883" cy="843212"/>
              </a:xfrm>
              <a:custGeom>
                <a:avLst/>
                <a:gdLst>
                  <a:gd name="T0" fmla="*/ 0 w 553"/>
                  <a:gd name="T1" fmla="*/ 155 h 626"/>
                  <a:gd name="T2" fmla="*/ 334 w 553"/>
                  <a:gd name="T3" fmla="*/ 0 h 626"/>
                  <a:gd name="T4" fmla="*/ 553 w 553"/>
                  <a:gd name="T5" fmla="*/ 471 h 626"/>
                  <a:gd name="T6" fmla="*/ 219 w 553"/>
                  <a:gd name="T7" fmla="*/ 626 h 626"/>
                  <a:gd name="T8" fmla="*/ 0 w 553"/>
                  <a:gd name="T9" fmla="*/ 155 h 626"/>
                </a:gdLst>
                <a:ahLst/>
                <a:cxnLst>
                  <a:cxn ang="0">
                    <a:pos x="T0" y="T1"/>
                  </a:cxn>
                  <a:cxn ang="0">
                    <a:pos x="T2" y="T3"/>
                  </a:cxn>
                  <a:cxn ang="0">
                    <a:pos x="T4" y="T5"/>
                  </a:cxn>
                  <a:cxn ang="0">
                    <a:pos x="T6" y="T7"/>
                  </a:cxn>
                  <a:cxn ang="0">
                    <a:pos x="T8" y="T9"/>
                  </a:cxn>
                </a:cxnLst>
                <a:rect l="0" t="0" r="r" b="b"/>
                <a:pathLst>
                  <a:path w="553" h="626">
                    <a:moveTo>
                      <a:pt x="0" y="155"/>
                    </a:moveTo>
                    <a:lnTo>
                      <a:pt x="334" y="0"/>
                    </a:lnTo>
                    <a:lnTo>
                      <a:pt x="553" y="471"/>
                    </a:lnTo>
                    <a:lnTo>
                      <a:pt x="219" y="626"/>
                    </a:lnTo>
                    <a:lnTo>
                      <a:pt x="0"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4" name="Freeform 230"/>
              <p:cNvSpPr>
                <a:spLocks/>
              </p:cNvSpPr>
              <p:nvPr/>
            </p:nvSpPr>
            <p:spPr bwMode="auto">
              <a:xfrm>
                <a:off x="2306316" y="2991664"/>
                <a:ext cx="744883" cy="843212"/>
              </a:xfrm>
              <a:custGeom>
                <a:avLst/>
                <a:gdLst>
                  <a:gd name="T0" fmla="*/ 0 w 553"/>
                  <a:gd name="T1" fmla="*/ 155 h 626"/>
                  <a:gd name="T2" fmla="*/ 334 w 553"/>
                  <a:gd name="T3" fmla="*/ 0 h 626"/>
                  <a:gd name="T4" fmla="*/ 553 w 553"/>
                  <a:gd name="T5" fmla="*/ 471 h 626"/>
                  <a:gd name="T6" fmla="*/ 219 w 553"/>
                  <a:gd name="T7" fmla="*/ 626 h 626"/>
                  <a:gd name="T8" fmla="*/ 0 w 553"/>
                  <a:gd name="T9" fmla="*/ 155 h 626"/>
                </a:gdLst>
                <a:ahLst/>
                <a:cxnLst>
                  <a:cxn ang="0">
                    <a:pos x="T0" y="T1"/>
                  </a:cxn>
                  <a:cxn ang="0">
                    <a:pos x="T2" y="T3"/>
                  </a:cxn>
                  <a:cxn ang="0">
                    <a:pos x="T4" y="T5"/>
                  </a:cxn>
                  <a:cxn ang="0">
                    <a:pos x="T6" y="T7"/>
                  </a:cxn>
                  <a:cxn ang="0">
                    <a:pos x="T8" y="T9"/>
                  </a:cxn>
                </a:cxnLst>
                <a:rect l="0" t="0" r="r" b="b"/>
                <a:pathLst>
                  <a:path w="553" h="626">
                    <a:moveTo>
                      <a:pt x="0" y="155"/>
                    </a:moveTo>
                    <a:lnTo>
                      <a:pt x="334" y="0"/>
                    </a:lnTo>
                    <a:lnTo>
                      <a:pt x="553" y="471"/>
                    </a:lnTo>
                    <a:lnTo>
                      <a:pt x="219" y="626"/>
                    </a:lnTo>
                    <a:lnTo>
                      <a:pt x="0" y="15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5" name="Freeform 231"/>
              <p:cNvSpPr>
                <a:spLocks/>
              </p:cNvSpPr>
              <p:nvPr/>
            </p:nvSpPr>
            <p:spPr bwMode="auto">
              <a:xfrm>
                <a:off x="2454484" y="3112892"/>
                <a:ext cx="220905" cy="113147"/>
              </a:xfrm>
              <a:custGeom>
                <a:avLst/>
                <a:gdLst>
                  <a:gd name="T0" fmla="*/ 0 w 164"/>
                  <a:gd name="T1" fmla="*/ 76 h 84"/>
                  <a:gd name="T2" fmla="*/ 160 w 164"/>
                  <a:gd name="T3" fmla="*/ 0 h 84"/>
                  <a:gd name="T4" fmla="*/ 164 w 164"/>
                  <a:gd name="T5" fmla="*/ 8 h 84"/>
                  <a:gd name="T6" fmla="*/ 2 w 164"/>
                  <a:gd name="T7" fmla="*/ 84 h 84"/>
                  <a:gd name="T8" fmla="*/ 0 w 164"/>
                  <a:gd name="T9" fmla="*/ 76 h 84"/>
                </a:gdLst>
                <a:ahLst/>
                <a:cxnLst>
                  <a:cxn ang="0">
                    <a:pos x="T0" y="T1"/>
                  </a:cxn>
                  <a:cxn ang="0">
                    <a:pos x="T2" y="T3"/>
                  </a:cxn>
                  <a:cxn ang="0">
                    <a:pos x="T4" y="T5"/>
                  </a:cxn>
                  <a:cxn ang="0">
                    <a:pos x="T6" y="T7"/>
                  </a:cxn>
                  <a:cxn ang="0">
                    <a:pos x="T8" y="T9"/>
                  </a:cxn>
                </a:cxnLst>
                <a:rect l="0" t="0" r="r" b="b"/>
                <a:pathLst>
                  <a:path w="164" h="84">
                    <a:moveTo>
                      <a:pt x="0" y="76"/>
                    </a:moveTo>
                    <a:lnTo>
                      <a:pt x="160" y="0"/>
                    </a:lnTo>
                    <a:lnTo>
                      <a:pt x="164" y="8"/>
                    </a:lnTo>
                    <a:lnTo>
                      <a:pt x="2" y="84"/>
                    </a:lnTo>
                    <a:lnTo>
                      <a:pt x="0" y="76"/>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6" name="Freeform 232"/>
              <p:cNvSpPr>
                <a:spLocks/>
              </p:cNvSpPr>
              <p:nvPr/>
            </p:nvSpPr>
            <p:spPr bwMode="auto">
              <a:xfrm>
                <a:off x="2392523" y="3106157"/>
                <a:ext cx="370421" cy="181843"/>
              </a:xfrm>
              <a:custGeom>
                <a:avLst/>
                <a:gdLst>
                  <a:gd name="T0" fmla="*/ 0 w 275"/>
                  <a:gd name="T1" fmla="*/ 127 h 135"/>
                  <a:gd name="T2" fmla="*/ 273 w 275"/>
                  <a:gd name="T3" fmla="*/ 0 h 135"/>
                  <a:gd name="T4" fmla="*/ 275 w 275"/>
                  <a:gd name="T5" fmla="*/ 8 h 135"/>
                  <a:gd name="T6" fmla="*/ 4 w 275"/>
                  <a:gd name="T7" fmla="*/ 135 h 135"/>
                  <a:gd name="T8" fmla="*/ 0 w 275"/>
                  <a:gd name="T9" fmla="*/ 127 h 135"/>
                </a:gdLst>
                <a:ahLst/>
                <a:cxnLst>
                  <a:cxn ang="0">
                    <a:pos x="T0" y="T1"/>
                  </a:cxn>
                  <a:cxn ang="0">
                    <a:pos x="T2" y="T3"/>
                  </a:cxn>
                  <a:cxn ang="0">
                    <a:pos x="T4" y="T5"/>
                  </a:cxn>
                  <a:cxn ang="0">
                    <a:pos x="T6" y="T7"/>
                  </a:cxn>
                  <a:cxn ang="0">
                    <a:pos x="T8" y="T9"/>
                  </a:cxn>
                </a:cxnLst>
                <a:rect l="0" t="0" r="r" b="b"/>
                <a:pathLst>
                  <a:path w="275" h="135">
                    <a:moveTo>
                      <a:pt x="0" y="127"/>
                    </a:moveTo>
                    <a:lnTo>
                      <a:pt x="273" y="0"/>
                    </a:lnTo>
                    <a:lnTo>
                      <a:pt x="275" y="8"/>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7" name="Freeform 233"/>
              <p:cNvSpPr>
                <a:spLocks/>
              </p:cNvSpPr>
              <p:nvPr/>
            </p:nvSpPr>
            <p:spPr bwMode="auto">
              <a:xfrm>
                <a:off x="2401952" y="3126362"/>
                <a:ext cx="370421" cy="181843"/>
              </a:xfrm>
              <a:custGeom>
                <a:avLst/>
                <a:gdLst>
                  <a:gd name="T0" fmla="*/ 0 w 275"/>
                  <a:gd name="T1" fmla="*/ 126 h 135"/>
                  <a:gd name="T2" fmla="*/ 272 w 275"/>
                  <a:gd name="T3" fmla="*/ 0 h 135"/>
                  <a:gd name="T4" fmla="*/ 275 w 275"/>
                  <a:gd name="T5" fmla="*/ 8 h 135"/>
                  <a:gd name="T6" fmla="*/ 4 w 275"/>
                  <a:gd name="T7" fmla="*/ 135 h 135"/>
                  <a:gd name="T8" fmla="*/ 0 w 275"/>
                  <a:gd name="T9" fmla="*/ 126 h 135"/>
                </a:gdLst>
                <a:ahLst/>
                <a:cxnLst>
                  <a:cxn ang="0">
                    <a:pos x="T0" y="T1"/>
                  </a:cxn>
                  <a:cxn ang="0">
                    <a:pos x="T2" y="T3"/>
                  </a:cxn>
                  <a:cxn ang="0">
                    <a:pos x="T4" y="T5"/>
                  </a:cxn>
                  <a:cxn ang="0">
                    <a:pos x="T6" y="T7"/>
                  </a:cxn>
                  <a:cxn ang="0">
                    <a:pos x="T8" y="T9"/>
                  </a:cxn>
                </a:cxnLst>
                <a:rect l="0" t="0" r="r" b="b"/>
                <a:pathLst>
                  <a:path w="275" h="135">
                    <a:moveTo>
                      <a:pt x="0" y="126"/>
                    </a:moveTo>
                    <a:lnTo>
                      <a:pt x="272" y="0"/>
                    </a:lnTo>
                    <a:lnTo>
                      <a:pt x="275" y="8"/>
                    </a:lnTo>
                    <a:lnTo>
                      <a:pt x="4" y="135"/>
                    </a:lnTo>
                    <a:lnTo>
                      <a:pt x="0" y="126"/>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8" name="Freeform 234"/>
              <p:cNvSpPr>
                <a:spLocks/>
              </p:cNvSpPr>
              <p:nvPr/>
            </p:nvSpPr>
            <p:spPr bwMode="auto">
              <a:xfrm>
                <a:off x="2410034" y="3145220"/>
                <a:ext cx="371768" cy="181843"/>
              </a:xfrm>
              <a:custGeom>
                <a:avLst/>
                <a:gdLst>
                  <a:gd name="T0" fmla="*/ 0 w 276"/>
                  <a:gd name="T1" fmla="*/ 127 h 135"/>
                  <a:gd name="T2" fmla="*/ 273 w 276"/>
                  <a:gd name="T3" fmla="*/ 0 h 135"/>
                  <a:gd name="T4" fmla="*/ 276 w 276"/>
                  <a:gd name="T5" fmla="*/ 9 h 135"/>
                  <a:gd name="T6" fmla="*/ 4 w 276"/>
                  <a:gd name="T7" fmla="*/ 135 h 135"/>
                  <a:gd name="T8" fmla="*/ 0 w 276"/>
                  <a:gd name="T9" fmla="*/ 127 h 135"/>
                </a:gdLst>
                <a:ahLst/>
                <a:cxnLst>
                  <a:cxn ang="0">
                    <a:pos x="T0" y="T1"/>
                  </a:cxn>
                  <a:cxn ang="0">
                    <a:pos x="T2" y="T3"/>
                  </a:cxn>
                  <a:cxn ang="0">
                    <a:pos x="T4" y="T5"/>
                  </a:cxn>
                  <a:cxn ang="0">
                    <a:pos x="T6" y="T7"/>
                  </a:cxn>
                  <a:cxn ang="0">
                    <a:pos x="T8" y="T9"/>
                  </a:cxn>
                </a:cxnLst>
                <a:rect l="0" t="0" r="r" b="b"/>
                <a:pathLst>
                  <a:path w="276" h="135">
                    <a:moveTo>
                      <a:pt x="0" y="127"/>
                    </a:moveTo>
                    <a:lnTo>
                      <a:pt x="273" y="0"/>
                    </a:lnTo>
                    <a:lnTo>
                      <a:pt x="276" y="9"/>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9" name="Freeform 235"/>
              <p:cNvSpPr>
                <a:spLocks/>
              </p:cNvSpPr>
              <p:nvPr/>
            </p:nvSpPr>
            <p:spPr bwMode="auto">
              <a:xfrm>
                <a:off x="2419463" y="3165424"/>
                <a:ext cx="370421" cy="181843"/>
              </a:xfrm>
              <a:custGeom>
                <a:avLst/>
                <a:gdLst>
                  <a:gd name="T0" fmla="*/ 0 w 275"/>
                  <a:gd name="T1" fmla="*/ 127 h 135"/>
                  <a:gd name="T2" fmla="*/ 273 w 275"/>
                  <a:gd name="T3" fmla="*/ 0 h 135"/>
                  <a:gd name="T4" fmla="*/ 275 w 275"/>
                  <a:gd name="T5" fmla="*/ 8 h 135"/>
                  <a:gd name="T6" fmla="*/ 4 w 275"/>
                  <a:gd name="T7" fmla="*/ 135 h 135"/>
                  <a:gd name="T8" fmla="*/ 0 w 275"/>
                  <a:gd name="T9" fmla="*/ 127 h 135"/>
                </a:gdLst>
                <a:ahLst/>
                <a:cxnLst>
                  <a:cxn ang="0">
                    <a:pos x="T0" y="T1"/>
                  </a:cxn>
                  <a:cxn ang="0">
                    <a:pos x="T2" y="T3"/>
                  </a:cxn>
                  <a:cxn ang="0">
                    <a:pos x="T4" y="T5"/>
                  </a:cxn>
                  <a:cxn ang="0">
                    <a:pos x="T6" y="T7"/>
                  </a:cxn>
                  <a:cxn ang="0">
                    <a:pos x="T8" y="T9"/>
                  </a:cxn>
                </a:cxnLst>
                <a:rect l="0" t="0" r="r" b="b"/>
                <a:pathLst>
                  <a:path w="275" h="135">
                    <a:moveTo>
                      <a:pt x="0" y="127"/>
                    </a:moveTo>
                    <a:lnTo>
                      <a:pt x="273" y="0"/>
                    </a:lnTo>
                    <a:lnTo>
                      <a:pt x="275" y="8"/>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0" name="Freeform 236"/>
              <p:cNvSpPr>
                <a:spLocks/>
              </p:cNvSpPr>
              <p:nvPr/>
            </p:nvSpPr>
            <p:spPr bwMode="auto">
              <a:xfrm>
                <a:off x="2428892" y="3184282"/>
                <a:ext cx="370421" cy="181843"/>
              </a:xfrm>
              <a:custGeom>
                <a:avLst/>
                <a:gdLst>
                  <a:gd name="T0" fmla="*/ 0 w 275"/>
                  <a:gd name="T1" fmla="*/ 127 h 135"/>
                  <a:gd name="T2" fmla="*/ 273 w 275"/>
                  <a:gd name="T3" fmla="*/ 0 h 135"/>
                  <a:gd name="T4" fmla="*/ 275 w 275"/>
                  <a:gd name="T5" fmla="*/ 8 h 135"/>
                  <a:gd name="T6" fmla="*/ 4 w 275"/>
                  <a:gd name="T7" fmla="*/ 135 h 135"/>
                  <a:gd name="T8" fmla="*/ 0 w 275"/>
                  <a:gd name="T9" fmla="*/ 127 h 135"/>
                </a:gdLst>
                <a:ahLst/>
                <a:cxnLst>
                  <a:cxn ang="0">
                    <a:pos x="T0" y="T1"/>
                  </a:cxn>
                  <a:cxn ang="0">
                    <a:pos x="T2" y="T3"/>
                  </a:cxn>
                  <a:cxn ang="0">
                    <a:pos x="T4" y="T5"/>
                  </a:cxn>
                  <a:cxn ang="0">
                    <a:pos x="T6" y="T7"/>
                  </a:cxn>
                  <a:cxn ang="0">
                    <a:pos x="T8" y="T9"/>
                  </a:cxn>
                </a:cxnLst>
                <a:rect l="0" t="0" r="r" b="b"/>
                <a:pathLst>
                  <a:path w="275" h="135">
                    <a:moveTo>
                      <a:pt x="0" y="127"/>
                    </a:moveTo>
                    <a:lnTo>
                      <a:pt x="273" y="0"/>
                    </a:lnTo>
                    <a:lnTo>
                      <a:pt x="275" y="8"/>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1" name="Freeform 237"/>
              <p:cNvSpPr>
                <a:spLocks/>
              </p:cNvSpPr>
              <p:nvPr/>
            </p:nvSpPr>
            <p:spPr bwMode="auto">
              <a:xfrm>
                <a:off x="2438320" y="3204487"/>
                <a:ext cx="370421" cy="181843"/>
              </a:xfrm>
              <a:custGeom>
                <a:avLst/>
                <a:gdLst>
                  <a:gd name="T0" fmla="*/ 0 w 275"/>
                  <a:gd name="T1" fmla="*/ 127 h 135"/>
                  <a:gd name="T2" fmla="*/ 272 w 275"/>
                  <a:gd name="T3" fmla="*/ 0 h 135"/>
                  <a:gd name="T4" fmla="*/ 275 w 275"/>
                  <a:gd name="T5" fmla="*/ 8 h 135"/>
                  <a:gd name="T6" fmla="*/ 4 w 275"/>
                  <a:gd name="T7" fmla="*/ 135 h 135"/>
                  <a:gd name="T8" fmla="*/ 0 w 275"/>
                  <a:gd name="T9" fmla="*/ 127 h 135"/>
                </a:gdLst>
                <a:ahLst/>
                <a:cxnLst>
                  <a:cxn ang="0">
                    <a:pos x="T0" y="T1"/>
                  </a:cxn>
                  <a:cxn ang="0">
                    <a:pos x="T2" y="T3"/>
                  </a:cxn>
                  <a:cxn ang="0">
                    <a:pos x="T4" y="T5"/>
                  </a:cxn>
                  <a:cxn ang="0">
                    <a:pos x="T6" y="T7"/>
                  </a:cxn>
                  <a:cxn ang="0">
                    <a:pos x="T8" y="T9"/>
                  </a:cxn>
                </a:cxnLst>
                <a:rect l="0" t="0" r="r" b="b"/>
                <a:pathLst>
                  <a:path w="275" h="135">
                    <a:moveTo>
                      <a:pt x="0" y="127"/>
                    </a:moveTo>
                    <a:lnTo>
                      <a:pt x="272" y="0"/>
                    </a:lnTo>
                    <a:lnTo>
                      <a:pt x="275" y="8"/>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2" name="Freeform 238"/>
              <p:cNvSpPr>
                <a:spLocks/>
              </p:cNvSpPr>
              <p:nvPr/>
            </p:nvSpPr>
            <p:spPr bwMode="auto">
              <a:xfrm>
                <a:off x="2446402" y="3223345"/>
                <a:ext cx="373115" cy="181843"/>
              </a:xfrm>
              <a:custGeom>
                <a:avLst/>
                <a:gdLst>
                  <a:gd name="T0" fmla="*/ 0 w 277"/>
                  <a:gd name="T1" fmla="*/ 127 h 135"/>
                  <a:gd name="T2" fmla="*/ 273 w 277"/>
                  <a:gd name="T3" fmla="*/ 0 h 135"/>
                  <a:gd name="T4" fmla="*/ 277 w 277"/>
                  <a:gd name="T5" fmla="*/ 9 h 135"/>
                  <a:gd name="T6" fmla="*/ 4 w 277"/>
                  <a:gd name="T7" fmla="*/ 135 h 135"/>
                  <a:gd name="T8" fmla="*/ 0 w 277"/>
                  <a:gd name="T9" fmla="*/ 127 h 135"/>
                </a:gdLst>
                <a:ahLst/>
                <a:cxnLst>
                  <a:cxn ang="0">
                    <a:pos x="T0" y="T1"/>
                  </a:cxn>
                  <a:cxn ang="0">
                    <a:pos x="T2" y="T3"/>
                  </a:cxn>
                  <a:cxn ang="0">
                    <a:pos x="T4" y="T5"/>
                  </a:cxn>
                  <a:cxn ang="0">
                    <a:pos x="T6" y="T7"/>
                  </a:cxn>
                  <a:cxn ang="0">
                    <a:pos x="T8" y="T9"/>
                  </a:cxn>
                </a:cxnLst>
                <a:rect l="0" t="0" r="r" b="b"/>
                <a:pathLst>
                  <a:path w="277" h="135">
                    <a:moveTo>
                      <a:pt x="0" y="127"/>
                    </a:moveTo>
                    <a:lnTo>
                      <a:pt x="273" y="0"/>
                    </a:lnTo>
                    <a:lnTo>
                      <a:pt x="277" y="9"/>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3" name="Freeform 239"/>
              <p:cNvSpPr>
                <a:spLocks/>
              </p:cNvSpPr>
              <p:nvPr/>
            </p:nvSpPr>
            <p:spPr bwMode="auto">
              <a:xfrm>
                <a:off x="2455832" y="3243549"/>
                <a:ext cx="373115" cy="181843"/>
              </a:xfrm>
              <a:custGeom>
                <a:avLst/>
                <a:gdLst>
                  <a:gd name="T0" fmla="*/ 0 w 277"/>
                  <a:gd name="T1" fmla="*/ 127 h 135"/>
                  <a:gd name="T2" fmla="*/ 273 w 277"/>
                  <a:gd name="T3" fmla="*/ 0 h 135"/>
                  <a:gd name="T4" fmla="*/ 277 w 277"/>
                  <a:gd name="T5" fmla="*/ 8 h 135"/>
                  <a:gd name="T6" fmla="*/ 4 w 277"/>
                  <a:gd name="T7" fmla="*/ 135 h 135"/>
                  <a:gd name="T8" fmla="*/ 0 w 277"/>
                  <a:gd name="T9" fmla="*/ 127 h 135"/>
                </a:gdLst>
                <a:ahLst/>
                <a:cxnLst>
                  <a:cxn ang="0">
                    <a:pos x="T0" y="T1"/>
                  </a:cxn>
                  <a:cxn ang="0">
                    <a:pos x="T2" y="T3"/>
                  </a:cxn>
                  <a:cxn ang="0">
                    <a:pos x="T4" y="T5"/>
                  </a:cxn>
                  <a:cxn ang="0">
                    <a:pos x="T6" y="T7"/>
                  </a:cxn>
                  <a:cxn ang="0">
                    <a:pos x="T8" y="T9"/>
                  </a:cxn>
                </a:cxnLst>
                <a:rect l="0" t="0" r="r" b="b"/>
                <a:pathLst>
                  <a:path w="277" h="135">
                    <a:moveTo>
                      <a:pt x="0" y="127"/>
                    </a:moveTo>
                    <a:lnTo>
                      <a:pt x="273" y="0"/>
                    </a:lnTo>
                    <a:lnTo>
                      <a:pt x="277" y="8"/>
                    </a:lnTo>
                    <a:lnTo>
                      <a:pt x="4" y="135"/>
                    </a:lnTo>
                    <a:lnTo>
                      <a:pt x="0" y="12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4" name="Freeform 240"/>
              <p:cNvSpPr>
                <a:spLocks/>
              </p:cNvSpPr>
              <p:nvPr/>
            </p:nvSpPr>
            <p:spPr bwMode="auto">
              <a:xfrm>
                <a:off x="2465260" y="3347267"/>
                <a:ext cx="188578" cy="98330"/>
              </a:xfrm>
              <a:custGeom>
                <a:avLst/>
                <a:gdLst>
                  <a:gd name="T0" fmla="*/ 0 w 140"/>
                  <a:gd name="T1" fmla="*/ 64 h 73"/>
                  <a:gd name="T2" fmla="*/ 136 w 140"/>
                  <a:gd name="T3" fmla="*/ 0 h 73"/>
                  <a:gd name="T4" fmla="*/ 140 w 140"/>
                  <a:gd name="T5" fmla="*/ 8 h 73"/>
                  <a:gd name="T6" fmla="*/ 4 w 140"/>
                  <a:gd name="T7" fmla="*/ 73 h 73"/>
                  <a:gd name="T8" fmla="*/ 0 w 140"/>
                  <a:gd name="T9" fmla="*/ 64 h 73"/>
                </a:gdLst>
                <a:ahLst/>
                <a:cxnLst>
                  <a:cxn ang="0">
                    <a:pos x="T0" y="T1"/>
                  </a:cxn>
                  <a:cxn ang="0">
                    <a:pos x="T2" y="T3"/>
                  </a:cxn>
                  <a:cxn ang="0">
                    <a:pos x="T4" y="T5"/>
                  </a:cxn>
                  <a:cxn ang="0">
                    <a:pos x="T6" y="T7"/>
                  </a:cxn>
                  <a:cxn ang="0">
                    <a:pos x="T8" y="T9"/>
                  </a:cxn>
                </a:cxnLst>
                <a:rect l="0" t="0" r="r" b="b"/>
                <a:pathLst>
                  <a:path w="140" h="73">
                    <a:moveTo>
                      <a:pt x="0" y="64"/>
                    </a:moveTo>
                    <a:lnTo>
                      <a:pt x="136" y="0"/>
                    </a:lnTo>
                    <a:lnTo>
                      <a:pt x="140" y="8"/>
                    </a:lnTo>
                    <a:lnTo>
                      <a:pt x="4" y="73"/>
                    </a:lnTo>
                    <a:lnTo>
                      <a:pt x="0" y="64"/>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5" name="Freeform 241"/>
              <p:cNvSpPr>
                <a:spLocks/>
              </p:cNvSpPr>
              <p:nvPr/>
            </p:nvSpPr>
            <p:spPr bwMode="auto">
              <a:xfrm>
                <a:off x="2781802" y="3340532"/>
                <a:ext cx="105065" cy="105065"/>
              </a:xfrm>
              <a:custGeom>
                <a:avLst/>
                <a:gdLst>
                  <a:gd name="T0" fmla="*/ 23 w 78"/>
                  <a:gd name="T1" fmla="*/ 4 h 78"/>
                  <a:gd name="T2" fmla="*/ 23 w 78"/>
                  <a:gd name="T3" fmla="*/ 4 h 78"/>
                  <a:gd name="T4" fmla="*/ 31 w 78"/>
                  <a:gd name="T5" fmla="*/ 1 h 78"/>
                  <a:gd name="T6" fmla="*/ 38 w 78"/>
                  <a:gd name="T7" fmla="*/ 0 h 78"/>
                  <a:gd name="T8" fmla="*/ 46 w 78"/>
                  <a:gd name="T9" fmla="*/ 1 h 78"/>
                  <a:gd name="T10" fmla="*/ 52 w 78"/>
                  <a:gd name="T11" fmla="*/ 3 h 78"/>
                  <a:gd name="T12" fmla="*/ 59 w 78"/>
                  <a:gd name="T13" fmla="*/ 5 h 78"/>
                  <a:gd name="T14" fmla="*/ 66 w 78"/>
                  <a:gd name="T15" fmla="*/ 11 h 78"/>
                  <a:gd name="T16" fmla="*/ 70 w 78"/>
                  <a:gd name="T17" fmla="*/ 16 h 78"/>
                  <a:gd name="T18" fmla="*/ 74 w 78"/>
                  <a:gd name="T19" fmla="*/ 23 h 78"/>
                  <a:gd name="T20" fmla="*/ 74 w 78"/>
                  <a:gd name="T21" fmla="*/ 23 h 78"/>
                  <a:gd name="T22" fmla="*/ 77 w 78"/>
                  <a:gd name="T23" fmla="*/ 30 h 78"/>
                  <a:gd name="T24" fmla="*/ 78 w 78"/>
                  <a:gd name="T25" fmla="*/ 38 h 78"/>
                  <a:gd name="T26" fmla="*/ 78 w 78"/>
                  <a:gd name="T27" fmla="*/ 46 h 78"/>
                  <a:gd name="T28" fmla="*/ 75 w 78"/>
                  <a:gd name="T29" fmla="*/ 53 h 78"/>
                  <a:gd name="T30" fmla="*/ 73 w 78"/>
                  <a:gd name="T31" fmla="*/ 59 h 78"/>
                  <a:gd name="T32" fmla="*/ 69 w 78"/>
                  <a:gd name="T33" fmla="*/ 65 h 78"/>
                  <a:gd name="T34" fmla="*/ 62 w 78"/>
                  <a:gd name="T35" fmla="*/ 70 h 78"/>
                  <a:gd name="T36" fmla="*/ 55 w 78"/>
                  <a:gd name="T37" fmla="*/ 74 h 78"/>
                  <a:gd name="T38" fmla="*/ 55 w 78"/>
                  <a:gd name="T39" fmla="*/ 74 h 78"/>
                  <a:gd name="T40" fmla="*/ 48 w 78"/>
                  <a:gd name="T41" fmla="*/ 77 h 78"/>
                  <a:gd name="T42" fmla="*/ 40 w 78"/>
                  <a:gd name="T43" fmla="*/ 78 h 78"/>
                  <a:gd name="T44" fmla="*/ 33 w 78"/>
                  <a:gd name="T45" fmla="*/ 78 h 78"/>
                  <a:gd name="T46" fmla="*/ 25 w 78"/>
                  <a:gd name="T47" fmla="*/ 75 h 78"/>
                  <a:gd name="T48" fmla="*/ 19 w 78"/>
                  <a:gd name="T49" fmla="*/ 73 h 78"/>
                  <a:gd name="T50" fmla="*/ 13 w 78"/>
                  <a:gd name="T51" fmla="*/ 67 h 78"/>
                  <a:gd name="T52" fmla="*/ 8 w 78"/>
                  <a:gd name="T53" fmla="*/ 62 h 78"/>
                  <a:gd name="T54" fmla="*/ 4 w 78"/>
                  <a:gd name="T55" fmla="*/ 55 h 78"/>
                  <a:gd name="T56" fmla="*/ 4 w 78"/>
                  <a:gd name="T57" fmla="*/ 55 h 78"/>
                  <a:gd name="T58" fmla="*/ 1 w 78"/>
                  <a:gd name="T59" fmla="*/ 48 h 78"/>
                  <a:gd name="T60" fmla="*/ 0 w 78"/>
                  <a:gd name="T61" fmla="*/ 40 h 78"/>
                  <a:gd name="T62" fmla="*/ 1 w 78"/>
                  <a:gd name="T63" fmla="*/ 34 h 78"/>
                  <a:gd name="T64" fmla="*/ 2 w 78"/>
                  <a:gd name="T65" fmla="*/ 26 h 78"/>
                  <a:gd name="T66" fmla="*/ 6 w 78"/>
                  <a:gd name="T67" fmla="*/ 19 h 78"/>
                  <a:gd name="T68" fmla="*/ 11 w 78"/>
                  <a:gd name="T69" fmla="*/ 13 h 78"/>
                  <a:gd name="T70" fmla="*/ 16 w 78"/>
                  <a:gd name="T71" fmla="*/ 8 h 78"/>
                  <a:gd name="T72" fmla="*/ 23 w 78"/>
                  <a:gd name="T73" fmla="*/ 4 h 78"/>
                  <a:gd name="T74" fmla="*/ 23 w 78"/>
                  <a:gd name="T75"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8">
                    <a:moveTo>
                      <a:pt x="23" y="4"/>
                    </a:moveTo>
                    <a:lnTo>
                      <a:pt x="23" y="4"/>
                    </a:lnTo>
                    <a:lnTo>
                      <a:pt x="31" y="1"/>
                    </a:lnTo>
                    <a:lnTo>
                      <a:pt x="38" y="0"/>
                    </a:lnTo>
                    <a:lnTo>
                      <a:pt x="46" y="1"/>
                    </a:lnTo>
                    <a:lnTo>
                      <a:pt x="52" y="3"/>
                    </a:lnTo>
                    <a:lnTo>
                      <a:pt x="59" y="5"/>
                    </a:lnTo>
                    <a:lnTo>
                      <a:pt x="66" y="11"/>
                    </a:lnTo>
                    <a:lnTo>
                      <a:pt x="70" y="16"/>
                    </a:lnTo>
                    <a:lnTo>
                      <a:pt x="74" y="23"/>
                    </a:lnTo>
                    <a:lnTo>
                      <a:pt x="74" y="23"/>
                    </a:lnTo>
                    <a:lnTo>
                      <a:pt x="77" y="30"/>
                    </a:lnTo>
                    <a:lnTo>
                      <a:pt x="78" y="38"/>
                    </a:lnTo>
                    <a:lnTo>
                      <a:pt x="78" y="46"/>
                    </a:lnTo>
                    <a:lnTo>
                      <a:pt x="75" y="53"/>
                    </a:lnTo>
                    <a:lnTo>
                      <a:pt x="73" y="59"/>
                    </a:lnTo>
                    <a:lnTo>
                      <a:pt x="69" y="65"/>
                    </a:lnTo>
                    <a:lnTo>
                      <a:pt x="62" y="70"/>
                    </a:lnTo>
                    <a:lnTo>
                      <a:pt x="55" y="74"/>
                    </a:lnTo>
                    <a:lnTo>
                      <a:pt x="55" y="74"/>
                    </a:lnTo>
                    <a:lnTo>
                      <a:pt x="48" y="77"/>
                    </a:lnTo>
                    <a:lnTo>
                      <a:pt x="40" y="78"/>
                    </a:lnTo>
                    <a:lnTo>
                      <a:pt x="33" y="78"/>
                    </a:lnTo>
                    <a:lnTo>
                      <a:pt x="25" y="75"/>
                    </a:lnTo>
                    <a:lnTo>
                      <a:pt x="19" y="73"/>
                    </a:lnTo>
                    <a:lnTo>
                      <a:pt x="13" y="67"/>
                    </a:lnTo>
                    <a:lnTo>
                      <a:pt x="8" y="62"/>
                    </a:lnTo>
                    <a:lnTo>
                      <a:pt x="4" y="55"/>
                    </a:lnTo>
                    <a:lnTo>
                      <a:pt x="4" y="55"/>
                    </a:lnTo>
                    <a:lnTo>
                      <a:pt x="1" y="48"/>
                    </a:lnTo>
                    <a:lnTo>
                      <a:pt x="0" y="40"/>
                    </a:lnTo>
                    <a:lnTo>
                      <a:pt x="1" y="34"/>
                    </a:lnTo>
                    <a:lnTo>
                      <a:pt x="2" y="26"/>
                    </a:lnTo>
                    <a:lnTo>
                      <a:pt x="6" y="19"/>
                    </a:lnTo>
                    <a:lnTo>
                      <a:pt x="11" y="13"/>
                    </a:lnTo>
                    <a:lnTo>
                      <a:pt x="16" y="8"/>
                    </a:lnTo>
                    <a:lnTo>
                      <a:pt x="23" y="4"/>
                    </a:lnTo>
                    <a:lnTo>
                      <a:pt x="23" y="4"/>
                    </a:lnTo>
                    <a:close/>
                  </a:path>
                </a:pathLst>
              </a:custGeom>
              <a:solidFill>
                <a:srgbClr val="80BD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6" name="Freeform 242"/>
              <p:cNvSpPr>
                <a:spLocks/>
              </p:cNvSpPr>
              <p:nvPr/>
            </p:nvSpPr>
            <p:spPr bwMode="auto">
              <a:xfrm>
                <a:off x="2803353" y="3393065"/>
                <a:ext cx="30981" cy="52533"/>
              </a:xfrm>
              <a:custGeom>
                <a:avLst/>
                <a:gdLst>
                  <a:gd name="T0" fmla="*/ 17 w 23"/>
                  <a:gd name="T1" fmla="*/ 39 h 39"/>
                  <a:gd name="T2" fmla="*/ 17 w 23"/>
                  <a:gd name="T3" fmla="*/ 39 h 39"/>
                  <a:gd name="T4" fmla="*/ 8 w 23"/>
                  <a:gd name="T5" fmla="*/ 36 h 39"/>
                  <a:gd name="T6" fmla="*/ 0 w 23"/>
                  <a:gd name="T7" fmla="*/ 31 h 39"/>
                  <a:gd name="T8" fmla="*/ 23 w 23"/>
                  <a:gd name="T9" fmla="*/ 0 h 39"/>
                  <a:gd name="T10" fmla="*/ 17 w 23"/>
                  <a:gd name="T11" fmla="*/ 39 h 39"/>
                </a:gdLst>
                <a:ahLst/>
                <a:cxnLst>
                  <a:cxn ang="0">
                    <a:pos x="T0" y="T1"/>
                  </a:cxn>
                  <a:cxn ang="0">
                    <a:pos x="T2" y="T3"/>
                  </a:cxn>
                  <a:cxn ang="0">
                    <a:pos x="T4" y="T5"/>
                  </a:cxn>
                  <a:cxn ang="0">
                    <a:pos x="T6" y="T7"/>
                  </a:cxn>
                  <a:cxn ang="0">
                    <a:pos x="T8" y="T9"/>
                  </a:cxn>
                  <a:cxn ang="0">
                    <a:pos x="T10" y="T11"/>
                  </a:cxn>
                </a:cxnLst>
                <a:rect l="0" t="0" r="r" b="b"/>
                <a:pathLst>
                  <a:path w="23" h="39">
                    <a:moveTo>
                      <a:pt x="17" y="39"/>
                    </a:moveTo>
                    <a:lnTo>
                      <a:pt x="17" y="39"/>
                    </a:lnTo>
                    <a:lnTo>
                      <a:pt x="8" y="36"/>
                    </a:lnTo>
                    <a:lnTo>
                      <a:pt x="0" y="31"/>
                    </a:lnTo>
                    <a:lnTo>
                      <a:pt x="23" y="0"/>
                    </a:lnTo>
                    <a:lnTo>
                      <a:pt x="17" y="39"/>
                    </a:lnTo>
                    <a:close/>
                  </a:path>
                </a:pathLst>
              </a:custGeom>
              <a:solidFill>
                <a:srgbClr val="C0F0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7" name="Freeform 243"/>
              <p:cNvSpPr>
                <a:spLocks/>
              </p:cNvSpPr>
              <p:nvPr/>
            </p:nvSpPr>
            <p:spPr bwMode="auto">
              <a:xfrm>
                <a:off x="2781802" y="3368819"/>
                <a:ext cx="52533" cy="66003"/>
              </a:xfrm>
              <a:custGeom>
                <a:avLst/>
                <a:gdLst>
                  <a:gd name="T0" fmla="*/ 16 w 39"/>
                  <a:gd name="T1" fmla="*/ 49 h 49"/>
                  <a:gd name="T2" fmla="*/ 16 w 39"/>
                  <a:gd name="T3" fmla="*/ 49 h 49"/>
                  <a:gd name="T4" fmla="*/ 9 w 39"/>
                  <a:gd name="T5" fmla="*/ 42 h 49"/>
                  <a:gd name="T6" fmla="*/ 4 w 39"/>
                  <a:gd name="T7" fmla="*/ 34 h 49"/>
                  <a:gd name="T8" fmla="*/ 4 w 39"/>
                  <a:gd name="T9" fmla="*/ 34 h 49"/>
                  <a:gd name="T10" fmla="*/ 1 w 39"/>
                  <a:gd name="T11" fmla="*/ 26 h 49"/>
                  <a:gd name="T12" fmla="*/ 0 w 39"/>
                  <a:gd name="T13" fmla="*/ 17 h 49"/>
                  <a:gd name="T14" fmla="*/ 1 w 39"/>
                  <a:gd name="T15" fmla="*/ 9 h 49"/>
                  <a:gd name="T16" fmla="*/ 5 w 39"/>
                  <a:gd name="T17" fmla="*/ 0 h 49"/>
                  <a:gd name="T18" fmla="*/ 39 w 39"/>
                  <a:gd name="T19" fmla="*/ 18 h 49"/>
                  <a:gd name="T20" fmla="*/ 16 w 39"/>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9">
                    <a:moveTo>
                      <a:pt x="16" y="49"/>
                    </a:moveTo>
                    <a:lnTo>
                      <a:pt x="16" y="49"/>
                    </a:lnTo>
                    <a:lnTo>
                      <a:pt x="9" y="42"/>
                    </a:lnTo>
                    <a:lnTo>
                      <a:pt x="4" y="34"/>
                    </a:lnTo>
                    <a:lnTo>
                      <a:pt x="4" y="34"/>
                    </a:lnTo>
                    <a:lnTo>
                      <a:pt x="1" y="26"/>
                    </a:lnTo>
                    <a:lnTo>
                      <a:pt x="0" y="17"/>
                    </a:lnTo>
                    <a:lnTo>
                      <a:pt x="1" y="9"/>
                    </a:lnTo>
                    <a:lnTo>
                      <a:pt x="5" y="0"/>
                    </a:lnTo>
                    <a:lnTo>
                      <a:pt x="39" y="18"/>
                    </a:lnTo>
                    <a:lnTo>
                      <a:pt x="16" y="49"/>
                    </a:lnTo>
                    <a:close/>
                  </a:path>
                </a:pathLst>
              </a:custGeom>
              <a:solidFill>
                <a:srgbClr val="AFE3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8" name="Freeform 244"/>
              <p:cNvSpPr>
                <a:spLocks/>
              </p:cNvSpPr>
              <p:nvPr/>
            </p:nvSpPr>
            <p:spPr bwMode="auto">
              <a:xfrm>
                <a:off x="2788536" y="3345920"/>
                <a:ext cx="45797" cy="47145"/>
              </a:xfrm>
              <a:custGeom>
                <a:avLst/>
                <a:gdLst>
                  <a:gd name="T0" fmla="*/ 0 w 34"/>
                  <a:gd name="T1" fmla="*/ 17 h 35"/>
                  <a:gd name="T2" fmla="*/ 0 w 34"/>
                  <a:gd name="T3" fmla="*/ 17 h 35"/>
                  <a:gd name="T4" fmla="*/ 3 w 34"/>
                  <a:gd name="T5" fmla="*/ 12 h 35"/>
                  <a:gd name="T6" fmla="*/ 7 w 34"/>
                  <a:gd name="T7" fmla="*/ 7 h 35"/>
                  <a:gd name="T8" fmla="*/ 12 w 34"/>
                  <a:gd name="T9" fmla="*/ 3 h 35"/>
                  <a:gd name="T10" fmla="*/ 18 w 34"/>
                  <a:gd name="T11" fmla="*/ 0 h 35"/>
                  <a:gd name="T12" fmla="*/ 34 w 34"/>
                  <a:gd name="T13" fmla="*/ 35 h 35"/>
                  <a:gd name="T14" fmla="*/ 0 w 34"/>
                  <a:gd name="T15" fmla="*/ 17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35">
                    <a:moveTo>
                      <a:pt x="0" y="17"/>
                    </a:moveTo>
                    <a:lnTo>
                      <a:pt x="0" y="17"/>
                    </a:lnTo>
                    <a:lnTo>
                      <a:pt x="3" y="12"/>
                    </a:lnTo>
                    <a:lnTo>
                      <a:pt x="7" y="7"/>
                    </a:lnTo>
                    <a:lnTo>
                      <a:pt x="12" y="3"/>
                    </a:lnTo>
                    <a:lnTo>
                      <a:pt x="18" y="0"/>
                    </a:lnTo>
                    <a:lnTo>
                      <a:pt x="34" y="35"/>
                    </a:lnTo>
                    <a:lnTo>
                      <a:pt x="0" y="17"/>
                    </a:lnTo>
                    <a:close/>
                  </a:path>
                </a:pathLst>
              </a:custGeom>
              <a:solidFill>
                <a:srgbClr val="9ED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9" name="Freeform 245"/>
              <p:cNvSpPr>
                <a:spLocks/>
              </p:cNvSpPr>
              <p:nvPr/>
            </p:nvSpPr>
            <p:spPr bwMode="auto">
              <a:xfrm>
                <a:off x="2812782" y="3340532"/>
                <a:ext cx="39063" cy="52533"/>
              </a:xfrm>
              <a:custGeom>
                <a:avLst/>
                <a:gdLst>
                  <a:gd name="T0" fmla="*/ 0 w 29"/>
                  <a:gd name="T1" fmla="*/ 4 h 39"/>
                  <a:gd name="T2" fmla="*/ 16 w 29"/>
                  <a:gd name="T3" fmla="*/ 39 h 39"/>
                  <a:gd name="T4" fmla="*/ 29 w 29"/>
                  <a:gd name="T5" fmla="*/ 3 h 39"/>
                  <a:gd name="T6" fmla="*/ 29 w 29"/>
                  <a:gd name="T7" fmla="*/ 3 h 39"/>
                  <a:gd name="T8" fmla="*/ 23 w 29"/>
                  <a:gd name="T9" fmla="*/ 1 h 39"/>
                  <a:gd name="T10" fmla="*/ 15 w 29"/>
                  <a:gd name="T11" fmla="*/ 0 h 39"/>
                  <a:gd name="T12" fmla="*/ 8 w 29"/>
                  <a:gd name="T13" fmla="*/ 1 h 39"/>
                  <a:gd name="T14" fmla="*/ 0 w 29"/>
                  <a:gd name="T15" fmla="*/ 4 h 39"/>
                  <a:gd name="T16" fmla="*/ 0 w 29"/>
                  <a:gd name="T17"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9">
                    <a:moveTo>
                      <a:pt x="0" y="4"/>
                    </a:moveTo>
                    <a:lnTo>
                      <a:pt x="16" y="39"/>
                    </a:lnTo>
                    <a:lnTo>
                      <a:pt x="29" y="3"/>
                    </a:lnTo>
                    <a:lnTo>
                      <a:pt x="29" y="3"/>
                    </a:lnTo>
                    <a:lnTo>
                      <a:pt x="23" y="1"/>
                    </a:lnTo>
                    <a:lnTo>
                      <a:pt x="15" y="0"/>
                    </a:lnTo>
                    <a:lnTo>
                      <a:pt x="8" y="1"/>
                    </a:lnTo>
                    <a:lnTo>
                      <a:pt x="0" y="4"/>
                    </a:lnTo>
                    <a:lnTo>
                      <a:pt x="0" y="4"/>
                    </a:lnTo>
                    <a:close/>
                  </a:path>
                </a:pathLst>
              </a:custGeom>
              <a:solidFill>
                <a:srgbClr val="8EC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0" name="Freeform 246"/>
              <p:cNvSpPr>
                <a:spLocks/>
              </p:cNvSpPr>
              <p:nvPr/>
            </p:nvSpPr>
            <p:spPr bwMode="auto">
              <a:xfrm>
                <a:off x="2542039" y="3496782"/>
                <a:ext cx="219559" cy="107759"/>
              </a:xfrm>
              <a:custGeom>
                <a:avLst/>
                <a:gdLst>
                  <a:gd name="T0" fmla="*/ 0 w 163"/>
                  <a:gd name="T1" fmla="*/ 74 h 80"/>
                  <a:gd name="T2" fmla="*/ 162 w 163"/>
                  <a:gd name="T3" fmla="*/ 0 h 80"/>
                  <a:gd name="T4" fmla="*/ 163 w 163"/>
                  <a:gd name="T5" fmla="*/ 4 h 80"/>
                  <a:gd name="T6" fmla="*/ 1 w 163"/>
                  <a:gd name="T7" fmla="*/ 80 h 80"/>
                  <a:gd name="T8" fmla="*/ 0 w 163"/>
                  <a:gd name="T9" fmla="*/ 74 h 80"/>
                </a:gdLst>
                <a:ahLst/>
                <a:cxnLst>
                  <a:cxn ang="0">
                    <a:pos x="T0" y="T1"/>
                  </a:cxn>
                  <a:cxn ang="0">
                    <a:pos x="T2" y="T3"/>
                  </a:cxn>
                  <a:cxn ang="0">
                    <a:pos x="T4" y="T5"/>
                  </a:cxn>
                  <a:cxn ang="0">
                    <a:pos x="T6" y="T7"/>
                  </a:cxn>
                  <a:cxn ang="0">
                    <a:pos x="T8" y="T9"/>
                  </a:cxn>
                </a:cxnLst>
                <a:rect l="0" t="0" r="r" b="b"/>
                <a:pathLst>
                  <a:path w="163" h="80">
                    <a:moveTo>
                      <a:pt x="0" y="74"/>
                    </a:moveTo>
                    <a:lnTo>
                      <a:pt x="162" y="0"/>
                    </a:lnTo>
                    <a:lnTo>
                      <a:pt x="163" y="4"/>
                    </a:lnTo>
                    <a:lnTo>
                      <a:pt x="1" y="80"/>
                    </a:lnTo>
                    <a:lnTo>
                      <a:pt x="0" y="74"/>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1" name="Freeform 247"/>
              <p:cNvSpPr>
                <a:spLocks/>
              </p:cNvSpPr>
              <p:nvPr/>
            </p:nvSpPr>
            <p:spPr bwMode="auto">
              <a:xfrm>
                <a:off x="2486812" y="3461761"/>
                <a:ext cx="92942" cy="134698"/>
              </a:xfrm>
              <a:custGeom>
                <a:avLst/>
                <a:gdLst>
                  <a:gd name="T0" fmla="*/ 0 w 69"/>
                  <a:gd name="T1" fmla="*/ 14 h 100"/>
                  <a:gd name="T2" fmla="*/ 28 w 69"/>
                  <a:gd name="T3" fmla="*/ 0 h 100"/>
                  <a:gd name="T4" fmla="*/ 69 w 69"/>
                  <a:gd name="T5" fmla="*/ 88 h 100"/>
                  <a:gd name="T6" fmla="*/ 41 w 69"/>
                  <a:gd name="T7" fmla="*/ 100 h 100"/>
                  <a:gd name="T8" fmla="*/ 0 w 69"/>
                  <a:gd name="T9" fmla="*/ 14 h 100"/>
                </a:gdLst>
                <a:ahLst/>
                <a:cxnLst>
                  <a:cxn ang="0">
                    <a:pos x="T0" y="T1"/>
                  </a:cxn>
                  <a:cxn ang="0">
                    <a:pos x="T2" y="T3"/>
                  </a:cxn>
                  <a:cxn ang="0">
                    <a:pos x="T4" y="T5"/>
                  </a:cxn>
                  <a:cxn ang="0">
                    <a:pos x="T6" y="T7"/>
                  </a:cxn>
                  <a:cxn ang="0">
                    <a:pos x="T8" y="T9"/>
                  </a:cxn>
                </a:cxnLst>
                <a:rect l="0" t="0" r="r" b="b"/>
                <a:pathLst>
                  <a:path w="69" h="100">
                    <a:moveTo>
                      <a:pt x="0" y="14"/>
                    </a:moveTo>
                    <a:lnTo>
                      <a:pt x="28" y="0"/>
                    </a:lnTo>
                    <a:lnTo>
                      <a:pt x="69" y="88"/>
                    </a:lnTo>
                    <a:lnTo>
                      <a:pt x="41" y="100"/>
                    </a:lnTo>
                    <a:lnTo>
                      <a:pt x="0" y="14"/>
                    </a:lnTo>
                    <a:close/>
                  </a:path>
                </a:pathLst>
              </a:custGeom>
              <a:solidFill>
                <a:srgbClr val="AD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2" name="Freeform 248"/>
              <p:cNvSpPr>
                <a:spLocks/>
              </p:cNvSpPr>
              <p:nvPr/>
            </p:nvSpPr>
            <p:spPr bwMode="auto">
              <a:xfrm>
                <a:off x="2552814" y="3486006"/>
                <a:ext cx="72737" cy="90248"/>
              </a:xfrm>
              <a:custGeom>
                <a:avLst/>
                <a:gdLst>
                  <a:gd name="T0" fmla="*/ 0 w 54"/>
                  <a:gd name="T1" fmla="*/ 13 h 67"/>
                  <a:gd name="T2" fmla="*/ 28 w 54"/>
                  <a:gd name="T3" fmla="*/ 0 h 67"/>
                  <a:gd name="T4" fmla="*/ 54 w 54"/>
                  <a:gd name="T5" fmla="*/ 54 h 67"/>
                  <a:gd name="T6" fmla="*/ 25 w 54"/>
                  <a:gd name="T7" fmla="*/ 67 h 67"/>
                  <a:gd name="T8" fmla="*/ 0 w 54"/>
                  <a:gd name="T9" fmla="*/ 13 h 67"/>
                </a:gdLst>
                <a:ahLst/>
                <a:cxnLst>
                  <a:cxn ang="0">
                    <a:pos x="T0" y="T1"/>
                  </a:cxn>
                  <a:cxn ang="0">
                    <a:pos x="T2" y="T3"/>
                  </a:cxn>
                  <a:cxn ang="0">
                    <a:pos x="T4" y="T5"/>
                  </a:cxn>
                  <a:cxn ang="0">
                    <a:pos x="T6" y="T7"/>
                  </a:cxn>
                  <a:cxn ang="0">
                    <a:pos x="T8" y="T9"/>
                  </a:cxn>
                </a:cxnLst>
                <a:rect l="0" t="0" r="r" b="b"/>
                <a:pathLst>
                  <a:path w="54" h="67">
                    <a:moveTo>
                      <a:pt x="0" y="13"/>
                    </a:moveTo>
                    <a:lnTo>
                      <a:pt x="28" y="0"/>
                    </a:lnTo>
                    <a:lnTo>
                      <a:pt x="54" y="54"/>
                    </a:lnTo>
                    <a:lnTo>
                      <a:pt x="25" y="67"/>
                    </a:lnTo>
                    <a:lnTo>
                      <a:pt x="0" y="13"/>
                    </a:lnTo>
                    <a:close/>
                  </a:path>
                </a:pathLst>
              </a:custGeom>
              <a:solidFill>
                <a:srgbClr val="B91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3" name="Freeform 249"/>
              <p:cNvSpPr>
                <a:spLocks/>
              </p:cNvSpPr>
              <p:nvPr/>
            </p:nvSpPr>
            <p:spPr bwMode="auto">
              <a:xfrm>
                <a:off x="2608040" y="3490048"/>
                <a:ext cx="61961" cy="64655"/>
              </a:xfrm>
              <a:custGeom>
                <a:avLst/>
                <a:gdLst>
                  <a:gd name="T0" fmla="*/ 0 w 46"/>
                  <a:gd name="T1" fmla="*/ 13 h 48"/>
                  <a:gd name="T2" fmla="*/ 29 w 46"/>
                  <a:gd name="T3" fmla="*/ 0 h 48"/>
                  <a:gd name="T4" fmla="*/ 46 w 46"/>
                  <a:gd name="T5" fmla="*/ 36 h 48"/>
                  <a:gd name="T6" fmla="*/ 17 w 46"/>
                  <a:gd name="T7" fmla="*/ 48 h 48"/>
                  <a:gd name="T8" fmla="*/ 0 w 46"/>
                  <a:gd name="T9" fmla="*/ 13 h 48"/>
                </a:gdLst>
                <a:ahLst/>
                <a:cxnLst>
                  <a:cxn ang="0">
                    <a:pos x="T0" y="T1"/>
                  </a:cxn>
                  <a:cxn ang="0">
                    <a:pos x="T2" y="T3"/>
                  </a:cxn>
                  <a:cxn ang="0">
                    <a:pos x="T4" y="T5"/>
                  </a:cxn>
                  <a:cxn ang="0">
                    <a:pos x="T6" y="T7"/>
                  </a:cxn>
                  <a:cxn ang="0">
                    <a:pos x="T8" y="T9"/>
                  </a:cxn>
                </a:cxnLst>
                <a:rect l="0" t="0" r="r" b="b"/>
                <a:pathLst>
                  <a:path w="46" h="48">
                    <a:moveTo>
                      <a:pt x="0" y="13"/>
                    </a:moveTo>
                    <a:lnTo>
                      <a:pt x="29" y="0"/>
                    </a:lnTo>
                    <a:lnTo>
                      <a:pt x="46" y="36"/>
                    </a:lnTo>
                    <a:lnTo>
                      <a:pt x="17" y="48"/>
                    </a:lnTo>
                    <a:lnTo>
                      <a:pt x="0" y="13"/>
                    </a:lnTo>
                    <a:close/>
                  </a:path>
                </a:pathLst>
              </a:custGeom>
              <a:solidFill>
                <a:srgbClr val="C4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4" name="Freeform 250"/>
              <p:cNvSpPr>
                <a:spLocks/>
              </p:cNvSpPr>
              <p:nvPr/>
            </p:nvSpPr>
            <p:spPr bwMode="auto">
              <a:xfrm>
                <a:off x="2643062" y="3445597"/>
                <a:ext cx="71391" cy="88901"/>
              </a:xfrm>
              <a:custGeom>
                <a:avLst/>
                <a:gdLst>
                  <a:gd name="T0" fmla="*/ 0 w 53"/>
                  <a:gd name="T1" fmla="*/ 14 h 66"/>
                  <a:gd name="T2" fmla="*/ 28 w 53"/>
                  <a:gd name="T3" fmla="*/ 0 h 66"/>
                  <a:gd name="T4" fmla="*/ 53 w 53"/>
                  <a:gd name="T5" fmla="*/ 53 h 66"/>
                  <a:gd name="T6" fmla="*/ 24 w 53"/>
                  <a:gd name="T7" fmla="*/ 66 h 66"/>
                  <a:gd name="T8" fmla="*/ 0 w 53"/>
                  <a:gd name="T9" fmla="*/ 14 h 66"/>
                </a:gdLst>
                <a:ahLst/>
                <a:cxnLst>
                  <a:cxn ang="0">
                    <a:pos x="T0" y="T1"/>
                  </a:cxn>
                  <a:cxn ang="0">
                    <a:pos x="T2" y="T3"/>
                  </a:cxn>
                  <a:cxn ang="0">
                    <a:pos x="T4" y="T5"/>
                  </a:cxn>
                  <a:cxn ang="0">
                    <a:pos x="T6" y="T7"/>
                  </a:cxn>
                  <a:cxn ang="0">
                    <a:pos x="T8" y="T9"/>
                  </a:cxn>
                </a:cxnLst>
                <a:rect l="0" t="0" r="r" b="b"/>
                <a:pathLst>
                  <a:path w="53" h="66">
                    <a:moveTo>
                      <a:pt x="0" y="14"/>
                    </a:moveTo>
                    <a:lnTo>
                      <a:pt x="28" y="0"/>
                    </a:lnTo>
                    <a:lnTo>
                      <a:pt x="53" y="53"/>
                    </a:lnTo>
                    <a:lnTo>
                      <a:pt x="24" y="66"/>
                    </a:lnTo>
                    <a:lnTo>
                      <a:pt x="0" y="14"/>
                    </a:lnTo>
                    <a:close/>
                  </a:path>
                </a:pathLst>
              </a:custGeom>
              <a:solidFill>
                <a:srgbClr val="D0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5" name="Freeform 251"/>
              <p:cNvSpPr>
                <a:spLocks/>
              </p:cNvSpPr>
              <p:nvPr/>
            </p:nvSpPr>
            <p:spPr bwMode="auto">
              <a:xfrm>
                <a:off x="2698289" y="3445597"/>
                <a:ext cx="61961" cy="67349"/>
              </a:xfrm>
              <a:custGeom>
                <a:avLst/>
                <a:gdLst>
                  <a:gd name="T0" fmla="*/ 0 w 46"/>
                  <a:gd name="T1" fmla="*/ 14 h 50"/>
                  <a:gd name="T2" fmla="*/ 28 w 46"/>
                  <a:gd name="T3" fmla="*/ 0 h 50"/>
                  <a:gd name="T4" fmla="*/ 46 w 46"/>
                  <a:gd name="T5" fmla="*/ 38 h 50"/>
                  <a:gd name="T6" fmla="*/ 17 w 46"/>
                  <a:gd name="T7" fmla="*/ 50 h 50"/>
                  <a:gd name="T8" fmla="*/ 0 w 46"/>
                  <a:gd name="T9" fmla="*/ 14 h 50"/>
                </a:gdLst>
                <a:ahLst/>
                <a:cxnLst>
                  <a:cxn ang="0">
                    <a:pos x="T0" y="T1"/>
                  </a:cxn>
                  <a:cxn ang="0">
                    <a:pos x="T2" y="T3"/>
                  </a:cxn>
                  <a:cxn ang="0">
                    <a:pos x="T4" y="T5"/>
                  </a:cxn>
                  <a:cxn ang="0">
                    <a:pos x="T6" y="T7"/>
                  </a:cxn>
                  <a:cxn ang="0">
                    <a:pos x="T8" y="T9"/>
                  </a:cxn>
                </a:cxnLst>
                <a:rect l="0" t="0" r="r" b="b"/>
                <a:pathLst>
                  <a:path w="46" h="50">
                    <a:moveTo>
                      <a:pt x="0" y="14"/>
                    </a:moveTo>
                    <a:lnTo>
                      <a:pt x="28" y="0"/>
                    </a:lnTo>
                    <a:lnTo>
                      <a:pt x="46" y="38"/>
                    </a:lnTo>
                    <a:lnTo>
                      <a:pt x="17" y="50"/>
                    </a:lnTo>
                    <a:lnTo>
                      <a:pt x="0" y="14"/>
                    </a:lnTo>
                    <a:close/>
                  </a:path>
                </a:pathLst>
              </a:custGeom>
              <a:solidFill>
                <a:srgbClr val="DB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6" name="Freeform 252"/>
              <p:cNvSpPr>
                <a:spLocks/>
              </p:cNvSpPr>
              <p:nvPr/>
            </p:nvSpPr>
            <p:spPr bwMode="auto">
              <a:xfrm>
                <a:off x="2815476" y="3460414"/>
                <a:ext cx="22899" cy="14817"/>
              </a:xfrm>
              <a:custGeom>
                <a:avLst/>
                <a:gdLst>
                  <a:gd name="T0" fmla="*/ 0 w 17"/>
                  <a:gd name="T1" fmla="*/ 7 h 11"/>
                  <a:gd name="T2" fmla="*/ 15 w 17"/>
                  <a:gd name="T3" fmla="*/ 0 h 11"/>
                  <a:gd name="T4" fmla="*/ 17 w 17"/>
                  <a:gd name="T5" fmla="*/ 4 h 11"/>
                  <a:gd name="T6" fmla="*/ 2 w 17"/>
                  <a:gd name="T7" fmla="*/ 11 h 11"/>
                  <a:gd name="T8" fmla="*/ 0 w 17"/>
                  <a:gd name="T9" fmla="*/ 7 h 11"/>
                </a:gdLst>
                <a:ahLst/>
                <a:cxnLst>
                  <a:cxn ang="0">
                    <a:pos x="T0" y="T1"/>
                  </a:cxn>
                  <a:cxn ang="0">
                    <a:pos x="T2" y="T3"/>
                  </a:cxn>
                  <a:cxn ang="0">
                    <a:pos x="T4" y="T5"/>
                  </a:cxn>
                  <a:cxn ang="0">
                    <a:pos x="T6" y="T7"/>
                  </a:cxn>
                  <a:cxn ang="0">
                    <a:pos x="T8" y="T9"/>
                  </a:cxn>
                </a:cxnLst>
                <a:rect l="0" t="0" r="r" b="b"/>
                <a:pathLst>
                  <a:path w="17" h="11">
                    <a:moveTo>
                      <a:pt x="0" y="7"/>
                    </a:moveTo>
                    <a:lnTo>
                      <a:pt x="15" y="0"/>
                    </a:lnTo>
                    <a:lnTo>
                      <a:pt x="17" y="4"/>
                    </a:lnTo>
                    <a:lnTo>
                      <a:pt x="2" y="11"/>
                    </a:lnTo>
                    <a:lnTo>
                      <a:pt x="0" y="7"/>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7" name="Freeform 253"/>
              <p:cNvSpPr>
                <a:spLocks/>
              </p:cNvSpPr>
              <p:nvPr/>
            </p:nvSpPr>
            <p:spPr bwMode="auto">
              <a:xfrm>
                <a:off x="2845110" y="3429433"/>
                <a:ext cx="60615" cy="32328"/>
              </a:xfrm>
              <a:custGeom>
                <a:avLst/>
                <a:gdLst>
                  <a:gd name="T0" fmla="*/ 0 w 45"/>
                  <a:gd name="T1" fmla="*/ 20 h 24"/>
                  <a:gd name="T2" fmla="*/ 43 w 45"/>
                  <a:gd name="T3" fmla="*/ 0 h 24"/>
                  <a:gd name="T4" fmla="*/ 45 w 45"/>
                  <a:gd name="T5" fmla="*/ 4 h 24"/>
                  <a:gd name="T6" fmla="*/ 1 w 45"/>
                  <a:gd name="T7" fmla="*/ 24 h 24"/>
                  <a:gd name="T8" fmla="*/ 0 w 45"/>
                  <a:gd name="T9" fmla="*/ 20 h 24"/>
                </a:gdLst>
                <a:ahLst/>
                <a:cxnLst>
                  <a:cxn ang="0">
                    <a:pos x="T0" y="T1"/>
                  </a:cxn>
                  <a:cxn ang="0">
                    <a:pos x="T2" y="T3"/>
                  </a:cxn>
                  <a:cxn ang="0">
                    <a:pos x="T4" y="T5"/>
                  </a:cxn>
                  <a:cxn ang="0">
                    <a:pos x="T6" y="T7"/>
                  </a:cxn>
                  <a:cxn ang="0">
                    <a:pos x="T8" y="T9"/>
                  </a:cxn>
                </a:cxnLst>
                <a:rect l="0" t="0" r="r" b="b"/>
                <a:pathLst>
                  <a:path w="45" h="24">
                    <a:moveTo>
                      <a:pt x="0" y="20"/>
                    </a:moveTo>
                    <a:lnTo>
                      <a:pt x="43" y="0"/>
                    </a:lnTo>
                    <a:lnTo>
                      <a:pt x="45" y="4"/>
                    </a:lnTo>
                    <a:lnTo>
                      <a:pt x="1" y="24"/>
                    </a:lnTo>
                    <a:lnTo>
                      <a:pt x="0" y="20"/>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8" name="Freeform 254"/>
              <p:cNvSpPr>
                <a:spLocks/>
              </p:cNvSpPr>
              <p:nvPr/>
            </p:nvSpPr>
            <p:spPr bwMode="auto">
              <a:xfrm>
                <a:off x="2552814" y="3542580"/>
                <a:ext cx="172414" cy="88901"/>
              </a:xfrm>
              <a:custGeom>
                <a:avLst/>
                <a:gdLst>
                  <a:gd name="T0" fmla="*/ 0 w 128"/>
                  <a:gd name="T1" fmla="*/ 58 h 66"/>
                  <a:gd name="T2" fmla="*/ 125 w 128"/>
                  <a:gd name="T3" fmla="*/ 0 h 66"/>
                  <a:gd name="T4" fmla="*/ 128 w 128"/>
                  <a:gd name="T5" fmla="*/ 8 h 66"/>
                  <a:gd name="T6" fmla="*/ 4 w 128"/>
                  <a:gd name="T7" fmla="*/ 66 h 66"/>
                  <a:gd name="T8" fmla="*/ 0 w 128"/>
                  <a:gd name="T9" fmla="*/ 58 h 66"/>
                </a:gdLst>
                <a:ahLst/>
                <a:cxnLst>
                  <a:cxn ang="0">
                    <a:pos x="T0" y="T1"/>
                  </a:cxn>
                  <a:cxn ang="0">
                    <a:pos x="T2" y="T3"/>
                  </a:cxn>
                  <a:cxn ang="0">
                    <a:pos x="T4" y="T5"/>
                  </a:cxn>
                  <a:cxn ang="0">
                    <a:pos x="T6" y="T7"/>
                  </a:cxn>
                  <a:cxn ang="0">
                    <a:pos x="T8" y="T9"/>
                  </a:cxn>
                </a:cxnLst>
                <a:rect l="0" t="0" r="r" b="b"/>
                <a:pathLst>
                  <a:path w="128" h="66">
                    <a:moveTo>
                      <a:pt x="0" y="58"/>
                    </a:moveTo>
                    <a:lnTo>
                      <a:pt x="125" y="0"/>
                    </a:lnTo>
                    <a:lnTo>
                      <a:pt x="128"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9" name="Freeform 255"/>
              <p:cNvSpPr>
                <a:spLocks/>
              </p:cNvSpPr>
              <p:nvPr/>
            </p:nvSpPr>
            <p:spPr bwMode="auto">
              <a:xfrm>
                <a:off x="2560896" y="3562785"/>
                <a:ext cx="173761" cy="88901"/>
              </a:xfrm>
              <a:custGeom>
                <a:avLst/>
                <a:gdLst>
                  <a:gd name="T0" fmla="*/ 0 w 129"/>
                  <a:gd name="T1" fmla="*/ 58 h 66"/>
                  <a:gd name="T2" fmla="*/ 126 w 129"/>
                  <a:gd name="T3" fmla="*/ 0 h 66"/>
                  <a:gd name="T4" fmla="*/ 129 w 129"/>
                  <a:gd name="T5" fmla="*/ 8 h 66"/>
                  <a:gd name="T6" fmla="*/ 4 w 129"/>
                  <a:gd name="T7" fmla="*/ 66 h 66"/>
                  <a:gd name="T8" fmla="*/ 0 w 129"/>
                  <a:gd name="T9" fmla="*/ 58 h 66"/>
                </a:gdLst>
                <a:ahLst/>
                <a:cxnLst>
                  <a:cxn ang="0">
                    <a:pos x="T0" y="T1"/>
                  </a:cxn>
                  <a:cxn ang="0">
                    <a:pos x="T2" y="T3"/>
                  </a:cxn>
                  <a:cxn ang="0">
                    <a:pos x="T4" y="T5"/>
                  </a:cxn>
                  <a:cxn ang="0">
                    <a:pos x="T6" y="T7"/>
                  </a:cxn>
                  <a:cxn ang="0">
                    <a:pos x="T8" y="T9"/>
                  </a:cxn>
                </a:cxnLst>
                <a:rect l="0" t="0" r="r" b="b"/>
                <a:pathLst>
                  <a:path w="129" h="66">
                    <a:moveTo>
                      <a:pt x="0" y="58"/>
                    </a:moveTo>
                    <a:lnTo>
                      <a:pt x="126" y="0"/>
                    </a:lnTo>
                    <a:lnTo>
                      <a:pt x="129"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0" name="Freeform 256"/>
              <p:cNvSpPr>
                <a:spLocks/>
              </p:cNvSpPr>
              <p:nvPr/>
            </p:nvSpPr>
            <p:spPr bwMode="auto">
              <a:xfrm>
                <a:off x="2570325" y="3581643"/>
                <a:ext cx="172414" cy="90248"/>
              </a:xfrm>
              <a:custGeom>
                <a:avLst/>
                <a:gdLst>
                  <a:gd name="T0" fmla="*/ 0 w 128"/>
                  <a:gd name="T1" fmla="*/ 58 h 67"/>
                  <a:gd name="T2" fmla="*/ 126 w 128"/>
                  <a:gd name="T3" fmla="*/ 0 h 67"/>
                  <a:gd name="T4" fmla="*/ 128 w 128"/>
                  <a:gd name="T5" fmla="*/ 9 h 67"/>
                  <a:gd name="T6" fmla="*/ 4 w 128"/>
                  <a:gd name="T7" fmla="*/ 67 h 67"/>
                  <a:gd name="T8" fmla="*/ 0 w 128"/>
                  <a:gd name="T9" fmla="*/ 58 h 67"/>
                </a:gdLst>
                <a:ahLst/>
                <a:cxnLst>
                  <a:cxn ang="0">
                    <a:pos x="T0" y="T1"/>
                  </a:cxn>
                  <a:cxn ang="0">
                    <a:pos x="T2" y="T3"/>
                  </a:cxn>
                  <a:cxn ang="0">
                    <a:pos x="T4" y="T5"/>
                  </a:cxn>
                  <a:cxn ang="0">
                    <a:pos x="T6" y="T7"/>
                  </a:cxn>
                  <a:cxn ang="0">
                    <a:pos x="T8" y="T9"/>
                  </a:cxn>
                </a:cxnLst>
                <a:rect l="0" t="0" r="r" b="b"/>
                <a:pathLst>
                  <a:path w="128" h="67">
                    <a:moveTo>
                      <a:pt x="0" y="58"/>
                    </a:moveTo>
                    <a:lnTo>
                      <a:pt x="126" y="0"/>
                    </a:lnTo>
                    <a:lnTo>
                      <a:pt x="128" y="9"/>
                    </a:lnTo>
                    <a:lnTo>
                      <a:pt x="4" y="67"/>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1" name="Freeform 257"/>
              <p:cNvSpPr>
                <a:spLocks/>
              </p:cNvSpPr>
              <p:nvPr/>
            </p:nvSpPr>
            <p:spPr bwMode="auto">
              <a:xfrm>
                <a:off x="2579754" y="3600500"/>
                <a:ext cx="172414" cy="90248"/>
              </a:xfrm>
              <a:custGeom>
                <a:avLst/>
                <a:gdLst>
                  <a:gd name="T0" fmla="*/ 0 w 128"/>
                  <a:gd name="T1" fmla="*/ 59 h 67"/>
                  <a:gd name="T2" fmla="*/ 125 w 128"/>
                  <a:gd name="T3" fmla="*/ 0 h 67"/>
                  <a:gd name="T4" fmla="*/ 128 w 128"/>
                  <a:gd name="T5" fmla="*/ 9 h 67"/>
                  <a:gd name="T6" fmla="*/ 4 w 128"/>
                  <a:gd name="T7" fmla="*/ 67 h 67"/>
                  <a:gd name="T8" fmla="*/ 0 w 128"/>
                  <a:gd name="T9" fmla="*/ 59 h 67"/>
                </a:gdLst>
                <a:ahLst/>
                <a:cxnLst>
                  <a:cxn ang="0">
                    <a:pos x="T0" y="T1"/>
                  </a:cxn>
                  <a:cxn ang="0">
                    <a:pos x="T2" y="T3"/>
                  </a:cxn>
                  <a:cxn ang="0">
                    <a:pos x="T4" y="T5"/>
                  </a:cxn>
                  <a:cxn ang="0">
                    <a:pos x="T6" y="T7"/>
                  </a:cxn>
                  <a:cxn ang="0">
                    <a:pos x="T8" y="T9"/>
                  </a:cxn>
                </a:cxnLst>
                <a:rect l="0" t="0" r="r" b="b"/>
                <a:pathLst>
                  <a:path w="128" h="67">
                    <a:moveTo>
                      <a:pt x="0" y="59"/>
                    </a:moveTo>
                    <a:lnTo>
                      <a:pt x="125" y="0"/>
                    </a:lnTo>
                    <a:lnTo>
                      <a:pt x="128" y="9"/>
                    </a:lnTo>
                    <a:lnTo>
                      <a:pt x="4" y="67"/>
                    </a:lnTo>
                    <a:lnTo>
                      <a:pt x="0" y="59"/>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2" name="Freeform 258"/>
              <p:cNvSpPr>
                <a:spLocks/>
              </p:cNvSpPr>
              <p:nvPr/>
            </p:nvSpPr>
            <p:spPr bwMode="auto">
              <a:xfrm>
                <a:off x="2589183" y="3620705"/>
                <a:ext cx="172414" cy="88901"/>
              </a:xfrm>
              <a:custGeom>
                <a:avLst/>
                <a:gdLst>
                  <a:gd name="T0" fmla="*/ 0 w 128"/>
                  <a:gd name="T1" fmla="*/ 58 h 66"/>
                  <a:gd name="T2" fmla="*/ 125 w 128"/>
                  <a:gd name="T3" fmla="*/ 0 h 66"/>
                  <a:gd name="T4" fmla="*/ 128 w 128"/>
                  <a:gd name="T5" fmla="*/ 8 h 66"/>
                  <a:gd name="T6" fmla="*/ 4 w 128"/>
                  <a:gd name="T7" fmla="*/ 66 h 66"/>
                  <a:gd name="T8" fmla="*/ 0 w 128"/>
                  <a:gd name="T9" fmla="*/ 58 h 66"/>
                </a:gdLst>
                <a:ahLst/>
                <a:cxnLst>
                  <a:cxn ang="0">
                    <a:pos x="T0" y="T1"/>
                  </a:cxn>
                  <a:cxn ang="0">
                    <a:pos x="T2" y="T3"/>
                  </a:cxn>
                  <a:cxn ang="0">
                    <a:pos x="T4" y="T5"/>
                  </a:cxn>
                  <a:cxn ang="0">
                    <a:pos x="T6" y="T7"/>
                  </a:cxn>
                  <a:cxn ang="0">
                    <a:pos x="T8" y="T9"/>
                  </a:cxn>
                </a:cxnLst>
                <a:rect l="0" t="0" r="r" b="b"/>
                <a:pathLst>
                  <a:path w="128" h="66">
                    <a:moveTo>
                      <a:pt x="0" y="58"/>
                    </a:moveTo>
                    <a:lnTo>
                      <a:pt x="125" y="0"/>
                    </a:lnTo>
                    <a:lnTo>
                      <a:pt x="128"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3" name="Freeform 259"/>
              <p:cNvSpPr>
                <a:spLocks/>
              </p:cNvSpPr>
              <p:nvPr/>
            </p:nvSpPr>
            <p:spPr bwMode="auto">
              <a:xfrm>
                <a:off x="2597264" y="3640910"/>
                <a:ext cx="173761" cy="88901"/>
              </a:xfrm>
              <a:custGeom>
                <a:avLst/>
                <a:gdLst>
                  <a:gd name="T0" fmla="*/ 0 w 129"/>
                  <a:gd name="T1" fmla="*/ 58 h 66"/>
                  <a:gd name="T2" fmla="*/ 126 w 129"/>
                  <a:gd name="T3" fmla="*/ 0 h 66"/>
                  <a:gd name="T4" fmla="*/ 129 w 129"/>
                  <a:gd name="T5" fmla="*/ 8 h 66"/>
                  <a:gd name="T6" fmla="*/ 4 w 129"/>
                  <a:gd name="T7" fmla="*/ 66 h 66"/>
                  <a:gd name="T8" fmla="*/ 0 w 129"/>
                  <a:gd name="T9" fmla="*/ 58 h 66"/>
                </a:gdLst>
                <a:ahLst/>
                <a:cxnLst>
                  <a:cxn ang="0">
                    <a:pos x="T0" y="T1"/>
                  </a:cxn>
                  <a:cxn ang="0">
                    <a:pos x="T2" y="T3"/>
                  </a:cxn>
                  <a:cxn ang="0">
                    <a:pos x="T4" y="T5"/>
                  </a:cxn>
                  <a:cxn ang="0">
                    <a:pos x="T6" y="T7"/>
                  </a:cxn>
                  <a:cxn ang="0">
                    <a:pos x="T8" y="T9"/>
                  </a:cxn>
                </a:cxnLst>
                <a:rect l="0" t="0" r="r" b="b"/>
                <a:pathLst>
                  <a:path w="129" h="66">
                    <a:moveTo>
                      <a:pt x="0" y="58"/>
                    </a:moveTo>
                    <a:lnTo>
                      <a:pt x="126" y="0"/>
                    </a:lnTo>
                    <a:lnTo>
                      <a:pt x="129"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4" name="Freeform 260"/>
              <p:cNvSpPr>
                <a:spLocks/>
              </p:cNvSpPr>
              <p:nvPr/>
            </p:nvSpPr>
            <p:spPr bwMode="auto">
              <a:xfrm>
                <a:off x="2606694" y="3659768"/>
                <a:ext cx="175108" cy="90248"/>
              </a:xfrm>
              <a:custGeom>
                <a:avLst/>
                <a:gdLst>
                  <a:gd name="T0" fmla="*/ 0 w 130"/>
                  <a:gd name="T1" fmla="*/ 59 h 67"/>
                  <a:gd name="T2" fmla="*/ 126 w 130"/>
                  <a:gd name="T3" fmla="*/ 0 h 67"/>
                  <a:gd name="T4" fmla="*/ 130 w 130"/>
                  <a:gd name="T5" fmla="*/ 9 h 67"/>
                  <a:gd name="T6" fmla="*/ 4 w 130"/>
                  <a:gd name="T7" fmla="*/ 67 h 67"/>
                  <a:gd name="T8" fmla="*/ 0 w 130"/>
                  <a:gd name="T9" fmla="*/ 59 h 67"/>
                </a:gdLst>
                <a:ahLst/>
                <a:cxnLst>
                  <a:cxn ang="0">
                    <a:pos x="T0" y="T1"/>
                  </a:cxn>
                  <a:cxn ang="0">
                    <a:pos x="T2" y="T3"/>
                  </a:cxn>
                  <a:cxn ang="0">
                    <a:pos x="T4" y="T5"/>
                  </a:cxn>
                  <a:cxn ang="0">
                    <a:pos x="T6" y="T7"/>
                  </a:cxn>
                  <a:cxn ang="0">
                    <a:pos x="T8" y="T9"/>
                  </a:cxn>
                </a:cxnLst>
                <a:rect l="0" t="0" r="r" b="b"/>
                <a:pathLst>
                  <a:path w="130" h="67">
                    <a:moveTo>
                      <a:pt x="0" y="59"/>
                    </a:moveTo>
                    <a:lnTo>
                      <a:pt x="126" y="0"/>
                    </a:lnTo>
                    <a:lnTo>
                      <a:pt x="130" y="9"/>
                    </a:lnTo>
                    <a:lnTo>
                      <a:pt x="4" y="67"/>
                    </a:lnTo>
                    <a:lnTo>
                      <a:pt x="0" y="59"/>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5" name="Freeform 261"/>
              <p:cNvSpPr>
                <a:spLocks/>
              </p:cNvSpPr>
              <p:nvPr/>
            </p:nvSpPr>
            <p:spPr bwMode="auto">
              <a:xfrm>
                <a:off x="2616122" y="3719035"/>
                <a:ext cx="88901" cy="49839"/>
              </a:xfrm>
              <a:custGeom>
                <a:avLst/>
                <a:gdLst>
                  <a:gd name="T0" fmla="*/ 0 w 66"/>
                  <a:gd name="T1" fmla="*/ 29 h 37"/>
                  <a:gd name="T2" fmla="*/ 62 w 66"/>
                  <a:gd name="T3" fmla="*/ 0 h 37"/>
                  <a:gd name="T4" fmla="*/ 66 w 66"/>
                  <a:gd name="T5" fmla="*/ 8 h 37"/>
                  <a:gd name="T6" fmla="*/ 4 w 66"/>
                  <a:gd name="T7" fmla="*/ 37 h 37"/>
                  <a:gd name="T8" fmla="*/ 0 w 66"/>
                  <a:gd name="T9" fmla="*/ 29 h 37"/>
                </a:gdLst>
                <a:ahLst/>
                <a:cxnLst>
                  <a:cxn ang="0">
                    <a:pos x="T0" y="T1"/>
                  </a:cxn>
                  <a:cxn ang="0">
                    <a:pos x="T2" y="T3"/>
                  </a:cxn>
                  <a:cxn ang="0">
                    <a:pos x="T4" y="T5"/>
                  </a:cxn>
                  <a:cxn ang="0">
                    <a:pos x="T6" y="T7"/>
                  </a:cxn>
                  <a:cxn ang="0">
                    <a:pos x="T8" y="T9"/>
                  </a:cxn>
                </a:cxnLst>
                <a:rect l="0" t="0" r="r" b="b"/>
                <a:pathLst>
                  <a:path w="66" h="37">
                    <a:moveTo>
                      <a:pt x="0" y="29"/>
                    </a:moveTo>
                    <a:lnTo>
                      <a:pt x="62" y="0"/>
                    </a:lnTo>
                    <a:lnTo>
                      <a:pt x="66" y="8"/>
                    </a:lnTo>
                    <a:lnTo>
                      <a:pt x="4" y="37"/>
                    </a:lnTo>
                    <a:lnTo>
                      <a:pt x="0" y="29"/>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6" name="Freeform 262"/>
              <p:cNvSpPr>
                <a:spLocks/>
              </p:cNvSpPr>
              <p:nvPr/>
            </p:nvSpPr>
            <p:spPr bwMode="auto">
              <a:xfrm>
                <a:off x="2750821" y="3449638"/>
                <a:ext cx="173761" cy="90248"/>
              </a:xfrm>
              <a:custGeom>
                <a:avLst/>
                <a:gdLst>
                  <a:gd name="T0" fmla="*/ 0 w 129"/>
                  <a:gd name="T1" fmla="*/ 58 h 67"/>
                  <a:gd name="T2" fmla="*/ 125 w 129"/>
                  <a:gd name="T3" fmla="*/ 0 h 67"/>
                  <a:gd name="T4" fmla="*/ 129 w 129"/>
                  <a:gd name="T5" fmla="*/ 8 h 67"/>
                  <a:gd name="T6" fmla="*/ 4 w 129"/>
                  <a:gd name="T7" fmla="*/ 67 h 67"/>
                  <a:gd name="T8" fmla="*/ 0 w 129"/>
                  <a:gd name="T9" fmla="*/ 58 h 67"/>
                </a:gdLst>
                <a:ahLst/>
                <a:cxnLst>
                  <a:cxn ang="0">
                    <a:pos x="T0" y="T1"/>
                  </a:cxn>
                  <a:cxn ang="0">
                    <a:pos x="T2" y="T3"/>
                  </a:cxn>
                  <a:cxn ang="0">
                    <a:pos x="T4" y="T5"/>
                  </a:cxn>
                  <a:cxn ang="0">
                    <a:pos x="T6" y="T7"/>
                  </a:cxn>
                  <a:cxn ang="0">
                    <a:pos x="T8" y="T9"/>
                  </a:cxn>
                </a:cxnLst>
                <a:rect l="0" t="0" r="r" b="b"/>
                <a:pathLst>
                  <a:path w="129" h="67">
                    <a:moveTo>
                      <a:pt x="0" y="58"/>
                    </a:moveTo>
                    <a:lnTo>
                      <a:pt x="125" y="0"/>
                    </a:lnTo>
                    <a:lnTo>
                      <a:pt x="129" y="8"/>
                    </a:lnTo>
                    <a:lnTo>
                      <a:pt x="4" y="67"/>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7" name="Freeform 263"/>
              <p:cNvSpPr>
                <a:spLocks/>
              </p:cNvSpPr>
              <p:nvPr/>
            </p:nvSpPr>
            <p:spPr bwMode="auto">
              <a:xfrm>
                <a:off x="2760250" y="3469842"/>
                <a:ext cx="173761" cy="88901"/>
              </a:xfrm>
              <a:custGeom>
                <a:avLst/>
                <a:gdLst>
                  <a:gd name="T0" fmla="*/ 0 w 129"/>
                  <a:gd name="T1" fmla="*/ 58 h 66"/>
                  <a:gd name="T2" fmla="*/ 125 w 129"/>
                  <a:gd name="T3" fmla="*/ 0 h 66"/>
                  <a:gd name="T4" fmla="*/ 129 w 129"/>
                  <a:gd name="T5" fmla="*/ 8 h 66"/>
                  <a:gd name="T6" fmla="*/ 4 w 129"/>
                  <a:gd name="T7" fmla="*/ 66 h 66"/>
                  <a:gd name="T8" fmla="*/ 0 w 129"/>
                  <a:gd name="T9" fmla="*/ 58 h 66"/>
                </a:gdLst>
                <a:ahLst/>
                <a:cxnLst>
                  <a:cxn ang="0">
                    <a:pos x="T0" y="T1"/>
                  </a:cxn>
                  <a:cxn ang="0">
                    <a:pos x="T2" y="T3"/>
                  </a:cxn>
                  <a:cxn ang="0">
                    <a:pos x="T4" y="T5"/>
                  </a:cxn>
                  <a:cxn ang="0">
                    <a:pos x="T6" y="T7"/>
                  </a:cxn>
                  <a:cxn ang="0">
                    <a:pos x="T8" y="T9"/>
                  </a:cxn>
                </a:cxnLst>
                <a:rect l="0" t="0" r="r" b="b"/>
                <a:pathLst>
                  <a:path w="129" h="66">
                    <a:moveTo>
                      <a:pt x="0" y="58"/>
                    </a:moveTo>
                    <a:lnTo>
                      <a:pt x="125" y="0"/>
                    </a:lnTo>
                    <a:lnTo>
                      <a:pt x="129"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8" name="Freeform 264"/>
              <p:cNvSpPr>
                <a:spLocks/>
              </p:cNvSpPr>
              <p:nvPr/>
            </p:nvSpPr>
            <p:spPr bwMode="auto">
              <a:xfrm>
                <a:off x="2760250" y="3469842"/>
                <a:ext cx="173761" cy="88901"/>
              </a:xfrm>
              <a:custGeom>
                <a:avLst/>
                <a:gdLst>
                  <a:gd name="T0" fmla="*/ 0 w 129"/>
                  <a:gd name="T1" fmla="*/ 58 h 66"/>
                  <a:gd name="T2" fmla="*/ 125 w 129"/>
                  <a:gd name="T3" fmla="*/ 0 h 66"/>
                  <a:gd name="T4" fmla="*/ 129 w 129"/>
                  <a:gd name="T5" fmla="*/ 8 h 66"/>
                  <a:gd name="T6" fmla="*/ 4 w 129"/>
                  <a:gd name="T7" fmla="*/ 66 h 66"/>
                  <a:gd name="T8" fmla="*/ 0 w 129"/>
                  <a:gd name="T9" fmla="*/ 58 h 66"/>
                </a:gdLst>
                <a:ahLst/>
                <a:cxnLst>
                  <a:cxn ang="0">
                    <a:pos x="T0" y="T1"/>
                  </a:cxn>
                  <a:cxn ang="0">
                    <a:pos x="T2" y="T3"/>
                  </a:cxn>
                  <a:cxn ang="0">
                    <a:pos x="T4" y="T5"/>
                  </a:cxn>
                  <a:cxn ang="0">
                    <a:pos x="T6" y="T7"/>
                  </a:cxn>
                  <a:cxn ang="0">
                    <a:pos x="T8" y="T9"/>
                  </a:cxn>
                </a:cxnLst>
                <a:rect l="0" t="0" r="r" b="b"/>
                <a:pathLst>
                  <a:path w="129" h="66">
                    <a:moveTo>
                      <a:pt x="0" y="58"/>
                    </a:moveTo>
                    <a:lnTo>
                      <a:pt x="125" y="0"/>
                    </a:lnTo>
                    <a:lnTo>
                      <a:pt x="129" y="8"/>
                    </a:lnTo>
                    <a:lnTo>
                      <a:pt x="4" y="66"/>
                    </a:lnTo>
                    <a:lnTo>
                      <a:pt x="0"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9" name="Freeform 265"/>
              <p:cNvSpPr>
                <a:spLocks/>
              </p:cNvSpPr>
              <p:nvPr/>
            </p:nvSpPr>
            <p:spPr bwMode="auto">
              <a:xfrm>
                <a:off x="2768332" y="3490048"/>
                <a:ext cx="175108" cy="88901"/>
              </a:xfrm>
              <a:custGeom>
                <a:avLst/>
                <a:gdLst>
                  <a:gd name="T0" fmla="*/ 0 w 130"/>
                  <a:gd name="T1" fmla="*/ 58 h 66"/>
                  <a:gd name="T2" fmla="*/ 126 w 130"/>
                  <a:gd name="T3" fmla="*/ 0 h 66"/>
                  <a:gd name="T4" fmla="*/ 130 w 130"/>
                  <a:gd name="T5" fmla="*/ 8 h 66"/>
                  <a:gd name="T6" fmla="*/ 4 w 130"/>
                  <a:gd name="T7" fmla="*/ 66 h 66"/>
                  <a:gd name="T8" fmla="*/ 0 w 130"/>
                  <a:gd name="T9" fmla="*/ 58 h 66"/>
                </a:gdLst>
                <a:ahLst/>
                <a:cxnLst>
                  <a:cxn ang="0">
                    <a:pos x="T0" y="T1"/>
                  </a:cxn>
                  <a:cxn ang="0">
                    <a:pos x="T2" y="T3"/>
                  </a:cxn>
                  <a:cxn ang="0">
                    <a:pos x="T4" y="T5"/>
                  </a:cxn>
                  <a:cxn ang="0">
                    <a:pos x="T6" y="T7"/>
                  </a:cxn>
                  <a:cxn ang="0">
                    <a:pos x="T8" y="T9"/>
                  </a:cxn>
                </a:cxnLst>
                <a:rect l="0" t="0" r="r" b="b"/>
                <a:pathLst>
                  <a:path w="130" h="66">
                    <a:moveTo>
                      <a:pt x="0" y="58"/>
                    </a:moveTo>
                    <a:lnTo>
                      <a:pt x="126" y="0"/>
                    </a:lnTo>
                    <a:lnTo>
                      <a:pt x="130"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0" name="Freeform 266"/>
              <p:cNvSpPr>
                <a:spLocks/>
              </p:cNvSpPr>
              <p:nvPr/>
            </p:nvSpPr>
            <p:spPr bwMode="auto">
              <a:xfrm>
                <a:off x="2768332" y="3490048"/>
                <a:ext cx="175108" cy="88901"/>
              </a:xfrm>
              <a:custGeom>
                <a:avLst/>
                <a:gdLst>
                  <a:gd name="T0" fmla="*/ 0 w 130"/>
                  <a:gd name="T1" fmla="*/ 58 h 66"/>
                  <a:gd name="T2" fmla="*/ 126 w 130"/>
                  <a:gd name="T3" fmla="*/ 0 h 66"/>
                  <a:gd name="T4" fmla="*/ 130 w 130"/>
                  <a:gd name="T5" fmla="*/ 8 h 66"/>
                  <a:gd name="T6" fmla="*/ 4 w 130"/>
                  <a:gd name="T7" fmla="*/ 66 h 66"/>
                  <a:gd name="T8" fmla="*/ 0 w 130"/>
                  <a:gd name="T9" fmla="*/ 58 h 66"/>
                </a:gdLst>
                <a:ahLst/>
                <a:cxnLst>
                  <a:cxn ang="0">
                    <a:pos x="T0" y="T1"/>
                  </a:cxn>
                  <a:cxn ang="0">
                    <a:pos x="T2" y="T3"/>
                  </a:cxn>
                  <a:cxn ang="0">
                    <a:pos x="T4" y="T5"/>
                  </a:cxn>
                  <a:cxn ang="0">
                    <a:pos x="T6" y="T7"/>
                  </a:cxn>
                  <a:cxn ang="0">
                    <a:pos x="T8" y="T9"/>
                  </a:cxn>
                </a:cxnLst>
                <a:rect l="0" t="0" r="r" b="b"/>
                <a:pathLst>
                  <a:path w="130" h="66">
                    <a:moveTo>
                      <a:pt x="0" y="58"/>
                    </a:moveTo>
                    <a:lnTo>
                      <a:pt x="126" y="0"/>
                    </a:lnTo>
                    <a:lnTo>
                      <a:pt x="130" y="8"/>
                    </a:lnTo>
                    <a:lnTo>
                      <a:pt x="4" y="66"/>
                    </a:lnTo>
                    <a:lnTo>
                      <a:pt x="0"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1" name="Freeform 267"/>
              <p:cNvSpPr>
                <a:spLocks/>
              </p:cNvSpPr>
              <p:nvPr/>
            </p:nvSpPr>
            <p:spPr bwMode="auto">
              <a:xfrm>
                <a:off x="2777760" y="3508905"/>
                <a:ext cx="175108" cy="90248"/>
              </a:xfrm>
              <a:custGeom>
                <a:avLst/>
                <a:gdLst>
                  <a:gd name="T0" fmla="*/ 0 w 130"/>
                  <a:gd name="T1" fmla="*/ 58 h 67"/>
                  <a:gd name="T2" fmla="*/ 126 w 130"/>
                  <a:gd name="T3" fmla="*/ 0 h 67"/>
                  <a:gd name="T4" fmla="*/ 130 w 130"/>
                  <a:gd name="T5" fmla="*/ 9 h 67"/>
                  <a:gd name="T6" fmla="*/ 4 w 130"/>
                  <a:gd name="T7" fmla="*/ 67 h 67"/>
                  <a:gd name="T8" fmla="*/ 0 w 130"/>
                  <a:gd name="T9" fmla="*/ 58 h 67"/>
                </a:gdLst>
                <a:ahLst/>
                <a:cxnLst>
                  <a:cxn ang="0">
                    <a:pos x="T0" y="T1"/>
                  </a:cxn>
                  <a:cxn ang="0">
                    <a:pos x="T2" y="T3"/>
                  </a:cxn>
                  <a:cxn ang="0">
                    <a:pos x="T4" y="T5"/>
                  </a:cxn>
                  <a:cxn ang="0">
                    <a:pos x="T6" y="T7"/>
                  </a:cxn>
                  <a:cxn ang="0">
                    <a:pos x="T8" y="T9"/>
                  </a:cxn>
                </a:cxnLst>
                <a:rect l="0" t="0" r="r" b="b"/>
                <a:pathLst>
                  <a:path w="130" h="67">
                    <a:moveTo>
                      <a:pt x="0" y="58"/>
                    </a:moveTo>
                    <a:lnTo>
                      <a:pt x="126" y="0"/>
                    </a:lnTo>
                    <a:lnTo>
                      <a:pt x="130" y="9"/>
                    </a:lnTo>
                    <a:lnTo>
                      <a:pt x="4" y="67"/>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2" name="Freeform 268"/>
              <p:cNvSpPr>
                <a:spLocks/>
              </p:cNvSpPr>
              <p:nvPr/>
            </p:nvSpPr>
            <p:spPr bwMode="auto">
              <a:xfrm>
                <a:off x="2787190" y="3527763"/>
                <a:ext cx="173761" cy="90248"/>
              </a:xfrm>
              <a:custGeom>
                <a:avLst/>
                <a:gdLst>
                  <a:gd name="T0" fmla="*/ 0 w 129"/>
                  <a:gd name="T1" fmla="*/ 58 h 67"/>
                  <a:gd name="T2" fmla="*/ 125 w 129"/>
                  <a:gd name="T3" fmla="*/ 0 h 67"/>
                  <a:gd name="T4" fmla="*/ 129 w 129"/>
                  <a:gd name="T5" fmla="*/ 8 h 67"/>
                  <a:gd name="T6" fmla="*/ 4 w 129"/>
                  <a:gd name="T7" fmla="*/ 67 h 67"/>
                  <a:gd name="T8" fmla="*/ 0 w 129"/>
                  <a:gd name="T9" fmla="*/ 58 h 67"/>
                </a:gdLst>
                <a:ahLst/>
                <a:cxnLst>
                  <a:cxn ang="0">
                    <a:pos x="T0" y="T1"/>
                  </a:cxn>
                  <a:cxn ang="0">
                    <a:pos x="T2" y="T3"/>
                  </a:cxn>
                  <a:cxn ang="0">
                    <a:pos x="T4" y="T5"/>
                  </a:cxn>
                  <a:cxn ang="0">
                    <a:pos x="T6" y="T7"/>
                  </a:cxn>
                  <a:cxn ang="0">
                    <a:pos x="T8" y="T9"/>
                  </a:cxn>
                </a:cxnLst>
                <a:rect l="0" t="0" r="r" b="b"/>
                <a:pathLst>
                  <a:path w="129" h="67">
                    <a:moveTo>
                      <a:pt x="0" y="58"/>
                    </a:moveTo>
                    <a:lnTo>
                      <a:pt x="125" y="0"/>
                    </a:lnTo>
                    <a:lnTo>
                      <a:pt x="129" y="8"/>
                    </a:lnTo>
                    <a:lnTo>
                      <a:pt x="4" y="67"/>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3" name="Freeform 269"/>
              <p:cNvSpPr>
                <a:spLocks/>
              </p:cNvSpPr>
              <p:nvPr/>
            </p:nvSpPr>
            <p:spPr bwMode="auto">
              <a:xfrm>
                <a:off x="2787190" y="3527763"/>
                <a:ext cx="173761" cy="90248"/>
              </a:xfrm>
              <a:custGeom>
                <a:avLst/>
                <a:gdLst>
                  <a:gd name="T0" fmla="*/ 0 w 129"/>
                  <a:gd name="T1" fmla="*/ 58 h 67"/>
                  <a:gd name="T2" fmla="*/ 125 w 129"/>
                  <a:gd name="T3" fmla="*/ 0 h 67"/>
                  <a:gd name="T4" fmla="*/ 129 w 129"/>
                  <a:gd name="T5" fmla="*/ 8 h 67"/>
                  <a:gd name="T6" fmla="*/ 4 w 129"/>
                  <a:gd name="T7" fmla="*/ 67 h 67"/>
                  <a:gd name="T8" fmla="*/ 0 w 129"/>
                  <a:gd name="T9" fmla="*/ 58 h 67"/>
                </a:gdLst>
                <a:ahLst/>
                <a:cxnLst>
                  <a:cxn ang="0">
                    <a:pos x="T0" y="T1"/>
                  </a:cxn>
                  <a:cxn ang="0">
                    <a:pos x="T2" y="T3"/>
                  </a:cxn>
                  <a:cxn ang="0">
                    <a:pos x="T4" y="T5"/>
                  </a:cxn>
                  <a:cxn ang="0">
                    <a:pos x="T6" y="T7"/>
                  </a:cxn>
                  <a:cxn ang="0">
                    <a:pos x="T8" y="T9"/>
                  </a:cxn>
                </a:cxnLst>
                <a:rect l="0" t="0" r="r" b="b"/>
                <a:pathLst>
                  <a:path w="129" h="67">
                    <a:moveTo>
                      <a:pt x="0" y="58"/>
                    </a:moveTo>
                    <a:lnTo>
                      <a:pt x="125" y="0"/>
                    </a:lnTo>
                    <a:lnTo>
                      <a:pt x="129" y="8"/>
                    </a:lnTo>
                    <a:lnTo>
                      <a:pt x="4" y="67"/>
                    </a:lnTo>
                    <a:lnTo>
                      <a:pt x="0"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4" name="Freeform 270"/>
              <p:cNvSpPr>
                <a:spLocks/>
              </p:cNvSpPr>
              <p:nvPr/>
            </p:nvSpPr>
            <p:spPr bwMode="auto">
              <a:xfrm>
                <a:off x="2796618" y="3547968"/>
                <a:ext cx="173761" cy="88901"/>
              </a:xfrm>
              <a:custGeom>
                <a:avLst/>
                <a:gdLst>
                  <a:gd name="T0" fmla="*/ 0 w 129"/>
                  <a:gd name="T1" fmla="*/ 58 h 66"/>
                  <a:gd name="T2" fmla="*/ 125 w 129"/>
                  <a:gd name="T3" fmla="*/ 0 h 66"/>
                  <a:gd name="T4" fmla="*/ 129 w 129"/>
                  <a:gd name="T5" fmla="*/ 8 h 66"/>
                  <a:gd name="T6" fmla="*/ 4 w 129"/>
                  <a:gd name="T7" fmla="*/ 66 h 66"/>
                  <a:gd name="T8" fmla="*/ 0 w 129"/>
                  <a:gd name="T9" fmla="*/ 58 h 66"/>
                </a:gdLst>
                <a:ahLst/>
                <a:cxnLst>
                  <a:cxn ang="0">
                    <a:pos x="T0" y="T1"/>
                  </a:cxn>
                  <a:cxn ang="0">
                    <a:pos x="T2" y="T3"/>
                  </a:cxn>
                  <a:cxn ang="0">
                    <a:pos x="T4" y="T5"/>
                  </a:cxn>
                  <a:cxn ang="0">
                    <a:pos x="T6" y="T7"/>
                  </a:cxn>
                  <a:cxn ang="0">
                    <a:pos x="T8" y="T9"/>
                  </a:cxn>
                </a:cxnLst>
                <a:rect l="0" t="0" r="r" b="b"/>
                <a:pathLst>
                  <a:path w="129" h="66">
                    <a:moveTo>
                      <a:pt x="0" y="58"/>
                    </a:moveTo>
                    <a:lnTo>
                      <a:pt x="125" y="0"/>
                    </a:lnTo>
                    <a:lnTo>
                      <a:pt x="129"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5" name="Freeform 271"/>
              <p:cNvSpPr>
                <a:spLocks/>
              </p:cNvSpPr>
              <p:nvPr/>
            </p:nvSpPr>
            <p:spPr bwMode="auto">
              <a:xfrm>
                <a:off x="2796618" y="3547968"/>
                <a:ext cx="173761" cy="88901"/>
              </a:xfrm>
              <a:custGeom>
                <a:avLst/>
                <a:gdLst>
                  <a:gd name="T0" fmla="*/ 0 w 129"/>
                  <a:gd name="T1" fmla="*/ 58 h 66"/>
                  <a:gd name="T2" fmla="*/ 125 w 129"/>
                  <a:gd name="T3" fmla="*/ 0 h 66"/>
                  <a:gd name="T4" fmla="*/ 129 w 129"/>
                  <a:gd name="T5" fmla="*/ 8 h 66"/>
                  <a:gd name="T6" fmla="*/ 4 w 129"/>
                  <a:gd name="T7" fmla="*/ 66 h 66"/>
                  <a:gd name="T8" fmla="*/ 0 w 129"/>
                  <a:gd name="T9" fmla="*/ 58 h 66"/>
                </a:gdLst>
                <a:ahLst/>
                <a:cxnLst>
                  <a:cxn ang="0">
                    <a:pos x="T0" y="T1"/>
                  </a:cxn>
                  <a:cxn ang="0">
                    <a:pos x="T2" y="T3"/>
                  </a:cxn>
                  <a:cxn ang="0">
                    <a:pos x="T4" y="T5"/>
                  </a:cxn>
                  <a:cxn ang="0">
                    <a:pos x="T6" y="T7"/>
                  </a:cxn>
                  <a:cxn ang="0">
                    <a:pos x="T8" y="T9"/>
                  </a:cxn>
                </a:cxnLst>
                <a:rect l="0" t="0" r="r" b="b"/>
                <a:pathLst>
                  <a:path w="129" h="66">
                    <a:moveTo>
                      <a:pt x="0" y="58"/>
                    </a:moveTo>
                    <a:lnTo>
                      <a:pt x="125" y="0"/>
                    </a:lnTo>
                    <a:lnTo>
                      <a:pt x="129" y="8"/>
                    </a:lnTo>
                    <a:lnTo>
                      <a:pt x="4" y="66"/>
                    </a:lnTo>
                    <a:lnTo>
                      <a:pt x="0"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6" name="Freeform 272"/>
              <p:cNvSpPr>
                <a:spLocks/>
              </p:cNvSpPr>
              <p:nvPr/>
            </p:nvSpPr>
            <p:spPr bwMode="auto">
              <a:xfrm>
                <a:off x="2804700" y="3568173"/>
                <a:ext cx="175108" cy="88901"/>
              </a:xfrm>
              <a:custGeom>
                <a:avLst/>
                <a:gdLst>
                  <a:gd name="T0" fmla="*/ 0 w 130"/>
                  <a:gd name="T1" fmla="*/ 58 h 66"/>
                  <a:gd name="T2" fmla="*/ 126 w 130"/>
                  <a:gd name="T3" fmla="*/ 0 h 66"/>
                  <a:gd name="T4" fmla="*/ 130 w 130"/>
                  <a:gd name="T5" fmla="*/ 8 h 66"/>
                  <a:gd name="T6" fmla="*/ 4 w 130"/>
                  <a:gd name="T7" fmla="*/ 66 h 66"/>
                  <a:gd name="T8" fmla="*/ 0 w 130"/>
                  <a:gd name="T9" fmla="*/ 58 h 66"/>
                </a:gdLst>
                <a:ahLst/>
                <a:cxnLst>
                  <a:cxn ang="0">
                    <a:pos x="T0" y="T1"/>
                  </a:cxn>
                  <a:cxn ang="0">
                    <a:pos x="T2" y="T3"/>
                  </a:cxn>
                  <a:cxn ang="0">
                    <a:pos x="T4" y="T5"/>
                  </a:cxn>
                  <a:cxn ang="0">
                    <a:pos x="T6" y="T7"/>
                  </a:cxn>
                  <a:cxn ang="0">
                    <a:pos x="T8" y="T9"/>
                  </a:cxn>
                </a:cxnLst>
                <a:rect l="0" t="0" r="r" b="b"/>
                <a:pathLst>
                  <a:path w="130" h="66">
                    <a:moveTo>
                      <a:pt x="0" y="58"/>
                    </a:moveTo>
                    <a:lnTo>
                      <a:pt x="126" y="0"/>
                    </a:lnTo>
                    <a:lnTo>
                      <a:pt x="130" y="8"/>
                    </a:lnTo>
                    <a:lnTo>
                      <a:pt x="4" y="66"/>
                    </a:lnTo>
                    <a:lnTo>
                      <a:pt x="0" y="58"/>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7" name="Freeform 273"/>
              <p:cNvSpPr>
                <a:spLocks/>
              </p:cNvSpPr>
              <p:nvPr/>
            </p:nvSpPr>
            <p:spPr bwMode="auto">
              <a:xfrm>
                <a:off x="2804700" y="3568173"/>
                <a:ext cx="175108" cy="88901"/>
              </a:xfrm>
              <a:custGeom>
                <a:avLst/>
                <a:gdLst>
                  <a:gd name="T0" fmla="*/ 0 w 130"/>
                  <a:gd name="T1" fmla="*/ 58 h 66"/>
                  <a:gd name="T2" fmla="*/ 126 w 130"/>
                  <a:gd name="T3" fmla="*/ 0 h 66"/>
                  <a:gd name="T4" fmla="*/ 130 w 130"/>
                  <a:gd name="T5" fmla="*/ 8 h 66"/>
                  <a:gd name="T6" fmla="*/ 4 w 130"/>
                  <a:gd name="T7" fmla="*/ 66 h 66"/>
                  <a:gd name="T8" fmla="*/ 0 w 130"/>
                  <a:gd name="T9" fmla="*/ 58 h 66"/>
                </a:gdLst>
                <a:ahLst/>
                <a:cxnLst>
                  <a:cxn ang="0">
                    <a:pos x="T0" y="T1"/>
                  </a:cxn>
                  <a:cxn ang="0">
                    <a:pos x="T2" y="T3"/>
                  </a:cxn>
                  <a:cxn ang="0">
                    <a:pos x="T4" y="T5"/>
                  </a:cxn>
                  <a:cxn ang="0">
                    <a:pos x="T6" y="T7"/>
                  </a:cxn>
                  <a:cxn ang="0">
                    <a:pos x="T8" y="T9"/>
                  </a:cxn>
                </a:cxnLst>
                <a:rect l="0" t="0" r="r" b="b"/>
                <a:pathLst>
                  <a:path w="130" h="66">
                    <a:moveTo>
                      <a:pt x="0" y="58"/>
                    </a:moveTo>
                    <a:lnTo>
                      <a:pt x="126" y="0"/>
                    </a:lnTo>
                    <a:lnTo>
                      <a:pt x="130" y="8"/>
                    </a:lnTo>
                    <a:lnTo>
                      <a:pt x="4" y="66"/>
                    </a:lnTo>
                    <a:lnTo>
                      <a:pt x="0"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8" name="Freeform 274"/>
              <p:cNvSpPr>
                <a:spLocks/>
              </p:cNvSpPr>
              <p:nvPr/>
            </p:nvSpPr>
            <p:spPr bwMode="auto">
              <a:xfrm>
                <a:off x="2814129" y="3609929"/>
                <a:ext cx="123923" cy="67349"/>
              </a:xfrm>
              <a:custGeom>
                <a:avLst/>
                <a:gdLst>
                  <a:gd name="T0" fmla="*/ 0 w 92"/>
                  <a:gd name="T1" fmla="*/ 42 h 50"/>
                  <a:gd name="T2" fmla="*/ 88 w 92"/>
                  <a:gd name="T3" fmla="*/ 0 h 50"/>
                  <a:gd name="T4" fmla="*/ 92 w 92"/>
                  <a:gd name="T5" fmla="*/ 9 h 50"/>
                  <a:gd name="T6" fmla="*/ 4 w 92"/>
                  <a:gd name="T7" fmla="*/ 50 h 50"/>
                  <a:gd name="T8" fmla="*/ 0 w 92"/>
                  <a:gd name="T9" fmla="*/ 42 h 50"/>
                </a:gdLst>
                <a:ahLst/>
                <a:cxnLst>
                  <a:cxn ang="0">
                    <a:pos x="T0" y="T1"/>
                  </a:cxn>
                  <a:cxn ang="0">
                    <a:pos x="T2" y="T3"/>
                  </a:cxn>
                  <a:cxn ang="0">
                    <a:pos x="T4" y="T5"/>
                  </a:cxn>
                  <a:cxn ang="0">
                    <a:pos x="T6" y="T7"/>
                  </a:cxn>
                  <a:cxn ang="0">
                    <a:pos x="T8" y="T9"/>
                  </a:cxn>
                </a:cxnLst>
                <a:rect l="0" t="0" r="r" b="b"/>
                <a:pathLst>
                  <a:path w="92" h="50">
                    <a:moveTo>
                      <a:pt x="0" y="42"/>
                    </a:moveTo>
                    <a:lnTo>
                      <a:pt x="88" y="0"/>
                    </a:lnTo>
                    <a:lnTo>
                      <a:pt x="92" y="9"/>
                    </a:lnTo>
                    <a:lnTo>
                      <a:pt x="4" y="50"/>
                    </a:lnTo>
                    <a:lnTo>
                      <a:pt x="0" y="42"/>
                    </a:ln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pic>
            <p:nvPicPr>
              <p:cNvPr id="169" name="Picture 2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9808" y="3371513"/>
                <a:ext cx="359645" cy="6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0" name="Freeform 276"/>
              <p:cNvSpPr>
                <a:spLocks/>
              </p:cNvSpPr>
              <p:nvPr/>
            </p:nvSpPr>
            <p:spPr bwMode="auto">
              <a:xfrm>
                <a:off x="2943440" y="3386329"/>
                <a:ext cx="59267" cy="33675"/>
              </a:xfrm>
              <a:custGeom>
                <a:avLst/>
                <a:gdLst>
                  <a:gd name="T0" fmla="*/ 32 w 44"/>
                  <a:gd name="T1" fmla="*/ 0 h 25"/>
                  <a:gd name="T2" fmla="*/ 26 w 44"/>
                  <a:gd name="T3" fmla="*/ 0 h 25"/>
                  <a:gd name="T4" fmla="*/ 26 w 44"/>
                  <a:gd name="T5" fmla="*/ 0 h 25"/>
                  <a:gd name="T6" fmla="*/ 21 w 44"/>
                  <a:gd name="T7" fmla="*/ 1 h 25"/>
                  <a:gd name="T8" fmla="*/ 17 w 44"/>
                  <a:gd name="T9" fmla="*/ 2 h 25"/>
                  <a:gd name="T10" fmla="*/ 11 w 44"/>
                  <a:gd name="T11" fmla="*/ 2 h 25"/>
                  <a:gd name="T12" fmla="*/ 11 w 44"/>
                  <a:gd name="T13" fmla="*/ 2 h 25"/>
                  <a:gd name="T14" fmla="*/ 5 w 44"/>
                  <a:gd name="T15" fmla="*/ 4 h 25"/>
                  <a:gd name="T16" fmla="*/ 0 w 44"/>
                  <a:gd name="T17" fmla="*/ 6 h 25"/>
                  <a:gd name="T18" fmla="*/ 8 w 44"/>
                  <a:gd name="T19" fmla="*/ 23 h 25"/>
                  <a:gd name="T20" fmla="*/ 8 w 44"/>
                  <a:gd name="T21" fmla="*/ 23 h 25"/>
                  <a:gd name="T22" fmla="*/ 11 w 44"/>
                  <a:gd name="T23" fmla="*/ 24 h 25"/>
                  <a:gd name="T24" fmla="*/ 11 w 44"/>
                  <a:gd name="T25" fmla="*/ 24 h 25"/>
                  <a:gd name="T26" fmla="*/ 11 w 44"/>
                  <a:gd name="T27" fmla="*/ 24 h 25"/>
                  <a:gd name="T28" fmla="*/ 19 w 44"/>
                  <a:gd name="T29" fmla="*/ 23 h 25"/>
                  <a:gd name="T30" fmla="*/ 19 w 44"/>
                  <a:gd name="T31" fmla="*/ 23 h 25"/>
                  <a:gd name="T32" fmla="*/ 21 w 44"/>
                  <a:gd name="T33" fmla="*/ 25 h 25"/>
                  <a:gd name="T34" fmla="*/ 26 w 44"/>
                  <a:gd name="T35" fmla="*/ 25 h 25"/>
                  <a:gd name="T36" fmla="*/ 26 w 44"/>
                  <a:gd name="T37" fmla="*/ 25 h 25"/>
                  <a:gd name="T38" fmla="*/ 26 w 44"/>
                  <a:gd name="T39" fmla="*/ 25 h 25"/>
                  <a:gd name="T40" fmla="*/ 44 w 44"/>
                  <a:gd name="T41" fmla="*/ 25 h 25"/>
                  <a:gd name="T42" fmla="*/ 32 w 44"/>
                  <a:gd name="T4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25">
                    <a:moveTo>
                      <a:pt x="32" y="0"/>
                    </a:moveTo>
                    <a:lnTo>
                      <a:pt x="26" y="0"/>
                    </a:lnTo>
                    <a:lnTo>
                      <a:pt x="26" y="0"/>
                    </a:lnTo>
                    <a:lnTo>
                      <a:pt x="21" y="1"/>
                    </a:lnTo>
                    <a:lnTo>
                      <a:pt x="17" y="2"/>
                    </a:lnTo>
                    <a:lnTo>
                      <a:pt x="11" y="2"/>
                    </a:lnTo>
                    <a:lnTo>
                      <a:pt x="11" y="2"/>
                    </a:lnTo>
                    <a:lnTo>
                      <a:pt x="5" y="4"/>
                    </a:lnTo>
                    <a:lnTo>
                      <a:pt x="0" y="6"/>
                    </a:lnTo>
                    <a:lnTo>
                      <a:pt x="8" y="23"/>
                    </a:lnTo>
                    <a:lnTo>
                      <a:pt x="8" y="23"/>
                    </a:lnTo>
                    <a:lnTo>
                      <a:pt x="11" y="24"/>
                    </a:lnTo>
                    <a:lnTo>
                      <a:pt x="11" y="24"/>
                    </a:lnTo>
                    <a:lnTo>
                      <a:pt x="11" y="24"/>
                    </a:lnTo>
                    <a:lnTo>
                      <a:pt x="19" y="23"/>
                    </a:lnTo>
                    <a:lnTo>
                      <a:pt x="19" y="23"/>
                    </a:lnTo>
                    <a:lnTo>
                      <a:pt x="21" y="25"/>
                    </a:lnTo>
                    <a:lnTo>
                      <a:pt x="26" y="25"/>
                    </a:lnTo>
                    <a:lnTo>
                      <a:pt x="26" y="25"/>
                    </a:lnTo>
                    <a:lnTo>
                      <a:pt x="26" y="25"/>
                    </a:lnTo>
                    <a:lnTo>
                      <a:pt x="44" y="25"/>
                    </a:lnTo>
                    <a:lnTo>
                      <a:pt x="32" y="0"/>
                    </a:lnTo>
                    <a:close/>
                  </a:path>
                </a:pathLst>
              </a:custGeom>
              <a:solidFill>
                <a:srgbClr val="0F6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1" name="Freeform 277"/>
              <p:cNvSpPr>
                <a:spLocks/>
              </p:cNvSpPr>
              <p:nvPr/>
            </p:nvSpPr>
            <p:spPr bwMode="auto">
              <a:xfrm>
                <a:off x="2943440" y="3386329"/>
                <a:ext cx="59267" cy="33675"/>
              </a:xfrm>
              <a:custGeom>
                <a:avLst/>
                <a:gdLst>
                  <a:gd name="T0" fmla="*/ 32 w 44"/>
                  <a:gd name="T1" fmla="*/ 0 h 25"/>
                  <a:gd name="T2" fmla="*/ 26 w 44"/>
                  <a:gd name="T3" fmla="*/ 0 h 25"/>
                  <a:gd name="T4" fmla="*/ 26 w 44"/>
                  <a:gd name="T5" fmla="*/ 0 h 25"/>
                  <a:gd name="T6" fmla="*/ 21 w 44"/>
                  <a:gd name="T7" fmla="*/ 1 h 25"/>
                  <a:gd name="T8" fmla="*/ 17 w 44"/>
                  <a:gd name="T9" fmla="*/ 2 h 25"/>
                  <a:gd name="T10" fmla="*/ 11 w 44"/>
                  <a:gd name="T11" fmla="*/ 2 h 25"/>
                  <a:gd name="T12" fmla="*/ 11 w 44"/>
                  <a:gd name="T13" fmla="*/ 2 h 25"/>
                  <a:gd name="T14" fmla="*/ 5 w 44"/>
                  <a:gd name="T15" fmla="*/ 4 h 25"/>
                  <a:gd name="T16" fmla="*/ 0 w 44"/>
                  <a:gd name="T17" fmla="*/ 6 h 25"/>
                  <a:gd name="T18" fmla="*/ 8 w 44"/>
                  <a:gd name="T19" fmla="*/ 23 h 25"/>
                  <a:gd name="T20" fmla="*/ 8 w 44"/>
                  <a:gd name="T21" fmla="*/ 23 h 25"/>
                  <a:gd name="T22" fmla="*/ 11 w 44"/>
                  <a:gd name="T23" fmla="*/ 24 h 25"/>
                  <a:gd name="T24" fmla="*/ 11 w 44"/>
                  <a:gd name="T25" fmla="*/ 24 h 25"/>
                  <a:gd name="T26" fmla="*/ 11 w 44"/>
                  <a:gd name="T27" fmla="*/ 24 h 25"/>
                  <a:gd name="T28" fmla="*/ 19 w 44"/>
                  <a:gd name="T29" fmla="*/ 23 h 25"/>
                  <a:gd name="T30" fmla="*/ 19 w 44"/>
                  <a:gd name="T31" fmla="*/ 23 h 25"/>
                  <a:gd name="T32" fmla="*/ 21 w 44"/>
                  <a:gd name="T33" fmla="*/ 25 h 25"/>
                  <a:gd name="T34" fmla="*/ 26 w 44"/>
                  <a:gd name="T35" fmla="*/ 25 h 25"/>
                  <a:gd name="T36" fmla="*/ 26 w 44"/>
                  <a:gd name="T37" fmla="*/ 25 h 25"/>
                  <a:gd name="T38" fmla="*/ 26 w 44"/>
                  <a:gd name="T39" fmla="*/ 25 h 25"/>
                  <a:gd name="T40" fmla="*/ 44 w 44"/>
                  <a:gd name="T41" fmla="*/ 25 h 25"/>
                  <a:gd name="T42" fmla="*/ 32 w 44"/>
                  <a:gd name="T4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25">
                    <a:moveTo>
                      <a:pt x="32" y="0"/>
                    </a:moveTo>
                    <a:lnTo>
                      <a:pt x="26" y="0"/>
                    </a:lnTo>
                    <a:lnTo>
                      <a:pt x="26" y="0"/>
                    </a:lnTo>
                    <a:lnTo>
                      <a:pt x="21" y="1"/>
                    </a:lnTo>
                    <a:lnTo>
                      <a:pt x="17" y="2"/>
                    </a:lnTo>
                    <a:lnTo>
                      <a:pt x="11" y="2"/>
                    </a:lnTo>
                    <a:lnTo>
                      <a:pt x="11" y="2"/>
                    </a:lnTo>
                    <a:lnTo>
                      <a:pt x="5" y="4"/>
                    </a:lnTo>
                    <a:lnTo>
                      <a:pt x="0" y="6"/>
                    </a:lnTo>
                    <a:lnTo>
                      <a:pt x="8" y="23"/>
                    </a:lnTo>
                    <a:lnTo>
                      <a:pt x="8" y="23"/>
                    </a:lnTo>
                    <a:lnTo>
                      <a:pt x="11" y="24"/>
                    </a:lnTo>
                    <a:lnTo>
                      <a:pt x="11" y="24"/>
                    </a:lnTo>
                    <a:lnTo>
                      <a:pt x="11" y="24"/>
                    </a:lnTo>
                    <a:lnTo>
                      <a:pt x="19" y="23"/>
                    </a:lnTo>
                    <a:lnTo>
                      <a:pt x="19" y="23"/>
                    </a:lnTo>
                    <a:lnTo>
                      <a:pt x="21" y="25"/>
                    </a:lnTo>
                    <a:lnTo>
                      <a:pt x="26" y="25"/>
                    </a:lnTo>
                    <a:lnTo>
                      <a:pt x="26" y="25"/>
                    </a:lnTo>
                    <a:lnTo>
                      <a:pt x="26" y="25"/>
                    </a:lnTo>
                    <a:lnTo>
                      <a:pt x="44" y="25"/>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2" name="Freeform 278"/>
              <p:cNvSpPr>
                <a:spLocks/>
              </p:cNvSpPr>
              <p:nvPr/>
            </p:nvSpPr>
            <p:spPr bwMode="auto">
              <a:xfrm>
                <a:off x="2928623" y="3394411"/>
                <a:ext cx="25593" cy="22899"/>
              </a:xfrm>
              <a:custGeom>
                <a:avLst/>
                <a:gdLst>
                  <a:gd name="T0" fmla="*/ 11 w 19"/>
                  <a:gd name="T1" fmla="*/ 0 h 17"/>
                  <a:gd name="T2" fmla="*/ 11 w 19"/>
                  <a:gd name="T3" fmla="*/ 0 h 17"/>
                  <a:gd name="T4" fmla="*/ 8 w 19"/>
                  <a:gd name="T5" fmla="*/ 2 h 17"/>
                  <a:gd name="T6" fmla="*/ 8 w 19"/>
                  <a:gd name="T7" fmla="*/ 4 h 17"/>
                  <a:gd name="T8" fmla="*/ 1 w 19"/>
                  <a:gd name="T9" fmla="*/ 4 h 17"/>
                  <a:gd name="T10" fmla="*/ 1 w 19"/>
                  <a:gd name="T11" fmla="*/ 4 h 17"/>
                  <a:gd name="T12" fmla="*/ 0 w 19"/>
                  <a:gd name="T13" fmla="*/ 6 h 17"/>
                  <a:gd name="T14" fmla="*/ 0 w 19"/>
                  <a:gd name="T15" fmla="*/ 7 h 17"/>
                  <a:gd name="T16" fmla="*/ 0 w 19"/>
                  <a:gd name="T17" fmla="*/ 7 h 17"/>
                  <a:gd name="T18" fmla="*/ 0 w 19"/>
                  <a:gd name="T19" fmla="*/ 8 h 17"/>
                  <a:gd name="T20" fmla="*/ 1 w 19"/>
                  <a:gd name="T21" fmla="*/ 10 h 17"/>
                  <a:gd name="T22" fmla="*/ 1 w 19"/>
                  <a:gd name="T23" fmla="*/ 10 h 17"/>
                  <a:gd name="T24" fmla="*/ 1 w 19"/>
                  <a:gd name="T25" fmla="*/ 10 h 17"/>
                  <a:gd name="T26" fmla="*/ 8 w 19"/>
                  <a:gd name="T27" fmla="*/ 10 h 17"/>
                  <a:gd name="T28" fmla="*/ 8 w 19"/>
                  <a:gd name="T29" fmla="*/ 10 h 17"/>
                  <a:gd name="T30" fmla="*/ 10 w 19"/>
                  <a:gd name="T31" fmla="*/ 13 h 17"/>
                  <a:gd name="T32" fmla="*/ 12 w 19"/>
                  <a:gd name="T33" fmla="*/ 14 h 17"/>
                  <a:gd name="T34" fmla="*/ 15 w 19"/>
                  <a:gd name="T35" fmla="*/ 17 h 17"/>
                  <a:gd name="T36" fmla="*/ 19 w 19"/>
                  <a:gd name="T37" fmla="*/ 17 h 17"/>
                  <a:gd name="T38" fmla="*/ 11 w 19"/>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1" y="0"/>
                    </a:moveTo>
                    <a:lnTo>
                      <a:pt x="11" y="0"/>
                    </a:lnTo>
                    <a:lnTo>
                      <a:pt x="8" y="2"/>
                    </a:lnTo>
                    <a:lnTo>
                      <a:pt x="8" y="4"/>
                    </a:lnTo>
                    <a:lnTo>
                      <a:pt x="1" y="4"/>
                    </a:lnTo>
                    <a:lnTo>
                      <a:pt x="1" y="4"/>
                    </a:lnTo>
                    <a:lnTo>
                      <a:pt x="0" y="6"/>
                    </a:lnTo>
                    <a:lnTo>
                      <a:pt x="0" y="7"/>
                    </a:lnTo>
                    <a:lnTo>
                      <a:pt x="0" y="7"/>
                    </a:lnTo>
                    <a:lnTo>
                      <a:pt x="0" y="8"/>
                    </a:lnTo>
                    <a:lnTo>
                      <a:pt x="1" y="10"/>
                    </a:lnTo>
                    <a:lnTo>
                      <a:pt x="1" y="10"/>
                    </a:lnTo>
                    <a:lnTo>
                      <a:pt x="1" y="10"/>
                    </a:lnTo>
                    <a:lnTo>
                      <a:pt x="8" y="10"/>
                    </a:lnTo>
                    <a:lnTo>
                      <a:pt x="8" y="10"/>
                    </a:lnTo>
                    <a:lnTo>
                      <a:pt x="10" y="13"/>
                    </a:lnTo>
                    <a:lnTo>
                      <a:pt x="12" y="14"/>
                    </a:lnTo>
                    <a:lnTo>
                      <a:pt x="15" y="17"/>
                    </a:lnTo>
                    <a:lnTo>
                      <a:pt x="19" y="17"/>
                    </a:lnTo>
                    <a:lnTo>
                      <a:pt x="11" y="0"/>
                    </a:lnTo>
                    <a:close/>
                  </a:path>
                </a:pathLst>
              </a:custGeom>
              <a:solidFill>
                <a:srgbClr val="D4D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3" name="Freeform 279"/>
              <p:cNvSpPr>
                <a:spLocks/>
              </p:cNvSpPr>
              <p:nvPr/>
            </p:nvSpPr>
            <p:spPr bwMode="auto">
              <a:xfrm>
                <a:off x="2928623" y="3394411"/>
                <a:ext cx="25593" cy="22899"/>
              </a:xfrm>
              <a:custGeom>
                <a:avLst/>
                <a:gdLst>
                  <a:gd name="T0" fmla="*/ 11 w 19"/>
                  <a:gd name="T1" fmla="*/ 0 h 17"/>
                  <a:gd name="T2" fmla="*/ 11 w 19"/>
                  <a:gd name="T3" fmla="*/ 0 h 17"/>
                  <a:gd name="T4" fmla="*/ 8 w 19"/>
                  <a:gd name="T5" fmla="*/ 2 h 17"/>
                  <a:gd name="T6" fmla="*/ 8 w 19"/>
                  <a:gd name="T7" fmla="*/ 4 h 17"/>
                  <a:gd name="T8" fmla="*/ 1 w 19"/>
                  <a:gd name="T9" fmla="*/ 4 h 17"/>
                  <a:gd name="T10" fmla="*/ 1 w 19"/>
                  <a:gd name="T11" fmla="*/ 4 h 17"/>
                  <a:gd name="T12" fmla="*/ 0 w 19"/>
                  <a:gd name="T13" fmla="*/ 6 h 17"/>
                  <a:gd name="T14" fmla="*/ 0 w 19"/>
                  <a:gd name="T15" fmla="*/ 7 h 17"/>
                  <a:gd name="T16" fmla="*/ 0 w 19"/>
                  <a:gd name="T17" fmla="*/ 7 h 17"/>
                  <a:gd name="T18" fmla="*/ 0 w 19"/>
                  <a:gd name="T19" fmla="*/ 8 h 17"/>
                  <a:gd name="T20" fmla="*/ 1 w 19"/>
                  <a:gd name="T21" fmla="*/ 10 h 17"/>
                  <a:gd name="T22" fmla="*/ 1 w 19"/>
                  <a:gd name="T23" fmla="*/ 10 h 17"/>
                  <a:gd name="T24" fmla="*/ 1 w 19"/>
                  <a:gd name="T25" fmla="*/ 10 h 17"/>
                  <a:gd name="T26" fmla="*/ 8 w 19"/>
                  <a:gd name="T27" fmla="*/ 10 h 17"/>
                  <a:gd name="T28" fmla="*/ 8 w 19"/>
                  <a:gd name="T29" fmla="*/ 10 h 17"/>
                  <a:gd name="T30" fmla="*/ 10 w 19"/>
                  <a:gd name="T31" fmla="*/ 13 h 17"/>
                  <a:gd name="T32" fmla="*/ 12 w 19"/>
                  <a:gd name="T33" fmla="*/ 14 h 17"/>
                  <a:gd name="T34" fmla="*/ 15 w 19"/>
                  <a:gd name="T35" fmla="*/ 17 h 17"/>
                  <a:gd name="T36" fmla="*/ 19 w 19"/>
                  <a:gd name="T37" fmla="*/ 17 h 17"/>
                  <a:gd name="T38" fmla="*/ 11 w 19"/>
                  <a:gd name="T3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1" y="0"/>
                    </a:moveTo>
                    <a:lnTo>
                      <a:pt x="11" y="0"/>
                    </a:lnTo>
                    <a:lnTo>
                      <a:pt x="8" y="2"/>
                    </a:lnTo>
                    <a:lnTo>
                      <a:pt x="8" y="4"/>
                    </a:lnTo>
                    <a:lnTo>
                      <a:pt x="1" y="4"/>
                    </a:lnTo>
                    <a:lnTo>
                      <a:pt x="1" y="4"/>
                    </a:lnTo>
                    <a:lnTo>
                      <a:pt x="0" y="6"/>
                    </a:lnTo>
                    <a:lnTo>
                      <a:pt x="0" y="7"/>
                    </a:lnTo>
                    <a:lnTo>
                      <a:pt x="0" y="7"/>
                    </a:lnTo>
                    <a:lnTo>
                      <a:pt x="0" y="8"/>
                    </a:lnTo>
                    <a:lnTo>
                      <a:pt x="1" y="10"/>
                    </a:lnTo>
                    <a:lnTo>
                      <a:pt x="1" y="10"/>
                    </a:lnTo>
                    <a:lnTo>
                      <a:pt x="1" y="10"/>
                    </a:lnTo>
                    <a:lnTo>
                      <a:pt x="8" y="10"/>
                    </a:lnTo>
                    <a:lnTo>
                      <a:pt x="8" y="10"/>
                    </a:lnTo>
                    <a:lnTo>
                      <a:pt x="10" y="13"/>
                    </a:lnTo>
                    <a:lnTo>
                      <a:pt x="12" y="14"/>
                    </a:lnTo>
                    <a:lnTo>
                      <a:pt x="15" y="17"/>
                    </a:lnTo>
                    <a:lnTo>
                      <a:pt x="19" y="17"/>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4" name="Freeform 280"/>
              <p:cNvSpPr>
                <a:spLocks/>
              </p:cNvSpPr>
              <p:nvPr/>
            </p:nvSpPr>
            <p:spPr bwMode="auto">
              <a:xfrm>
                <a:off x="3052545" y="3516987"/>
                <a:ext cx="274785" cy="67349"/>
              </a:xfrm>
              <a:custGeom>
                <a:avLst/>
                <a:gdLst>
                  <a:gd name="T0" fmla="*/ 202 w 204"/>
                  <a:gd name="T1" fmla="*/ 0 h 50"/>
                  <a:gd name="T2" fmla="*/ 0 w 204"/>
                  <a:gd name="T3" fmla="*/ 4 h 50"/>
                  <a:gd name="T4" fmla="*/ 20 w 204"/>
                  <a:gd name="T5" fmla="*/ 50 h 50"/>
                  <a:gd name="T6" fmla="*/ 38 w 204"/>
                  <a:gd name="T7" fmla="*/ 50 h 50"/>
                  <a:gd name="T8" fmla="*/ 38 w 204"/>
                  <a:gd name="T9" fmla="*/ 50 h 50"/>
                  <a:gd name="T10" fmla="*/ 51 w 204"/>
                  <a:gd name="T11" fmla="*/ 50 h 50"/>
                  <a:gd name="T12" fmla="*/ 53 w 204"/>
                  <a:gd name="T13" fmla="*/ 50 h 50"/>
                  <a:gd name="T14" fmla="*/ 63 w 204"/>
                  <a:gd name="T15" fmla="*/ 48 h 50"/>
                  <a:gd name="T16" fmla="*/ 105 w 204"/>
                  <a:gd name="T17" fmla="*/ 48 h 50"/>
                  <a:gd name="T18" fmla="*/ 109 w 204"/>
                  <a:gd name="T19" fmla="*/ 48 h 50"/>
                  <a:gd name="T20" fmla="*/ 143 w 204"/>
                  <a:gd name="T21" fmla="*/ 47 h 50"/>
                  <a:gd name="T22" fmla="*/ 144 w 204"/>
                  <a:gd name="T23" fmla="*/ 47 h 50"/>
                  <a:gd name="T24" fmla="*/ 179 w 204"/>
                  <a:gd name="T25" fmla="*/ 47 h 50"/>
                  <a:gd name="T26" fmla="*/ 179 w 204"/>
                  <a:gd name="T27" fmla="*/ 47 h 50"/>
                  <a:gd name="T28" fmla="*/ 204 w 204"/>
                  <a:gd name="T29" fmla="*/ 46 h 50"/>
                  <a:gd name="T30" fmla="*/ 202 w 204"/>
                  <a:gd name="T3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50">
                    <a:moveTo>
                      <a:pt x="202" y="0"/>
                    </a:moveTo>
                    <a:lnTo>
                      <a:pt x="0" y="4"/>
                    </a:lnTo>
                    <a:lnTo>
                      <a:pt x="20" y="50"/>
                    </a:lnTo>
                    <a:lnTo>
                      <a:pt x="38" y="50"/>
                    </a:lnTo>
                    <a:lnTo>
                      <a:pt x="38" y="50"/>
                    </a:lnTo>
                    <a:lnTo>
                      <a:pt x="51" y="50"/>
                    </a:lnTo>
                    <a:lnTo>
                      <a:pt x="53" y="50"/>
                    </a:lnTo>
                    <a:lnTo>
                      <a:pt x="63" y="48"/>
                    </a:lnTo>
                    <a:lnTo>
                      <a:pt x="105" y="48"/>
                    </a:lnTo>
                    <a:lnTo>
                      <a:pt x="109" y="48"/>
                    </a:lnTo>
                    <a:lnTo>
                      <a:pt x="143" y="47"/>
                    </a:lnTo>
                    <a:lnTo>
                      <a:pt x="144" y="47"/>
                    </a:lnTo>
                    <a:lnTo>
                      <a:pt x="179" y="47"/>
                    </a:lnTo>
                    <a:lnTo>
                      <a:pt x="179" y="47"/>
                    </a:lnTo>
                    <a:lnTo>
                      <a:pt x="204" y="46"/>
                    </a:lnTo>
                    <a:lnTo>
                      <a:pt x="202"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5" name="Freeform 281"/>
              <p:cNvSpPr>
                <a:spLocks/>
              </p:cNvSpPr>
              <p:nvPr/>
            </p:nvSpPr>
            <p:spPr bwMode="auto">
              <a:xfrm>
                <a:off x="3052545" y="3516987"/>
                <a:ext cx="274785" cy="67349"/>
              </a:xfrm>
              <a:custGeom>
                <a:avLst/>
                <a:gdLst>
                  <a:gd name="T0" fmla="*/ 202 w 204"/>
                  <a:gd name="T1" fmla="*/ 0 h 50"/>
                  <a:gd name="T2" fmla="*/ 0 w 204"/>
                  <a:gd name="T3" fmla="*/ 4 h 50"/>
                  <a:gd name="T4" fmla="*/ 20 w 204"/>
                  <a:gd name="T5" fmla="*/ 50 h 50"/>
                  <a:gd name="T6" fmla="*/ 38 w 204"/>
                  <a:gd name="T7" fmla="*/ 50 h 50"/>
                  <a:gd name="T8" fmla="*/ 38 w 204"/>
                  <a:gd name="T9" fmla="*/ 50 h 50"/>
                  <a:gd name="T10" fmla="*/ 51 w 204"/>
                  <a:gd name="T11" fmla="*/ 50 h 50"/>
                  <a:gd name="T12" fmla="*/ 53 w 204"/>
                  <a:gd name="T13" fmla="*/ 50 h 50"/>
                  <a:gd name="T14" fmla="*/ 63 w 204"/>
                  <a:gd name="T15" fmla="*/ 48 h 50"/>
                  <a:gd name="T16" fmla="*/ 105 w 204"/>
                  <a:gd name="T17" fmla="*/ 48 h 50"/>
                  <a:gd name="T18" fmla="*/ 109 w 204"/>
                  <a:gd name="T19" fmla="*/ 48 h 50"/>
                  <a:gd name="T20" fmla="*/ 143 w 204"/>
                  <a:gd name="T21" fmla="*/ 47 h 50"/>
                  <a:gd name="T22" fmla="*/ 144 w 204"/>
                  <a:gd name="T23" fmla="*/ 47 h 50"/>
                  <a:gd name="T24" fmla="*/ 179 w 204"/>
                  <a:gd name="T25" fmla="*/ 47 h 50"/>
                  <a:gd name="T26" fmla="*/ 179 w 204"/>
                  <a:gd name="T27" fmla="*/ 47 h 50"/>
                  <a:gd name="T28" fmla="*/ 204 w 204"/>
                  <a:gd name="T29" fmla="*/ 46 h 50"/>
                  <a:gd name="T30" fmla="*/ 202 w 204"/>
                  <a:gd name="T3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50">
                    <a:moveTo>
                      <a:pt x="202" y="0"/>
                    </a:moveTo>
                    <a:lnTo>
                      <a:pt x="0" y="4"/>
                    </a:lnTo>
                    <a:lnTo>
                      <a:pt x="20" y="50"/>
                    </a:lnTo>
                    <a:lnTo>
                      <a:pt x="38" y="50"/>
                    </a:lnTo>
                    <a:lnTo>
                      <a:pt x="38" y="50"/>
                    </a:lnTo>
                    <a:lnTo>
                      <a:pt x="51" y="50"/>
                    </a:lnTo>
                    <a:lnTo>
                      <a:pt x="53" y="50"/>
                    </a:lnTo>
                    <a:lnTo>
                      <a:pt x="63" y="48"/>
                    </a:lnTo>
                    <a:lnTo>
                      <a:pt x="105" y="48"/>
                    </a:lnTo>
                    <a:lnTo>
                      <a:pt x="109" y="48"/>
                    </a:lnTo>
                    <a:lnTo>
                      <a:pt x="143" y="47"/>
                    </a:lnTo>
                    <a:lnTo>
                      <a:pt x="144" y="47"/>
                    </a:lnTo>
                    <a:lnTo>
                      <a:pt x="179" y="47"/>
                    </a:lnTo>
                    <a:lnTo>
                      <a:pt x="179" y="47"/>
                    </a:lnTo>
                    <a:lnTo>
                      <a:pt x="204" y="46"/>
                    </a:lnTo>
                    <a:lnTo>
                      <a:pt x="2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6" name="Freeform 282"/>
              <p:cNvSpPr>
                <a:spLocks/>
              </p:cNvSpPr>
              <p:nvPr/>
            </p:nvSpPr>
            <p:spPr bwMode="auto">
              <a:xfrm>
                <a:off x="3002707" y="3522375"/>
                <a:ext cx="76779" cy="63309"/>
              </a:xfrm>
              <a:custGeom>
                <a:avLst/>
                <a:gdLst>
                  <a:gd name="T0" fmla="*/ 37 w 57"/>
                  <a:gd name="T1" fmla="*/ 0 h 47"/>
                  <a:gd name="T2" fmla="*/ 0 w 57"/>
                  <a:gd name="T3" fmla="*/ 1 h 47"/>
                  <a:gd name="T4" fmla="*/ 22 w 57"/>
                  <a:gd name="T5" fmla="*/ 47 h 47"/>
                  <a:gd name="T6" fmla="*/ 40 w 57"/>
                  <a:gd name="T7" fmla="*/ 46 h 47"/>
                  <a:gd name="T8" fmla="*/ 40 w 57"/>
                  <a:gd name="T9" fmla="*/ 46 h 47"/>
                  <a:gd name="T10" fmla="*/ 57 w 57"/>
                  <a:gd name="T11" fmla="*/ 46 h 47"/>
                  <a:gd name="T12" fmla="*/ 37 w 57"/>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7" h="47">
                    <a:moveTo>
                      <a:pt x="37" y="0"/>
                    </a:moveTo>
                    <a:lnTo>
                      <a:pt x="0" y="1"/>
                    </a:lnTo>
                    <a:lnTo>
                      <a:pt x="22" y="47"/>
                    </a:lnTo>
                    <a:lnTo>
                      <a:pt x="40" y="46"/>
                    </a:lnTo>
                    <a:lnTo>
                      <a:pt x="40" y="46"/>
                    </a:lnTo>
                    <a:lnTo>
                      <a:pt x="57" y="46"/>
                    </a:lnTo>
                    <a:lnTo>
                      <a:pt x="37" y="0"/>
                    </a:lnTo>
                    <a:close/>
                  </a:path>
                </a:pathLst>
              </a:custGeom>
              <a:solidFill>
                <a:srgbClr val="0F6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7" name="Freeform 283"/>
              <p:cNvSpPr>
                <a:spLocks/>
              </p:cNvSpPr>
              <p:nvPr/>
            </p:nvSpPr>
            <p:spPr bwMode="auto">
              <a:xfrm>
                <a:off x="3002707" y="3522375"/>
                <a:ext cx="76779" cy="63309"/>
              </a:xfrm>
              <a:custGeom>
                <a:avLst/>
                <a:gdLst>
                  <a:gd name="T0" fmla="*/ 37 w 57"/>
                  <a:gd name="T1" fmla="*/ 0 h 47"/>
                  <a:gd name="T2" fmla="*/ 0 w 57"/>
                  <a:gd name="T3" fmla="*/ 1 h 47"/>
                  <a:gd name="T4" fmla="*/ 22 w 57"/>
                  <a:gd name="T5" fmla="*/ 47 h 47"/>
                  <a:gd name="T6" fmla="*/ 40 w 57"/>
                  <a:gd name="T7" fmla="*/ 46 h 47"/>
                  <a:gd name="T8" fmla="*/ 40 w 57"/>
                  <a:gd name="T9" fmla="*/ 46 h 47"/>
                  <a:gd name="T10" fmla="*/ 57 w 57"/>
                  <a:gd name="T11" fmla="*/ 46 h 47"/>
                  <a:gd name="T12" fmla="*/ 37 w 57"/>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57" h="47">
                    <a:moveTo>
                      <a:pt x="37" y="0"/>
                    </a:moveTo>
                    <a:lnTo>
                      <a:pt x="0" y="1"/>
                    </a:lnTo>
                    <a:lnTo>
                      <a:pt x="22" y="47"/>
                    </a:lnTo>
                    <a:lnTo>
                      <a:pt x="40" y="46"/>
                    </a:lnTo>
                    <a:lnTo>
                      <a:pt x="40" y="46"/>
                    </a:lnTo>
                    <a:lnTo>
                      <a:pt x="57" y="46"/>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8" name="Freeform 284"/>
              <p:cNvSpPr>
                <a:spLocks/>
              </p:cNvSpPr>
              <p:nvPr/>
            </p:nvSpPr>
            <p:spPr bwMode="auto">
              <a:xfrm>
                <a:off x="2943440" y="3523722"/>
                <a:ext cx="88901" cy="63309"/>
              </a:xfrm>
              <a:custGeom>
                <a:avLst/>
                <a:gdLst>
                  <a:gd name="T0" fmla="*/ 44 w 66"/>
                  <a:gd name="T1" fmla="*/ 0 h 47"/>
                  <a:gd name="T2" fmla="*/ 0 w 66"/>
                  <a:gd name="T3" fmla="*/ 2 h 47"/>
                  <a:gd name="T4" fmla="*/ 1 w 66"/>
                  <a:gd name="T5" fmla="*/ 7 h 47"/>
                  <a:gd name="T6" fmla="*/ 9 w 66"/>
                  <a:gd name="T7" fmla="*/ 3 h 47"/>
                  <a:gd name="T8" fmla="*/ 13 w 66"/>
                  <a:gd name="T9" fmla="*/ 11 h 47"/>
                  <a:gd name="T10" fmla="*/ 1 w 66"/>
                  <a:gd name="T11" fmla="*/ 18 h 47"/>
                  <a:gd name="T12" fmla="*/ 1 w 66"/>
                  <a:gd name="T13" fmla="*/ 25 h 47"/>
                  <a:gd name="T14" fmla="*/ 16 w 66"/>
                  <a:gd name="T15" fmla="*/ 18 h 47"/>
                  <a:gd name="T16" fmla="*/ 20 w 66"/>
                  <a:gd name="T17" fmla="*/ 26 h 47"/>
                  <a:gd name="T18" fmla="*/ 1 w 66"/>
                  <a:gd name="T19" fmla="*/ 35 h 47"/>
                  <a:gd name="T20" fmla="*/ 1 w 66"/>
                  <a:gd name="T21" fmla="*/ 42 h 47"/>
                  <a:gd name="T22" fmla="*/ 23 w 66"/>
                  <a:gd name="T23" fmla="*/ 33 h 47"/>
                  <a:gd name="T24" fmla="*/ 27 w 66"/>
                  <a:gd name="T25" fmla="*/ 41 h 47"/>
                  <a:gd name="T26" fmla="*/ 13 w 66"/>
                  <a:gd name="T27" fmla="*/ 47 h 47"/>
                  <a:gd name="T28" fmla="*/ 16 w 66"/>
                  <a:gd name="T29" fmla="*/ 46 h 47"/>
                  <a:gd name="T30" fmla="*/ 26 w 66"/>
                  <a:gd name="T31" fmla="*/ 46 h 47"/>
                  <a:gd name="T32" fmla="*/ 31 w 66"/>
                  <a:gd name="T33" fmla="*/ 46 h 47"/>
                  <a:gd name="T34" fmla="*/ 46 w 66"/>
                  <a:gd name="T35" fmla="*/ 46 h 47"/>
                  <a:gd name="T36" fmla="*/ 48 w 66"/>
                  <a:gd name="T37" fmla="*/ 46 h 47"/>
                  <a:gd name="T38" fmla="*/ 66 w 66"/>
                  <a:gd name="T39" fmla="*/ 46 h 47"/>
                  <a:gd name="T40" fmla="*/ 44 w 66"/>
                  <a:gd name="T4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47">
                    <a:moveTo>
                      <a:pt x="44" y="0"/>
                    </a:moveTo>
                    <a:lnTo>
                      <a:pt x="0" y="2"/>
                    </a:lnTo>
                    <a:lnTo>
                      <a:pt x="1" y="7"/>
                    </a:lnTo>
                    <a:lnTo>
                      <a:pt x="9" y="3"/>
                    </a:lnTo>
                    <a:lnTo>
                      <a:pt x="13" y="11"/>
                    </a:lnTo>
                    <a:lnTo>
                      <a:pt x="1" y="18"/>
                    </a:lnTo>
                    <a:lnTo>
                      <a:pt x="1" y="25"/>
                    </a:lnTo>
                    <a:lnTo>
                      <a:pt x="16" y="18"/>
                    </a:lnTo>
                    <a:lnTo>
                      <a:pt x="20" y="26"/>
                    </a:lnTo>
                    <a:lnTo>
                      <a:pt x="1" y="35"/>
                    </a:lnTo>
                    <a:lnTo>
                      <a:pt x="1" y="42"/>
                    </a:lnTo>
                    <a:lnTo>
                      <a:pt x="23" y="33"/>
                    </a:lnTo>
                    <a:lnTo>
                      <a:pt x="27" y="41"/>
                    </a:lnTo>
                    <a:lnTo>
                      <a:pt x="13" y="47"/>
                    </a:lnTo>
                    <a:lnTo>
                      <a:pt x="16" y="46"/>
                    </a:lnTo>
                    <a:lnTo>
                      <a:pt x="26" y="46"/>
                    </a:lnTo>
                    <a:lnTo>
                      <a:pt x="31" y="46"/>
                    </a:lnTo>
                    <a:lnTo>
                      <a:pt x="46" y="46"/>
                    </a:lnTo>
                    <a:lnTo>
                      <a:pt x="48" y="46"/>
                    </a:lnTo>
                    <a:lnTo>
                      <a:pt x="66" y="46"/>
                    </a:lnTo>
                    <a:lnTo>
                      <a:pt x="44" y="0"/>
                    </a:lnTo>
                    <a:close/>
                  </a:path>
                </a:pathLst>
              </a:custGeom>
              <a:solidFill>
                <a:srgbClr val="D4D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9" name="Freeform 285"/>
              <p:cNvSpPr>
                <a:spLocks/>
              </p:cNvSpPr>
              <p:nvPr/>
            </p:nvSpPr>
            <p:spPr bwMode="auto">
              <a:xfrm>
                <a:off x="2943440" y="3523722"/>
                <a:ext cx="88901" cy="63309"/>
              </a:xfrm>
              <a:custGeom>
                <a:avLst/>
                <a:gdLst>
                  <a:gd name="T0" fmla="*/ 44 w 66"/>
                  <a:gd name="T1" fmla="*/ 0 h 47"/>
                  <a:gd name="T2" fmla="*/ 0 w 66"/>
                  <a:gd name="T3" fmla="*/ 2 h 47"/>
                  <a:gd name="T4" fmla="*/ 1 w 66"/>
                  <a:gd name="T5" fmla="*/ 7 h 47"/>
                  <a:gd name="T6" fmla="*/ 9 w 66"/>
                  <a:gd name="T7" fmla="*/ 3 h 47"/>
                  <a:gd name="T8" fmla="*/ 13 w 66"/>
                  <a:gd name="T9" fmla="*/ 11 h 47"/>
                  <a:gd name="T10" fmla="*/ 1 w 66"/>
                  <a:gd name="T11" fmla="*/ 18 h 47"/>
                  <a:gd name="T12" fmla="*/ 1 w 66"/>
                  <a:gd name="T13" fmla="*/ 25 h 47"/>
                  <a:gd name="T14" fmla="*/ 16 w 66"/>
                  <a:gd name="T15" fmla="*/ 18 h 47"/>
                  <a:gd name="T16" fmla="*/ 20 w 66"/>
                  <a:gd name="T17" fmla="*/ 26 h 47"/>
                  <a:gd name="T18" fmla="*/ 1 w 66"/>
                  <a:gd name="T19" fmla="*/ 35 h 47"/>
                  <a:gd name="T20" fmla="*/ 1 w 66"/>
                  <a:gd name="T21" fmla="*/ 42 h 47"/>
                  <a:gd name="T22" fmla="*/ 23 w 66"/>
                  <a:gd name="T23" fmla="*/ 33 h 47"/>
                  <a:gd name="T24" fmla="*/ 27 w 66"/>
                  <a:gd name="T25" fmla="*/ 41 h 47"/>
                  <a:gd name="T26" fmla="*/ 13 w 66"/>
                  <a:gd name="T27" fmla="*/ 47 h 47"/>
                  <a:gd name="T28" fmla="*/ 16 w 66"/>
                  <a:gd name="T29" fmla="*/ 46 h 47"/>
                  <a:gd name="T30" fmla="*/ 26 w 66"/>
                  <a:gd name="T31" fmla="*/ 46 h 47"/>
                  <a:gd name="T32" fmla="*/ 31 w 66"/>
                  <a:gd name="T33" fmla="*/ 46 h 47"/>
                  <a:gd name="T34" fmla="*/ 46 w 66"/>
                  <a:gd name="T35" fmla="*/ 46 h 47"/>
                  <a:gd name="T36" fmla="*/ 48 w 66"/>
                  <a:gd name="T37" fmla="*/ 46 h 47"/>
                  <a:gd name="T38" fmla="*/ 66 w 66"/>
                  <a:gd name="T39" fmla="*/ 46 h 47"/>
                  <a:gd name="T40" fmla="*/ 44 w 66"/>
                  <a:gd name="T4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6" h="47">
                    <a:moveTo>
                      <a:pt x="44" y="0"/>
                    </a:moveTo>
                    <a:lnTo>
                      <a:pt x="0" y="2"/>
                    </a:lnTo>
                    <a:lnTo>
                      <a:pt x="1" y="7"/>
                    </a:lnTo>
                    <a:lnTo>
                      <a:pt x="9" y="3"/>
                    </a:lnTo>
                    <a:lnTo>
                      <a:pt x="13" y="11"/>
                    </a:lnTo>
                    <a:lnTo>
                      <a:pt x="1" y="18"/>
                    </a:lnTo>
                    <a:lnTo>
                      <a:pt x="1" y="25"/>
                    </a:lnTo>
                    <a:lnTo>
                      <a:pt x="16" y="18"/>
                    </a:lnTo>
                    <a:lnTo>
                      <a:pt x="20" y="26"/>
                    </a:lnTo>
                    <a:lnTo>
                      <a:pt x="1" y="35"/>
                    </a:lnTo>
                    <a:lnTo>
                      <a:pt x="1" y="42"/>
                    </a:lnTo>
                    <a:lnTo>
                      <a:pt x="23" y="33"/>
                    </a:lnTo>
                    <a:lnTo>
                      <a:pt x="27" y="41"/>
                    </a:lnTo>
                    <a:lnTo>
                      <a:pt x="13" y="47"/>
                    </a:lnTo>
                    <a:lnTo>
                      <a:pt x="16" y="46"/>
                    </a:lnTo>
                    <a:lnTo>
                      <a:pt x="26" y="46"/>
                    </a:lnTo>
                    <a:lnTo>
                      <a:pt x="31" y="46"/>
                    </a:lnTo>
                    <a:lnTo>
                      <a:pt x="46" y="46"/>
                    </a:lnTo>
                    <a:lnTo>
                      <a:pt x="48" y="46"/>
                    </a:lnTo>
                    <a:lnTo>
                      <a:pt x="66" y="46"/>
                    </a:lnTo>
                    <a:lnTo>
                      <a:pt x="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0" name="Freeform 286"/>
              <p:cNvSpPr>
                <a:spLocks/>
              </p:cNvSpPr>
              <p:nvPr/>
            </p:nvSpPr>
            <p:spPr bwMode="auto">
              <a:xfrm>
                <a:off x="2944786" y="3527763"/>
                <a:ext cx="16164" cy="20205"/>
              </a:xfrm>
              <a:custGeom>
                <a:avLst/>
                <a:gdLst>
                  <a:gd name="T0" fmla="*/ 8 w 12"/>
                  <a:gd name="T1" fmla="*/ 0 h 15"/>
                  <a:gd name="T2" fmla="*/ 0 w 12"/>
                  <a:gd name="T3" fmla="*/ 4 h 15"/>
                  <a:gd name="T4" fmla="*/ 0 w 12"/>
                  <a:gd name="T5" fmla="*/ 15 h 15"/>
                  <a:gd name="T6" fmla="*/ 12 w 12"/>
                  <a:gd name="T7" fmla="*/ 8 h 15"/>
                  <a:gd name="T8" fmla="*/ 8 w 12"/>
                  <a:gd name="T9" fmla="*/ 0 h 15"/>
                </a:gdLst>
                <a:ahLst/>
                <a:cxnLst>
                  <a:cxn ang="0">
                    <a:pos x="T0" y="T1"/>
                  </a:cxn>
                  <a:cxn ang="0">
                    <a:pos x="T2" y="T3"/>
                  </a:cxn>
                  <a:cxn ang="0">
                    <a:pos x="T4" y="T5"/>
                  </a:cxn>
                  <a:cxn ang="0">
                    <a:pos x="T6" y="T7"/>
                  </a:cxn>
                  <a:cxn ang="0">
                    <a:pos x="T8" y="T9"/>
                  </a:cxn>
                </a:cxnLst>
                <a:rect l="0" t="0" r="r" b="b"/>
                <a:pathLst>
                  <a:path w="12" h="15">
                    <a:moveTo>
                      <a:pt x="8" y="0"/>
                    </a:moveTo>
                    <a:lnTo>
                      <a:pt x="0" y="4"/>
                    </a:lnTo>
                    <a:lnTo>
                      <a:pt x="0" y="15"/>
                    </a:lnTo>
                    <a:lnTo>
                      <a:pt x="12" y="8"/>
                    </a:lnTo>
                    <a:lnTo>
                      <a:pt x="8" y="0"/>
                    </a:lnTo>
                    <a:close/>
                  </a:path>
                </a:pathLst>
              </a:custGeom>
              <a:solidFill>
                <a:srgbClr val="AAA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1" name="Freeform 287"/>
              <p:cNvSpPr>
                <a:spLocks/>
              </p:cNvSpPr>
              <p:nvPr/>
            </p:nvSpPr>
            <p:spPr bwMode="auto">
              <a:xfrm>
                <a:off x="2944786" y="3527763"/>
                <a:ext cx="16164" cy="20205"/>
              </a:xfrm>
              <a:custGeom>
                <a:avLst/>
                <a:gdLst>
                  <a:gd name="T0" fmla="*/ 8 w 12"/>
                  <a:gd name="T1" fmla="*/ 0 h 15"/>
                  <a:gd name="T2" fmla="*/ 0 w 12"/>
                  <a:gd name="T3" fmla="*/ 4 h 15"/>
                  <a:gd name="T4" fmla="*/ 0 w 12"/>
                  <a:gd name="T5" fmla="*/ 15 h 15"/>
                  <a:gd name="T6" fmla="*/ 12 w 12"/>
                  <a:gd name="T7" fmla="*/ 8 h 15"/>
                  <a:gd name="T8" fmla="*/ 8 w 12"/>
                  <a:gd name="T9" fmla="*/ 0 h 15"/>
                </a:gdLst>
                <a:ahLst/>
                <a:cxnLst>
                  <a:cxn ang="0">
                    <a:pos x="T0" y="T1"/>
                  </a:cxn>
                  <a:cxn ang="0">
                    <a:pos x="T2" y="T3"/>
                  </a:cxn>
                  <a:cxn ang="0">
                    <a:pos x="T4" y="T5"/>
                  </a:cxn>
                  <a:cxn ang="0">
                    <a:pos x="T6" y="T7"/>
                  </a:cxn>
                  <a:cxn ang="0">
                    <a:pos x="T8" y="T9"/>
                  </a:cxn>
                </a:cxnLst>
                <a:rect l="0" t="0" r="r" b="b"/>
                <a:pathLst>
                  <a:path w="12" h="15">
                    <a:moveTo>
                      <a:pt x="8" y="0"/>
                    </a:moveTo>
                    <a:lnTo>
                      <a:pt x="0" y="4"/>
                    </a:lnTo>
                    <a:lnTo>
                      <a:pt x="0" y="15"/>
                    </a:lnTo>
                    <a:lnTo>
                      <a:pt x="12" y="8"/>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2" name="Freeform 288"/>
              <p:cNvSpPr>
                <a:spLocks/>
              </p:cNvSpPr>
              <p:nvPr/>
            </p:nvSpPr>
            <p:spPr bwMode="auto">
              <a:xfrm>
                <a:off x="2944786" y="3547968"/>
                <a:ext cx="25593" cy="22899"/>
              </a:xfrm>
              <a:custGeom>
                <a:avLst/>
                <a:gdLst>
                  <a:gd name="T0" fmla="*/ 15 w 19"/>
                  <a:gd name="T1" fmla="*/ 0 h 17"/>
                  <a:gd name="T2" fmla="*/ 0 w 19"/>
                  <a:gd name="T3" fmla="*/ 7 h 17"/>
                  <a:gd name="T4" fmla="*/ 0 w 19"/>
                  <a:gd name="T5" fmla="*/ 17 h 17"/>
                  <a:gd name="T6" fmla="*/ 19 w 19"/>
                  <a:gd name="T7" fmla="*/ 8 h 17"/>
                  <a:gd name="T8" fmla="*/ 15 w 19"/>
                  <a:gd name="T9" fmla="*/ 0 h 17"/>
                </a:gdLst>
                <a:ahLst/>
                <a:cxnLst>
                  <a:cxn ang="0">
                    <a:pos x="T0" y="T1"/>
                  </a:cxn>
                  <a:cxn ang="0">
                    <a:pos x="T2" y="T3"/>
                  </a:cxn>
                  <a:cxn ang="0">
                    <a:pos x="T4" y="T5"/>
                  </a:cxn>
                  <a:cxn ang="0">
                    <a:pos x="T6" y="T7"/>
                  </a:cxn>
                  <a:cxn ang="0">
                    <a:pos x="T8" y="T9"/>
                  </a:cxn>
                </a:cxnLst>
                <a:rect l="0" t="0" r="r" b="b"/>
                <a:pathLst>
                  <a:path w="19" h="17">
                    <a:moveTo>
                      <a:pt x="15" y="0"/>
                    </a:moveTo>
                    <a:lnTo>
                      <a:pt x="0" y="7"/>
                    </a:lnTo>
                    <a:lnTo>
                      <a:pt x="0" y="17"/>
                    </a:lnTo>
                    <a:lnTo>
                      <a:pt x="19" y="8"/>
                    </a:lnTo>
                    <a:lnTo>
                      <a:pt x="15" y="0"/>
                    </a:lnTo>
                    <a:close/>
                  </a:path>
                </a:pathLst>
              </a:custGeom>
              <a:solidFill>
                <a:srgbClr val="AAA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3" name="Freeform 289"/>
              <p:cNvSpPr>
                <a:spLocks/>
              </p:cNvSpPr>
              <p:nvPr/>
            </p:nvSpPr>
            <p:spPr bwMode="auto">
              <a:xfrm>
                <a:off x="2944786" y="3547968"/>
                <a:ext cx="25593" cy="22899"/>
              </a:xfrm>
              <a:custGeom>
                <a:avLst/>
                <a:gdLst>
                  <a:gd name="T0" fmla="*/ 15 w 19"/>
                  <a:gd name="T1" fmla="*/ 0 h 17"/>
                  <a:gd name="T2" fmla="*/ 0 w 19"/>
                  <a:gd name="T3" fmla="*/ 7 h 17"/>
                  <a:gd name="T4" fmla="*/ 0 w 19"/>
                  <a:gd name="T5" fmla="*/ 17 h 17"/>
                  <a:gd name="T6" fmla="*/ 19 w 19"/>
                  <a:gd name="T7" fmla="*/ 8 h 17"/>
                  <a:gd name="T8" fmla="*/ 15 w 19"/>
                  <a:gd name="T9" fmla="*/ 0 h 17"/>
                </a:gdLst>
                <a:ahLst/>
                <a:cxnLst>
                  <a:cxn ang="0">
                    <a:pos x="T0" y="T1"/>
                  </a:cxn>
                  <a:cxn ang="0">
                    <a:pos x="T2" y="T3"/>
                  </a:cxn>
                  <a:cxn ang="0">
                    <a:pos x="T4" y="T5"/>
                  </a:cxn>
                  <a:cxn ang="0">
                    <a:pos x="T6" y="T7"/>
                  </a:cxn>
                  <a:cxn ang="0">
                    <a:pos x="T8" y="T9"/>
                  </a:cxn>
                </a:cxnLst>
                <a:rect l="0" t="0" r="r" b="b"/>
                <a:pathLst>
                  <a:path w="19" h="17">
                    <a:moveTo>
                      <a:pt x="15" y="0"/>
                    </a:moveTo>
                    <a:lnTo>
                      <a:pt x="0" y="7"/>
                    </a:lnTo>
                    <a:lnTo>
                      <a:pt x="0" y="17"/>
                    </a:lnTo>
                    <a:lnTo>
                      <a:pt x="19" y="8"/>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4" name="Freeform 290"/>
              <p:cNvSpPr>
                <a:spLocks/>
              </p:cNvSpPr>
              <p:nvPr/>
            </p:nvSpPr>
            <p:spPr bwMode="auto">
              <a:xfrm>
                <a:off x="2944786" y="3568173"/>
                <a:ext cx="35022" cy="18858"/>
              </a:xfrm>
              <a:custGeom>
                <a:avLst/>
                <a:gdLst>
                  <a:gd name="T0" fmla="*/ 22 w 26"/>
                  <a:gd name="T1" fmla="*/ 0 h 14"/>
                  <a:gd name="T2" fmla="*/ 0 w 26"/>
                  <a:gd name="T3" fmla="*/ 9 h 14"/>
                  <a:gd name="T4" fmla="*/ 0 w 26"/>
                  <a:gd name="T5" fmla="*/ 14 h 14"/>
                  <a:gd name="T6" fmla="*/ 12 w 26"/>
                  <a:gd name="T7" fmla="*/ 14 h 14"/>
                  <a:gd name="T8" fmla="*/ 26 w 26"/>
                  <a:gd name="T9" fmla="*/ 8 h 14"/>
                  <a:gd name="T10" fmla="*/ 22 w 26"/>
                  <a:gd name="T11" fmla="*/ 0 h 14"/>
                </a:gdLst>
                <a:ahLst/>
                <a:cxnLst>
                  <a:cxn ang="0">
                    <a:pos x="T0" y="T1"/>
                  </a:cxn>
                  <a:cxn ang="0">
                    <a:pos x="T2" y="T3"/>
                  </a:cxn>
                  <a:cxn ang="0">
                    <a:pos x="T4" y="T5"/>
                  </a:cxn>
                  <a:cxn ang="0">
                    <a:pos x="T6" y="T7"/>
                  </a:cxn>
                  <a:cxn ang="0">
                    <a:pos x="T8" y="T9"/>
                  </a:cxn>
                  <a:cxn ang="0">
                    <a:pos x="T10" y="T11"/>
                  </a:cxn>
                </a:cxnLst>
                <a:rect l="0" t="0" r="r" b="b"/>
                <a:pathLst>
                  <a:path w="26" h="14">
                    <a:moveTo>
                      <a:pt x="22" y="0"/>
                    </a:moveTo>
                    <a:lnTo>
                      <a:pt x="0" y="9"/>
                    </a:lnTo>
                    <a:lnTo>
                      <a:pt x="0" y="14"/>
                    </a:lnTo>
                    <a:lnTo>
                      <a:pt x="12" y="14"/>
                    </a:lnTo>
                    <a:lnTo>
                      <a:pt x="26" y="8"/>
                    </a:lnTo>
                    <a:lnTo>
                      <a:pt x="22" y="0"/>
                    </a:lnTo>
                    <a:close/>
                  </a:path>
                </a:pathLst>
              </a:custGeom>
              <a:solidFill>
                <a:srgbClr val="AAA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5" name="Freeform 291"/>
              <p:cNvSpPr>
                <a:spLocks/>
              </p:cNvSpPr>
              <p:nvPr/>
            </p:nvSpPr>
            <p:spPr bwMode="auto">
              <a:xfrm>
                <a:off x="2944786" y="3568173"/>
                <a:ext cx="35022" cy="18858"/>
              </a:xfrm>
              <a:custGeom>
                <a:avLst/>
                <a:gdLst>
                  <a:gd name="T0" fmla="*/ 22 w 26"/>
                  <a:gd name="T1" fmla="*/ 0 h 14"/>
                  <a:gd name="T2" fmla="*/ 0 w 26"/>
                  <a:gd name="T3" fmla="*/ 9 h 14"/>
                  <a:gd name="T4" fmla="*/ 0 w 26"/>
                  <a:gd name="T5" fmla="*/ 14 h 14"/>
                  <a:gd name="T6" fmla="*/ 12 w 26"/>
                  <a:gd name="T7" fmla="*/ 14 h 14"/>
                  <a:gd name="T8" fmla="*/ 26 w 26"/>
                  <a:gd name="T9" fmla="*/ 8 h 14"/>
                  <a:gd name="T10" fmla="*/ 22 w 26"/>
                  <a:gd name="T11" fmla="*/ 0 h 14"/>
                </a:gdLst>
                <a:ahLst/>
                <a:cxnLst>
                  <a:cxn ang="0">
                    <a:pos x="T0" y="T1"/>
                  </a:cxn>
                  <a:cxn ang="0">
                    <a:pos x="T2" y="T3"/>
                  </a:cxn>
                  <a:cxn ang="0">
                    <a:pos x="T4" y="T5"/>
                  </a:cxn>
                  <a:cxn ang="0">
                    <a:pos x="T6" y="T7"/>
                  </a:cxn>
                  <a:cxn ang="0">
                    <a:pos x="T8" y="T9"/>
                  </a:cxn>
                  <a:cxn ang="0">
                    <a:pos x="T10" y="T11"/>
                  </a:cxn>
                </a:cxnLst>
                <a:rect l="0" t="0" r="r" b="b"/>
                <a:pathLst>
                  <a:path w="26" h="14">
                    <a:moveTo>
                      <a:pt x="22" y="0"/>
                    </a:moveTo>
                    <a:lnTo>
                      <a:pt x="0" y="9"/>
                    </a:lnTo>
                    <a:lnTo>
                      <a:pt x="0" y="14"/>
                    </a:lnTo>
                    <a:lnTo>
                      <a:pt x="12" y="14"/>
                    </a:lnTo>
                    <a:lnTo>
                      <a:pt x="26" y="8"/>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6" name="Freeform 292"/>
              <p:cNvSpPr>
                <a:spLocks/>
              </p:cNvSpPr>
              <p:nvPr/>
            </p:nvSpPr>
            <p:spPr bwMode="auto">
              <a:xfrm>
                <a:off x="3021565" y="3453679"/>
                <a:ext cx="312500" cy="41757"/>
              </a:xfrm>
              <a:custGeom>
                <a:avLst/>
                <a:gdLst>
                  <a:gd name="T0" fmla="*/ 201 w 232"/>
                  <a:gd name="T1" fmla="*/ 0 h 31"/>
                  <a:gd name="T2" fmla="*/ 0 w 232"/>
                  <a:gd name="T3" fmla="*/ 2 h 31"/>
                  <a:gd name="T4" fmla="*/ 12 w 232"/>
                  <a:gd name="T5" fmla="*/ 31 h 31"/>
                  <a:gd name="T6" fmla="*/ 201 w 232"/>
                  <a:gd name="T7" fmla="*/ 28 h 31"/>
                  <a:gd name="T8" fmla="*/ 232 w 232"/>
                  <a:gd name="T9" fmla="*/ 13 h 31"/>
                  <a:gd name="T10" fmla="*/ 221 w 232"/>
                  <a:gd name="T11" fmla="*/ 9 h 31"/>
                  <a:gd name="T12" fmla="*/ 201 w 232"/>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32" h="31">
                    <a:moveTo>
                      <a:pt x="201" y="0"/>
                    </a:moveTo>
                    <a:lnTo>
                      <a:pt x="0" y="2"/>
                    </a:lnTo>
                    <a:lnTo>
                      <a:pt x="12" y="31"/>
                    </a:lnTo>
                    <a:lnTo>
                      <a:pt x="201" y="28"/>
                    </a:lnTo>
                    <a:lnTo>
                      <a:pt x="232" y="13"/>
                    </a:lnTo>
                    <a:lnTo>
                      <a:pt x="221" y="9"/>
                    </a:lnTo>
                    <a:lnTo>
                      <a:pt x="201"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7" name="Freeform 293"/>
              <p:cNvSpPr>
                <a:spLocks/>
              </p:cNvSpPr>
              <p:nvPr/>
            </p:nvSpPr>
            <p:spPr bwMode="auto">
              <a:xfrm>
                <a:off x="3021565" y="3453679"/>
                <a:ext cx="312500" cy="41757"/>
              </a:xfrm>
              <a:custGeom>
                <a:avLst/>
                <a:gdLst>
                  <a:gd name="T0" fmla="*/ 201 w 232"/>
                  <a:gd name="T1" fmla="*/ 0 h 31"/>
                  <a:gd name="T2" fmla="*/ 0 w 232"/>
                  <a:gd name="T3" fmla="*/ 2 h 31"/>
                  <a:gd name="T4" fmla="*/ 12 w 232"/>
                  <a:gd name="T5" fmla="*/ 31 h 31"/>
                  <a:gd name="T6" fmla="*/ 201 w 232"/>
                  <a:gd name="T7" fmla="*/ 28 h 31"/>
                  <a:gd name="T8" fmla="*/ 232 w 232"/>
                  <a:gd name="T9" fmla="*/ 13 h 31"/>
                  <a:gd name="T10" fmla="*/ 221 w 232"/>
                  <a:gd name="T11" fmla="*/ 9 h 31"/>
                  <a:gd name="T12" fmla="*/ 201 w 232"/>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32" h="31">
                    <a:moveTo>
                      <a:pt x="201" y="0"/>
                    </a:moveTo>
                    <a:lnTo>
                      <a:pt x="0" y="2"/>
                    </a:lnTo>
                    <a:lnTo>
                      <a:pt x="12" y="31"/>
                    </a:lnTo>
                    <a:lnTo>
                      <a:pt x="201" y="28"/>
                    </a:lnTo>
                    <a:lnTo>
                      <a:pt x="232" y="13"/>
                    </a:lnTo>
                    <a:lnTo>
                      <a:pt x="221" y="9"/>
                    </a:lnTo>
                    <a:lnTo>
                      <a:pt x="2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8" name="Freeform 294"/>
              <p:cNvSpPr>
                <a:spLocks/>
              </p:cNvSpPr>
              <p:nvPr/>
            </p:nvSpPr>
            <p:spPr bwMode="auto">
              <a:xfrm>
                <a:off x="2971726" y="3456373"/>
                <a:ext cx="66003" cy="39063"/>
              </a:xfrm>
              <a:custGeom>
                <a:avLst/>
                <a:gdLst>
                  <a:gd name="T0" fmla="*/ 37 w 49"/>
                  <a:gd name="T1" fmla="*/ 0 h 29"/>
                  <a:gd name="T2" fmla="*/ 0 w 49"/>
                  <a:gd name="T3" fmla="*/ 2 h 29"/>
                  <a:gd name="T4" fmla="*/ 14 w 49"/>
                  <a:gd name="T5" fmla="*/ 29 h 29"/>
                  <a:gd name="T6" fmla="*/ 49 w 49"/>
                  <a:gd name="T7" fmla="*/ 29 h 29"/>
                  <a:gd name="T8" fmla="*/ 37 w 49"/>
                  <a:gd name="T9" fmla="*/ 0 h 29"/>
                </a:gdLst>
                <a:ahLst/>
                <a:cxnLst>
                  <a:cxn ang="0">
                    <a:pos x="T0" y="T1"/>
                  </a:cxn>
                  <a:cxn ang="0">
                    <a:pos x="T2" y="T3"/>
                  </a:cxn>
                  <a:cxn ang="0">
                    <a:pos x="T4" y="T5"/>
                  </a:cxn>
                  <a:cxn ang="0">
                    <a:pos x="T6" y="T7"/>
                  </a:cxn>
                  <a:cxn ang="0">
                    <a:pos x="T8" y="T9"/>
                  </a:cxn>
                </a:cxnLst>
                <a:rect l="0" t="0" r="r" b="b"/>
                <a:pathLst>
                  <a:path w="49" h="29">
                    <a:moveTo>
                      <a:pt x="37" y="0"/>
                    </a:moveTo>
                    <a:lnTo>
                      <a:pt x="0" y="2"/>
                    </a:lnTo>
                    <a:lnTo>
                      <a:pt x="14" y="29"/>
                    </a:lnTo>
                    <a:lnTo>
                      <a:pt x="49" y="29"/>
                    </a:lnTo>
                    <a:lnTo>
                      <a:pt x="37" y="0"/>
                    </a:lnTo>
                    <a:close/>
                  </a:path>
                </a:pathLst>
              </a:custGeom>
              <a:solidFill>
                <a:srgbClr val="0F6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9" name="Freeform 295"/>
              <p:cNvSpPr>
                <a:spLocks/>
              </p:cNvSpPr>
              <p:nvPr/>
            </p:nvSpPr>
            <p:spPr bwMode="auto">
              <a:xfrm>
                <a:off x="2971726" y="3456373"/>
                <a:ext cx="66003" cy="39063"/>
              </a:xfrm>
              <a:custGeom>
                <a:avLst/>
                <a:gdLst>
                  <a:gd name="T0" fmla="*/ 37 w 49"/>
                  <a:gd name="T1" fmla="*/ 0 h 29"/>
                  <a:gd name="T2" fmla="*/ 0 w 49"/>
                  <a:gd name="T3" fmla="*/ 2 h 29"/>
                  <a:gd name="T4" fmla="*/ 14 w 49"/>
                  <a:gd name="T5" fmla="*/ 29 h 29"/>
                  <a:gd name="T6" fmla="*/ 49 w 49"/>
                  <a:gd name="T7" fmla="*/ 29 h 29"/>
                  <a:gd name="T8" fmla="*/ 37 w 49"/>
                  <a:gd name="T9" fmla="*/ 0 h 29"/>
                </a:gdLst>
                <a:ahLst/>
                <a:cxnLst>
                  <a:cxn ang="0">
                    <a:pos x="T0" y="T1"/>
                  </a:cxn>
                  <a:cxn ang="0">
                    <a:pos x="T2" y="T3"/>
                  </a:cxn>
                  <a:cxn ang="0">
                    <a:pos x="T4" y="T5"/>
                  </a:cxn>
                  <a:cxn ang="0">
                    <a:pos x="T6" y="T7"/>
                  </a:cxn>
                  <a:cxn ang="0">
                    <a:pos x="T8" y="T9"/>
                  </a:cxn>
                </a:cxnLst>
                <a:rect l="0" t="0" r="r" b="b"/>
                <a:pathLst>
                  <a:path w="49" h="29">
                    <a:moveTo>
                      <a:pt x="37" y="0"/>
                    </a:moveTo>
                    <a:lnTo>
                      <a:pt x="0" y="2"/>
                    </a:lnTo>
                    <a:lnTo>
                      <a:pt x="14" y="29"/>
                    </a:lnTo>
                    <a:lnTo>
                      <a:pt x="49" y="29"/>
                    </a:lnTo>
                    <a:lnTo>
                      <a:pt x="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0" name="Freeform 296"/>
              <p:cNvSpPr>
                <a:spLocks/>
              </p:cNvSpPr>
              <p:nvPr/>
            </p:nvSpPr>
            <p:spPr bwMode="auto">
              <a:xfrm>
                <a:off x="2934010" y="3459067"/>
                <a:ext cx="56573" cy="37716"/>
              </a:xfrm>
              <a:custGeom>
                <a:avLst/>
                <a:gdLst>
                  <a:gd name="T0" fmla="*/ 28 w 42"/>
                  <a:gd name="T1" fmla="*/ 0 h 28"/>
                  <a:gd name="T2" fmla="*/ 19 w 42"/>
                  <a:gd name="T3" fmla="*/ 0 h 28"/>
                  <a:gd name="T4" fmla="*/ 7 w 42"/>
                  <a:gd name="T5" fmla="*/ 0 h 28"/>
                  <a:gd name="T6" fmla="*/ 7 w 42"/>
                  <a:gd name="T7" fmla="*/ 0 h 28"/>
                  <a:gd name="T8" fmla="*/ 4 w 42"/>
                  <a:gd name="T9" fmla="*/ 0 h 28"/>
                  <a:gd name="T10" fmla="*/ 1 w 42"/>
                  <a:gd name="T11" fmla="*/ 2 h 28"/>
                  <a:gd name="T12" fmla="*/ 0 w 42"/>
                  <a:gd name="T13" fmla="*/ 4 h 28"/>
                  <a:gd name="T14" fmla="*/ 0 w 42"/>
                  <a:gd name="T15" fmla="*/ 8 h 28"/>
                  <a:gd name="T16" fmla="*/ 0 w 42"/>
                  <a:gd name="T17" fmla="*/ 20 h 28"/>
                  <a:gd name="T18" fmla="*/ 0 w 42"/>
                  <a:gd name="T19" fmla="*/ 20 h 28"/>
                  <a:gd name="T20" fmla="*/ 0 w 42"/>
                  <a:gd name="T21" fmla="*/ 23 h 28"/>
                  <a:gd name="T22" fmla="*/ 3 w 42"/>
                  <a:gd name="T23" fmla="*/ 23 h 28"/>
                  <a:gd name="T24" fmla="*/ 4 w 42"/>
                  <a:gd name="T25" fmla="*/ 27 h 28"/>
                  <a:gd name="T26" fmla="*/ 4 w 42"/>
                  <a:gd name="T27" fmla="*/ 27 h 28"/>
                  <a:gd name="T28" fmla="*/ 7 w 42"/>
                  <a:gd name="T29" fmla="*/ 28 h 28"/>
                  <a:gd name="T30" fmla="*/ 7 w 42"/>
                  <a:gd name="T31" fmla="*/ 28 h 28"/>
                  <a:gd name="T32" fmla="*/ 8 w 42"/>
                  <a:gd name="T33" fmla="*/ 28 h 28"/>
                  <a:gd name="T34" fmla="*/ 42 w 42"/>
                  <a:gd name="T35" fmla="*/ 27 h 28"/>
                  <a:gd name="T36" fmla="*/ 28 w 42"/>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8">
                    <a:moveTo>
                      <a:pt x="28" y="0"/>
                    </a:moveTo>
                    <a:lnTo>
                      <a:pt x="19" y="0"/>
                    </a:lnTo>
                    <a:lnTo>
                      <a:pt x="7" y="0"/>
                    </a:lnTo>
                    <a:lnTo>
                      <a:pt x="7" y="0"/>
                    </a:lnTo>
                    <a:lnTo>
                      <a:pt x="4" y="0"/>
                    </a:lnTo>
                    <a:lnTo>
                      <a:pt x="1" y="2"/>
                    </a:lnTo>
                    <a:lnTo>
                      <a:pt x="0" y="4"/>
                    </a:lnTo>
                    <a:lnTo>
                      <a:pt x="0" y="8"/>
                    </a:lnTo>
                    <a:lnTo>
                      <a:pt x="0" y="20"/>
                    </a:lnTo>
                    <a:lnTo>
                      <a:pt x="0" y="20"/>
                    </a:lnTo>
                    <a:lnTo>
                      <a:pt x="0" y="23"/>
                    </a:lnTo>
                    <a:lnTo>
                      <a:pt x="3" y="23"/>
                    </a:lnTo>
                    <a:lnTo>
                      <a:pt x="4" y="27"/>
                    </a:lnTo>
                    <a:lnTo>
                      <a:pt x="4" y="27"/>
                    </a:lnTo>
                    <a:lnTo>
                      <a:pt x="7" y="28"/>
                    </a:lnTo>
                    <a:lnTo>
                      <a:pt x="7" y="28"/>
                    </a:lnTo>
                    <a:lnTo>
                      <a:pt x="8" y="28"/>
                    </a:lnTo>
                    <a:lnTo>
                      <a:pt x="42" y="27"/>
                    </a:lnTo>
                    <a:lnTo>
                      <a:pt x="28" y="0"/>
                    </a:lnTo>
                    <a:close/>
                  </a:path>
                </a:pathLst>
              </a:custGeom>
              <a:solidFill>
                <a:srgbClr val="D4D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1" name="Freeform 297"/>
              <p:cNvSpPr>
                <a:spLocks/>
              </p:cNvSpPr>
              <p:nvPr/>
            </p:nvSpPr>
            <p:spPr bwMode="auto">
              <a:xfrm>
                <a:off x="2934010" y="3459067"/>
                <a:ext cx="56573" cy="37716"/>
              </a:xfrm>
              <a:custGeom>
                <a:avLst/>
                <a:gdLst>
                  <a:gd name="T0" fmla="*/ 28 w 42"/>
                  <a:gd name="T1" fmla="*/ 0 h 28"/>
                  <a:gd name="T2" fmla="*/ 19 w 42"/>
                  <a:gd name="T3" fmla="*/ 0 h 28"/>
                  <a:gd name="T4" fmla="*/ 7 w 42"/>
                  <a:gd name="T5" fmla="*/ 0 h 28"/>
                  <a:gd name="T6" fmla="*/ 7 w 42"/>
                  <a:gd name="T7" fmla="*/ 0 h 28"/>
                  <a:gd name="T8" fmla="*/ 4 w 42"/>
                  <a:gd name="T9" fmla="*/ 0 h 28"/>
                  <a:gd name="T10" fmla="*/ 1 w 42"/>
                  <a:gd name="T11" fmla="*/ 2 h 28"/>
                  <a:gd name="T12" fmla="*/ 0 w 42"/>
                  <a:gd name="T13" fmla="*/ 4 h 28"/>
                  <a:gd name="T14" fmla="*/ 0 w 42"/>
                  <a:gd name="T15" fmla="*/ 8 h 28"/>
                  <a:gd name="T16" fmla="*/ 0 w 42"/>
                  <a:gd name="T17" fmla="*/ 20 h 28"/>
                  <a:gd name="T18" fmla="*/ 0 w 42"/>
                  <a:gd name="T19" fmla="*/ 20 h 28"/>
                  <a:gd name="T20" fmla="*/ 0 w 42"/>
                  <a:gd name="T21" fmla="*/ 23 h 28"/>
                  <a:gd name="T22" fmla="*/ 3 w 42"/>
                  <a:gd name="T23" fmla="*/ 23 h 28"/>
                  <a:gd name="T24" fmla="*/ 4 w 42"/>
                  <a:gd name="T25" fmla="*/ 27 h 28"/>
                  <a:gd name="T26" fmla="*/ 4 w 42"/>
                  <a:gd name="T27" fmla="*/ 27 h 28"/>
                  <a:gd name="T28" fmla="*/ 7 w 42"/>
                  <a:gd name="T29" fmla="*/ 28 h 28"/>
                  <a:gd name="T30" fmla="*/ 7 w 42"/>
                  <a:gd name="T31" fmla="*/ 28 h 28"/>
                  <a:gd name="T32" fmla="*/ 8 w 42"/>
                  <a:gd name="T33" fmla="*/ 28 h 28"/>
                  <a:gd name="T34" fmla="*/ 42 w 42"/>
                  <a:gd name="T35" fmla="*/ 27 h 28"/>
                  <a:gd name="T36" fmla="*/ 28 w 42"/>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28">
                    <a:moveTo>
                      <a:pt x="28" y="0"/>
                    </a:moveTo>
                    <a:lnTo>
                      <a:pt x="19" y="0"/>
                    </a:lnTo>
                    <a:lnTo>
                      <a:pt x="7" y="0"/>
                    </a:lnTo>
                    <a:lnTo>
                      <a:pt x="7" y="0"/>
                    </a:lnTo>
                    <a:lnTo>
                      <a:pt x="4" y="0"/>
                    </a:lnTo>
                    <a:lnTo>
                      <a:pt x="1" y="2"/>
                    </a:lnTo>
                    <a:lnTo>
                      <a:pt x="0" y="4"/>
                    </a:lnTo>
                    <a:lnTo>
                      <a:pt x="0" y="8"/>
                    </a:lnTo>
                    <a:lnTo>
                      <a:pt x="0" y="20"/>
                    </a:lnTo>
                    <a:lnTo>
                      <a:pt x="0" y="20"/>
                    </a:lnTo>
                    <a:lnTo>
                      <a:pt x="0" y="23"/>
                    </a:lnTo>
                    <a:lnTo>
                      <a:pt x="3" y="23"/>
                    </a:lnTo>
                    <a:lnTo>
                      <a:pt x="4" y="27"/>
                    </a:lnTo>
                    <a:lnTo>
                      <a:pt x="4" y="27"/>
                    </a:lnTo>
                    <a:lnTo>
                      <a:pt x="7" y="28"/>
                    </a:lnTo>
                    <a:lnTo>
                      <a:pt x="7" y="28"/>
                    </a:lnTo>
                    <a:lnTo>
                      <a:pt x="8" y="28"/>
                    </a:lnTo>
                    <a:lnTo>
                      <a:pt x="42" y="27"/>
                    </a:lnTo>
                    <a:lnTo>
                      <a:pt x="2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2" name="Freeform 298"/>
              <p:cNvSpPr>
                <a:spLocks/>
              </p:cNvSpPr>
              <p:nvPr/>
            </p:nvSpPr>
            <p:spPr bwMode="auto">
              <a:xfrm>
                <a:off x="2934010" y="3490048"/>
                <a:ext cx="5388" cy="5388"/>
              </a:xfrm>
              <a:custGeom>
                <a:avLst/>
                <a:gdLst>
                  <a:gd name="T0" fmla="*/ 3 w 4"/>
                  <a:gd name="T1" fmla="*/ 0 h 4"/>
                  <a:gd name="T2" fmla="*/ 0 w 4"/>
                  <a:gd name="T3" fmla="*/ 0 h 4"/>
                  <a:gd name="T4" fmla="*/ 0 w 4"/>
                  <a:gd name="T5" fmla="*/ 0 h 4"/>
                  <a:gd name="T6" fmla="*/ 3 w 4"/>
                  <a:gd name="T7" fmla="*/ 2 h 4"/>
                  <a:gd name="T8" fmla="*/ 4 w 4"/>
                  <a:gd name="T9" fmla="*/ 4 h 4"/>
                  <a:gd name="T10" fmla="*/ 3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3" y="0"/>
                    </a:moveTo>
                    <a:lnTo>
                      <a:pt x="0" y="0"/>
                    </a:lnTo>
                    <a:lnTo>
                      <a:pt x="0" y="0"/>
                    </a:lnTo>
                    <a:lnTo>
                      <a:pt x="3" y="2"/>
                    </a:lnTo>
                    <a:lnTo>
                      <a:pt x="4" y="4"/>
                    </a:lnTo>
                    <a:lnTo>
                      <a:pt x="3" y="0"/>
                    </a:lnTo>
                    <a:close/>
                  </a:path>
                </a:pathLst>
              </a:custGeom>
              <a:solidFill>
                <a:srgbClr val="AAA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3" name="Freeform 299"/>
              <p:cNvSpPr>
                <a:spLocks/>
              </p:cNvSpPr>
              <p:nvPr/>
            </p:nvSpPr>
            <p:spPr bwMode="auto">
              <a:xfrm>
                <a:off x="2934010" y="3490048"/>
                <a:ext cx="5388" cy="5388"/>
              </a:xfrm>
              <a:custGeom>
                <a:avLst/>
                <a:gdLst>
                  <a:gd name="T0" fmla="*/ 3 w 4"/>
                  <a:gd name="T1" fmla="*/ 0 h 4"/>
                  <a:gd name="T2" fmla="*/ 0 w 4"/>
                  <a:gd name="T3" fmla="*/ 0 h 4"/>
                  <a:gd name="T4" fmla="*/ 0 w 4"/>
                  <a:gd name="T5" fmla="*/ 0 h 4"/>
                  <a:gd name="T6" fmla="*/ 3 w 4"/>
                  <a:gd name="T7" fmla="*/ 2 h 4"/>
                  <a:gd name="T8" fmla="*/ 4 w 4"/>
                  <a:gd name="T9" fmla="*/ 4 h 4"/>
                  <a:gd name="T10" fmla="*/ 3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3" y="0"/>
                    </a:moveTo>
                    <a:lnTo>
                      <a:pt x="0" y="0"/>
                    </a:lnTo>
                    <a:lnTo>
                      <a:pt x="0" y="0"/>
                    </a:lnTo>
                    <a:lnTo>
                      <a:pt x="3" y="2"/>
                    </a:lnTo>
                    <a:lnTo>
                      <a:pt x="4" y="4"/>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4" name="Freeform 300"/>
              <p:cNvSpPr>
                <a:spLocks/>
              </p:cNvSpPr>
              <p:nvPr/>
            </p:nvSpPr>
            <p:spPr bwMode="auto">
              <a:xfrm>
                <a:off x="2896295" y="3363431"/>
                <a:ext cx="17511" cy="5388"/>
              </a:xfrm>
              <a:custGeom>
                <a:avLst/>
                <a:gdLst>
                  <a:gd name="T0" fmla="*/ 2 w 13"/>
                  <a:gd name="T1" fmla="*/ 4 h 4"/>
                  <a:gd name="T2" fmla="*/ 2 w 13"/>
                  <a:gd name="T3" fmla="*/ 4 h 4"/>
                  <a:gd name="T4" fmla="*/ 1 w 13"/>
                  <a:gd name="T5" fmla="*/ 4 h 4"/>
                  <a:gd name="T6" fmla="*/ 0 w 13"/>
                  <a:gd name="T7" fmla="*/ 2 h 4"/>
                  <a:gd name="T8" fmla="*/ 0 w 13"/>
                  <a:gd name="T9" fmla="*/ 2 h 4"/>
                  <a:gd name="T10" fmla="*/ 1 w 13"/>
                  <a:gd name="T11" fmla="*/ 0 h 4"/>
                  <a:gd name="T12" fmla="*/ 2 w 13"/>
                  <a:gd name="T13" fmla="*/ 0 h 4"/>
                  <a:gd name="T14" fmla="*/ 12 w 13"/>
                  <a:gd name="T15" fmla="*/ 0 h 4"/>
                  <a:gd name="T16" fmla="*/ 12 w 13"/>
                  <a:gd name="T17" fmla="*/ 0 h 4"/>
                  <a:gd name="T18" fmla="*/ 13 w 13"/>
                  <a:gd name="T19" fmla="*/ 0 h 4"/>
                  <a:gd name="T20" fmla="*/ 13 w 13"/>
                  <a:gd name="T21" fmla="*/ 2 h 4"/>
                  <a:gd name="T22" fmla="*/ 13 w 13"/>
                  <a:gd name="T23" fmla="*/ 2 h 4"/>
                  <a:gd name="T24" fmla="*/ 13 w 13"/>
                  <a:gd name="T25" fmla="*/ 3 h 4"/>
                  <a:gd name="T26" fmla="*/ 12 w 13"/>
                  <a:gd name="T27" fmla="*/ 4 h 4"/>
                  <a:gd name="T28" fmla="*/ 2 w 13"/>
                  <a:gd name="T2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4">
                    <a:moveTo>
                      <a:pt x="2" y="4"/>
                    </a:moveTo>
                    <a:lnTo>
                      <a:pt x="2" y="4"/>
                    </a:lnTo>
                    <a:lnTo>
                      <a:pt x="1" y="4"/>
                    </a:lnTo>
                    <a:lnTo>
                      <a:pt x="0" y="2"/>
                    </a:lnTo>
                    <a:lnTo>
                      <a:pt x="0" y="2"/>
                    </a:lnTo>
                    <a:lnTo>
                      <a:pt x="1" y="0"/>
                    </a:lnTo>
                    <a:lnTo>
                      <a:pt x="2" y="0"/>
                    </a:lnTo>
                    <a:lnTo>
                      <a:pt x="12" y="0"/>
                    </a:lnTo>
                    <a:lnTo>
                      <a:pt x="12" y="0"/>
                    </a:lnTo>
                    <a:lnTo>
                      <a:pt x="13" y="0"/>
                    </a:lnTo>
                    <a:lnTo>
                      <a:pt x="13" y="2"/>
                    </a:lnTo>
                    <a:lnTo>
                      <a:pt x="13" y="2"/>
                    </a:lnTo>
                    <a:lnTo>
                      <a:pt x="13" y="3"/>
                    </a:lnTo>
                    <a:lnTo>
                      <a:pt x="12" y="4"/>
                    </a:lnTo>
                    <a:lnTo>
                      <a:pt x="2" y="4"/>
                    </a:lnTo>
                    <a:close/>
                  </a:path>
                </a:pathLst>
              </a:custGeom>
              <a:solidFill>
                <a:srgbClr val="648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5" name="Freeform 301"/>
              <p:cNvSpPr>
                <a:spLocks/>
              </p:cNvSpPr>
              <p:nvPr/>
            </p:nvSpPr>
            <p:spPr bwMode="auto">
              <a:xfrm>
                <a:off x="2907071" y="3345920"/>
                <a:ext cx="391973" cy="35022"/>
              </a:xfrm>
              <a:custGeom>
                <a:avLst/>
                <a:gdLst>
                  <a:gd name="T0" fmla="*/ 15 w 291"/>
                  <a:gd name="T1" fmla="*/ 26 h 26"/>
                  <a:gd name="T2" fmla="*/ 15 w 291"/>
                  <a:gd name="T3" fmla="*/ 26 h 26"/>
                  <a:gd name="T4" fmla="*/ 9 w 291"/>
                  <a:gd name="T5" fmla="*/ 24 h 26"/>
                  <a:gd name="T6" fmla="*/ 4 w 291"/>
                  <a:gd name="T7" fmla="*/ 23 h 26"/>
                  <a:gd name="T8" fmla="*/ 1 w 291"/>
                  <a:gd name="T9" fmla="*/ 19 h 26"/>
                  <a:gd name="T10" fmla="*/ 0 w 291"/>
                  <a:gd name="T11" fmla="*/ 15 h 26"/>
                  <a:gd name="T12" fmla="*/ 0 w 291"/>
                  <a:gd name="T13" fmla="*/ 15 h 26"/>
                  <a:gd name="T14" fmla="*/ 1 w 291"/>
                  <a:gd name="T15" fmla="*/ 11 h 26"/>
                  <a:gd name="T16" fmla="*/ 4 w 291"/>
                  <a:gd name="T17" fmla="*/ 8 h 26"/>
                  <a:gd name="T18" fmla="*/ 8 w 291"/>
                  <a:gd name="T19" fmla="*/ 5 h 26"/>
                  <a:gd name="T20" fmla="*/ 15 w 291"/>
                  <a:gd name="T21" fmla="*/ 4 h 26"/>
                  <a:gd name="T22" fmla="*/ 277 w 291"/>
                  <a:gd name="T23" fmla="*/ 0 h 26"/>
                  <a:gd name="T24" fmla="*/ 277 w 291"/>
                  <a:gd name="T25" fmla="*/ 0 h 26"/>
                  <a:gd name="T26" fmla="*/ 282 w 291"/>
                  <a:gd name="T27" fmla="*/ 1 h 26"/>
                  <a:gd name="T28" fmla="*/ 287 w 291"/>
                  <a:gd name="T29" fmla="*/ 3 h 26"/>
                  <a:gd name="T30" fmla="*/ 290 w 291"/>
                  <a:gd name="T31" fmla="*/ 7 h 26"/>
                  <a:gd name="T32" fmla="*/ 291 w 291"/>
                  <a:gd name="T33" fmla="*/ 11 h 26"/>
                  <a:gd name="T34" fmla="*/ 291 w 291"/>
                  <a:gd name="T35" fmla="*/ 11 h 26"/>
                  <a:gd name="T36" fmla="*/ 290 w 291"/>
                  <a:gd name="T37" fmla="*/ 15 h 26"/>
                  <a:gd name="T38" fmla="*/ 287 w 291"/>
                  <a:gd name="T39" fmla="*/ 17 h 26"/>
                  <a:gd name="T40" fmla="*/ 283 w 291"/>
                  <a:gd name="T41" fmla="*/ 20 h 26"/>
                  <a:gd name="T42" fmla="*/ 277 w 291"/>
                  <a:gd name="T43" fmla="*/ 22 h 26"/>
                  <a:gd name="T44" fmla="*/ 15 w 291"/>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1" h="26">
                    <a:moveTo>
                      <a:pt x="15" y="26"/>
                    </a:moveTo>
                    <a:lnTo>
                      <a:pt x="15" y="26"/>
                    </a:lnTo>
                    <a:lnTo>
                      <a:pt x="9" y="24"/>
                    </a:lnTo>
                    <a:lnTo>
                      <a:pt x="4" y="23"/>
                    </a:lnTo>
                    <a:lnTo>
                      <a:pt x="1" y="19"/>
                    </a:lnTo>
                    <a:lnTo>
                      <a:pt x="0" y="15"/>
                    </a:lnTo>
                    <a:lnTo>
                      <a:pt x="0" y="15"/>
                    </a:lnTo>
                    <a:lnTo>
                      <a:pt x="1" y="11"/>
                    </a:lnTo>
                    <a:lnTo>
                      <a:pt x="4" y="8"/>
                    </a:lnTo>
                    <a:lnTo>
                      <a:pt x="8" y="5"/>
                    </a:lnTo>
                    <a:lnTo>
                      <a:pt x="15" y="4"/>
                    </a:lnTo>
                    <a:lnTo>
                      <a:pt x="277" y="0"/>
                    </a:lnTo>
                    <a:lnTo>
                      <a:pt x="277" y="0"/>
                    </a:lnTo>
                    <a:lnTo>
                      <a:pt x="282" y="1"/>
                    </a:lnTo>
                    <a:lnTo>
                      <a:pt x="287" y="3"/>
                    </a:lnTo>
                    <a:lnTo>
                      <a:pt x="290" y="7"/>
                    </a:lnTo>
                    <a:lnTo>
                      <a:pt x="291" y="11"/>
                    </a:lnTo>
                    <a:lnTo>
                      <a:pt x="291" y="11"/>
                    </a:lnTo>
                    <a:lnTo>
                      <a:pt x="290" y="15"/>
                    </a:lnTo>
                    <a:lnTo>
                      <a:pt x="287" y="17"/>
                    </a:lnTo>
                    <a:lnTo>
                      <a:pt x="283" y="20"/>
                    </a:lnTo>
                    <a:lnTo>
                      <a:pt x="277" y="22"/>
                    </a:lnTo>
                    <a:lnTo>
                      <a:pt x="15" y="26"/>
                    </a:lnTo>
                    <a:close/>
                  </a:path>
                </a:pathLst>
              </a:custGeom>
              <a:solidFill>
                <a:srgbClr val="243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6" name="Freeform 302"/>
              <p:cNvSpPr>
                <a:spLocks/>
              </p:cNvSpPr>
              <p:nvPr/>
            </p:nvSpPr>
            <p:spPr bwMode="auto">
              <a:xfrm>
                <a:off x="2928623" y="3341879"/>
                <a:ext cx="352910" cy="41757"/>
              </a:xfrm>
              <a:custGeom>
                <a:avLst/>
                <a:gdLst>
                  <a:gd name="T0" fmla="*/ 14 w 262"/>
                  <a:gd name="T1" fmla="*/ 31 h 31"/>
                  <a:gd name="T2" fmla="*/ 14 w 262"/>
                  <a:gd name="T3" fmla="*/ 31 h 31"/>
                  <a:gd name="T4" fmla="*/ 8 w 262"/>
                  <a:gd name="T5" fmla="*/ 30 h 31"/>
                  <a:gd name="T6" fmla="*/ 4 w 262"/>
                  <a:gd name="T7" fmla="*/ 27 h 31"/>
                  <a:gd name="T8" fmla="*/ 1 w 262"/>
                  <a:gd name="T9" fmla="*/ 23 h 31"/>
                  <a:gd name="T10" fmla="*/ 0 w 262"/>
                  <a:gd name="T11" fmla="*/ 18 h 31"/>
                  <a:gd name="T12" fmla="*/ 0 w 262"/>
                  <a:gd name="T13" fmla="*/ 18 h 31"/>
                  <a:gd name="T14" fmla="*/ 1 w 262"/>
                  <a:gd name="T15" fmla="*/ 12 h 31"/>
                  <a:gd name="T16" fmla="*/ 4 w 262"/>
                  <a:gd name="T17" fmla="*/ 8 h 31"/>
                  <a:gd name="T18" fmla="*/ 8 w 262"/>
                  <a:gd name="T19" fmla="*/ 6 h 31"/>
                  <a:gd name="T20" fmla="*/ 14 w 262"/>
                  <a:gd name="T21" fmla="*/ 4 h 31"/>
                  <a:gd name="T22" fmla="*/ 248 w 262"/>
                  <a:gd name="T23" fmla="*/ 0 h 31"/>
                  <a:gd name="T24" fmla="*/ 248 w 262"/>
                  <a:gd name="T25" fmla="*/ 0 h 31"/>
                  <a:gd name="T26" fmla="*/ 254 w 262"/>
                  <a:gd name="T27" fmla="*/ 2 h 31"/>
                  <a:gd name="T28" fmla="*/ 258 w 262"/>
                  <a:gd name="T29" fmla="*/ 4 h 31"/>
                  <a:gd name="T30" fmla="*/ 261 w 262"/>
                  <a:gd name="T31" fmla="*/ 8 h 31"/>
                  <a:gd name="T32" fmla="*/ 262 w 262"/>
                  <a:gd name="T33" fmla="*/ 14 h 31"/>
                  <a:gd name="T34" fmla="*/ 262 w 262"/>
                  <a:gd name="T35" fmla="*/ 14 h 31"/>
                  <a:gd name="T36" fmla="*/ 261 w 262"/>
                  <a:gd name="T37" fmla="*/ 19 h 31"/>
                  <a:gd name="T38" fmla="*/ 258 w 262"/>
                  <a:gd name="T39" fmla="*/ 23 h 31"/>
                  <a:gd name="T40" fmla="*/ 254 w 262"/>
                  <a:gd name="T41" fmla="*/ 26 h 31"/>
                  <a:gd name="T42" fmla="*/ 250 w 262"/>
                  <a:gd name="T43" fmla="*/ 27 h 31"/>
                  <a:gd name="T44" fmla="*/ 14 w 262"/>
                  <a:gd name="T4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2" h="31">
                    <a:moveTo>
                      <a:pt x="14" y="31"/>
                    </a:moveTo>
                    <a:lnTo>
                      <a:pt x="14" y="31"/>
                    </a:lnTo>
                    <a:lnTo>
                      <a:pt x="8" y="30"/>
                    </a:lnTo>
                    <a:lnTo>
                      <a:pt x="4" y="27"/>
                    </a:lnTo>
                    <a:lnTo>
                      <a:pt x="1" y="23"/>
                    </a:lnTo>
                    <a:lnTo>
                      <a:pt x="0" y="18"/>
                    </a:lnTo>
                    <a:lnTo>
                      <a:pt x="0" y="18"/>
                    </a:lnTo>
                    <a:lnTo>
                      <a:pt x="1" y="12"/>
                    </a:lnTo>
                    <a:lnTo>
                      <a:pt x="4" y="8"/>
                    </a:lnTo>
                    <a:lnTo>
                      <a:pt x="8" y="6"/>
                    </a:lnTo>
                    <a:lnTo>
                      <a:pt x="14" y="4"/>
                    </a:lnTo>
                    <a:lnTo>
                      <a:pt x="248" y="0"/>
                    </a:lnTo>
                    <a:lnTo>
                      <a:pt x="248" y="0"/>
                    </a:lnTo>
                    <a:lnTo>
                      <a:pt x="254" y="2"/>
                    </a:lnTo>
                    <a:lnTo>
                      <a:pt x="258" y="4"/>
                    </a:lnTo>
                    <a:lnTo>
                      <a:pt x="261" y="8"/>
                    </a:lnTo>
                    <a:lnTo>
                      <a:pt x="262" y="14"/>
                    </a:lnTo>
                    <a:lnTo>
                      <a:pt x="262" y="14"/>
                    </a:lnTo>
                    <a:lnTo>
                      <a:pt x="261" y="19"/>
                    </a:lnTo>
                    <a:lnTo>
                      <a:pt x="258" y="23"/>
                    </a:lnTo>
                    <a:lnTo>
                      <a:pt x="254" y="26"/>
                    </a:lnTo>
                    <a:lnTo>
                      <a:pt x="250" y="27"/>
                    </a:lnTo>
                    <a:lnTo>
                      <a:pt x="14" y="31"/>
                    </a:lnTo>
                    <a:close/>
                  </a:path>
                </a:pathLst>
              </a:custGeom>
              <a:solidFill>
                <a:srgbClr val="DE56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7" name="Freeform 303"/>
              <p:cNvSpPr>
                <a:spLocks/>
              </p:cNvSpPr>
              <p:nvPr/>
            </p:nvSpPr>
            <p:spPr bwMode="auto">
              <a:xfrm>
                <a:off x="3134712" y="3341879"/>
                <a:ext cx="130658" cy="47145"/>
              </a:xfrm>
              <a:custGeom>
                <a:avLst/>
                <a:gdLst>
                  <a:gd name="T0" fmla="*/ 93 w 97"/>
                  <a:gd name="T1" fmla="*/ 27 h 35"/>
                  <a:gd name="T2" fmla="*/ 78 w 97"/>
                  <a:gd name="T3" fmla="*/ 35 h 35"/>
                  <a:gd name="T4" fmla="*/ 6 w 97"/>
                  <a:gd name="T5" fmla="*/ 35 h 35"/>
                  <a:gd name="T6" fmla="*/ 6 w 97"/>
                  <a:gd name="T7" fmla="*/ 35 h 35"/>
                  <a:gd name="T8" fmla="*/ 4 w 97"/>
                  <a:gd name="T9" fmla="*/ 34 h 35"/>
                  <a:gd name="T10" fmla="*/ 0 w 97"/>
                  <a:gd name="T11" fmla="*/ 31 h 35"/>
                  <a:gd name="T12" fmla="*/ 59 w 97"/>
                  <a:gd name="T13" fmla="*/ 30 h 35"/>
                  <a:gd name="T14" fmla="*/ 59 w 97"/>
                  <a:gd name="T15" fmla="*/ 30 h 35"/>
                  <a:gd name="T16" fmla="*/ 60 w 97"/>
                  <a:gd name="T17" fmla="*/ 27 h 35"/>
                  <a:gd name="T18" fmla="*/ 63 w 97"/>
                  <a:gd name="T19" fmla="*/ 22 h 35"/>
                  <a:gd name="T20" fmla="*/ 63 w 97"/>
                  <a:gd name="T21" fmla="*/ 16 h 35"/>
                  <a:gd name="T22" fmla="*/ 63 w 97"/>
                  <a:gd name="T23" fmla="*/ 12 h 35"/>
                  <a:gd name="T24" fmla="*/ 63 w 97"/>
                  <a:gd name="T25" fmla="*/ 6 h 35"/>
                  <a:gd name="T26" fmla="*/ 60 w 97"/>
                  <a:gd name="T27" fmla="*/ 0 h 35"/>
                  <a:gd name="T28" fmla="*/ 93 w 97"/>
                  <a:gd name="T29" fmla="*/ 0 h 35"/>
                  <a:gd name="T30" fmla="*/ 93 w 97"/>
                  <a:gd name="T31" fmla="*/ 0 h 35"/>
                  <a:gd name="T32" fmla="*/ 94 w 97"/>
                  <a:gd name="T33" fmla="*/ 2 h 35"/>
                  <a:gd name="T34" fmla="*/ 97 w 97"/>
                  <a:gd name="T35" fmla="*/ 8 h 35"/>
                  <a:gd name="T36" fmla="*/ 97 w 97"/>
                  <a:gd name="T37" fmla="*/ 16 h 35"/>
                  <a:gd name="T38" fmla="*/ 95 w 97"/>
                  <a:gd name="T39" fmla="*/ 22 h 35"/>
                  <a:gd name="T40" fmla="*/ 93 w 97"/>
                  <a:gd name="T41" fmla="*/ 27 h 35"/>
                  <a:gd name="T42" fmla="*/ 93 w 97"/>
                  <a:gd name="T4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35">
                    <a:moveTo>
                      <a:pt x="93" y="27"/>
                    </a:moveTo>
                    <a:lnTo>
                      <a:pt x="78" y="35"/>
                    </a:lnTo>
                    <a:lnTo>
                      <a:pt x="6" y="35"/>
                    </a:lnTo>
                    <a:lnTo>
                      <a:pt x="6" y="35"/>
                    </a:lnTo>
                    <a:lnTo>
                      <a:pt x="4" y="34"/>
                    </a:lnTo>
                    <a:lnTo>
                      <a:pt x="0" y="31"/>
                    </a:lnTo>
                    <a:lnTo>
                      <a:pt x="59" y="30"/>
                    </a:lnTo>
                    <a:lnTo>
                      <a:pt x="59" y="30"/>
                    </a:lnTo>
                    <a:lnTo>
                      <a:pt x="60" y="27"/>
                    </a:lnTo>
                    <a:lnTo>
                      <a:pt x="63" y="22"/>
                    </a:lnTo>
                    <a:lnTo>
                      <a:pt x="63" y="16"/>
                    </a:lnTo>
                    <a:lnTo>
                      <a:pt x="63" y="12"/>
                    </a:lnTo>
                    <a:lnTo>
                      <a:pt x="63" y="6"/>
                    </a:lnTo>
                    <a:lnTo>
                      <a:pt x="60" y="0"/>
                    </a:lnTo>
                    <a:lnTo>
                      <a:pt x="93" y="0"/>
                    </a:lnTo>
                    <a:lnTo>
                      <a:pt x="93" y="0"/>
                    </a:lnTo>
                    <a:lnTo>
                      <a:pt x="94" y="2"/>
                    </a:lnTo>
                    <a:lnTo>
                      <a:pt x="97" y="8"/>
                    </a:lnTo>
                    <a:lnTo>
                      <a:pt x="97" y="16"/>
                    </a:lnTo>
                    <a:lnTo>
                      <a:pt x="95" y="22"/>
                    </a:lnTo>
                    <a:lnTo>
                      <a:pt x="93" y="27"/>
                    </a:lnTo>
                    <a:lnTo>
                      <a:pt x="93" y="27"/>
                    </a:lnTo>
                    <a:close/>
                  </a:path>
                </a:pathLst>
              </a:custGeom>
              <a:solidFill>
                <a:srgbClr val="243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8" name="Freeform 304"/>
              <p:cNvSpPr>
                <a:spLocks/>
              </p:cNvSpPr>
              <p:nvPr/>
            </p:nvSpPr>
            <p:spPr bwMode="auto">
              <a:xfrm>
                <a:off x="2912459" y="3480618"/>
                <a:ext cx="383891" cy="68697"/>
              </a:xfrm>
              <a:custGeom>
                <a:avLst/>
                <a:gdLst>
                  <a:gd name="T0" fmla="*/ 1 w 285"/>
                  <a:gd name="T1" fmla="*/ 51 h 51"/>
                  <a:gd name="T2" fmla="*/ 0 w 285"/>
                  <a:gd name="T3" fmla="*/ 5 h 51"/>
                  <a:gd name="T4" fmla="*/ 283 w 285"/>
                  <a:gd name="T5" fmla="*/ 0 h 51"/>
                  <a:gd name="T6" fmla="*/ 285 w 285"/>
                  <a:gd name="T7" fmla="*/ 46 h 51"/>
                  <a:gd name="T8" fmla="*/ 1 w 285"/>
                  <a:gd name="T9" fmla="*/ 51 h 51"/>
                </a:gdLst>
                <a:ahLst/>
                <a:cxnLst>
                  <a:cxn ang="0">
                    <a:pos x="T0" y="T1"/>
                  </a:cxn>
                  <a:cxn ang="0">
                    <a:pos x="T2" y="T3"/>
                  </a:cxn>
                  <a:cxn ang="0">
                    <a:pos x="T4" y="T5"/>
                  </a:cxn>
                  <a:cxn ang="0">
                    <a:pos x="T6" y="T7"/>
                  </a:cxn>
                  <a:cxn ang="0">
                    <a:pos x="T8" y="T9"/>
                  </a:cxn>
                </a:cxnLst>
                <a:rect l="0" t="0" r="r" b="b"/>
                <a:pathLst>
                  <a:path w="285" h="51">
                    <a:moveTo>
                      <a:pt x="1" y="51"/>
                    </a:moveTo>
                    <a:lnTo>
                      <a:pt x="0" y="5"/>
                    </a:lnTo>
                    <a:lnTo>
                      <a:pt x="283" y="0"/>
                    </a:lnTo>
                    <a:lnTo>
                      <a:pt x="285" y="46"/>
                    </a:lnTo>
                    <a:lnTo>
                      <a:pt x="1" y="51"/>
                    </a:lnTo>
                    <a:close/>
                  </a:path>
                </a:pathLst>
              </a:custGeom>
              <a:solidFill>
                <a:srgbClr val="EAAB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9" name="Freeform 305"/>
              <p:cNvSpPr>
                <a:spLocks/>
              </p:cNvSpPr>
              <p:nvPr/>
            </p:nvSpPr>
            <p:spPr bwMode="auto">
              <a:xfrm>
                <a:off x="2934010" y="3527763"/>
                <a:ext cx="340787" cy="21552"/>
              </a:xfrm>
              <a:custGeom>
                <a:avLst/>
                <a:gdLst>
                  <a:gd name="T0" fmla="*/ 0 w 253"/>
                  <a:gd name="T1" fmla="*/ 16 h 16"/>
                  <a:gd name="T2" fmla="*/ 0 w 253"/>
                  <a:gd name="T3" fmla="*/ 5 h 16"/>
                  <a:gd name="T4" fmla="*/ 253 w 253"/>
                  <a:gd name="T5" fmla="*/ 0 h 16"/>
                  <a:gd name="T6" fmla="*/ 253 w 253"/>
                  <a:gd name="T7" fmla="*/ 11 h 16"/>
                  <a:gd name="T8" fmla="*/ 0 w 253"/>
                  <a:gd name="T9" fmla="*/ 16 h 16"/>
                </a:gdLst>
                <a:ahLst/>
                <a:cxnLst>
                  <a:cxn ang="0">
                    <a:pos x="T0" y="T1"/>
                  </a:cxn>
                  <a:cxn ang="0">
                    <a:pos x="T2" y="T3"/>
                  </a:cxn>
                  <a:cxn ang="0">
                    <a:pos x="T4" y="T5"/>
                  </a:cxn>
                  <a:cxn ang="0">
                    <a:pos x="T6" y="T7"/>
                  </a:cxn>
                  <a:cxn ang="0">
                    <a:pos x="T8" y="T9"/>
                  </a:cxn>
                </a:cxnLst>
                <a:rect l="0" t="0" r="r" b="b"/>
                <a:pathLst>
                  <a:path w="253" h="16">
                    <a:moveTo>
                      <a:pt x="0" y="16"/>
                    </a:moveTo>
                    <a:lnTo>
                      <a:pt x="0" y="5"/>
                    </a:lnTo>
                    <a:lnTo>
                      <a:pt x="253" y="0"/>
                    </a:lnTo>
                    <a:lnTo>
                      <a:pt x="253" y="11"/>
                    </a:lnTo>
                    <a:lnTo>
                      <a:pt x="0" y="16"/>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0" name="Freeform 306"/>
              <p:cNvSpPr>
                <a:spLocks/>
              </p:cNvSpPr>
              <p:nvPr/>
            </p:nvSpPr>
            <p:spPr bwMode="auto">
              <a:xfrm>
                <a:off x="2944786" y="3518334"/>
                <a:ext cx="9429" cy="30981"/>
              </a:xfrm>
              <a:custGeom>
                <a:avLst/>
                <a:gdLst>
                  <a:gd name="T0" fmla="*/ 2 w 7"/>
                  <a:gd name="T1" fmla="*/ 23 h 23"/>
                  <a:gd name="T2" fmla="*/ 0 w 7"/>
                  <a:gd name="T3" fmla="*/ 0 h 23"/>
                  <a:gd name="T4" fmla="*/ 6 w 7"/>
                  <a:gd name="T5" fmla="*/ 0 h 23"/>
                  <a:gd name="T6" fmla="*/ 7 w 7"/>
                  <a:gd name="T7" fmla="*/ 23 h 23"/>
                  <a:gd name="T8" fmla="*/ 2 w 7"/>
                  <a:gd name="T9" fmla="*/ 23 h 23"/>
                </a:gdLst>
                <a:ahLst/>
                <a:cxnLst>
                  <a:cxn ang="0">
                    <a:pos x="T0" y="T1"/>
                  </a:cxn>
                  <a:cxn ang="0">
                    <a:pos x="T2" y="T3"/>
                  </a:cxn>
                  <a:cxn ang="0">
                    <a:pos x="T4" y="T5"/>
                  </a:cxn>
                  <a:cxn ang="0">
                    <a:pos x="T6" y="T7"/>
                  </a:cxn>
                  <a:cxn ang="0">
                    <a:pos x="T8" y="T9"/>
                  </a:cxn>
                </a:cxnLst>
                <a:rect l="0" t="0" r="r" b="b"/>
                <a:pathLst>
                  <a:path w="7" h="23">
                    <a:moveTo>
                      <a:pt x="2" y="23"/>
                    </a:moveTo>
                    <a:lnTo>
                      <a:pt x="0" y="0"/>
                    </a:lnTo>
                    <a:lnTo>
                      <a:pt x="6" y="0"/>
                    </a:lnTo>
                    <a:lnTo>
                      <a:pt x="7" y="23"/>
                    </a:lnTo>
                    <a:lnTo>
                      <a:pt x="2" y="23"/>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1" name="Freeform 307"/>
              <p:cNvSpPr>
                <a:spLocks/>
              </p:cNvSpPr>
              <p:nvPr/>
            </p:nvSpPr>
            <p:spPr bwMode="auto">
              <a:xfrm>
                <a:off x="2969032" y="3516987"/>
                <a:ext cx="9429" cy="30981"/>
              </a:xfrm>
              <a:custGeom>
                <a:avLst/>
                <a:gdLst>
                  <a:gd name="T0" fmla="*/ 1 w 7"/>
                  <a:gd name="T1" fmla="*/ 23 h 23"/>
                  <a:gd name="T2" fmla="*/ 0 w 7"/>
                  <a:gd name="T3" fmla="*/ 0 h 23"/>
                  <a:gd name="T4" fmla="*/ 5 w 7"/>
                  <a:gd name="T5" fmla="*/ 0 h 23"/>
                  <a:gd name="T6" fmla="*/ 7 w 7"/>
                  <a:gd name="T7" fmla="*/ 23 h 23"/>
                  <a:gd name="T8" fmla="*/ 1 w 7"/>
                  <a:gd name="T9" fmla="*/ 23 h 23"/>
                </a:gdLst>
                <a:ahLst/>
                <a:cxnLst>
                  <a:cxn ang="0">
                    <a:pos x="T0" y="T1"/>
                  </a:cxn>
                  <a:cxn ang="0">
                    <a:pos x="T2" y="T3"/>
                  </a:cxn>
                  <a:cxn ang="0">
                    <a:pos x="T4" y="T5"/>
                  </a:cxn>
                  <a:cxn ang="0">
                    <a:pos x="T6" y="T7"/>
                  </a:cxn>
                  <a:cxn ang="0">
                    <a:pos x="T8" y="T9"/>
                  </a:cxn>
                </a:cxnLst>
                <a:rect l="0" t="0" r="r" b="b"/>
                <a:pathLst>
                  <a:path w="7" h="23">
                    <a:moveTo>
                      <a:pt x="1" y="23"/>
                    </a:moveTo>
                    <a:lnTo>
                      <a:pt x="0" y="0"/>
                    </a:lnTo>
                    <a:lnTo>
                      <a:pt x="5" y="0"/>
                    </a:lnTo>
                    <a:lnTo>
                      <a:pt x="7" y="23"/>
                    </a:lnTo>
                    <a:lnTo>
                      <a:pt x="1" y="23"/>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2" name="Freeform 308"/>
              <p:cNvSpPr>
                <a:spLocks/>
              </p:cNvSpPr>
              <p:nvPr/>
            </p:nvSpPr>
            <p:spPr bwMode="auto">
              <a:xfrm>
                <a:off x="2991931" y="3516987"/>
                <a:ext cx="9429" cy="30981"/>
              </a:xfrm>
              <a:custGeom>
                <a:avLst/>
                <a:gdLst>
                  <a:gd name="T0" fmla="*/ 2 w 7"/>
                  <a:gd name="T1" fmla="*/ 23 h 23"/>
                  <a:gd name="T2" fmla="*/ 0 w 7"/>
                  <a:gd name="T3" fmla="*/ 0 h 23"/>
                  <a:gd name="T4" fmla="*/ 6 w 7"/>
                  <a:gd name="T5" fmla="*/ 0 h 23"/>
                  <a:gd name="T6" fmla="*/ 7 w 7"/>
                  <a:gd name="T7" fmla="*/ 23 h 23"/>
                  <a:gd name="T8" fmla="*/ 2 w 7"/>
                  <a:gd name="T9" fmla="*/ 23 h 23"/>
                </a:gdLst>
                <a:ahLst/>
                <a:cxnLst>
                  <a:cxn ang="0">
                    <a:pos x="T0" y="T1"/>
                  </a:cxn>
                  <a:cxn ang="0">
                    <a:pos x="T2" y="T3"/>
                  </a:cxn>
                  <a:cxn ang="0">
                    <a:pos x="T4" y="T5"/>
                  </a:cxn>
                  <a:cxn ang="0">
                    <a:pos x="T6" y="T7"/>
                  </a:cxn>
                  <a:cxn ang="0">
                    <a:pos x="T8" y="T9"/>
                  </a:cxn>
                </a:cxnLst>
                <a:rect l="0" t="0" r="r" b="b"/>
                <a:pathLst>
                  <a:path w="7" h="23">
                    <a:moveTo>
                      <a:pt x="2" y="23"/>
                    </a:moveTo>
                    <a:lnTo>
                      <a:pt x="0" y="0"/>
                    </a:lnTo>
                    <a:lnTo>
                      <a:pt x="6" y="0"/>
                    </a:lnTo>
                    <a:lnTo>
                      <a:pt x="7" y="23"/>
                    </a:lnTo>
                    <a:lnTo>
                      <a:pt x="2" y="23"/>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3" name="Freeform 309"/>
              <p:cNvSpPr>
                <a:spLocks/>
              </p:cNvSpPr>
              <p:nvPr/>
            </p:nvSpPr>
            <p:spPr bwMode="auto">
              <a:xfrm>
                <a:off x="3016177" y="3516987"/>
                <a:ext cx="9429" cy="30981"/>
              </a:xfrm>
              <a:custGeom>
                <a:avLst/>
                <a:gdLst>
                  <a:gd name="T0" fmla="*/ 1 w 7"/>
                  <a:gd name="T1" fmla="*/ 23 h 23"/>
                  <a:gd name="T2" fmla="*/ 0 w 7"/>
                  <a:gd name="T3" fmla="*/ 0 h 23"/>
                  <a:gd name="T4" fmla="*/ 5 w 7"/>
                  <a:gd name="T5" fmla="*/ 0 h 23"/>
                  <a:gd name="T6" fmla="*/ 7 w 7"/>
                  <a:gd name="T7" fmla="*/ 23 h 23"/>
                  <a:gd name="T8" fmla="*/ 1 w 7"/>
                  <a:gd name="T9" fmla="*/ 23 h 23"/>
                </a:gdLst>
                <a:ahLst/>
                <a:cxnLst>
                  <a:cxn ang="0">
                    <a:pos x="T0" y="T1"/>
                  </a:cxn>
                  <a:cxn ang="0">
                    <a:pos x="T2" y="T3"/>
                  </a:cxn>
                  <a:cxn ang="0">
                    <a:pos x="T4" y="T5"/>
                  </a:cxn>
                  <a:cxn ang="0">
                    <a:pos x="T6" y="T7"/>
                  </a:cxn>
                  <a:cxn ang="0">
                    <a:pos x="T8" y="T9"/>
                  </a:cxn>
                </a:cxnLst>
                <a:rect l="0" t="0" r="r" b="b"/>
                <a:pathLst>
                  <a:path w="7" h="23">
                    <a:moveTo>
                      <a:pt x="1" y="23"/>
                    </a:moveTo>
                    <a:lnTo>
                      <a:pt x="0" y="0"/>
                    </a:lnTo>
                    <a:lnTo>
                      <a:pt x="5" y="0"/>
                    </a:lnTo>
                    <a:lnTo>
                      <a:pt x="7" y="23"/>
                    </a:lnTo>
                    <a:lnTo>
                      <a:pt x="1" y="23"/>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4" name="Freeform 310"/>
              <p:cNvSpPr>
                <a:spLocks/>
              </p:cNvSpPr>
              <p:nvPr/>
            </p:nvSpPr>
            <p:spPr bwMode="auto">
              <a:xfrm>
                <a:off x="3041769" y="3514293"/>
                <a:ext cx="6735" cy="33675"/>
              </a:xfrm>
              <a:custGeom>
                <a:avLst/>
                <a:gdLst>
                  <a:gd name="T0" fmla="*/ 0 w 5"/>
                  <a:gd name="T1" fmla="*/ 25 h 25"/>
                  <a:gd name="T2" fmla="*/ 0 w 5"/>
                  <a:gd name="T3" fmla="*/ 2 h 25"/>
                  <a:gd name="T4" fmla="*/ 5 w 5"/>
                  <a:gd name="T5" fmla="*/ 0 h 25"/>
                  <a:gd name="T6" fmla="*/ 5 w 5"/>
                  <a:gd name="T7" fmla="*/ 23 h 25"/>
                  <a:gd name="T8" fmla="*/ 0 w 5"/>
                  <a:gd name="T9" fmla="*/ 25 h 25"/>
                </a:gdLst>
                <a:ahLst/>
                <a:cxnLst>
                  <a:cxn ang="0">
                    <a:pos x="T0" y="T1"/>
                  </a:cxn>
                  <a:cxn ang="0">
                    <a:pos x="T2" y="T3"/>
                  </a:cxn>
                  <a:cxn ang="0">
                    <a:pos x="T4" y="T5"/>
                  </a:cxn>
                  <a:cxn ang="0">
                    <a:pos x="T6" y="T7"/>
                  </a:cxn>
                  <a:cxn ang="0">
                    <a:pos x="T8" y="T9"/>
                  </a:cxn>
                </a:cxnLst>
                <a:rect l="0" t="0" r="r" b="b"/>
                <a:pathLst>
                  <a:path w="5" h="25">
                    <a:moveTo>
                      <a:pt x="0" y="25"/>
                    </a:moveTo>
                    <a:lnTo>
                      <a:pt x="0" y="2"/>
                    </a:lnTo>
                    <a:lnTo>
                      <a:pt x="5" y="0"/>
                    </a:lnTo>
                    <a:lnTo>
                      <a:pt x="5" y="23"/>
                    </a:lnTo>
                    <a:lnTo>
                      <a:pt x="0" y="25"/>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5" name="Rectangle 311"/>
              <p:cNvSpPr>
                <a:spLocks noChangeArrowheads="1"/>
              </p:cNvSpPr>
              <p:nvPr/>
            </p:nvSpPr>
            <p:spPr bwMode="auto">
              <a:xfrm>
                <a:off x="3064668" y="3514293"/>
                <a:ext cx="8082" cy="30981"/>
              </a:xfrm>
              <a:prstGeom prst="rect">
                <a:avLst/>
              </a:prstGeom>
              <a:solidFill>
                <a:srgbClr val="F1CB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6" name="Rectangle 312"/>
              <p:cNvSpPr>
                <a:spLocks noChangeArrowheads="1"/>
              </p:cNvSpPr>
              <p:nvPr/>
            </p:nvSpPr>
            <p:spPr bwMode="auto">
              <a:xfrm>
                <a:off x="3088914" y="3514293"/>
                <a:ext cx="6735" cy="30981"/>
              </a:xfrm>
              <a:prstGeom prst="rect">
                <a:avLst/>
              </a:prstGeom>
              <a:solidFill>
                <a:srgbClr val="F1CB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7" name="Rectangle 313"/>
              <p:cNvSpPr>
                <a:spLocks noChangeArrowheads="1"/>
              </p:cNvSpPr>
              <p:nvPr/>
            </p:nvSpPr>
            <p:spPr bwMode="auto">
              <a:xfrm>
                <a:off x="3111812" y="3514293"/>
                <a:ext cx="8082" cy="30981"/>
              </a:xfrm>
              <a:prstGeom prst="rect">
                <a:avLst/>
              </a:prstGeom>
              <a:solidFill>
                <a:srgbClr val="F1CB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8" name="Rectangle 314"/>
              <p:cNvSpPr>
                <a:spLocks noChangeArrowheads="1"/>
              </p:cNvSpPr>
              <p:nvPr/>
            </p:nvSpPr>
            <p:spPr bwMode="auto">
              <a:xfrm>
                <a:off x="3136058" y="3512946"/>
                <a:ext cx="6735" cy="30981"/>
              </a:xfrm>
              <a:prstGeom prst="rect">
                <a:avLst/>
              </a:prstGeom>
              <a:solidFill>
                <a:srgbClr val="F1CB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9" name="Rectangle 315"/>
              <p:cNvSpPr>
                <a:spLocks noChangeArrowheads="1"/>
              </p:cNvSpPr>
              <p:nvPr/>
            </p:nvSpPr>
            <p:spPr bwMode="auto">
              <a:xfrm>
                <a:off x="3160304" y="3512946"/>
                <a:ext cx="6735" cy="30981"/>
              </a:xfrm>
              <a:prstGeom prst="rect">
                <a:avLst/>
              </a:prstGeom>
              <a:solidFill>
                <a:srgbClr val="F1CB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0" name="Rectangle 316"/>
              <p:cNvSpPr>
                <a:spLocks noChangeArrowheads="1"/>
              </p:cNvSpPr>
              <p:nvPr/>
            </p:nvSpPr>
            <p:spPr bwMode="auto">
              <a:xfrm>
                <a:off x="3183203" y="3512946"/>
                <a:ext cx="6735" cy="30981"/>
              </a:xfrm>
              <a:prstGeom prst="rect">
                <a:avLst/>
              </a:prstGeom>
              <a:solidFill>
                <a:srgbClr val="F1CB6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1" name="Freeform 317"/>
              <p:cNvSpPr>
                <a:spLocks/>
              </p:cNvSpPr>
              <p:nvPr/>
            </p:nvSpPr>
            <p:spPr bwMode="auto">
              <a:xfrm>
                <a:off x="3207449" y="3511599"/>
                <a:ext cx="8082" cy="32328"/>
              </a:xfrm>
              <a:custGeom>
                <a:avLst/>
                <a:gdLst>
                  <a:gd name="T0" fmla="*/ 1 w 6"/>
                  <a:gd name="T1" fmla="*/ 24 h 24"/>
                  <a:gd name="T2" fmla="*/ 0 w 6"/>
                  <a:gd name="T3" fmla="*/ 1 h 24"/>
                  <a:gd name="T4" fmla="*/ 5 w 6"/>
                  <a:gd name="T5" fmla="*/ 0 h 24"/>
                  <a:gd name="T6" fmla="*/ 6 w 6"/>
                  <a:gd name="T7" fmla="*/ 23 h 24"/>
                  <a:gd name="T8" fmla="*/ 1 w 6"/>
                  <a:gd name="T9" fmla="*/ 24 h 24"/>
                </a:gdLst>
                <a:ahLst/>
                <a:cxnLst>
                  <a:cxn ang="0">
                    <a:pos x="T0" y="T1"/>
                  </a:cxn>
                  <a:cxn ang="0">
                    <a:pos x="T2" y="T3"/>
                  </a:cxn>
                  <a:cxn ang="0">
                    <a:pos x="T4" y="T5"/>
                  </a:cxn>
                  <a:cxn ang="0">
                    <a:pos x="T6" y="T7"/>
                  </a:cxn>
                  <a:cxn ang="0">
                    <a:pos x="T8" y="T9"/>
                  </a:cxn>
                </a:cxnLst>
                <a:rect l="0" t="0" r="r" b="b"/>
                <a:pathLst>
                  <a:path w="6" h="24">
                    <a:moveTo>
                      <a:pt x="1" y="24"/>
                    </a:moveTo>
                    <a:lnTo>
                      <a:pt x="0" y="1"/>
                    </a:lnTo>
                    <a:lnTo>
                      <a:pt x="5" y="0"/>
                    </a:lnTo>
                    <a:lnTo>
                      <a:pt x="6" y="23"/>
                    </a:lnTo>
                    <a:lnTo>
                      <a:pt x="1" y="24"/>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2" name="Freeform 318"/>
              <p:cNvSpPr>
                <a:spLocks/>
              </p:cNvSpPr>
              <p:nvPr/>
            </p:nvSpPr>
            <p:spPr bwMode="auto">
              <a:xfrm>
                <a:off x="3230347" y="3511599"/>
                <a:ext cx="9429" cy="30981"/>
              </a:xfrm>
              <a:custGeom>
                <a:avLst/>
                <a:gdLst>
                  <a:gd name="T0" fmla="*/ 2 w 7"/>
                  <a:gd name="T1" fmla="*/ 23 h 23"/>
                  <a:gd name="T2" fmla="*/ 0 w 7"/>
                  <a:gd name="T3" fmla="*/ 0 h 23"/>
                  <a:gd name="T4" fmla="*/ 6 w 7"/>
                  <a:gd name="T5" fmla="*/ 0 h 23"/>
                  <a:gd name="T6" fmla="*/ 7 w 7"/>
                  <a:gd name="T7" fmla="*/ 23 h 23"/>
                  <a:gd name="T8" fmla="*/ 2 w 7"/>
                  <a:gd name="T9" fmla="*/ 23 h 23"/>
                </a:gdLst>
                <a:ahLst/>
                <a:cxnLst>
                  <a:cxn ang="0">
                    <a:pos x="T0" y="T1"/>
                  </a:cxn>
                  <a:cxn ang="0">
                    <a:pos x="T2" y="T3"/>
                  </a:cxn>
                  <a:cxn ang="0">
                    <a:pos x="T4" y="T5"/>
                  </a:cxn>
                  <a:cxn ang="0">
                    <a:pos x="T6" y="T7"/>
                  </a:cxn>
                  <a:cxn ang="0">
                    <a:pos x="T8" y="T9"/>
                  </a:cxn>
                </a:cxnLst>
                <a:rect l="0" t="0" r="r" b="b"/>
                <a:pathLst>
                  <a:path w="7" h="23">
                    <a:moveTo>
                      <a:pt x="2" y="23"/>
                    </a:moveTo>
                    <a:lnTo>
                      <a:pt x="0" y="0"/>
                    </a:lnTo>
                    <a:lnTo>
                      <a:pt x="6" y="0"/>
                    </a:lnTo>
                    <a:lnTo>
                      <a:pt x="7" y="23"/>
                    </a:lnTo>
                    <a:lnTo>
                      <a:pt x="2" y="23"/>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3" name="Freeform 319"/>
              <p:cNvSpPr>
                <a:spLocks/>
              </p:cNvSpPr>
              <p:nvPr/>
            </p:nvSpPr>
            <p:spPr bwMode="auto">
              <a:xfrm>
                <a:off x="3254593" y="3511599"/>
                <a:ext cx="8082" cy="30981"/>
              </a:xfrm>
              <a:custGeom>
                <a:avLst/>
                <a:gdLst>
                  <a:gd name="T0" fmla="*/ 1 w 6"/>
                  <a:gd name="T1" fmla="*/ 23 h 23"/>
                  <a:gd name="T2" fmla="*/ 0 w 6"/>
                  <a:gd name="T3" fmla="*/ 0 h 23"/>
                  <a:gd name="T4" fmla="*/ 5 w 6"/>
                  <a:gd name="T5" fmla="*/ 0 h 23"/>
                  <a:gd name="T6" fmla="*/ 6 w 6"/>
                  <a:gd name="T7" fmla="*/ 23 h 23"/>
                  <a:gd name="T8" fmla="*/ 1 w 6"/>
                  <a:gd name="T9" fmla="*/ 23 h 23"/>
                </a:gdLst>
                <a:ahLst/>
                <a:cxnLst>
                  <a:cxn ang="0">
                    <a:pos x="T0" y="T1"/>
                  </a:cxn>
                  <a:cxn ang="0">
                    <a:pos x="T2" y="T3"/>
                  </a:cxn>
                  <a:cxn ang="0">
                    <a:pos x="T4" y="T5"/>
                  </a:cxn>
                  <a:cxn ang="0">
                    <a:pos x="T6" y="T7"/>
                  </a:cxn>
                  <a:cxn ang="0">
                    <a:pos x="T8" y="T9"/>
                  </a:cxn>
                </a:cxnLst>
                <a:rect l="0" t="0" r="r" b="b"/>
                <a:pathLst>
                  <a:path w="6" h="23">
                    <a:moveTo>
                      <a:pt x="1" y="23"/>
                    </a:moveTo>
                    <a:lnTo>
                      <a:pt x="0" y="0"/>
                    </a:lnTo>
                    <a:lnTo>
                      <a:pt x="5" y="0"/>
                    </a:lnTo>
                    <a:lnTo>
                      <a:pt x="6" y="23"/>
                    </a:lnTo>
                    <a:lnTo>
                      <a:pt x="1" y="23"/>
                    </a:lnTo>
                    <a:close/>
                  </a:path>
                </a:pathLst>
              </a:custGeom>
              <a:solidFill>
                <a:srgbClr val="F1CB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4" name="Freeform 320"/>
              <p:cNvSpPr>
                <a:spLocks/>
              </p:cNvSpPr>
              <p:nvPr/>
            </p:nvSpPr>
            <p:spPr bwMode="auto">
              <a:xfrm>
                <a:off x="2901683" y="3414617"/>
                <a:ext cx="401401" cy="44451"/>
              </a:xfrm>
              <a:custGeom>
                <a:avLst/>
                <a:gdLst>
                  <a:gd name="T0" fmla="*/ 267 w 298"/>
                  <a:gd name="T1" fmla="*/ 27 h 33"/>
                  <a:gd name="T2" fmla="*/ 298 w 298"/>
                  <a:gd name="T3" fmla="*/ 14 h 33"/>
                  <a:gd name="T4" fmla="*/ 266 w 298"/>
                  <a:gd name="T5" fmla="*/ 0 h 33"/>
                  <a:gd name="T6" fmla="*/ 8 w 298"/>
                  <a:gd name="T7" fmla="*/ 6 h 33"/>
                  <a:gd name="T8" fmla="*/ 8 w 298"/>
                  <a:gd name="T9" fmla="*/ 6 h 33"/>
                  <a:gd name="T10" fmla="*/ 5 w 298"/>
                  <a:gd name="T11" fmla="*/ 6 h 33"/>
                  <a:gd name="T12" fmla="*/ 3 w 298"/>
                  <a:gd name="T13" fmla="*/ 7 h 33"/>
                  <a:gd name="T14" fmla="*/ 1 w 298"/>
                  <a:gd name="T15" fmla="*/ 10 h 33"/>
                  <a:gd name="T16" fmla="*/ 0 w 298"/>
                  <a:gd name="T17" fmla="*/ 14 h 33"/>
                  <a:gd name="T18" fmla="*/ 0 w 298"/>
                  <a:gd name="T19" fmla="*/ 26 h 33"/>
                  <a:gd name="T20" fmla="*/ 0 w 298"/>
                  <a:gd name="T21" fmla="*/ 26 h 33"/>
                  <a:gd name="T22" fmla="*/ 1 w 298"/>
                  <a:gd name="T23" fmla="*/ 29 h 33"/>
                  <a:gd name="T24" fmla="*/ 3 w 298"/>
                  <a:gd name="T25" fmla="*/ 31 h 33"/>
                  <a:gd name="T26" fmla="*/ 5 w 298"/>
                  <a:gd name="T27" fmla="*/ 33 h 33"/>
                  <a:gd name="T28" fmla="*/ 8 w 298"/>
                  <a:gd name="T29" fmla="*/ 33 h 33"/>
                  <a:gd name="T30" fmla="*/ 267 w 298"/>
                  <a:gd name="T31" fmla="*/ 2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8" h="33">
                    <a:moveTo>
                      <a:pt x="267" y="27"/>
                    </a:moveTo>
                    <a:lnTo>
                      <a:pt x="298" y="14"/>
                    </a:lnTo>
                    <a:lnTo>
                      <a:pt x="266" y="0"/>
                    </a:lnTo>
                    <a:lnTo>
                      <a:pt x="8" y="6"/>
                    </a:lnTo>
                    <a:lnTo>
                      <a:pt x="8" y="6"/>
                    </a:lnTo>
                    <a:lnTo>
                      <a:pt x="5" y="6"/>
                    </a:lnTo>
                    <a:lnTo>
                      <a:pt x="3" y="7"/>
                    </a:lnTo>
                    <a:lnTo>
                      <a:pt x="1" y="10"/>
                    </a:lnTo>
                    <a:lnTo>
                      <a:pt x="0" y="14"/>
                    </a:lnTo>
                    <a:lnTo>
                      <a:pt x="0" y="26"/>
                    </a:lnTo>
                    <a:lnTo>
                      <a:pt x="0" y="26"/>
                    </a:lnTo>
                    <a:lnTo>
                      <a:pt x="1" y="29"/>
                    </a:lnTo>
                    <a:lnTo>
                      <a:pt x="3" y="31"/>
                    </a:lnTo>
                    <a:lnTo>
                      <a:pt x="5" y="33"/>
                    </a:lnTo>
                    <a:lnTo>
                      <a:pt x="8" y="33"/>
                    </a:lnTo>
                    <a:lnTo>
                      <a:pt x="267" y="27"/>
                    </a:lnTo>
                    <a:close/>
                  </a:path>
                </a:pathLst>
              </a:custGeom>
              <a:solidFill>
                <a:srgbClr val="D85A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5" name="Freeform 321"/>
              <p:cNvSpPr>
                <a:spLocks/>
              </p:cNvSpPr>
              <p:nvPr/>
            </p:nvSpPr>
            <p:spPr bwMode="auto">
              <a:xfrm>
                <a:off x="2901683" y="3433474"/>
                <a:ext cx="401401" cy="25593"/>
              </a:xfrm>
              <a:custGeom>
                <a:avLst/>
                <a:gdLst>
                  <a:gd name="T0" fmla="*/ 267 w 298"/>
                  <a:gd name="T1" fmla="*/ 13 h 19"/>
                  <a:gd name="T2" fmla="*/ 298 w 298"/>
                  <a:gd name="T3" fmla="*/ 0 h 19"/>
                  <a:gd name="T4" fmla="*/ 264 w 298"/>
                  <a:gd name="T5" fmla="*/ 0 h 19"/>
                  <a:gd name="T6" fmla="*/ 0 w 298"/>
                  <a:gd name="T7" fmla="*/ 5 h 19"/>
                  <a:gd name="T8" fmla="*/ 0 w 298"/>
                  <a:gd name="T9" fmla="*/ 12 h 19"/>
                  <a:gd name="T10" fmla="*/ 0 w 298"/>
                  <a:gd name="T11" fmla="*/ 12 h 19"/>
                  <a:gd name="T12" fmla="*/ 1 w 298"/>
                  <a:gd name="T13" fmla="*/ 15 h 19"/>
                  <a:gd name="T14" fmla="*/ 3 w 298"/>
                  <a:gd name="T15" fmla="*/ 17 h 19"/>
                  <a:gd name="T16" fmla="*/ 5 w 298"/>
                  <a:gd name="T17" fmla="*/ 19 h 19"/>
                  <a:gd name="T18" fmla="*/ 8 w 298"/>
                  <a:gd name="T19" fmla="*/ 19 h 19"/>
                  <a:gd name="T20" fmla="*/ 267 w 298"/>
                  <a:gd name="T21"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8" h="19">
                    <a:moveTo>
                      <a:pt x="267" y="13"/>
                    </a:moveTo>
                    <a:lnTo>
                      <a:pt x="298" y="0"/>
                    </a:lnTo>
                    <a:lnTo>
                      <a:pt x="264" y="0"/>
                    </a:lnTo>
                    <a:lnTo>
                      <a:pt x="0" y="5"/>
                    </a:lnTo>
                    <a:lnTo>
                      <a:pt x="0" y="12"/>
                    </a:lnTo>
                    <a:lnTo>
                      <a:pt x="0" y="12"/>
                    </a:lnTo>
                    <a:lnTo>
                      <a:pt x="1" y="15"/>
                    </a:lnTo>
                    <a:lnTo>
                      <a:pt x="3" y="17"/>
                    </a:lnTo>
                    <a:lnTo>
                      <a:pt x="5" y="19"/>
                    </a:lnTo>
                    <a:lnTo>
                      <a:pt x="8" y="19"/>
                    </a:lnTo>
                    <a:lnTo>
                      <a:pt x="267" y="13"/>
                    </a:lnTo>
                    <a:close/>
                  </a:path>
                </a:pathLst>
              </a:custGeom>
              <a:solidFill>
                <a:srgbClr val="A92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6" name="Freeform 322"/>
              <p:cNvSpPr>
                <a:spLocks/>
              </p:cNvSpPr>
              <p:nvPr/>
            </p:nvSpPr>
            <p:spPr bwMode="auto">
              <a:xfrm>
                <a:off x="2924582" y="3414617"/>
                <a:ext cx="378503" cy="44451"/>
              </a:xfrm>
              <a:custGeom>
                <a:avLst/>
                <a:gdLst>
                  <a:gd name="T0" fmla="*/ 250 w 281"/>
                  <a:gd name="T1" fmla="*/ 27 h 33"/>
                  <a:gd name="T2" fmla="*/ 281 w 281"/>
                  <a:gd name="T3" fmla="*/ 14 h 33"/>
                  <a:gd name="T4" fmla="*/ 249 w 281"/>
                  <a:gd name="T5" fmla="*/ 0 h 33"/>
                  <a:gd name="T6" fmla="*/ 2 w 281"/>
                  <a:gd name="T7" fmla="*/ 6 h 33"/>
                  <a:gd name="T8" fmla="*/ 2 w 281"/>
                  <a:gd name="T9" fmla="*/ 6 h 33"/>
                  <a:gd name="T10" fmla="*/ 0 w 281"/>
                  <a:gd name="T11" fmla="*/ 19 h 33"/>
                  <a:gd name="T12" fmla="*/ 2 w 281"/>
                  <a:gd name="T13" fmla="*/ 33 h 33"/>
                  <a:gd name="T14" fmla="*/ 250 w 281"/>
                  <a:gd name="T15" fmla="*/ 27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1" h="33">
                    <a:moveTo>
                      <a:pt x="250" y="27"/>
                    </a:moveTo>
                    <a:lnTo>
                      <a:pt x="281" y="14"/>
                    </a:lnTo>
                    <a:lnTo>
                      <a:pt x="249" y="0"/>
                    </a:lnTo>
                    <a:lnTo>
                      <a:pt x="2" y="6"/>
                    </a:lnTo>
                    <a:lnTo>
                      <a:pt x="2" y="6"/>
                    </a:lnTo>
                    <a:lnTo>
                      <a:pt x="0" y="19"/>
                    </a:lnTo>
                    <a:lnTo>
                      <a:pt x="2" y="33"/>
                    </a:lnTo>
                    <a:lnTo>
                      <a:pt x="250"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7" name="Freeform 323"/>
              <p:cNvSpPr>
                <a:spLocks/>
              </p:cNvSpPr>
              <p:nvPr/>
            </p:nvSpPr>
            <p:spPr bwMode="auto">
              <a:xfrm>
                <a:off x="2924582" y="3433474"/>
                <a:ext cx="378503" cy="25593"/>
              </a:xfrm>
              <a:custGeom>
                <a:avLst/>
                <a:gdLst>
                  <a:gd name="T0" fmla="*/ 250 w 281"/>
                  <a:gd name="T1" fmla="*/ 13 h 19"/>
                  <a:gd name="T2" fmla="*/ 281 w 281"/>
                  <a:gd name="T3" fmla="*/ 0 h 19"/>
                  <a:gd name="T4" fmla="*/ 247 w 281"/>
                  <a:gd name="T5" fmla="*/ 0 h 19"/>
                  <a:gd name="T6" fmla="*/ 0 w 281"/>
                  <a:gd name="T7" fmla="*/ 5 h 19"/>
                  <a:gd name="T8" fmla="*/ 0 w 281"/>
                  <a:gd name="T9" fmla="*/ 5 h 19"/>
                  <a:gd name="T10" fmla="*/ 2 w 281"/>
                  <a:gd name="T11" fmla="*/ 19 h 19"/>
                  <a:gd name="T12" fmla="*/ 250 w 281"/>
                  <a:gd name="T13" fmla="*/ 13 h 19"/>
                </a:gdLst>
                <a:ahLst/>
                <a:cxnLst>
                  <a:cxn ang="0">
                    <a:pos x="T0" y="T1"/>
                  </a:cxn>
                  <a:cxn ang="0">
                    <a:pos x="T2" y="T3"/>
                  </a:cxn>
                  <a:cxn ang="0">
                    <a:pos x="T4" y="T5"/>
                  </a:cxn>
                  <a:cxn ang="0">
                    <a:pos x="T6" y="T7"/>
                  </a:cxn>
                  <a:cxn ang="0">
                    <a:pos x="T8" y="T9"/>
                  </a:cxn>
                  <a:cxn ang="0">
                    <a:pos x="T10" y="T11"/>
                  </a:cxn>
                  <a:cxn ang="0">
                    <a:pos x="T12" y="T13"/>
                  </a:cxn>
                </a:cxnLst>
                <a:rect l="0" t="0" r="r" b="b"/>
                <a:pathLst>
                  <a:path w="281" h="19">
                    <a:moveTo>
                      <a:pt x="250" y="13"/>
                    </a:moveTo>
                    <a:lnTo>
                      <a:pt x="281" y="0"/>
                    </a:lnTo>
                    <a:lnTo>
                      <a:pt x="247" y="0"/>
                    </a:lnTo>
                    <a:lnTo>
                      <a:pt x="0" y="5"/>
                    </a:lnTo>
                    <a:lnTo>
                      <a:pt x="0" y="5"/>
                    </a:lnTo>
                    <a:lnTo>
                      <a:pt x="2" y="19"/>
                    </a:lnTo>
                    <a:lnTo>
                      <a:pt x="250" y="13"/>
                    </a:lnTo>
                    <a:close/>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8" name="Freeform 324"/>
              <p:cNvSpPr>
                <a:spLocks/>
              </p:cNvSpPr>
              <p:nvPr/>
            </p:nvSpPr>
            <p:spPr bwMode="auto">
              <a:xfrm>
                <a:off x="2938052" y="3414617"/>
                <a:ext cx="365033" cy="44451"/>
              </a:xfrm>
              <a:custGeom>
                <a:avLst/>
                <a:gdLst>
                  <a:gd name="T0" fmla="*/ 240 w 271"/>
                  <a:gd name="T1" fmla="*/ 27 h 33"/>
                  <a:gd name="T2" fmla="*/ 271 w 271"/>
                  <a:gd name="T3" fmla="*/ 14 h 33"/>
                  <a:gd name="T4" fmla="*/ 239 w 271"/>
                  <a:gd name="T5" fmla="*/ 0 h 33"/>
                  <a:gd name="T6" fmla="*/ 1 w 271"/>
                  <a:gd name="T7" fmla="*/ 4 h 33"/>
                  <a:gd name="T8" fmla="*/ 1 w 271"/>
                  <a:gd name="T9" fmla="*/ 4 h 33"/>
                  <a:gd name="T10" fmla="*/ 0 w 271"/>
                  <a:gd name="T11" fmla="*/ 19 h 33"/>
                  <a:gd name="T12" fmla="*/ 1 w 271"/>
                  <a:gd name="T13" fmla="*/ 33 h 33"/>
                  <a:gd name="T14" fmla="*/ 240 w 271"/>
                  <a:gd name="T15" fmla="*/ 27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33">
                    <a:moveTo>
                      <a:pt x="240" y="27"/>
                    </a:moveTo>
                    <a:lnTo>
                      <a:pt x="271" y="14"/>
                    </a:lnTo>
                    <a:lnTo>
                      <a:pt x="239" y="0"/>
                    </a:lnTo>
                    <a:lnTo>
                      <a:pt x="1" y="4"/>
                    </a:lnTo>
                    <a:lnTo>
                      <a:pt x="1" y="4"/>
                    </a:lnTo>
                    <a:lnTo>
                      <a:pt x="0" y="19"/>
                    </a:lnTo>
                    <a:lnTo>
                      <a:pt x="1" y="33"/>
                    </a:lnTo>
                    <a:lnTo>
                      <a:pt x="240" y="27"/>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9" name="Freeform 325"/>
              <p:cNvSpPr>
                <a:spLocks/>
              </p:cNvSpPr>
              <p:nvPr/>
            </p:nvSpPr>
            <p:spPr bwMode="auto">
              <a:xfrm>
                <a:off x="2938052" y="3433474"/>
                <a:ext cx="365033" cy="25593"/>
              </a:xfrm>
              <a:custGeom>
                <a:avLst/>
                <a:gdLst>
                  <a:gd name="T0" fmla="*/ 240 w 271"/>
                  <a:gd name="T1" fmla="*/ 13 h 19"/>
                  <a:gd name="T2" fmla="*/ 271 w 271"/>
                  <a:gd name="T3" fmla="*/ 0 h 19"/>
                  <a:gd name="T4" fmla="*/ 237 w 271"/>
                  <a:gd name="T5" fmla="*/ 0 h 19"/>
                  <a:gd name="T6" fmla="*/ 0 w 271"/>
                  <a:gd name="T7" fmla="*/ 5 h 19"/>
                  <a:gd name="T8" fmla="*/ 0 w 271"/>
                  <a:gd name="T9" fmla="*/ 5 h 19"/>
                  <a:gd name="T10" fmla="*/ 1 w 271"/>
                  <a:gd name="T11" fmla="*/ 19 h 19"/>
                  <a:gd name="T12" fmla="*/ 240 w 271"/>
                  <a:gd name="T13" fmla="*/ 13 h 19"/>
                </a:gdLst>
                <a:ahLst/>
                <a:cxnLst>
                  <a:cxn ang="0">
                    <a:pos x="T0" y="T1"/>
                  </a:cxn>
                  <a:cxn ang="0">
                    <a:pos x="T2" y="T3"/>
                  </a:cxn>
                  <a:cxn ang="0">
                    <a:pos x="T4" y="T5"/>
                  </a:cxn>
                  <a:cxn ang="0">
                    <a:pos x="T6" y="T7"/>
                  </a:cxn>
                  <a:cxn ang="0">
                    <a:pos x="T8" y="T9"/>
                  </a:cxn>
                  <a:cxn ang="0">
                    <a:pos x="T10" y="T11"/>
                  </a:cxn>
                  <a:cxn ang="0">
                    <a:pos x="T12" y="T13"/>
                  </a:cxn>
                </a:cxnLst>
                <a:rect l="0" t="0" r="r" b="b"/>
                <a:pathLst>
                  <a:path w="271" h="19">
                    <a:moveTo>
                      <a:pt x="240" y="13"/>
                    </a:moveTo>
                    <a:lnTo>
                      <a:pt x="271" y="0"/>
                    </a:lnTo>
                    <a:lnTo>
                      <a:pt x="237" y="0"/>
                    </a:lnTo>
                    <a:lnTo>
                      <a:pt x="0" y="5"/>
                    </a:lnTo>
                    <a:lnTo>
                      <a:pt x="0" y="5"/>
                    </a:lnTo>
                    <a:lnTo>
                      <a:pt x="1" y="19"/>
                    </a:lnTo>
                    <a:lnTo>
                      <a:pt x="240" y="13"/>
                    </a:lnTo>
                    <a:close/>
                  </a:path>
                </a:pathLst>
              </a:custGeom>
              <a:solidFill>
                <a:srgbClr val="E4A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0" name="Freeform 326"/>
              <p:cNvSpPr>
                <a:spLocks/>
              </p:cNvSpPr>
              <p:nvPr/>
            </p:nvSpPr>
            <p:spPr bwMode="auto">
              <a:xfrm>
                <a:off x="3257287" y="3414617"/>
                <a:ext cx="45797" cy="36369"/>
              </a:xfrm>
              <a:custGeom>
                <a:avLst/>
                <a:gdLst>
                  <a:gd name="T0" fmla="*/ 3 w 34"/>
                  <a:gd name="T1" fmla="*/ 27 h 27"/>
                  <a:gd name="T2" fmla="*/ 34 w 34"/>
                  <a:gd name="T3" fmla="*/ 14 h 27"/>
                  <a:gd name="T4" fmla="*/ 2 w 34"/>
                  <a:gd name="T5" fmla="*/ 0 h 27"/>
                  <a:gd name="T6" fmla="*/ 2 w 34"/>
                  <a:gd name="T7" fmla="*/ 0 h 27"/>
                  <a:gd name="T8" fmla="*/ 0 w 34"/>
                  <a:gd name="T9" fmla="*/ 14 h 27"/>
                  <a:gd name="T10" fmla="*/ 0 w 34"/>
                  <a:gd name="T11" fmla="*/ 14 h 27"/>
                  <a:gd name="T12" fmla="*/ 3 w 34"/>
                  <a:gd name="T13" fmla="*/ 27 h 27"/>
                  <a:gd name="T14" fmla="*/ 3 w 34"/>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7">
                    <a:moveTo>
                      <a:pt x="3" y="27"/>
                    </a:moveTo>
                    <a:lnTo>
                      <a:pt x="34" y="14"/>
                    </a:lnTo>
                    <a:lnTo>
                      <a:pt x="2" y="0"/>
                    </a:lnTo>
                    <a:lnTo>
                      <a:pt x="2" y="0"/>
                    </a:lnTo>
                    <a:lnTo>
                      <a:pt x="0" y="14"/>
                    </a:lnTo>
                    <a:lnTo>
                      <a:pt x="0" y="14"/>
                    </a:lnTo>
                    <a:lnTo>
                      <a:pt x="3" y="27"/>
                    </a:lnTo>
                    <a:lnTo>
                      <a:pt x="3" y="27"/>
                    </a:lnTo>
                    <a:close/>
                  </a:path>
                </a:pathLst>
              </a:custGeom>
              <a:solidFill>
                <a:srgbClr val="DFA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1" name="Freeform 327"/>
              <p:cNvSpPr>
                <a:spLocks/>
              </p:cNvSpPr>
              <p:nvPr/>
            </p:nvSpPr>
            <p:spPr bwMode="auto">
              <a:xfrm>
                <a:off x="3257287" y="3433474"/>
                <a:ext cx="45797" cy="17511"/>
              </a:xfrm>
              <a:custGeom>
                <a:avLst/>
                <a:gdLst>
                  <a:gd name="T0" fmla="*/ 3 w 34"/>
                  <a:gd name="T1" fmla="*/ 13 h 13"/>
                  <a:gd name="T2" fmla="*/ 34 w 34"/>
                  <a:gd name="T3" fmla="*/ 0 h 13"/>
                  <a:gd name="T4" fmla="*/ 0 w 34"/>
                  <a:gd name="T5" fmla="*/ 0 h 13"/>
                  <a:gd name="T6" fmla="*/ 0 w 34"/>
                  <a:gd name="T7" fmla="*/ 0 h 13"/>
                  <a:gd name="T8" fmla="*/ 3 w 34"/>
                  <a:gd name="T9" fmla="*/ 13 h 13"/>
                  <a:gd name="T10" fmla="*/ 3 w 34"/>
                  <a:gd name="T11" fmla="*/ 13 h 13"/>
                </a:gdLst>
                <a:ahLst/>
                <a:cxnLst>
                  <a:cxn ang="0">
                    <a:pos x="T0" y="T1"/>
                  </a:cxn>
                  <a:cxn ang="0">
                    <a:pos x="T2" y="T3"/>
                  </a:cxn>
                  <a:cxn ang="0">
                    <a:pos x="T4" y="T5"/>
                  </a:cxn>
                  <a:cxn ang="0">
                    <a:pos x="T6" y="T7"/>
                  </a:cxn>
                  <a:cxn ang="0">
                    <a:pos x="T8" y="T9"/>
                  </a:cxn>
                  <a:cxn ang="0">
                    <a:pos x="T10" y="T11"/>
                  </a:cxn>
                </a:cxnLst>
                <a:rect l="0" t="0" r="r" b="b"/>
                <a:pathLst>
                  <a:path w="34" h="13">
                    <a:moveTo>
                      <a:pt x="3" y="13"/>
                    </a:moveTo>
                    <a:lnTo>
                      <a:pt x="34" y="0"/>
                    </a:lnTo>
                    <a:lnTo>
                      <a:pt x="0" y="0"/>
                    </a:lnTo>
                    <a:lnTo>
                      <a:pt x="0" y="0"/>
                    </a:lnTo>
                    <a:lnTo>
                      <a:pt x="3" y="13"/>
                    </a:lnTo>
                    <a:lnTo>
                      <a:pt x="3" y="13"/>
                    </a:lnTo>
                    <a:close/>
                  </a:path>
                </a:pathLst>
              </a:custGeom>
              <a:solidFill>
                <a:srgbClr val="B689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2" name="Freeform 328"/>
              <p:cNvSpPr>
                <a:spLocks/>
              </p:cNvSpPr>
              <p:nvPr/>
            </p:nvSpPr>
            <p:spPr bwMode="auto">
              <a:xfrm>
                <a:off x="3288268" y="3425392"/>
                <a:ext cx="14817" cy="13470"/>
              </a:xfrm>
              <a:custGeom>
                <a:avLst/>
                <a:gdLst>
                  <a:gd name="T0" fmla="*/ 0 w 11"/>
                  <a:gd name="T1" fmla="*/ 10 h 10"/>
                  <a:gd name="T2" fmla="*/ 11 w 11"/>
                  <a:gd name="T3" fmla="*/ 6 h 10"/>
                  <a:gd name="T4" fmla="*/ 0 w 11"/>
                  <a:gd name="T5" fmla="*/ 0 h 10"/>
                  <a:gd name="T6" fmla="*/ 0 w 11"/>
                  <a:gd name="T7" fmla="*/ 0 h 10"/>
                  <a:gd name="T8" fmla="*/ 0 w 11"/>
                  <a:gd name="T9" fmla="*/ 6 h 10"/>
                  <a:gd name="T10" fmla="*/ 0 w 11"/>
                  <a:gd name="T11" fmla="*/ 6 h 10"/>
                  <a:gd name="T12" fmla="*/ 0 w 11"/>
                  <a:gd name="T13" fmla="*/ 10 h 10"/>
                  <a:gd name="T14" fmla="*/ 0 w 11"/>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0" y="10"/>
                    </a:moveTo>
                    <a:lnTo>
                      <a:pt x="11" y="6"/>
                    </a:lnTo>
                    <a:lnTo>
                      <a:pt x="0" y="0"/>
                    </a:lnTo>
                    <a:lnTo>
                      <a:pt x="0" y="0"/>
                    </a:lnTo>
                    <a:lnTo>
                      <a:pt x="0" y="6"/>
                    </a:lnTo>
                    <a:lnTo>
                      <a:pt x="0" y="6"/>
                    </a:lnTo>
                    <a:lnTo>
                      <a:pt x="0" y="10"/>
                    </a:lnTo>
                    <a:lnTo>
                      <a:pt x="0" y="10"/>
                    </a:lnTo>
                    <a:close/>
                  </a:path>
                </a:pathLst>
              </a:custGeom>
              <a:solidFill>
                <a:srgbClr val="232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3" name="Freeform 329"/>
              <p:cNvSpPr>
                <a:spLocks/>
              </p:cNvSpPr>
              <p:nvPr/>
            </p:nvSpPr>
            <p:spPr bwMode="auto">
              <a:xfrm>
                <a:off x="2366931" y="2999745"/>
                <a:ext cx="66003" cy="171067"/>
              </a:xfrm>
              <a:custGeom>
                <a:avLst/>
                <a:gdLst>
                  <a:gd name="T0" fmla="*/ 17 w 49"/>
                  <a:gd name="T1" fmla="*/ 0 h 127"/>
                  <a:gd name="T2" fmla="*/ 17 w 49"/>
                  <a:gd name="T3" fmla="*/ 0 h 127"/>
                  <a:gd name="T4" fmla="*/ 17 w 49"/>
                  <a:gd name="T5" fmla="*/ 2 h 127"/>
                  <a:gd name="T6" fmla="*/ 17 w 49"/>
                  <a:gd name="T7" fmla="*/ 14 h 127"/>
                  <a:gd name="T8" fmla="*/ 17 w 49"/>
                  <a:gd name="T9" fmla="*/ 14 h 127"/>
                  <a:gd name="T10" fmla="*/ 16 w 49"/>
                  <a:gd name="T11" fmla="*/ 15 h 127"/>
                  <a:gd name="T12" fmla="*/ 16 w 49"/>
                  <a:gd name="T13" fmla="*/ 17 h 127"/>
                  <a:gd name="T14" fmla="*/ 16 w 49"/>
                  <a:gd name="T15" fmla="*/ 26 h 127"/>
                  <a:gd name="T16" fmla="*/ 15 w 49"/>
                  <a:gd name="T17" fmla="*/ 26 h 127"/>
                  <a:gd name="T18" fmla="*/ 15 w 49"/>
                  <a:gd name="T19" fmla="*/ 26 h 127"/>
                  <a:gd name="T20" fmla="*/ 12 w 49"/>
                  <a:gd name="T21" fmla="*/ 27 h 127"/>
                  <a:gd name="T22" fmla="*/ 9 w 49"/>
                  <a:gd name="T23" fmla="*/ 30 h 127"/>
                  <a:gd name="T24" fmla="*/ 7 w 49"/>
                  <a:gd name="T25" fmla="*/ 33 h 127"/>
                  <a:gd name="T26" fmla="*/ 5 w 49"/>
                  <a:gd name="T27" fmla="*/ 38 h 127"/>
                  <a:gd name="T28" fmla="*/ 5 w 49"/>
                  <a:gd name="T29" fmla="*/ 38 h 127"/>
                  <a:gd name="T30" fmla="*/ 5 w 49"/>
                  <a:gd name="T31" fmla="*/ 38 h 127"/>
                  <a:gd name="T32" fmla="*/ 1 w 49"/>
                  <a:gd name="T33" fmla="*/ 40 h 127"/>
                  <a:gd name="T34" fmla="*/ 0 w 49"/>
                  <a:gd name="T35" fmla="*/ 42 h 127"/>
                  <a:gd name="T36" fmla="*/ 0 w 49"/>
                  <a:gd name="T37" fmla="*/ 45 h 127"/>
                  <a:gd name="T38" fmla="*/ 3 w 49"/>
                  <a:gd name="T39" fmla="*/ 117 h 127"/>
                  <a:gd name="T40" fmla="*/ 3 w 49"/>
                  <a:gd name="T41" fmla="*/ 127 h 127"/>
                  <a:gd name="T42" fmla="*/ 49 w 49"/>
                  <a:gd name="T43" fmla="*/ 104 h 127"/>
                  <a:gd name="T44" fmla="*/ 49 w 49"/>
                  <a:gd name="T45" fmla="*/ 79 h 127"/>
                  <a:gd name="T46" fmla="*/ 47 w 49"/>
                  <a:gd name="T47" fmla="*/ 44 h 127"/>
                  <a:gd name="T48" fmla="*/ 47 w 49"/>
                  <a:gd name="T49" fmla="*/ 41 h 127"/>
                  <a:gd name="T50" fmla="*/ 47 w 49"/>
                  <a:gd name="T51" fmla="*/ 41 h 127"/>
                  <a:gd name="T52" fmla="*/ 46 w 49"/>
                  <a:gd name="T53" fmla="*/ 38 h 127"/>
                  <a:gd name="T54" fmla="*/ 43 w 49"/>
                  <a:gd name="T55" fmla="*/ 37 h 127"/>
                  <a:gd name="T56" fmla="*/ 43 w 49"/>
                  <a:gd name="T57" fmla="*/ 37 h 127"/>
                  <a:gd name="T58" fmla="*/ 43 w 49"/>
                  <a:gd name="T59" fmla="*/ 37 h 127"/>
                  <a:gd name="T60" fmla="*/ 43 w 49"/>
                  <a:gd name="T61" fmla="*/ 37 h 127"/>
                  <a:gd name="T62" fmla="*/ 43 w 49"/>
                  <a:gd name="T63" fmla="*/ 37 h 127"/>
                  <a:gd name="T64" fmla="*/ 42 w 49"/>
                  <a:gd name="T65" fmla="*/ 33 h 127"/>
                  <a:gd name="T66" fmla="*/ 38 w 49"/>
                  <a:gd name="T67" fmla="*/ 29 h 127"/>
                  <a:gd name="T68" fmla="*/ 35 w 49"/>
                  <a:gd name="T69" fmla="*/ 26 h 127"/>
                  <a:gd name="T70" fmla="*/ 32 w 49"/>
                  <a:gd name="T71" fmla="*/ 26 h 127"/>
                  <a:gd name="T72" fmla="*/ 32 w 49"/>
                  <a:gd name="T73" fmla="*/ 26 h 127"/>
                  <a:gd name="T74" fmla="*/ 32 w 49"/>
                  <a:gd name="T75" fmla="*/ 26 h 127"/>
                  <a:gd name="T76" fmla="*/ 31 w 49"/>
                  <a:gd name="T77" fmla="*/ 26 h 127"/>
                  <a:gd name="T78" fmla="*/ 31 w 49"/>
                  <a:gd name="T79" fmla="*/ 17 h 127"/>
                  <a:gd name="T80" fmla="*/ 31 w 49"/>
                  <a:gd name="T81" fmla="*/ 17 h 127"/>
                  <a:gd name="T82" fmla="*/ 31 w 49"/>
                  <a:gd name="T83" fmla="*/ 15 h 127"/>
                  <a:gd name="T84" fmla="*/ 28 w 49"/>
                  <a:gd name="T85" fmla="*/ 14 h 127"/>
                  <a:gd name="T86" fmla="*/ 28 w 49"/>
                  <a:gd name="T87" fmla="*/ 10 h 127"/>
                  <a:gd name="T88" fmla="*/ 28 w 49"/>
                  <a:gd name="T89" fmla="*/ 10 h 127"/>
                  <a:gd name="T90" fmla="*/ 27 w 49"/>
                  <a:gd name="T91" fmla="*/ 7 h 127"/>
                  <a:gd name="T92" fmla="*/ 19 w 49"/>
                  <a:gd name="T93" fmla="*/ 2 h 127"/>
                  <a:gd name="T94" fmla="*/ 19 w 49"/>
                  <a:gd name="T95" fmla="*/ 2 h 127"/>
                  <a:gd name="T96" fmla="*/ 17 w 49"/>
                  <a:gd name="T9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7">
                    <a:moveTo>
                      <a:pt x="17" y="0"/>
                    </a:moveTo>
                    <a:lnTo>
                      <a:pt x="17" y="0"/>
                    </a:lnTo>
                    <a:lnTo>
                      <a:pt x="17" y="2"/>
                    </a:lnTo>
                    <a:lnTo>
                      <a:pt x="17" y="14"/>
                    </a:lnTo>
                    <a:lnTo>
                      <a:pt x="17" y="14"/>
                    </a:lnTo>
                    <a:lnTo>
                      <a:pt x="16" y="15"/>
                    </a:lnTo>
                    <a:lnTo>
                      <a:pt x="16" y="17"/>
                    </a:lnTo>
                    <a:lnTo>
                      <a:pt x="16" y="26"/>
                    </a:lnTo>
                    <a:lnTo>
                      <a:pt x="15" y="26"/>
                    </a:lnTo>
                    <a:lnTo>
                      <a:pt x="15" y="26"/>
                    </a:lnTo>
                    <a:lnTo>
                      <a:pt x="12" y="27"/>
                    </a:lnTo>
                    <a:lnTo>
                      <a:pt x="9" y="30"/>
                    </a:lnTo>
                    <a:lnTo>
                      <a:pt x="7" y="33"/>
                    </a:lnTo>
                    <a:lnTo>
                      <a:pt x="5" y="38"/>
                    </a:lnTo>
                    <a:lnTo>
                      <a:pt x="5" y="38"/>
                    </a:lnTo>
                    <a:lnTo>
                      <a:pt x="5" y="38"/>
                    </a:lnTo>
                    <a:lnTo>
                      <a:pt x="1" y="40"/>
                    </a:lnTo>
                    <a:lnTo>
                      <a:pt x="0" y="42"/>
                    </a:lnTo>
                    <a:lnTo>
                      <a:pt x="0" y="45"/>
                    </a:lnTo>
                    <a:lnTo>
                      <a:pt x="3" y="117"/>
                    </a:lnTo>
                    <a:lnTo>
                      <a:pt x="3" y="127"/>
                    </a:lnTo>
                    <a:lnTo>
                      <a:pt x="49" y="104"/>
                    </a:lnTo>
                    <a:lnTo>
                      <a:pt x="49" y="79"/>
                    </a:lnTo>
                    <a:lnTo>
                      <a:pt x="47" y="44"/>
                    </a:lnTo>
                    <a:lnTo>
                      <a:pt x="47" y="41"/>
                    </a:lnTo>
                    <a:lnTo>
                      <a:pt x="47" y="41"/>
                    </a:lnTo>
                    <a:lnTo>
                      <a:pt x="46" y="38"/>
                    </a:lnTo>
                    <a:lnTo>
                      <a:pt x="43" y="37"/>
                    </a:lnTo>
                    <a:lnTo>
                      <a:pt x="43" y="37"/>
                    </a:lnTo>
                    <a:lnTo>
                      <a:pt x="43" y="37"/>
                    </a:lnTo>
                    <a:lnTo>
                      <a:pt x="43" y="37"/>
                    </a:lnTo>
                    <a:lnTo>
                      <a:pt x="43" y="37"/>
                    </a:lnTo>
                    <a:lnTo>
                      <a:pt x="42" y="33"/>
                    </a:lnTo>
                    <a:lnTo>
                      <a:pt x="38" y="29"/>
                    </a:lnTo>
                    <a:lnTo>
                      <a:pt x="35" y="26"/>
                    </a:lnTo>
                    <a:lnTo>
                      <a:pt x="32" y="26"/>
                    </a:lnTo>
                    <a:lnTo>
                      <a:pt x="32" y="26"/>
                    </a:lnTo>
                    <a:lnTo>
                      <a:pt x="32" y="26"/>
                    </a:lnTo>
                    <a:lnTo>
                      <a:pt x="31" y="26"/>
                    </a:lnTo>
                    <a:lnTo>
                      <a:pt x="31" y="17"/>
                    </a:lnTo>
                    <a:lnTo>
                      <a:pt x="31" y="17"/>
                    </a:lnTo>
                    <a:lnTo>
                      <a:pt x="31" y="15"/>
                    </a:lnTo>
                    <a:lnTo>
                      <a:pt x="28" y="14"/>
                    </a:lnTo>
                    <a:lnTo>
                      <a:pt x="28" y="10"/>
                    </a:lnTo>
                    <a:lnTo>
                      <a:pt x="28" y="10"/>
                    </a:lnTo>
                    <a:lnTo>
                      <a:pt x="27" y="7"/>
                    </a:lnTo>
                    <a:lnTo>
                      <a:pt x="19" y="2"/>
                    </a:lnTo>
                    <a:lnTo>
                      <a:pt x="19" y="2"/>
                    </a:lnTo>
                    <a:lnTo>
                      <a:pt x="17"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4" name="Freeform 330"/>
              <p:cNvSpPr>
                <a:spLocks/>
              </p:cNvSpPr>
              <p:nvPr/>
            </p:nvSpPr>
            <p:spPr bwMode="auto">
              <a:xfrm>
                <a:off x="2366931" y="2999745"/>
                <a:ext cx="66003" cy="171067"/>
              </a:xfrm>
              <a:custGeom>
                <a:avLst/>
                <a:gdLst>
                  <a:gd name="T0" fmla="*/ 17 w 49"/>
                  <a:gd name="T1" fmla="*/ 0 h 127"/>
                  <a:gd name="T2" fmla="*/ 17 w 49"/>
                  <a:gd name="T3" fmla="*/ 0 h 127"/>
                  <a:gd name="T4" fmla="*/ 17 w 49"/>
                  <a:gd name="T5" fmla="*/ 2 h 127"/>
                  <a:gd name="T6" fmla="*/ 17 w 49"/>
                  <a:gd name="T7" fmla="*/ 14 h 127"/>
                  <a:gd name="T8" fmla="*/ 17 w 49"/>
                  <a:gd name="T9" fmla="*/ 14 h 127"/>
                  <a:gd name="T10" fmla="*/ 16 w 49"/>
                  <a:gd name="T11" fmla="*/ 15 h 127"/>
                  <a:gd name="T12" fmla="*/ 16 w 49"/>
                  <a:gd name="T13" fmla="*/ 17 h 127"/>
                  <a:gd name="T14" fmla="*/ 16 w 49"/>
                  <a:gd name="T15" fmla="*/ 26 h 127"/>
                  <a:gd name="T16" fmla="*/ 15 w 49"/>
                  <a:gd name="T17" fmla="*/ 26 h 127"/>
                  <a:gd name="T18" fmla="*/ 15 w 49"/>
                  <a:gd name="T19" fmla="*/ 26 h 127"/>
                  <a:gd name="T20" fmla="*/ 12 w 49"/>
                  <a:gd name="T21" fmla="*/ 27 h 127"/>
                  <a:gd name="T22" fmla="*/ 9 w 49"/>
                  <a:gd name="T23" fmla="*/ 30 h 127"/>
                  <a:gd name="T24" fmla="*/ 7 w 49"/>
                  <a:gd name="T25" fmla="*/ 33 h 127"/>
                  <a:gd name="T26" fmla="*/ 5 w 49"/>
                  <a:gd name="T27" fmla="*/ 38 h 127"/>
                  <a:gd name="T28" fmla="*/ 5 w 49"/>
                  <a:gd name="T29" fmla="*/ 38 h 127"/>
                  <a:gd name="T30" fmla="*/ 5 w 49"/>
                  <a:gd name="T31" fmla="*/ 38 h 127"/>
                  <a:gd name="T32" fmla="*/ 1 w 49"/>
                  <a:gd name="T33" fmla="*/ 40 h 127"/>
                  <a:gd name="T34" fmla="*/ 0 w 49"/>
                  <a:gd name="T35" fmla="*/ 42 h 127"/>
                  <a:gd name="T36" fmla="*/ 0 w 49"/>
                  <a:gd name="T37" fmla="*/ 45 h 127"/>
                  <a:gd name="T38" fmla="*/ 3 w 49"/>
                  <a:gd name="T39" fmla="*/ 117 h 127"/>
                  <a:gd name="T40" fmla="*/ 3 w 49"/>
                  <a:gd name="T41" fmla="*/ 127 h 127"/>
                  <a:gd name="T42" fmla="*/ 49 w 49"/>
                  <a:gd name="T43" fmla="*/ 104 h 127"/>
                  <a:gd name="T44" fmla="*/ 49 w 49"/>
                  <a:gd name="T45" fmla="*/ 79 h 127"/>
                  <a:gd name="T46" fmla="*/ 47 w 49"/>
                  <a:gd name="T47" fmla="*/ 44 h 127"/>
                  <a:gd name="T48" fmla="*/ 47 w 49"/>
                  <a:gd name="T49" fmla="*/ 41 h 127"/>
                  <a:gd name="T50" fmla="*/ 47 w 49"/>
                  <a:gd name="T51" fmla="*/ 41 h 127"/>
                  <a:gd name="T52" fmla="*/ 46 w 49"/>
                  <a:gd name="T53" fmla="*/ 38 h 127"/>
                  <a:gd name="T54" fmla="*/ 43 w 49"/>
                  <a:gd name="T55" fmla="*/ 37 h 127"/>
                  <a:gd name="T56" fmla="*/ 43 w 49"/>
                  <a:gd name="T57" fmla="*/ 37 h 127"/>
                  <a:gd name="T58" fmla="*/ 43 w 49"/>
                  <a:gd name="T59" fmla="*/ 37 h 127"/>
                  <a:gd name="T60" fmla="*/ 43 w 49"/>
                  <a:gd name="T61" fmla="*/ 37 h 127"/>
                  <a:gd name="T62" fmla="*/ 43 w 49"/>
                  <a:gd name="T63" fmla="*/ 37 h 127"/>
                  <a:gd name="T64" fmla="*/ 42 w 49"/>
                  <a:gd name="T65" fmla="*/ 33 h 127"/>
                  <a:gd name="T66" fmla="*/ 38 w 49"/>
                  <a:gd name="T67" fmla="*/ 29 h 127"/>
                  <a:gd name="T68" fmla="*/ 35 w 49"/>
                  <a:gd name="T69" fmla="*/ 26 h 127"/>
                  <a:gd name="T70" fmla="*/ 32 w 49"/>
                  <a:gd name="T71" fmla="*/ 26 h 127"/>
                  <a:gd name="T72" fmla="*/ 32 w 49"/>
                  <a:gd name="T73" fmla="*/ 26 h 127"/>
                  <a:gd name="T74" fmla="*/ 32 w 49"/>
                  <a:gd name="T75" fmla="*/ 26 h 127"/>
                  <a:gd name="T76" fmla="*/ 31 w 49"/>
                  <a:gd name="T77" fmla="*/ 26 h 127"/>
                  <a:gd name="T78" fmla="*/ 31 w 49"/>
                  <a:gd name="T79" fmla="*/ 17 h 127"/>
                  <a:gd name="T80" fmla="*/ 31 w 49"/>
                  <a:gd name="T81" fmla="*/ 17 h 127"/>
                  <a:gd name="T82" fmla="*/ 31 w 49"/>
                  <a:gd name="T83" fmla="*/ 15 h 127"/>
                  <a:gd name="T84" fmla="*/ 28 w 49"/>
                  <a:gd name="T85" fmla="*/ 14 h 127"/>
                  <a:gd name="T86" fmla="*/ 28 w 49"/>
                  <a:gd name="T87" fmla="*/ 10 h 127"/>
                  <a:gd name="T88" fmla="*/ 28 w 49"/>
                  <a:gd name="T89" fmla="*/ 10 h 127"/>
                  <a:gd name="T90" fmla="*/ 27 w 49"/>
                  <a:gd name="T91" fmla="*/ 7 h 127"/>
                  <a:gd name="T92" fmla="*/ 19 w 49"/>
                  <a:gd name="T93" fmla="*/ 2 h 127"/>
                  <a:gd name="T94" fmla="*/ 19 w 49"/>
                  <a:gd name="T95" fmla="*/ 2 h 127"/>
                  <a:gd name="T96" fmla="*/ 17 w 49"/>
                  <a:gd name="T9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7">
                    <a:moveTo>
                      <a:pt x="17" y="0"/>
                    </a:moveTo>
                    <a:lnTo>
                      <a:pt x="17" y="0"/>
                    </a:lnTo>
                    <a:lnTo>
                      <a:pt x="17" y="2"/>
                    </a:lnTo>
                    <a:lnTo>
                      <a:pt x="17" y="14"/>
                    </a:lnTo>
                    <a:lnTo>
                      <a:pt x="17" y="14"/>
                    </a:lnTo>
                    <a:lnTo>
                      <a:pt x="16" y="15"/>
                    </a:lnTo>
                    <a:lnTo>
                      <a:pt x="16" y="17"/>
                    </a:lnTo>
                    <a:lnTo>
                      <a:pt x="16" y="26"/>
                    </a:lnTo>
                    <a:lnTo>
                      <a:pt x="15" y="26"/>
                    </a:lnTo>
                    <a:lnTo>
                      <a:pt x="15" y="26"/>
                    </a:lnTo>
                    <a:lnTo>
                      <a:pt x="12" y="27"/>
                    </a:lnTo>
                    <a:lnTo>
                      <a:pt x="9" y="30"/>
                    </a:lnTo>
                    <a:lnTo>
                      <a:pt x="7" y="33"/>
                    </a:lnTo>
                    <a:lnTo>
                      <a:pt x="5" y="38"/>
                    </a:lnTo>
                    <a:lnTo>
                      <a:pt x="5" y="38"/>
                    </a:lnTo>
                    <a:lnTo>
                      <a:pt x="5" y="38"/>
                    </a:lnTo>
                    <a:lnTo>
                      <a:pt x="1" y="40"/>
                    </a:lnTo>
                    <a:lnTo>
                      <a:pt x="0" y="42"/>
                    </a:lnTo>
                    <a:lnTo>
                      <a:pt x="0" y="45"/>
                    </a:lnTo>
                    <a:lnTo>
                      <a:pt x="3" y="117"/>
                    </a:lnTo>
                    <a:lnTo>
                      <a:pt x="3" y="127"/>
                    </a:lnTo>
                    <a:lnTo>
                      <a:pt x="49" y="104"/>
                    </a:lnTo>
                    <a:lnTo>
                      <a:pt x="49" y="79"/>
                    </a:lnTo>
                    <a:lnTo>
                      <a:pt x="47" y="44"/>
                    </a:lnTo>
                    <a:lnTo>
                      <a:pt x="47" y="41"/>
                    </a:lnTo>
                    <a:lnTo>
                      <a:pt x="47" y="41"/>
                    </a:lnTo>
                    <a:lnTo>
                      <a:pt x="46" y="38"/>
                    </a:lnTo>
                    <a:lnTo>
                      <a:pt x="43" y="37"/>
                    </a:lnTo>
                    <a:lnTo>
                      <a:pt x="43" y="37"/>
                    </a:lnTo>
                    <a:lnTo>
                      <a:pt x="43" y="37"/>
                    </a:lnTo>
                    <a:lnTo>
                      <a:pt x="43" y="37"/>
                    </a:lnTo>
                    <a:lnTo>
                      <a:pt x="43" y="37"/>
                    </a:lnTo>
                    <a:lnTo>
                      <a:pt x="42" y="33"/>
                    </a:lnTo>
                    <a:lnTo>
                      <a:pt x="38" y="29"/>
                    </a:lnTo>
                    <a:lnTo>
                      <a:pt x="35" y="26"/>
                    </a:lnTo>
                    <a:lnTo>
                      <a:pt x="32" y="26"/>
                    </a:lnTo>
                    <a:lnTo>
                      <a:pt x="32" y="26"/>
                    </a:lnTo>
                    <a:lnTo>
                      <a:pt x="32" y="26"/>
                    </a:lnTo>
                    <a:lnTo>
                      <a:pt x="31" y="26"/>
                    </a:lnTo>
                    <a:lnTo>
                      <a:pt x="31" y="17"/>
                    </a:lnTo>
                    <a:lnTo>
                      <a:pt x="31" y="17"/>
                    </a:lnTo>
                    <a:lnTo>
                      <a:pt x="31" y="15"/>
                    </a:lnTo>
                    <a:lnTo>
                      <a:pt x="28" y="14"/>
                    </a:lnTo>
                    <a:lnTo>
                      <a:pt x="28" y="10"/>
                    </a:lnTo>
                    <a:lnTo>
                      <a:pt x="28" y="10"/>
                    </a:lnTo>
                    <a:lnTo>
                      <a:pt x="27" y="7"/>
                    </a:lnTo>
                    <a:lnTo>
                      <a:pt x="19" y="2"/>
                    </a:lnTo>
                    <a:lnTo>
                      <a:pt x="19" y="2"/>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5" name="Freeform 331"/>
              <p:cNvSpPr>
                <a:spLocks/>
              </p:cNvSpPr>
              <p:nvPr/>
            </p:nvSpPr>
            <p:spPr bwMode="auto">
              <a:xfrm>
                <a:off x="2370971" y="3139832"/>
                <a:ext cx="63309" cy="86207"/>
              </a:xfrm>
              <a:custGeom>
                <a:avLst/>
                <a:gdLst>
                  <a:gd name="T0" fmla="*/ 46 w 47"/>
                  <a:gd name="T1" fmla="*/ 0 h 64"/>
                  <a:gd name="T2" fmla="*/ 0 w 47"/>
                  <a:gd name="T3" fmla="*/ 23 h 64"/>
                  <a:gd name="T4" fmla="*/ 0 w 47"/>
                  <a:gd name="T5" fmla="*/ 53 h 64"/>
                  <a:gd name="T6" fmla="*/ 0 w 47"/>
                  <a:gd name="T7" fmla="*/ 53 h 64"/>
                  <a:gd name="T8" fmla="*/ 1 w 47"/>
                  <a:gd name="T9" fmla="*/ 56 h 64"/>
                  <a:gd name="T10" fmla="*/ 5 w 47"/>
                  <a:gd name="T11" fmla="*/ 57 h 64"/>
                  <a:gd name="T12" fmla="*/ 5 w 47"/>
                  <a:gd name="T13" fmla="*/ 57 h 64"/>
                  <a:gd name="T14" fmla="*/ 5 w 47"/>
                  <a:gd name="T15" fmla="*/ 57 h 64"/>
                  <a:gd name="T16" fmla="*/ 5 w 47"/>
                  <a:gd name="T17" fmla="*/ 57 h 64"/>
                  <a:gd name="T18" fmla="*/ 5 w 47"/>
                  <a:gd name="T19" fmla="*/ 57 h 64"/>
                  <a:gd name="T20" fmla="*/ 5 w 47"/>
                  <a:gd name="T21" fmla="*/ 60 h 64"/>
                  <a:gd name="T22" fmla="*/ 6 w 47"/>
                  <a:gd name="T23" fmla="*/ 61 h 64"/>
                  <a:gd name="T24" fmla="*/ 9 w 47"/>
                  <a:gd name="T25" fmla="*/ 62 h 64"/>
                  <a:gd name="T26" fmla="*/ 12 w 47"/>
                  <a:gd name="T27" fmla="*/ 64 h 64"/>
                  <a:gd name="T28" fmla="*/ 12 w 47"/>
                  <a:gd name="T29" fmla="*/ 64 h 64"/>
                  <a:gd name="T30" fmla="*/ 12 w 47"/>
                  <a:gd name="T31" fmla="*/ 64 h 64"/>
                  <a:gd name="T32" fmla="*/ 36 w 47"/>
                  <a:gd name="T33" fmla="*/ 62 h 64"/>
                  <a:gd name="T34" fmla="*/ 36 w 47"/>
                  <a:gd name="T35" fmla="*/ 62 h 64"/>
                  <a:gd name="T36" fmla="*/ 39 w 47"/>
                  <a:gd name="T37" fmla="*/ 62 h 64"/>
                  <a:gd name="T38" fmla="*/ 40 w 47"/>
                  <a:gd name="T39" fmla="*/ 61 h 64"/>
                  <a:gd name="T40" fmla="*/ 41 w 47"/>
                  <a:gd name="T41" fmla="*/ 58 h 64"/>
                  <a:gd name="T42" fmla="*/ 43 w 47"/>
                  <a:gd name="T43" fmla="*/ 57 h 64"/>
                  <a:gd name="T44" fmla="*/ 43 w 47"/>
                  <a:gd name="T45" fmla="*/ 57 h 64"/>
                  <a:gd name="T46" fmla="*/ 43 w 47"/>
                  <a:gd name="T47" fmla="*/ 57 h 64"/>
                  <a:gd name="T48" fmla="*/ 43 w 47"/>
                  <a:gd name="T49" fmla="*/ 57 h 64"/>
                  <a:gd name="T50" fmla="*/ 46 w 47"/>
                  <a:gd name="T51" fmla="*/ 54 h 64"/>
                  <a:gd name="T52" fmla="*/ 47 w 47"/>
                  <a:gd name="T53" fmla="*/ 52 h 64"/>
                  <a:gd name="T54" fmla="*/ 46 w 47"/>
                  <a:gd name="T5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64">
                    <a:moveTo>
                      <a:pt x="46" y="0"/>
                    </a:moveTo>
                    <a:lnTo>
                      <a:pt x="0" y="23"/>
                    </a:lnTo>
                    <a:lnTo>
                      <a:pt x="0" y="53"/>
                    </a:lnTo>
                    <a:lnTo>
                      <a:pt x="0" y="53"/>
                    </a:lnTo>
                    <a:lnTo>
                      <a:pt x="1" y="56"/>
                    </a:lnTo>
                    <a:lnTo>
                      <a:pt x="5" y="57"/>
                    </a:lnTo>
                    <a:lnTo>
                      <a:pt x="5" y="57"/>
                    </a:lnTo>
                    <a:lnTo>
                      <a:pt x="5" y="57"/>
                    </a:lnTo>
                    <a:lnTo>
                      <a:pt x="5" y="57"/>
                    </a:lnTo>
                    <a:lnTo>
                      <a:pt x="5" y="57"/>
                    </a:lnTo>
                    <a:lnTo>
                      <a:pt x="5" y="60"/>
                    </a:lnTo>
                    <a:lnTo>
                      <a:pt x="6" y="61"/>
                    </a:lnTo>
                    <a:lnTo>
                      <a:pt x="9" y="62"/>
                    </a:lnTo>
                    <a:lnTo>
                      <a:pt x="12" y="64"/>
                    </a:lnTo>
                    <a:lnTo>
                      <a:pt x="12" y="64"/>
                    </a:lnTo>
                    <a:lnTo>
                      <a:pt x="12" y="64"/>
                    </a:lnTo>
                    <a:lnTo>
                      <a:pt x="36" y="62"/>
                    </a:lnTo>
                    <a:lnTo>
                      <a:pt x="36" y="62"/>
                    </a:lnTo>
                    <a:lnTo>
                      <a:pt x="39" y="62"/>
                    </a:lnTo>
                    <a:lnTo>
                      <a:pt x="40" y="61"/>
                    </a:lnTo>
                    <a:lnTo>
                      <a:pt x="41" y="58"/>
                    </a:lnTo>
                    <a:lnTo>
                      <a:pt x="43" y="57"/>
                    </a:lnTo>
                    <a:lnTo>
                      <a:pt x="43" y="57"/>
                    </a:lnTo>
                    <a:lnTo>
                      <a:pt x="43" y="57"/>
                    </a:lnTo>
                    <a:lnTo>
                      <a:pt x="43" y="57"/>
                    </a:lnTo>
                    <a:lnTo>
                      <a:pt x="46" y="54"/>
                    </a:lnTo>
                    <a:lnTo>
                      <a:pt x="47" y="52"/>
                    </a:lnTo>
                    <a:lnTo>
                      <a:pt x="46" y="0"/>
                    </a:lnTo>
                    <a:close/>
                  </a:path>
                </a:pathLst>
              </a:custGeom>
              <a:solidFill>
                <a:srgbClr val="D4D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6" name="Freeform 332"/>
              <p:cNvSpPr>
                <a:spLocks/>
              </p:cNvSpPr>
              <p:nvPr/>
            </p:nvSpPr>
            <p:spPr bwMode="auto">
              <a:xfrm>
                <a:off x="2370971" y="3139832"/>
                <a:ext cx="63309" cy="86207"/>
              </a:xfrm>
              <a:custGeom>
                <a:avLst/>
                <a:gdLst>
                  <a:gd name="T0" fmla="*/ 46 w 47"/>
                  <a:gd name="T1" fmla="*/ 0 h 64"/>
                  <a:gd name="T2" fmla="*/ 0 w 47"/>
                  <a:gd name="T3" fmla="*/ 23 h 64"/>
                  <a:gd name="T4" fmla="*/ 0 w 47"/>
                  <a:gd name="T5" fmla="*/ 53 h 64"/>
                  <a:gd name="T6" fmla="*/ 0 w 47"/>
                  <a:gd name="T7" fmla="*/ 53 h 64"/>
                  <a:gd name="T8" fmla="*/ 1 w 47"/>
                  <a:gd name="T9" fmla="*/ 56 h 64"/>
                  <a:gd name="T10" fmla="*/ 5 w 47"/>
                  <a:gd name="T11" fmla="*/ 57 h 64"/>
                  <a:gd name="T12" fmla="*/ 5 w 47"/>
                  <a:gd name="T13" fmla="*/ 57 h 64"/>
                  <a:gd name="T14" fmla="*/ 5 w 47"/>
                  <a:gd name="T15" fmla="*/ 57 h 64"/>
                  <a:gd name="T16" fmla="*/ 5 w 47"/>
                  <a:gd name="T17" fmla="*/ 57 h 64"/>
                  <a:gd name="T18" fmla="*/ 5 w 47"/>
                  <a:gd name="T19" fmla="*/ 57 h 64"/>
                  <a:gd name="T20" fmla="*/ 5 w 47"/>
                  <a:gd name="T21" fmla="*/ 60 h 64"/>
                  <a:gd name="T22" fmla="*/ 6 w 47"/>
                  <a:gd name="T23" fmla="*/ 61 h 64"/>
                  <a:gd name="T24" fmla="*/ 9 w 47"/>
                  <a:gd name="T25" fmla="*/ 62 h 64"/>
                  <a:gd name="T26" fmla="*/ 12 w 47"/>
                  <a:gd name="T27" fmla="*/ 64 h 64"/>
                  <a:gd name="T28" fmla="*/ 12 w 47"/>
                  <a:gd name="T29" fmla="*/ 64 h 64"/>
                  <a:gd name="T30" fmla="*/ 12 w 47"/>
                  <a:gd name="T31" fmla="*/ 64 h 64"/>
                  <a:gd name="T32" fmla="*/ 36 w 47"/>
                  <a:gd name="T33" fmla="*/ 62 h 64"/>
                  <a:gd name="T34" fmla="*/ 36 w 47"/>
                  <a:gd name="T35" fmla="*/ 62 h 64"/>
                  <a:gd name="T36" fmla="*/ 39 w 47"/>
                  <a:gd name="T37" fmla="*/ 62 h 64"/>
                  <a:gd name="T38" fmla="*/ 40 w 47"/>
                  <a:gd name="T39" fmla="*/ 61 h 64"/>
                  <a:gd name="T40" fmla="*/ 41 w 47"/>
                  <a:gd name="T41" fmla="*/ 58 h 64"/>
                  <a:gd name="T42" fmla="*/ 43 w 47"/>
                  <a:gd name="T43" fmla="*/ 57 h 64"/>
                  <a:gd name="T44" fmla="*/ 43 w 47"/>
                  <a:gd name="T45" fmla="*/ 57 h 64"/>
                  <a:gd name="T46" fmla="*/ 43 w 47"/>
                  <a:gd name="T47" fmla="*/ 57 h 64"/>
                  <a:gd name="T48" fmla="*/ 43 w 47"/>
                  <a:gd name="T49" fmla="*/ 57 h 64"/>
                  <a:gd name="T50" fmla="*/ 46 w 47"/>
                  <a:gd name="T51" fmla="*/ 54 h 64"/>
                  <a:gd name="T52" fmla="*/ 47 w 47"/>
                  <a:gd name="T53" fmla="*/ 52 h 64"/>
                  <a:gd name="T54" fmla="*/ 46 w 47"/>
                  <a:gd name="T5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64">
                    <a:moveTo>
                      <a:pt x="46" y="0"/>
                    </a:moveTo>
                    <a:lnTo>
                      <a:pt x="0" y="23"/>
                    </a:lnTo>
                    <a:lnTo>
                      <a:pt x="0" y="53"/>
                    </a:lnTo>
                    <a:lnTo>
                      <a:pt x="0" y="53"/>
                    </a:lnTo>
                    <a:lnTo>
                      <a:pt x="1" y="56"/>
                    </a:lnTo>
                    <a:lnTo>
                      <a:pt x="5" y="57"/>
                    </a:lnTo>
                    <a:lnTo>
                      <a:pt x="5" y="57"/>
                    </a:lnTo>
                    <a:lnTo>
                      <a:pt x="5" y="57"/>
                    </a:lnTo>
                    <a:lnTo>
                      <a:pt x="5" y="57"/>
                    </a:lnTo>
                    <a:lnTo>
                      <a:pt x="5" y="57"/>
                    </a:lnTo>
                    <a:lnTo>
                      <a:pt x="5" y="60"/>
                    </a:lnTo>
                    <a:lnTo>
                      <a:pt x="6" y="61"/>
                    </a:lnTo>
                    <a:lnTo>
                      <a:pt x="9" y="62"/>
                    </a:lnTo>
                    <a:lnTo>
                      <a:pt x="12" y="64"/>
                    </a:lnTo>
                    <a:lnTo>
                      <a:pt x="12" y="64"/>
                    </a:lnTo>
                    <a:lnTo>
                      <a:pt x="12" y="64"/>
                    </a:lnTo>
                    <a:lnTo>
                      <a:pt x="36" y="62"/>
                    </a:lnTo>
                    <a:lnTo>
                      <a:pt x="36" y="62"/>
                    </a:lnTo>
                    <a:lnTo>
                      <a:pt x="39" y="62"/>
                    </a:lnTo>
                    <a:lnTo>
                      <a:pt x="40" y="61"/>
                    </a:lnTo>
                    <a:lnTo>
                      <a:pt x="41" y="58"/>
                    </a:lnTo>
                    <a:lnTo>
                      <a:pt x="43" y="57"/>
                    </a:lnTo>
                    <a:lnTo>
                      <a:pt x="43" y="57"/>
                    </a:lnTo>
                    <a:lnTo>
                      <a:pt x="43" y="57"/>
                    </a:lnTo>
                    <a:lnTo>
                      <a:pt x="43" y="57"/>
                    </a:lnTo>
                    <a:lnTo>
                      <a:pt x="46" y="54"/>
                    </a:lnTo>
                    <a:lnTo>
                      <a:pt x="47" y="52"/>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7" name="Freeform 333"/>
              <p:cNvSpPr>
                <a:spLocks/>
              </p:cNvSpPr>
              <p:nvPr/>
            </p:nvSpPr>
            <p:spPr bwMode="auto">
              <a:xfrm>
                <a:off x="2372319" y="2890639"/>
                <a:ext cx="63309" cy="75431"/>
              </a:xfrm>
              <a:custGeom>
                <a:avLst/>
                <a:gdLst>
                  <a:gd name="T0" fmla="*/ 39 w 47"/>
                  <a:gd name="T1" fmla="*/ 0 h 56"/>
                  <a:gd name="T2" fmla="*/ 39 w 47"/>
                  <a:gd name="T3" fmla="*/ 0 h 56"/>
                  <a:gd name="T4" fmla="*/ 39 w 47"/>
                  <a:gd name="T5" fmla="*/ 0 h 56"/>
                  <a:gd name="T6" fmla="*/ 8 w 47"/>
                  <a:gd name="T7" fmla="*/ 0 h 56"/>
                  <a:gd name="T8" fmla="*/ 8 w 47"/>
                  <a:gd name="T9" fmla="*/ 0 h 56"/>
                  <a:gd name="T10" fmla="*/ 5 w 47"/>
                  <a:gd name="T11" fmla="*/ 2 h 56"/>
                  <a:gd name="T12" fmla="*/ 4 w 47"/>
                  <a:gd name="T13" fmla="*/ 4 h 56"/>
                  <a:gd name="T14" fmla="*/ 4 w 47"/>
                  <a:gd name="T15" fmla="*/ 4 h 56"/>
                  <a:gd name="T16" fmla="*/ 4 w 47"/>
                  <a:gd name="T17" fmla="*/ 4 h 56"/>
                  <a:gd name="T18" fmla="*/ 4 w 47"/>
                  <a:gd name="T19" fmla="*/ 4 h 56"/>
                  <a:gd name="T20" fmla="*/ 1 w 47"/>
                  <a:gd name="T21" fmla="*/ 6 h 56"/>
                  <a:gd name="T22" fmla="*/ 0 w 47"/>
                  <a:gd name="T23" fmla="*/ 9 h 56"/>
                  <a:gd name="T24" fmla="*/ 1 w 47"/>
                  <a:gd name="T25" fmla="*/ 52 h 56"/>
                  <a:gd name="T26" fmla="*/ 1 w 47"/>
                  <a:gd name="T27" fmla="*/ 52 h 56"/>
                  <a:gd name="T28" fmla="*/ 1 w 47"/>
                  <a:gd name="T29" fmla="*/ 54 h 56"/>
                  <a:gd name="T30" fmla="*/ 5 w 47"/>
                  <a:gd name="T31" fmla="*/ 56 h 56"/>
                  <a:gd name="T32" fmla="*/ 5 w 47"/>
                  <a:gd name="T33" fmla="*/ 56 h 56"/>
                  <a:gd name="T34" fmla="*/ 5 w 47"/>
                  <a:gd name="T35" fmla="*/ 56 h 56"/>
                  <a:gd name="T36" fmla="*/ 43 w 47"/>
                  <a:gd name="T37" fmla="*/ 54 h 56"/>
                  <a:gd name="T38" fmla="*/ 43 w 47"/>
                  <a:gd name="T39" fmla="*/ 54 h 56"/>
                  <a:gd name="T40" fmla="*/ 47 w 47"/>
                  <a:gd name="T41" fmla="*/ 53 h 56"/>
                  <a:gd name="T42" fmla="*/ 47 w 47"/>
                  <a:gd name="T43" fmla="*/ 50 h 56"/>
                  <a:gd name="T44" fmla="*/ 47 w 47"/>
                  <a:gd name="T45" fmla="*/ 9 h 56"/>
                  <a:gd name="T46" fmla="*/ 47 w 47"/>
                  <a:gd name="T47" fmla="*/ 9 h 56"/>
                  <a:gd name="T48" fmla="*/ 46 w 47"/>
                  <a:gd name="T49" fmla="*/ 4 h 56"/>
                  <a:gd name="T50" fmla="*/ 42 w 47"/>
                  <a:gd name="T51" fmla="*/ 3 h 56"/>
                  <a:gd name="T52" fmla="*/ 42 w 47"/>
                  <a:gd name="T53" fmla="*/ 3 h 56"/>
                  <a:gd name="T54" fmla="*/ 42 w 47"/>
                  <a:gd name="T55" fmla="*/ 3 h 56"/>
                  <a:gd name="T56" fmla="*/ 42 w 47"/>
                  <a:gd name="T57" fmla="*/ 3 h 56"/>
                  <a:gd name="T58" fmla="*/ 42 w 47"/>
                  <a:gd name="T59" fmla="*/ 3 h 56"/>
                  <a:gd name="T60" fmla="*/ 42 w 47"/>
                  <a:gd name="T61" fmla="*/ 3 h 56"/>
                  <a:gd name="T62" fmla="*/ 40 w 47"/>
                  <a:gd name="T63" fmla="*/ 0 h 56"/>
                  <a:gd name="T64" fmla="*/ 39 w 47"/>
                  <a:gd name="T6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56">
                    <a:moveTo>
                      <a:pt x="39" y="0"/>
                    </a:moveTo>
                    <a:lnTo>
                      <a:pt x="39" y="0"/>
                    </a:lnTo>
                    <a:lnTo>
                      <a:pt x="39" y="0"/>
                    </a:lnTo>
                    <a:lnTo>
                      <a:pt x="8" y="0"/>
                    </a:lnTo>
                    <a:lnTo>
                      <a:pt x="8" y="0"/>
                    </a:lnTo>
                    <a:lnTo>
                      <a:pt x="5" y="2"/>
                    </a:lnTo>
                    <a:lnTo>
                      <a:pt x="4" y="4"/>
                    </a:lnTo>
                    <a:lnTo>
                      <a:pt x="4" y="4"/>
                    </a:lnTo>
                    <a:lnTo>
                      <a:pt x="4" y="4"/>
                    </a:lnTo>
                    <a:lnTo>
                      <a:pt x="4" y="4"/>
                    </a:lnTo>
                    <a:lnTo>
                      <a:pt x="1" y="6"/>
                    </a:lnTo>
                    <a:lnTo>
                      <a:pt x="0" y="9"/>
                    </a:lnTo>
                    <a:lnTo>
                      <a:pt x="1" y="52"/>
                    </a:lnTo>
                    <a:lnTo>
                      <a:pt x="1" y="52"/>
                    </a:lnTo>
                    <a:lnTo>
                      <a:pt x="1" y="54"/>
                    </a:lnTo>
                    <a:lnTo>
                      <a:pt x="5" y="56"/>
                    </a:lnTo>
                    <a:lnTo>
                      <a:pt x="5" y="56"/>
                    </a:lnTo>
                    <a:lnTo>
                      <a:pt x="5" y="56"/>
                    </a:lnTo>
                    <a:lnTo>
                      <a:pt x="43" y="54"/>
                    </a:lnTo>
                    <a:lnTo>
                      <a:pt x="43" y="54"/>
                    </a:lnTo>
                    <a:lnTo>
                      <a:pt x="47" y="53"/>
                    </a:lnTo>
                    <a:lnTo>
                      <a:pt x="47" y="50"/>
                    </a:lnTo>
                    <a:lnTo>
                      <a:pt x="47" y="9"/>
                    </a:lnTo>
                    <a:lnTo>
                      <a:pt x="47" y="9"/>
                    </a:lnTo>
                    <a:lnTo>
                      <a:pt x="46" y="4"/>
                    </a:lnTo>
                    <a:lnTo>
                      <a:pt x="42" y="3"/>
                    </a:lnTo>
                    <a:lnTo>
                      <a:pt x="42" y="3"/>
                    </a:lnTo>
                    <a:lnTo>
                      <a:pt x="42" y="3"/>
                    </a:lnTo>
                    <a:lnTo>
                      <a:pt x="42" y="3"/>
                    </a:lnTo>
                    <a:lnTo>
                      <a:pt x="42" y="3"/>
                    </a:lnTo>
                    <a:lnTo>
                      <a:pt x="42" y="3"/>
                    </a:lnTo>
                    <a:lnTo>
                      <a:pt x="40" y="0"/>
                    </a:lnTo>
                    <a:lnTo>
                      <a:pt x="39"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8" name="Freeform 334"/>
              <p:cNvSpPr>
                <a:spLocks/>
              </p:cNvSpPr>
              <p:nvPr/>
            </p:nvSpPr>
            <p:spPr bwMode="auto">
              <a:xfrm>
                <a:off x="2372319" y="2890639"/>
                <a:ext cx="63309" cy="75431"/>
              </a:xfrm>
              <a:custGeom>
                <a:avLst/>
                <a:gdLst>
                  <a:gd name="T0" fmla="*/ 39 w 47"/>
                  <a:gd name="T1" fmla="*/ 0 h 56"/>
                  <a:gd name="T2" fmla="*/ 39 w 47"/>
                  <a:gd name="T3" fmla="*/ 0 h 56"/>
                  <a:gd name="T4" fmla="*/ 39 w 47"/>
                  <a:gd name="T5" fmla="*/ 0 h 56"/>
                  <a:gd name="T6" fmla="*/ 8 w 47"/>
                  <a:gd name="T7" fmla="*/ 0 h 56"/>
                  <a:gd name="T8" fmla="*/ 8 w 47"/>
                  <a:gd name="T9" fmla="*/ 0 h 56"/>
                  <a:gd name="T10" fmla="*/ 5 w 47"/>
                  <a:gd name="T11" fmla="*/ 2 h 56"/>
                  <a:gd name="T12" fmla="*/ 4 w 47"/>
                  <a:gd name="T13" fmla="*/ 4 h 56"/>
                  <a:gd name="T14" fmla="*/ 4 w 47"/>
                  <a:gd name="T15" fmla="*/ 4 h 56"/>
                  <a:gd name="T16" fmla="*/ 4 w 47"/>
                  <a:gd name="T17" fmla="*/ 4 h 56"/>
                  <a:gd name="T18" fmla="*/ 4 w 47"/>
                  <a:gd name="T19" fmla="*/ 4 h 56"/>
                  <a:gd name="T20" fmla="*/ 1 w 47"/>
                  <a:gd name="T21" fmla="*/ 6 h 56"/>
                  <a:gd name="T22" fmla="*/ 0 w 47"/>
                  <a:gd name="T23" fmla="*/ 9 h 56"/>
                  <a:gd name="T24" fmla="*/ 1 w 47"/>
                  <a:gd name="T25" fmla="*/ 52 h 56"/>
                  <a:gd name="T26" fmla="*/ 1 w 47"/>
                  <a:gd name="T27" fmla="*/ 52 h 56"/>
                  <a:gd name="T28" fmla="*/ 1 w 47"/>
                  <a:gd name="T29" fmla="*/ 54 h 56"/>
                  <a:gd name="T30" fmla="*/ 5 w 47"/>
                  <a:gd name="T31" fmla="*/ 56 h 56"/>
                  <a:gd name="T32" fmla="*/ 5 w 47"/>
                  <a:gd name="T33" fmla="*/ 56 h 56"/>
                  <a:gd name="T34" fmla="*/ 5 w 47"/>
                  <a:gd name="T35" fmla="*/ 56 h 56"/>
                  <a:gd name="T36" fmla="*/ 43 w 47"/>
                  <a:gd name="T37" fmla="*/ 54 h 56"/>
                  <a:gd name="T38" fmla="*/ 43 w 47"/>
                  <a:gd name="T39" fmla="*/ 54 h 56"/>
                  <a:gd name="T40" fmla="*/ 47 w 47"/>
                  <a:gd name="T41" fmla="*/ 53 h 56"/>
                  <a:gd name="T42" fmla="*/ 47 w 47"/>
                  <a:gd name="T43" fmla="*/ 50 h 56"/>
                  <a:gd name="T44" fmla="*/ 47 w 47"/>
                  <a:gd name="T45" fmla="*/ 9 h 56"/>
                  <a:gd name="T46" fmla="*/ 47 w 47"/>
                  <a:gd name="T47" fmla="*/ 9 h 56"/>
                  <a:gd name="T48" fmla="*/ 46 w 47"/>
                  <a:gd name="T49" fmla="*/ 4 h 56"/>
                  <a:gd name="T50" fmla="*/ 42 w 47"/>
                  <a:gd name="T51" fmla="*/ 3 h 56"/>
                  <a:gd name="T52" fmla="*/ 42 w 47"/>
                  <a:gd name="T53" fmla="*/ 3 h 56"/>
                  <a:gd name="T54" fmla="*/ 42 w 47"/>
                  <a:gd name="T55" fmla="*/ 3 h 56"/>
                  <a:gd name="T56" fmla="*/ 42 w 47"/>
                  <a:gd name="T57" fmla="*/ 3 h 56"/>
                  <a:gd name="T58" fmla="*/ 42 w 47"/>
                  <a:gd name="T59" fmla="*/ 3 h 56"/>
                  <a:gd name="T60" fmla="*/ 42 w 47"/>
                  <a:gd name="T61" fmla="*/ 3 h 56"/>
                  <a:gd name="T62" fmla="*/ 40 w 47"/>
                  <a:gd name="T63" fmla="*/ 0 h 56"/>
                  <a:gd name="T64" fmla="*/ 39 w 47"/>
                  <a:gd name="T6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56">
                    <a:moveTo>
                      <a:pt x="39" y="0"/>
                    </a:moveTo>
                    <a:lnTo>
                      <a:pt x="39" y="0"/>
                    </a:lnTo>
                    <a:lnTo>
                      <a:pt x="39" y="0"/>
                    </a:lnTo>
                    <a:lnTo>
                      <a:pt x="8" y="0"/>
                    </a:lnTo>
                    <a:lnTo>
                      <a:pt x="8" y="0"/>
                    </a:lnTo>
                    <a:lnTo>
                      <a:pt x="5" y="2"/>
                    </a:lnTo>
                    <a:lnTo>
                      <a:pt x="4" y="4"/>
                    </a:lnTo>
                    <a:lnTo>
                      <a:pt x="4" y="4"/>
                    </a:lnTo>
                    <a:lnTo>
                      <a:pt x="4" y="4"/>
                    </a:lnTo>
                    <a:lnTo>
                      <a:pt x="4" y="4"/>
                    </a:lnTo>
                    <a:lnTo>
                      <a:pt x="1" y="6"/>
                    </a:lnTo>
                    <a:lnTo>
                      <a:pt x="0" y="9"/>
                    </a:lnTo>
                    <a:lnTo>
                      <a:pt x="1" y="52"/>
                    </a:lnTo>
                    <a:lnTo>
                      <a:pt x="1" y="52"/>
                    </a:lnTo>
                    <a:lnTo>
                      <a:pt x="1" y="54"/>
                    </a:lnTo>
                    <a:lnTo>
                      <a:pt x="5" y="56"/>
                    </a:lnTo>
                    <a:lnTo>
                      <a:pt x="5" y="56"/>
                    </a:lnTo>
                    <a:lnTo>
                      <a:pt x="5" y="56"/>
                    </a:lnTo>
                    <a:lnTo>
                      <a:pt x="43" y="54"/>
                    </a:lnTo>
                    <a:lnTo>
                      <a:pt x="43" y="54"/>
                    </a:lnTo>
                    <a:lnTo>
                      <a:pt x="47" y="53"/>
                    </a:lnTo>
                    <a:lnTo>
                      <a:pt x="47" y="50"/>
                    </a:lnTo>
                    <a:lnTo>
                      <a:pt x="47" y="9"/>
                    </a:lnTo>
                    <a:lnTo>
                      <a:pt x="47" y="9"/>
                    </a:lnTo>
                    <a:lnTo>
                      <a:pt x="46" y="4"/>
                    </a:lnTo>
                    <a:lnTo>
                      <a:pt x="42" y="3"/>
                    </a:lnTo>
                    <a:lnTo>
                      <a:pt x="42" y="3"/>
                    </a:lnTo>
                    <a:lnTo>
                      <a:pt x="42" y="3"/>
                    </a:lnTo>
                    <a:lnTo>
                      <a:pt x="42" y="3"/>
                    </a:lnTo>
                    <a:lnTo>
                      <a:pt x="42" y="3"/>
                    </a:lnTo>
                    <a:lnTo>
                      <a:pt x="42" y="3"/>
                    </a:lnTo>
                    <a:lnTo>
                      <a:pt x="40"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9" name="Freeform 335"/>
              <p:cNvSpPr>
                <a:spLocks/>
              </p:cNvSpPr>
              <p:nvPr/>
            </p:nvSpPr>
            <p:spPr bwMode="auto">
              <a:xfrm>
                <a:off x="2372319" y="2980888"/>
                <a:ext cx="16164" cy="48491"/>
              </a:xfrm>
              <a:custGeom>
                <a:avLst/>
                <a:gdLst>
                  <a:gd name="T0" fmla="*/ 11 w 12"/>
                  <a:gd name="T1" fmla="*/ 9 h 36"/>
                  <a:gd name="T2" fmla="*/ 12 w 12"/>
                  <a:gd name="T3" fmla="*/ 36 h 36"/>
                  <a:gd name="T4" fmla="*/ 12 w 12"/>
                  <a:gd name="T5" fmla="*/ 36 h 36"/>
                  <a:gd name="T6" fmla="*/ 11 w 12"/>
                  <a:gd name="T7" fmla="*/ 36 h 36"/>
                  <a:gd name="T8" fmla="*/ 9 w 12"/>
                  <a:gd name="T9" fmla="*/ 36 h 36"/>
                  <a:gd name="T10" fmla="*/ 3 w 12"/>
                  <a:gd name="T11" fmla="*/ 31 h 36"/>
                  <a:gd name="T12" fmla="*/ 3 w 12"/>
                  <a:gd name="T13" fmla="*/ 31 h 36"/>
                  <a:gd name="T14" fmla="*/ 0 w 12"/>
                  <a:gd name="T15" fmla="*/ 27 h 36"/>
                  <a:gd name="T16" fmla="*/ 0 w 12"/>
                  <a:gd name="T17" fmla="*/ 1 h 36"/>
                  <a:gd name="T18" fmla="*/ 0 w 12"/>
                  <a:gd name="T19" fmla="*/ 1 h 36"/>
                  <a:gd name="T20" fmla="*/ 0 w 12"/>
                  <a:gd name="T21" fmla="*/ 0 h 36"/>
                  <a:gd name="T22" fmla="*/ 1 w 12"/>
                  <a:gd name="T23" fmla="*/ 0 h 36"/>
                  <a:gd name="T24" fmla="*/ 9 w 12"/>
                  <a:gd name="T25" fmla="*/ 6 h 36"/>
                  <a:gd name="T26" fmla="*/ 9 w 12"/>
                  <a:gd name="T27" fmla="*/ 6 h 36"/>
                  <a:gd name="T28" fmla="*/ 11 w 12"/>
                  <a:gd name="T29" fmla="*/ 9 h 36"/>
                  <a:gd name="T30" fmla="*/ 11 w 12"/>
                  <a:gd name="T31"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36">
                    <a:moveTo>
                      <a:pt x="11" y="9"/>
                    </a:moveTo>
                    <a:lnTo>
                      <a:pt x="12" y="36"/>
                    </a:lnTo>
                    <a:lnTo>
                      <a:pt x="12" y="36"/>
                    </a:lnTo>
                    <a:lnTo>
                      <a:pt x="11" y="36"/>
                    </a:lnTo>
                    <a:lnTo>
                      <a:pt x="9" y="36"/>
                    </a:lnTo>
                    <a:lnTo>
                      <a:pt x="3" y="31"/>
                    </a:lnTo>
                    <a:lnTo>
                      <a:pt x="3" y="31"/>
                    </a:lnTo>
                    <a:lnTo>
                      <a:pt x="0" y="27"/>
                    </a:lnTo>
                    <a:lnTo>
                      <a:pt x="0" y="1"/>
                    </a:lnTo>
                    <a:lnTo>
                      <a:pt x="0" y="1"/>
                    </a:lnTo>
                    <a:lnTo>
                      <a:pt x="0" y="0"/>
                    </a:lnTo>
                    <a:lnTo>
                      <a:pt x="1" y="0"/>
                    </a:lnTo>
                    <a:lnTo>
                      <a:pt x="9" y="6"/>
                    </a:lnTo>
                    <a:lnTo>
                      <a:pt x="9" y="6"/>
                    </a:lnTo>
                    <a:lnTo>
                      <a:pt x="11" y="9"/>
                    </a:lnTo>
                    <a:lnTo>
                      <a:pt x="11" y="9"/>
                    </a:lnTo>
                    <a:close/>
                  </a:path>
                </a:pathLst>
              </a:custGeom>
              <a:solidFill>
                <a:srgbClr val="E65E0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0" name="Freeform 336"/>
              <p:cNvSpPr>
                <a:spLocks/>
              </p:cNvSpPr>
              <p:nvPr/>
            </p:nvSpPr>
            <p:spPr bwMode="auto">
              <a:xfrm>
                <a:off x="2370971" y="2998398"/>
                <a:ext cx="21552" cy="56573"/>
              </a:xfrm>
              <a:custGeom>
                <a:avLst/>
                <a:gdLst>
                  <a:gd name="T0" fmla="*/ 14 w 16"/>
                  <a:gd name="T1" fmla="*/ 3 h 42"/>
                  <a:gd name="T2" fmla="*/ 16 w 16"/>
                  <a:gd name="T3" fmla="*/ 39 h 42"/>
                  <a:gd name="T4" fmla="*/ 16 w 16"/>
                  <a:gd name="T5" fmla="*/ 39 h 42"/>
                  <a:gd name="T6" fmla="*/ 14 w 16"/>
                  <a:gd name="T7" fmla="*/ 41 h 42"/>
                  <a:gd name="T8" fmla="*/ 13 w 16"/>
                  <a:gd name="T9" fmla="*/ 42 h 42"/>
                  <a:gd name="T10" fmla="*/ 2 w 16"/>
                  <a:gd name="T11" fmla="*/ 42 h 42"/>
                  <a:gd name="T12" fmla="*/ 2 w 16"/>
                  <a:gd name="T13" fmla="*/ 42 h 42"/>
                  <a:gd name="T14" fmla="*/ 1 w 16"/>
                  <a:gd name="T15" fmla="*/ 42 h 42"/>
                  <a:gd name="T16" fmla="*/ 0 w 16"/>
                  <a:gd name="T17" fmla="*/ 39 h 42"/>
                  <a:gd name="T18" fmla="*/ 0 w 16"/>
                  <a:gd name="T19" fmla="*/ 3 h 42"/>
                  <a:gd name="T20" fmla="*/ 0 w 16"/>
                  <a:gd name="T21" fmla="*/ 3 h 42"/>
                  <a:gd name="T22" fmla="*/ 0 w 16"/>
                  <a:gd name="T23" fmla="*/ 1 h 42"/>
                  <a:gd name="T24" fmla="*/ 1 w 16"/>
                  <a:gd name="T25" fmla="*/ 0 h 42"/>
                  <a:gd name="T26" fmla="*/ 12 w 16"/>
                  <a:gd name="T27" fmla="*/ 0 h 42"/>
                  <a:gd name="T28" fmla="*/ 12 w 16"/>
                  <a:gd name="T29" fmla="*/ 0 h 42"/>
                  <a:gd name="T30" fmla="*/ 14 w 16"/>
                  <a:gd name="T31" fmla="*/ 0 h 42"/>
                  <a:gd name="T32" fmla="*/ 14 w 16"/>
                  <a:gd name="T33" fmla="*/ 3 h 42"/>
                  <a:gd name="T34" fmla="*/ 14 w 16"/>
                  <a:gd name="T3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42">
                    <a:moveTo>
                      <a:pt x="14" y="3"/>
                    </a:moveTo>
                    <a:lnTo>
                      <a:pt x="16" y="39"/>
                    </a:lnTo>
                    <a:lnTo>
                      <a:pt x="16" y="39"/>
                    </a:lnTo>
                    <a:lnTo>
                      <a:pt x="14" y="41"/>
                    </a:lnTo>
                    <a:lnTo>
                      <a:pt x="13" y="42"/>
                    </a:lnTo>
                    <a:lnTo>
                      <a:pt x="2" y="42"/>
                    </a:lnTo>
                    <a:lnTo>
                      <a:pt x="2" y="42"/>
                    </a:lnTo>
                    <a:lnTo>
                      <a:pt x="1" y="42"/>
                    </a:lnTo>
                    <a:lnTo>
                      <a:pt x="0" y="39"/>
                    </a:lnTo>
                    <a:lnTo>
                      <a:pt x="0" y="3"/>
                    </a:lnTo>
                    <a:lnTo>
                      <a:pt x="0" y="3"/>
                    </a:lnTo>
                    <a:lnTo>
                      <a:pt x="0" y="1"/>
                    </a:lnTo>
                    <a:lnTo>
                      <a:pt x="1" y="0"/>
                    </a:lnTo>
                    <a:lnTo>
                      <a:pt x="12" y="0"/>
                    </a:lnTo>
                    <a:lnTo>
                      <a:pt x="12" y="0"/>
                    </a:lnTo>
                    <a:lnTo>
                      <a:pt x="14" y="0"/>
                    </a:lnTo>
                    <a:lnTo>
                      <a:pt x="14" y="3"/>
                    </a:lnTo>
                    <a:lnTo>
                      <a:pt x="14"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1" name="Freeform 337"/>
              <p:cNvSpPr>
                <a:spLocks/>
              </p:cNvSpPr>
              <p:nvPr/>
            </p:nvSpPr>
            <p:spPr bwMode="auto">
              <a:xfrm>
                <a:off x="2356155" y="3013215"/>
                <a:ext cx="53879" cy="191272"/>
              </a:xfrm>
              <a:custGeom>
                <a:avLst/>
                <a:gdLst>
                  <a:gd name="T0" fmla="*/ 38 w 40"/>
                  <a:gd name="T1" fmla="*/ 12 h 142"/>
                  <a:gd name="T2" fmla="*/ 40 w 40"/>
                  <a:gd name="T3" fmla="*/ 135 h 142"/>
                  <a:gd name="T4" fmla="*/ 40 w 40"/>
                  <a:gd name="T5" fmla="*/ 135 h 142"/>
                  <a:gd name="T6" fmla="*/ 39 w 40"/>
                  <a:gd name="T7" fmla="*/ 138 h 142"/>
                  <a:gd name="T8" fmla="*/ 38 w 40"/>
                  <a:gd name="T9" fmla="*/ 140 h 142"/>
                  <a:gd name="T10" fmla="*/ 36 w 40"/>
                  <a:gd name="T11" fmla="*/ 142 h 142"/>
                  <a:gd name="T12" fmla="*/ 34 w 40"/>
                  <a:gd name="T13" fmla="*/ 142 h 142"/>
                  <a:gd name="T14" fmla="*/ 9 w 40"/>
                  <a:gd name="T15" fmla="*/ 142 h 142"/>
                  <a:gd name="T16" fmla="*/ 9 w 40"/>
                  <a:gd name="T17" fmla="*/ 142 h 142"/>
                  <a:gd name="T18" fmla="*/ 7 w 40"/>
                  <a:gd name="T19" fmla="*/ 142 h 142"/>
                  <a:gd name="T20" fmla="*/ 5 w 40"/>
                  <a:gd name="T21" fmla="*/ 140 h 142"/>
                  <a:gd name="T22" fmla="*/ 3 w 40"/>
                  <a:gd name="T23" fmla="*/ 139 h 142"/>
                  <a:gd name="T24" fmla="*/ 3 w 40"/>
                  <a:gd name="T25" fmla="*/ 136 h 142"/>
                  <a:gd name="T26" fmla="*/ 0 w 40"/>
                  <a:gd name="T27" fmla="*/ 13 h 142"/>
                  <a:gd name="T28" fmla="*/ 0 w 40"/>
                  <a:gd name="T29" fmla="*/ 13 h 142"/>
                  <a:gd name="T30" fmla="*/ 1 w 40"/>
                  <a:gd name="T31" fmla="*/ 8 h 142"/>
                  <a:gd name="T32" fmla="*/ 4 w 40"/>
                  <a:gd name="T33" fmla="*/ 4 h 142"/>
                  <a:gd name="T34" fmla="*/ 7 w 40"/>
                  <a:gd name="T35" fmla="*/ 1 h 142"/>
                  <a:gd name="T36" fmla="*/ 9 w 40"/>
                  <a:gd name="T37" fmla="*/ 1 h 142"/>
                  <a:gd name="T38" fmla="*/ 27 w 40"/>
                  <a:gd name="T39" fmla="*/ 0 h 142"/>
                  <a:gd name="T40" fmla="*/ 27 w 40"/>
                  <a:gd name="T41" fmla="*/ 0 h 142"/>
                  <a:gd name="T42" fmla="*/ 30 w 40"/>
                  <a:gd name="T43" fmla="*/ 1 h 142"/>
                  <a:gd name="T44" fmla="*/ 32 w 40"/>
                  <a:gd name="T45" fmla="*/ 4 h 142"/>
                  <a:gd name="T46" fmla="*/ 36 w 40"/>
                  <a:gd name="T47" fmla="*/ 7 h 142"/>
                  <a:gd name="T48" fmla="*/ 38 w 40"/>
                  <a:gd name="T49" fmla="*/ 12 h 142"/>
                  <a:gd name="T50" fmla="*/ 38 w 40"/>
                  <a:gd name="T51" fmla="*/ 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142">
                    <a:moveTo>
                      <a:pt x="38" y="12"/>
                    </a:moveTo>
                    <a:lnTo>
                      <a:pt x="40" y="135"/>
                    </a:lnTo>
                    <a:lnTo>
                      <a:pt x="40" y="135"/>
                    </a:lnTo>
                    <a:lnTo>
                      <a:pt x="39" y="138"/>
                    </a:lnTo>
                    <a:lnTo>
                      <a:pt x="38" y="140"/>
                    </a:lnTo>
                    <a:lnTo>
                      <a:pt x="36" y="142"/>
                    </a:lnTo>
                    <a:lnTo>
                      <a:pt x="34" y="142"/>
                    </a:lnTo>
                    <a:lnTo>
                      <a:pt x="9" y="142"/>
                    </a:lnTo>
                    <a:lnTo>
                      <a:pt x="9" y="142"/>
                    </a:lnTo>
                    <a:lnTo>
                      <a:pt x="7" y="142"/>
                    </a:lnTo>
                    <a:lnTo>
                      <a:pt x="5" y="140"/>
                    </a:lnTo>
                    <a:lnTo>
                      <a:pt x="3" y="139"/>
                    </a:lnTo>
                    <a:lnTo>
                      <a:pt x="3" y="136"/>
                    </a:lnTo>
                    <a:lnTo>
                      <a:pt x="0" y="13"/>
                    </a:lnTo>
                    <a:lnTo>
                      <a:pt x="0" y="13"/>
                    </a:lnTo>
                    <a:lnTo>
                      <a:pt x="1" y="8"/>
                    </a:lnTo>
                    <a:lnTo>
                      <a:pt x="4" y="4"/>
                    </a:lnTo>
                    <a:lnTo>
                      <a:pt x="7" y="1"/>
                    </a:lnTo>
                    <a:lnTo>
                      <a:pt x="9" y="1"/>
                    </a:lnTo>
                    <a:lnTo>
                      <a:pt x="27" y="0"/>
                    </a:lnTo>
                    <a:lnTo>
                      <a:pt x="27" y="0"/>
                    </a:lnTo>
                    <a:lnTo>
                      <a:pt x="30" y="1"/>
                    </a:lnTo>
                    <a:lnTo>
                      <a:pt x="32" y="4"/>
                    </a:lnTo>
                    <a:lnTo>
                      <a:pt x="36" y="7"/>
                    </a:lnTo>
                    <a:lnTo>
                      <a:pt x="38" y="12"/>
                    </a:lnTo>
                    <a:lnTo>
                      <a:pt x="38"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2" name="Freeform 338"/>
              <p:cNvSpPr>
                <a:spLocks/>
              </p:cNvSpPr>
              <p:nvPr/>
            </p:nvSpPr>
            <p:spPr bwMode="auto">
              <a:xfrm>
                <a:off x="2348073" y="3029379"/>
                <a:ext cx="67349" cy="167026"/>
              </a:xfrm>
              <a:custGeom>
                <a:avLst/>
                <a:gdLst>
                  <a:gd name="T0" fmla="*/ 48 w 50"/>
                  <a:gd name="T1" fmla="*/ 4 h 124"/>
                  <a:gd name="T2" fmla="*/ 50 w 50"/>
                  <a:gd name="T3" fmla="*/ 119 h 124"/>
                  <a:gd name="T4" fmla="*/ 50 w 50"/>
                  <a:gd name="T5" fmla="*/ 119 h 124"/>
                  <a:gd name="T6" fmla="*/ 49 w 50"/>
                  <a:gd name="T7" fmla="*/ 122 h 124"/>
                  <a:gd name="T8" fmla="*/ 46 w 50"/>
                  <a:gd name="T9" fmla="*/ 123 h 124"/>
                  <a:gd name="T10" fmla="*/ 9 w 50"/>
                  <a:gd name="T11" fmla="*/ 124 h 124"/>
                  <a:gd name="T12" fmla="*/ 9 w 50"/>
                  <a:gd name="T13" fmla="*/ 124 h 124"/>
                  <a:gd name="T14" fmla="*/ 4 w 50"/>
                  <a:gd name="T15" fmla="*/ 123 h 124"/>
                  <a:gd name="T16" fmla="*/ 3 w 50"/>
                  <a:gd name="T17" fmla="*/ 120 h 124"/>
                  <a:gd name="T18" fmla="*/ 0 w 50"/>
                  <a:gd name="T19" fmla="*/ 5 h 124"/>
                  <a:gd name="T20" fmla="*/ 0 w 50"/>
                  <a:gd name="T21" fmla="*/ 5 h 124"/>
                  <a:gd name="T22" fmla="*/ 2 w 50"/>
                  <a:gd name="T23" fmla="*/ 3 h 124"/>
                  <a:gd name="T24" fmla="*/ 6 w 50"/>
                  <a:gd name="T25" fmla="*/ 1 h 124"/>
                  <a:gd name="T26" fmla="*/ 44 w 50"/>
                  <a:gd name="T27" fmla="*/ 0 h 124"/>
                  <a:gd name="T28" fmla="*/ 44 w 50"/>
                  <a:gd name="T29" fmla="*/ 0 h 124"/>
                  <a:gd name="T30" fmla="*/ 46 w 50"/>
                  <a:gd name="T31" fmla="*/ 1 h 124"/>
                  <a:gd name="T32" fmla="*/ 48 w 50"/>
                  <a:gd name="T33" fmla="*/ 4 h 124"/>
                  <a:gd name="T34" fmla="*/ 48 w 50"/>
                  <a:gd name="T35" fmla="*/ 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124">
                    <a:moveTo>
                      <a:pt x="48" y="4"/>
                    </a:moveTo>
                    <a:lnTo>
                      <a:pt x="50" y="119"/>
                    </a:lnTo>
                    <a:lnTo>
                      <a:pt x="50" y="119"/>
                    </a:lnTo>
                    <a:lnTo>
                      <a:pt x="49" y="122"/>
                    </a:lnTo>
                    <a:lnTo>
                      <a:pt x="46" y="123"/>
                    </a:lnTo>
                    <a:lnTo>
                      <a:pt x="9" y="124"/>
                    </a:lnTo>
                    <a:lnTo>
                      <a:pt x="9" y="124"/>
                    </a:lnTo>
                    <a:lnTo>
                      <a:pt x="4" y="123"/>
                    </a:lnTo>
                    <a:lnTo>
                      <a:pt x="3" y="120"/>
                    </a:lnTo>
                    <a:lnTo>
                      <a:pt x="0" y="5"/>
                    </a:lnTo>
                    <a:lnTo>
                      <a:pt x="0" y="5"/>
                    </a:lnTo>
                    <a:lnTo>
                      <a:pt x="2" y="3"/>
                    </a:lnTo>
                    <a:lnTo>
                      <a:pt x="6" y="1"/>
                    </a:lnTo>
                    <a:lnTo>
                      <a:pt x="44" y="0"/>
                    </a:lnTo>
                    <a:lnTo>
                      <a:pt x="44" y="0"/>
                    </a:lnTo>
                    <a:lnTo>
                      <a:pt x="46" y="1"/>
                    </a:lnTo>
                    <a:lnTo>
                      <a:pt x="48" y="4"/>
                    </a:lnTo>
                    <a:lnTo>
                      <a:pt x="48" y="4"/>
                    </a:lnTo>
                    <a:close/>
                  </a:path>
                </a:pathLst>
              </a:custGeom>
              <a:solidFill>
                <a:srgbClr val="EC64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3" name="Freeform 339"/>
              <p:cNvSpPr>
                <a:spLocks/>
              </p:cNvSpPr>
              <p:nvPr/>
            </p:nvSpPr>
            <p:spPr bwMode="auto">
              <a:xfrm>
                <a:off x="2348073" y="3038808"/>
                <a:ext cx="67349" cy="148168"/>
              </a:xfrm>
              <a:custGeom>
                <a:avLst/>
                <a:gdLst>
                  <a:gd name="T0" fmla="*/ 48 w 50"/>
                  <a:gd name="T1" fmla="*/ 0 h 110"/>
                  <a:gd name="T2" fmla="*/ 50 w 50"/>
                  <a:gd name="T3" fmla="*/ 109 h 110"/>
                  <a:gd name="T4" fmla="*/ 3 w 50"/>
                  <a:gd name="T5" fmla="*/ 110 h 110"/>
                  <a:gd name="T6" fmla="*/ 0 w 50"/>
                  <a:gd name="T7" fmla="*/ 1 h 110"/>
                  <a:gd name="T8" fmla="*/ 48 w 50"/>
                  <a:gd name="T9" fmla="*/ 0 h 110"/>
                </a:gdLst>
                <a:ahLst/>
                <a:cxnLst>
                  <a:cxn ang="0">
                    <a:pos x="T0" y="T1"/>
                  </a:cxn>
                  <a:cxn ang="0">
                    <a:pos x="T2" y="T3"/>
                  </a:cxn>
                  <a:cxn ang="0">
                    <a:pos x="T4" y="T5"/>
                  </a:cxn>
                  <a:cxn ang="0">
                    <a:pos x="T6" y="T7"/>
                  </a:cxn>
                  <a:cxn ang="0">
                    <a:pos x="T8" y="T9"/>
                  </a:cxn>
                </a:cxnLst>
                <a:rect l="0" t="0" r="r" b="b"/>
                <a:pathLst>
                  <a:path w="50" h="110">
                    <a:moveTo>
                      <a:pt x="48" y="0"/>
                    </a:moveTo>
                    <a:lnTo>
                      <a:pt x="50" y="109"/>
                    </a:lnTo>
                    <a:lnTo>
                      <a:pt x="3" y="110"/>
                    </a:lnTo>
                    <a:lnTo>
                      <a:pt x="0" y="1"/>
                    </a:lnTo>
                    <a:lnTo>
                      <a:pt x="48" y="0"/>
                    </a:lnTo>
                    <a:close/>
                  </a:path>
                </a:pathLst>
              </a:custGeom>
              <a:solidFill>
                <a:srgbClr val="FA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4" name="Freeform 340"/>
              <p:cNvSpPr>
                <a:spLocks/>
              </p:cNvSpPr>
              <p:nvPr/>
            </p:nvSpPr>
            <p:spPr bwMode="auto">
              <a:xfrm>
                <a:off x="2345379" y="2882557"/>
                <a:ext cx="64655" cy="70043"/>
              </a:xfrm>
              <a:custGeom>
                <a:avLst/>
                <a:gdLst>
                  <a:gd name="T0" fmla="*/ 47 w 48"/>
                  <a:gd name="T1" fmla="*/ 4 h 52"/>
                  <a:gd name="T2" fmla="*/ 48 w 48"/>
                  <a:gd name="T3" fmla="*/ 47 h 52"/>
                  <a:gd name="T4" fmla="*/ 48 w 48"/>
                  <a:gd name="T5" fmla="*/ 47 h 52"/>
                  <a:gd name="T6" fmla="*/ 47 w 48"/>
                  <a:gd name="T7" fmla="*/ 50 h 52"/>
                  <a:gd name="T8" fmla="*/ 44 w 48"/>
                  <a:gd name="T9" fmla="*/ 51 h 52"/>
                  <a:gd name="T10" fmla="*/ 6 w 48"/>
                  <a:gd name="T11" fmla="*/ 52 h 52"/>
                  <a:gd name="T12" fmla="*/ 6 w 48"/>
                  <a:gd name="T13" fmla="*/ 52 h 52"/>
                  <a:gd name="T14" fmla="*/ 2 w 48"/>
                  <a:gd name="T15" fmla="*/ 51 h 52"/>
                  <a:gd name="T16" fmla="*/ 1 w 48"/>
                  <a:gd name="T17" fmla="*/ 47 h 52"/>
                  <a:gd name="T18" fmla="*/ 0 w 48"/>
                  <a:gd name="T19" fmla="*/ 5 h 52"/>
                  <a:gd name="T20" fmla="*/ 0 w 48"/>
                  <a:gd name="T21" fmla="*/ 5 h 52"/>
                  <a:gd name="T22" fmla="*/ 1 w 48"/>
                  <a:gd name="T23" fmla="*/ 2 h 52"/>
                  <a:gd name="T24" fmla="*/ 5 w 48"/>
                  <a:gd name="T25" fmla="*/ 1 h 52"/>
                  <a:gd name="T26" fmla="*/ 43 w 48"/>
                  <a:gd name="T27" fmla="*/ 0 h 52"/>
                  <a:gd name="T28" fmla="*/ 43 w 48"/>
                  <a:gd name="T29" fmla="*/ 0 h 52"/>
                  <a:gd name="T30" fmla="*/ 46 w 48"/>
                  <a:gd name="T31" fmla="*/ 1 h 52"/>
                  <a:gd name="T32" fmla="*/ 47 w 48"/>
                  <a:gd name="T33" fmla="*/ 4 h 52"/>
                  <a:gd name="T34" fmla="*/ 47 w 48"/>
                  <a:gd name="T3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52">
                    <a:moveTo>
                      <a:pt x="47" y="4"/>
                    </a:moveTo>
                    <a:lnTo>
                      <a:pt x="48" y="47"/>
                    </a:lnTo>
                    <a:lnTo>
                      <a:pt x="48" y="47"/>
                    </a:lnTo>
                    <a:lnTo>
                      <a:pt x="47" y="50"/>
                    </a:lnTo>
                    <a:lnTo>
                      <a:pt x="44" y="51"/>
                    </a:lnTo>
                    <a:lnTo>
                      <a:pt x="6" y="52"/>
                    </a:lnTo>
                    <a:lnTo>
                      <a:pt x="6" y="52"/>
                    </a:lnTo>
                    <a:lnTo>
                      <a:pt x="2" y="51"/>
                    </a:lnTo>
                    <a:lnTo>
                      <a:pt x="1" y="47"/>
                    </a:lnTo>
                    <a:lnTo>
                      <a:pt x="0" y="5"/>
                    </a:lnTo>
                    <a:lnTo>
                      <a:pt x="0" y="5"/>
                    </a:lnTo>
                    <a:lnTo>
                      <a:pt x="1" y="2"/>
                    </a:lnTo>
                    <a:lnTo>
                      <a:pt x="5" y="1"/>
                    </a:lnTo>
                    <a:lnTo>
                      <a:pt x="43" y="0"/>
                    </a:lnTo>
                    <a:lnTo>
                      <a:pt x="43" y="0"/>
                    </a:lnTo>
                    <a:lnTo>
                      <a:pt x="46" y="1"/>
                    </a:lnTo>
                    <a:lnTo>
                      <a:pt x="47" y="4"/>
                    </a:lnTo>
                    <a:lnTo>
                      <a:pt x="47" y="4"/>
                    </a:lnTo>
                    <a:close/>
                  </a:path>
                </a:pathLst>
              </a:custGeom>
              <a:solidFill>
                <a:srgbClr val="EC64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5" name="Freeform 341"/>
              <p:cNvSpPr>
                <a:spLocks/>
              </p:cNvSpPr>
              <p:nvPr/>
            </p:nvSpPr>
            <p:spPr bwMode="auto">
              <a:xfrm>
                <a:off x="2352113" y="2877169"/>
                <a:ext cx="52533" cy="64655"/>
              </a:xfrm>
              <a:custGeom>
                <a:avLst/>
                <a:gdLst>
                  <a:gd name="T0" fmla="*/ 39 w 39"/>
                  <a:gd name="T1" fmla="*/ 44 h 48"/>
                  <a:gd name="T2" fmla="*/ 38 w 39"/>
                  <a:gd name="T3" fmla="*/ 4 h 48"/>
                  <a:gd name="T4" fmla="*/ 38 w 39"/>
                  <a:gd name="T5" fmla="*/ 4 h 48"/>
                  <a:gd name="T6" fmla="*/ 37 w 39"/>
                  <a:gd name="T7" fmla="*/ 1 h 48"/>
                  <a:gd name="T8" fmla="*/ 34 w 39"/>
                  <a:gd name="T9" fmla="*/ 0 h 48"/>
                  <a:gd name="T10" fmla="*/ 3 w 39"/>
                  <a:gd name="T11" fmla="*/ 1 h 48"/>
                  <a:gd name="T12" fmla="*/ 3 w 39"/>
                  <a:gd name="T13" fmla="*/ 1 h 48"/>
                  <a:gd name="T14" fmla="*/ 1 w 39"/>
                  <a:gd name="T15" fmla="*/ 2 h 48"/>
                  <a:gd name="T16" fmla="*/ 0 w 39"/>
                  <a:gd name="T17" fmla="*/ 4 h 48"/>
                  <a:gd name="T18" fmla="*/ 1 w 39"/>
                  <a:gd name="T19" fmla="*/ 46 h 48"/>
                  <a:gd name="T20" fmla="*/ 1 w 39"/>
                  <a:gd name="T21" fmla="*/ 46 h 48"/>
                  <a:gd name="T22" fmla="*/ 1 w 39"/>
                  <a:gd name="T23" fmla="*/ 47 h 48"/>
                  <a:gd name="T24" fmla="*/ 4 w 39"/>
                  <a:gd name="T25" fmla="*/ 48 h 48"/>
                  <a:gd name="T26" fmla="*/ 35 w 39"/>
                  <a:gd name="T27" fmla="*/ 48 h 48"/>
                  <a:gd name="T28" fmla="*/ 35 w 39"/>
                  <a:gd name="T29" fmla="*/ 48 h 48"/>
                  <a:gd name="T30" fmla="*/ 38 w 39"/>
                  <a:gd name="T31" fmla="*/ 47 h 48"/>
                  <a:gd name="T32" fmla="*/ 39 w 39"/>
                  <a:gd name="T33" fmla="*/ 44 h 48"/>
                  <a:gd name="T34" fmla="*/ 39 w 39"/>
                  <a:gd name="T35"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48">
                    <a:moveTo>
                      <a:pt x="39" y="44"/>
                    </a:moveTo>
                    <a:lnTo>
                      <a:pt x="38" y="4"/>
                    </a:lnTo>
                    <a:lnTo>
                      <a:pt x="38" y="4"/>
                    </a:lnTo>
                    <a:lnTo>
                      <a:pt x="37" y="1"/>
                    </a:lnTo>
                    <a:lnTo>
                      <a:pt x="34" y="0"/>
                    </a:lnTo>
                    <a:lnTo>
                      <a:pt x="3" y="1"/>
                    </a:lnTo>
                    <a:lnTo>
                      <a:pt x="3" y="1"/>
                    </a:lnTo>
                    <a:lnTo>
                      <a:pt x="1" y="2"/>
                    </a:lnTo>
                    <a:lnTo>
                      <a:pt x="0" y="4"/>
                    </a:lnTo>
                    <a:lnTo>
                      <a:pt x="1" y="46"/>
                    </a:lnTo>
                    <a:lnTo>
                      <a:pt x="1" y="46"/>
                    </a:lnTo>
                    <a:lnTo>
                      <a:pt x="1" y="47"/>
                    </a:lnTo>
                    <a:lnTo>
                      <a:pt x="4" y="48"/>
                    </a:lnTo>
                    <a:lnTo>
                      <a:pt x="35" y="48"/>
                    </a:lnTo>
                    <a:lnTo>
                      <a:pt x="35" y="48"/>
                    </a:lnTo>
                    <a:lnTo>
                      <a:pt x="38" y="47"/>
                    </a:lnTo>
                    <a:lnTo>
                      <a:pt x="39" y="44"/>
                    </a:lnTo>
                    <a:lnTo>
                      <a:pt x="39" y="44"/>
                    </a:lnTo>
                    <a:close/>
                  </a:path>
                </a:pathLst>
              </a:custGeom>
              <a:solidFill>
                <a:srgbClr val="FA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6" name="Freeform 650"/>
              <p:cNvSpPr>
                <a:spLocks/>
              </p:cNvSpPr>
              <p:nvPr/>
            </p:nvSpPr>
            <p:spPr bwMode="auto">
              <a:xfrm>
                <a:off x="2539344" y="3533151"/>
                <a:ext cx="227641" cy="289602"/>
              </a:xfrm>
              <a:custGeom>
                <a:avLst/>
                <a:gdLst>
                  <a:gd name="T0" fmla="*/ 143 w 169"/>
                  <a:gd name="T1" fmla="*/ 30 h 215"/>
                  <a:gd name="T2" fmla="*/ 122 w 169"/>
                  <a:gd name="T3" fmla="*/ 62 h 215"/>
                  <a:gd name="T4" fmla="*/ 110 w 169"/>
                  <a:gd name="T5" fmla="*/ 78 h 215"/>
                  <a:gd name="T6" fmla="*/ 108 w 169"/>
                  <a:gd name="T7" fmla="*/ 77 h 215"/>
                  <a:gd name="T8" fmla="*/ 116 w 169"/>
                  <a:gd name="T9" fmla="*/ 36 h 215"/>
                  <a:gd name="T10" fmla="*/ 119 w 169"/>
                  <a:gd name="T11" fmla="*/ 16 h 215"/>
                  <a:gd name="T12" fmla="*/ 118 w 169"/>
                  <a:gd name="T13" fmla="*/ 8 h 215"/>
                  <a:gd name="T14" fmla="*/ 114 w 169"/>
                  <a:gd name="T15" fmla="*/ 3 h 215"/>
                  <a:gd name="T16" fmla="*/ 108 w 169"/>
                  <a:gd name="T17" fmla="*/ 0 h 215"/>
                  <a:gd name="T18" fmla="*/ 103 w 169"/>
                  <a:gd name="T19" fmla="*/ 1 h 215"/>
                  <a:gd name="T20" fmla="*/ 97 w 169"/>
                  <a:gd name="T21" fmla="*/ 4 h 215"/>
                  <a:gd name="T22" fmla="*/ 91 w 169"/>
                  <a:gd name="T23" fmla="*/ 18 h 215"/>
                  <a:gd name="T24" fmla="*/ 88 w 169"/>
                  <a:gd name="T25" fmla="*/ 27 h 215"/>
                  <a:gd name="T26" fmla="*/ 77 w 169"/>
                  <a:gd name="T27" fmla="*/ 59 h 215"/>
                  <a:gd name="T28" fmla="*/ 72 w 169"/>
                  <a:gd name="T29" fmla="*/ 69 h 215"/>
                  <a:gd name="T30" fmla="*/ 73 w 169"/>
                  <a:gd name="T31" fmla="*/ 58 h 215"/>
                  <a:gd name="T32" fmla="*/ 76 w 169"/>
                  <a:gd name="T33" fmla="*/ 35 h 215"/>
                  <a:gd name="T34" fmla="*/ 74 w 169"/>
                  <a:gd name="T35" fmla="*/ 20 h 215"/>
                  <a:gd name="T36" fmla="*/ 70 w 169"/>
                  <a:gd name="T37" fmla="*/ 13 h 215"/>
                  <a:gd name="T38" fmla="*/ 64 w 169"/>
                  <a:gd name="T39" fmla="*/ 13 h 215"/>
                  <a:gd name="T40" fmla="*/ 60 w 169"/>
                  <a:gd name="T41" fmla="*/ 15 h 215"/>
                  <a:gd name="T42" fmla="*/ 53 w 169"/>
                  <a:gd name="T43" fmla="*/ 28 h 215"/>
                  <a:gd name="T44" fmla="*/ 34 w 169"/>
                  <a:gd name="T45" fmla="*/ 92 h 215"/>
                  <a:gd name="T46" fmla="*/ 24 w 169"/>
                  <a:gd name="T47" fmla="*/ 115 h 215"/>
                  <a:gd name="T48" fmla="*/ 8 w 169"/>
                  <a:gd name="T49" fmla="*/ 154 h 215"/>
                  <a:gd name="T50" fmla="*/ 0 w 169"/>
                  <a:gd name="T51" fmla="*/ 178 h 215"/>
                  <a:gd name="T52" fmla="*/ 24 w 169"/>
                  <a:gd name="T53" fmla="*/ 196 h 215"/>
                  <a:gd name="T54" fmla="*/ 47 w 169"/>
                  <a:gd name="T55" fmla="*/ 215 h 215"/>
                  <a:gd name="T56" fmla="*/ 56 w 169"/>
                  <a:gd name="T57" fmla="*/ 208 h 215"/>
                  <a:gd name="T58" fmla="*/ 93 w 169"/>
                  <a:gd name="T59" fmla="*/ 189 h 215"/>
                  <a:gd name="T60" fmla="*/ 126 w 169"/>
                  <a:gd name="T61" fmla="*/ 175 h 215"/>
                  <a:gd name="T62" fmla="*/ 158 w 169"/>
                  <a:gd name="T63" fmla="*/ 167 h 215"/>
                  <a:gd name="T64" fmla="*/ 159 w 169"/>
                  <a:gd name="T65" fmla="*/ 162 h 215"/>
                  <a:gd name="T66" fmla="*/ 161 w 169"/>
                  <a:gd name="T67" fmla="*/ 153 h 215"/>
                  <a:gd name="T68" fmla="*/ 154 w 169"/>
                  <a:gd name="T69" fmla="*/ 143 h 215"/>
                  <a:gd name="T70" fmla="*/ 138 w 169"/>
                  <a:gd name="T71" fmla="*/ 142 h 215"/>
                  <a:gd name="T72" fmla="*/ 124 w 169"/>
                  <a:gd name="T73" fmla="*/ 143 h 215"/>
                  <a:gd name="T74" fmla="*/ 110 w 169"/>
                  <a:gd name="T75" fmla="*/ 148 h 215"/>
                  <a:gd name="T76" fmla="*/ 105 w 169"/>
                  <a:gd name="T77" fmla="*/ 151 h 215"/>
                  <a:gd name="T78" fmla="*/ 154 w 169"/>
                  <a:gd name="T79" fmla="*/ 73 h 215"/>
                  <a:gd name="T80" fmla="*/ 168 w 169"/>
                  <a:gd name="T81" fmla="*/ 40 h 215"/>
                  <a:gd name="T82" fmla="*/ 169 w 169"/>
                  <a:gd name="T83" fmla="*/ 28 h 215"/>
                  <a:gd name="T84" fmla="*/ 166 w 169"/>
                  <a:gd name="T85" fmla="*/ 22 h 215"/>
                  <a:gd name="T86" fmla="*/ 162 w 169"/>
                  <a:gd name="T87" fmla="*/ 18 h 215"/>
                  <a:gd name="T88" fmla="*/ 157 w 169"/>
                  <a:gd name="T89" fmla="*/ 18 h 215"/>
                  <a:gd name="T90" fmla="*/ 150 w 169"/>
                  <a:gd name="T91" fmla="*/ 22 h 215"/>
                  <a:gd name="T92" fmla="*/ 143 w 169"/>
                  <a:gd name="T93" fmla="*/ 3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9" h="215">
                    <a:moveTo>
                      <a:pt x="143" y="30"/>
                    </a:moveTo>
                    <a:lnTo>
                      <a:pt x="143" y="30"/>
                    </a:lnTo>
                    <a:lnTo>
                      <a:pt x="134" y="46"/>
                    </a:lnTo>
                    <a:lnTo>
                      <a:pt x="122" y="62"/>
                    </a:lnTo>
                    <a:lnTo>
                      <a:pt x="112" y="76"/>
                    </a:lnTo>
                    <a:lnTo>
                      <a:pt x="110" y="78"/>
                    </a:lnTo>
                    <a:lnTo>
                      <a:pt x="108" y="78"/>
                    </a:lnTo>
                    <a:lnTo>
                      <a:pt x="108" y="77"/>
                    </a:lnTo>
                    <a:lnTo>
                      <a:pt x="108" y="77"/>
                    </a:lnTo>
                    <a:lnTo>
                      <a:pt x="116" y="36"/>
                    </a:lnTo>
                    <a:lnTo>
                      <a:pt x="119" y="16"/>
                    </a:lnTo>
                    <a:lnTo>
                      <a:pt x="119" y="16"/>
                    </a:lnTo>
                    <a:lnTo>
                      <a:pt x="119" y="12"/>
                    </a:lnTo>
                    <a:lnTo>
                      <a:pt x="118" y="8"/>
                    </a:lnTo>
                    <a:lnTo>
                      <a:pt x="116" y="4"/>
                    </a:lnTo>
                    <a:lnTo>
                      <a:pt x="114" y="3"/>
                    </a:lnTo>
                    <a:lnTo>
                      <a:pt x="111" y="0"/>
                    </a:lnTo>
                    <a:lnTo>
                      <a:pt x="108" y="0"/>
                    </a:lnTo>
                    <a:lnTo>
                      <a:pt x="105" y="0"/>
                    </a:lnTo>
                    <a:lnTo>
                      <a:pt x="103" y="1"/>
                    </a:lnTo>
                    <a:lnTo>
                      <a:pt x="103" y="1"/>
                    </a:lnTo>
                    <a:lnTo>
                      <a:pt x="97" y="4"/>
                    </a:lnTo>
                    <a:lnTo>
                      <a:pt x="93" y="9"/>
                    </a:lnTo>
                    <a:lnTo>
                      <a:pt x="91" y="18"/>
                    </a:lnTo>
                    <a:lnTo>
                      <a:pt x="88" y="27"/>
                    </a:lnTo>
                    <a:lnTo>
                      <a:pt x="88" y="27"/>
                    </a:lnTo>
                    <a:lnTo>
                      <a:pt x="83" y="47"/>
                    </a:lnTo>
                    <a:lnTo>
                      <a:pt x="77" y="59"/>
                    </a:lnTo>
                    <a:lnTo>
                      <a:pt x="73" y="66"/>
                    </a:lnTo>
                    <a:lnTo>
                      <a:pt x="72" y="69"/>
                    </a:lnTo>
                    <a:lnTo>
                      <a:pt x="72" y="69"/>
                    </a:lnTo>
                    <a:lnTo>
                      <a:pt x="73" y="58"/>
                    </a:lnTo>
                    <a:lnTo>
                      <a:pt x="74" y="47"/>
                    </a:lnTo>
                    <a:lnTo>
                      <a:pt x="76" y="35"/>
                    </a:lnTo>
                    <a:lnTo>
                      <a:pt x="74" y="24"/>
                    </a:lnTo>
                    <a:lnTo>
                      <a:pt x="74" y="20"/>
                    </a:lnTo>
                    <a:lnTo>
                      <a:pt x="73" y="16"/>
                    </a:lnTo>
                    <a:lnTo>
                      <a:pt x="70" y="13"/>
                    </a:lnTo>
                    <a:lnTo>
                      <a:pt x="68" y="12"/>
                    </a:lnTo>
                    <a:lnTo>
                      <a:pt x="64" y="13"/>
                    </a:lnTo>
                    <a:lnTo>
                      <a:pt x="60" y="15"/>
                    </a:lnTo>
                    <a:lnTo>
                      <a:pt x="60" y="15"/>
                    </a:lnTo>
                    <a:lnTo>
                      <a:pt x="57" y="20"/>
                    </a:lnTo>
                    <a:lnTo>
                      <a:pt x="53" y="28"/>
                    </a:lnTo>
                    <a:lnTo>
                      <a:pt x="45" y="55"/>
                    </a:lnTo>
                    <a:lnTo>
                      <a:pt x="34" y="92"/>
                    </a:lnTo>
                    <a:lnTo>
                      <a:pt x="34" y="92"/>
                    </a:lnTo>
                    <a:lnTo>
                      <a:pt x="24" y="115"/>
                    </a:lnTo>
                    <a:lnTo>
                      <a:pt x="16" y="135"/>
                    </a:lnTo>
                    <a:lnTo>
                      <a:pt x="8" y="154"/>
                    </a:lnTo>
                    <a:lnTo>
                      <a:pt x="0" y="178"/>
                    </a:lnTo>
                    <a:lnTo>
                      <a:pt x="0" y="178"/>
                    </a:lnTo>
                    <a:lnTo>
                      <a:pt x="12" y="186"/>
                    </a:lnTo>
                    <a:lnTo>
                      <a:pt x="24" y="196"/>
                    </a:lnTo>
                    <a:lnTo>
                      <a:pt x="47" y="215"/>
                    </a:lnTo>
                    <a:lnTo>
                      <a:pt x="47" y="215"/>
                    </a:lnTo>
                    <a:lnTo>
                      <a:pt x="56" y="208"/>
                    </a:lnTo>
                    <a:lnTo>
                      <a:pt x="56" y="208"/>
                    </a:lnTo>
                    <a:lnTo>
                      <a:pt x="66" y="202"/>
                    </a:lnTo>
                    <a:lnTo>
                      <a:pt x="93" y="189"/>
                    </a:lnTo>
                    <a:lnTo>
                      <a:pt x="110" y="182"/>
                    </a:lnTo>
                    <a:lnTo>
                      <a:pt x="126" y="175"/>
                    </a:lnTo>
                    <a:lnTo>
                      <a:pt x="143" y="170"/>
                    </a:lnTo>
                    <a:lnTo>
                      <a:pt x="158" y="167"/>
                    </a:lnTo>
                    <a:lnTo>
                      <a:pt x="158" y="167"/>
                    </a:lnTo>
                    <a:lnTo>
                      <a:pt x="159" y="162"/>
                    </a:lnTo>
                    <a:lnTo>
                      <a:pt x="161" y="158"/>
                    </a:lnTo>
                    <a:lnTo>
                      <a:pt x="161" y="153"/>
                    </a:lnTo>
                    <a:lnTo>
                      <a:pt x="158" y="148"/>
                    </a:lnTo>
                    <a:lnTo>
                      <a:pt x="154" y="143"/>
                    </a:lnTo>
                    <a:lnTo>
                      <a:pt x="147" y="142"/>
                    </a:lnTo>
                    <a:lnTo>
                      <a:pt x="138" y="142"/>
                    </a:lnTo>
                    <a:lnTo>
                      <a:pt x="138" y="142"/>
                    </a:lnTo>
                    <a:lnTo>
                      <a:pt x="124" y="143"/>
                    </a:lnTo>
                    <a:lnTo>
                      <a:pt x="115" y="146"/>
                    </a:lnTo>
                    <a:lnTo>
                      <a:pt x="110" y="148"/>
                    </a:lnTo>
                    <a:lnTo>
                      <a:pt x="105" y="151"/>
                    </a:lnTo>
                    <a:lnTo>
                      <a:pt x="105" y="151"/>
                    </a:lnTo>
                    <a:lnTo>
                      <a:pt x="154" y="73"/>
                    </a:lnTo>
                    <a:lnTo>
                      <a:pt x="154" y="73"/>
                    </a:lnTo>
                    <a:lnTo>
                      <a:pt x="164" y="54"/>
                    </a:lnTo>
                    <a:lnTo>
                      <a:pt x="168" y="40"/>
                    </a:lnTo>
                    <a:lnTo>
                      <a:pt x="169" y="34"/>
                    </a:lnTo>
                    <a:lnTo>
                      <a:pt x="169" y="28"/>
                    </a:lnTo>
                    <a:lnTo>
                      <a:pt x="168" y="24"/>
                    </a:lnTo>
                    <a:lnTo>
                      <a:pt x="166" y="22"/>
                    </a:lnTo>
                    <a:lnTo>
                      <a:pt x="165" y="19"/>
                    </a:lnTo>
                    <a:lnTo>
                      <a:pt x="162" y="18"/>
                    </a:lnTo>
                    <a:lnTo>
                      <a:pt x="159" y="18"/>
                    </a:lnTo>
                    <a:lnTo>
                      <a:pt x="157" y="18"/>
                    </a:lnTo>
                    <a:lnTo>
                      <a:pt x="153" y="19"/>
                    </a:lnTo>
                    <a:lnTo>
                      <a:pt x="150" y="22"/>
                    </a:lnTo>
                    <a:lnTo>
                      <a:pt x="143" y="30"/>
                    </a:lnTo>
                    <a:lnTo>
                      <a:pt x="143" y="30"/>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7" name="Freeform 651"/>
              <p:cNvSpPr>
                <a:spLocks/>
              </p:cNvSpPr>
              <p:nvPr/>
            </p:nvSpPr>
            <p:spPr bwMode="auto">
              <a:xfrm>
                <a:off x="2578407" y="4132559"/>
                <a:ext cx="766434" cy="490302"/>
              </a:xfrm>
              <a:custGeom>
                <a:avLst/>
                <a:gdLst>
                  <a:gd name="T0" fmla="*/ 0 w 569"/>
                  <a:gd name="T1" fmla="*/ 103 h 364"/>
                  <a:gd name="T2" fmla="*/ 139 w 569"/>
                  <a:gd name="T3" fmla="*/ 0 h 364"/>
                  <a:gd name="T4" fmla="*/ 569 w 569"/>
                  <a:gd name="T5" fmla="*/ 0 h 364"/>
                  <a:gd name="T6" fmla="*/ 534 w 569"/>
                  <a:gd name="T7" fmla="*/ 362 h 364"/>
                  <a:gd name="T8" fmla="*/ 534 w 569"/>
                  <a:gd name="T9" fmla="*/ 362 h 364"/>
                  <a:gd name="T10" fmla="*/ 522 w 569"/>
                  <a:gd name="T11" fmla="*/ 362 h 364"/>
                  <a:gd name="T12" fmla="*/ 506 w 569"/>
                  <a:gd name="T13" fmla="*/ 364 h 364"/>
                  <a:gd name="T14" fmla="*/ 486 w 569"/>
                  <a:gd name="T15" fmla="*/ 362 h 364"/>
                  <a:gd name="T16" fmla="*/ 460 w 569"/>
                  <a:gd name="T17" fmla="*/ 361 h 364"/>
                  <a:gd name="T18" fmla="*/ 430 w 569"/>
                  <a:gd name="T19" fmla="*/ 357 h 364"/>
                  <a:gd name="T20" fmla="*/ 396 w 569"/>
                  <a:gd name="T21" fmla="*/ 351 h 364"/>
                  <a:gd name="T22" fmla="*/ 359 w 569"/>
                  <a:gd name="T23" fmla="*/ 342 h 364"/>
                  <a:gd name="T24" fmla="*/ 318 w 569"/>
                  <a:gd name="T25" fmla="*/ 330 h 364"/>
                  <a:gd name="T26" fmla="*/ 298 w 569"/>
                  <a:gd name="T27" fmla="*/ 323 h 364"/>
                  <a:gd name="T28" fmla="*/ 276 w 569"/>
                  <a:gd name="T29" fmla="*/ 314 h 364"/>
                  <a:gd name="T30" fmla="*/ 255 w 569"/>
                  <a:gd name="T31" fmla="*/ 304 h 364"/>
                  <a:gd name="T32" fmla="*/ 232 w 569"/>
                  <a:gd name="T33" fmla="*/ 293 h 364"/>
                  <a:gd name="T34" fmla="*/ 209 w 569"/>
                  <a:gd name="T35" fmla="*/ 281 h 364"/>
                  <a:gd name="T36" fmla="*/ 186 w 569"/>
                  <a:gd name="T37" fmla="*/ 268 h 364"/>
                  <a:gd name="T38" fmla="*/ 163 w 569"/>
                  <a:gd name="T39" fmla="*/ 253 h 364"/>
                  <a:gd name="T40" fmla="*/ 140 w 569"/>
                  <a:gd name="T41" fmla="*/ 237 h 364"/>
                  <a:gd name="T42" fmla="*/ 116 w 569"/>
                  <a:gd name="T43" fmla="*/ 218 h 364"/>
                  <a:gd name="T44" fmla="*/ 93 w 569"/>
                  <a:gd name="T45" fmla="*/ 199 h 364"/>
                  <a:gd name="T46" fmla="*/ 70 w 569"/>
                  <a:gd name="T47" fmla="*/ 177 h 364"/>
                  <a:gd name="T48" fmla="*/ 45 w 569"/>
                  <a:gd name="T49" fmla="*/ 154 h 364"/>
                  <a:gd name="T50" fmla="*/ 22 w 569"/>
                  <a:gd name="T51" fmla="*/ 130 h 364"/>
                  <a:gd name="T52" fmla="*/ 0 w 569"/>
                  <a:gd name="T53" fmla="*/ 103 h 364"/>
                  <a:gd name="T54" fmla="*/ 0 w 569"/>
                  <a:gd name="T55" fmla="*/ 10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9" h="364">
                    <a:moveTo>
                      <a:pt x="0" y="103"/>
                    </a:moveTo>
                    <a:lnTo>
                      <a:pt x="139" y="0"/>
                    </a:lnTo>
                    <a:lnTo>
                      <a:pt x="569" y="0"/>
                    </a:lnTo>
                    <a:lnTo>
                      <a:pt x="534" y="362"/>
                    </a:lnTo>
                    <a:lnTo>
                      <a:pt x="534" y="362"/>
                    </a:lnTo>
                    <a:lnTo>
                      <a:pt x="522" y="362"/>
                    </a:lnTo>
                    <a:lnTo>
                      <a:pt x="506" y="364"/>
                    </a:lnTo>
                    <a:lnTo>
                      <a:pt x="486" y="362"/>
                    </a:lnTo>
                    <a:lnTo>
                      <a:pt x="460" y="361"/>
                    </a:lnTo>
                    <a:lnTo>
                      <a:pt x="430" y="357"/>
                    </a:lnTo>
                    <a:lnTo>
                      <a:pt x="396" y="351"/>
                    </a:lnTo>
                    <a:lnTo>
                      <a:pt x="359" y="342"/>
                    </a:lnTo>
                    <a:lnTo>
                      <a:pt x="318" y="330"/>
                    </a:lnTo>
                    <a:lnTo>
                      <a:pt x="298" y="323"/>
                    </a:lnTo>
                    <a:lnTo>
                      <a:pt x="276" y="314"/>
                    </a:lnTo>
                    <a:lnTo>
                      <a:pt x="255" y="304"/>
                    </a:lnTo>
                    <a:lnTo>
                      <a:pt x="232" y="293"/>
                    </a:lnTo>
                    <a:lnTo>
                      <a:pt x="209" y="281"/>
                    </a:lnTo>
                    <a:lnTo>
                      <a:pt x="186" y="268"/>
                    </a:lnTo>
                    <a:lnTo>
                      <a:pt x="163" y="253"/>
                    </a:lnTo>
                    <a:lnTo>
                      <a:pt x="140" y="237"/>
                    </a:lnTo>
                    <a:lnTo>
                      <a:pt x="116" y="218"/>
                    </a:lnTo>
                    <a:lnTo>
                      <a:pt x="93" y="199"/>
                    </a:lnTo>
                    <a:lnTo>
                      <a:pt x="70" y="177"/>
                    </a:lnTo>
                    <a:lnTo>
                      <a:pt x="45" y="154"/>
                    </a:lnTo>
                    <a:lnTo>
                      <a:pt x="22" y="130"/>
                    </a:lnTo>
                    <a:lnTo>
                      <a:pt x="0" y="103"/>
                    </a:lnTo>
                    <a:lnTo>
                      <a:pt x="0" y="103"/>
                    </a:lnTo>
                    <a:close/>
                  </a:path>
                </a:pathLst>
              </a:custGeom>
              <a:solidFill>
                <a:srgbClr val="584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8" name="Freeform 652"/>
              <p:cNvSpPr>
                <a:spLocks/>
              </p:cNvSpPr>
              <p:nvPr/>
            </p:nvSpPr>
            <p:spPr bwMode="auto">
              <a:xfrm>
                <a:off x="2256477" y="3725769"/>
                <a:ext cx="1368536" cy="1158406"/>
              </a:xfrm>
              <a:custGeom>
                <a:avLst/>
                <a:gdLst>
                  <a:gd name="T0" fmla="*/ 738 w 1016"/>
                  <a:gd name="T1" fmla="*/ 859 h 860"/>
                  <a:gd name="T2" fmla="*/ 666 w 1016"/>
                  <a:gd name="T3" fmla="*/ 859 h 860"/>
                  <a:gd name="T4" fmla="*/ 548 w 1016"/>
                  <a:gd name="T5" fmla="*/ 842 h 860"/>
                  <a:gd name="T6" fmla="*/ 450 w 1016"/>
                  <a:gd name="T7" fmla="*/ 814 h 860"/>
                  <a:gd name="T8" fmla="*/ 371 w 1016"/>
                  <a:gd name="T9" fmla="*/ 782 h 860"/>
                  <a:gd name="T10" fmla="*/ 286 w 1016"/>
                  <a:gd name="T11" fmla="*/ 737 h 860"/>
                  <a:gd name="T12" fmla="*/ 199 w 1016"/>
                  <a:gd name="T13" fmla="*/ 678 h 860"/>
                  <a:gd name="T14" fmla="*/ 113 w 1016"/>
                  <a:gd name="T15" fmla="*/ 602 h 860"/>
                  <a:gd name="T16" fmla="*/ 63 w 1016"/>
                  <a:gd name="T17" fmla="*/ 547 h 860"/>
                  <a:gd name="T18" fmla="*/ 17 w 1016"/>
                  <a:gd name="T19" fmla="*/ 463 h 860"/>
                  <a:gd name="T20" fmla="*/ 0 w 1016"/>
                  <a:gd name="T21" fmla="*/ 382 h 860"/>
                  <a:gd name="T22" fmla="*/ 6 w 1016"/>
                  <a:gd name="T23" fmla="*/ 305 h 860"/>
                  <a:gd name="T24" fmla="*/ 31 w 1016"/>
                  <a:gd name="T25" fmla="*/ 234 h 860"/>
                  <a:gd name="T26" fmla="*/ 66 w 1016"/>
                  <a:gd name="T27" fmla="*/ 169 h 860"/>
                  <a:gd name="T28" fmla="*/ 108 w 1016"/>
                  <a:gd name="T29" fmla="*/ 112 h 860"/>
                  <a:gd name="T30" fmla="*/ 189 w 1016"/>
                  <a:gd name="T31" fmla="*/ 30 h 860"/>
                  <a:gd name="T32" fmla="*/ 263 w 1016"/>
                  <a:gd name="T33" fmla="*/ 53 h 860"/>
                  <a:gd name="T34" fmla="*/ 244 w 1016"/>
                  <a:gd name="T35" fmla="*/ 112 h 860"/>
                  <a:gd name="T36" fmla="*/ 214 w 1016"/>
                  <a:gd name="T37" fmla="*/ 236 h 860"/>
                  <a:gd name="T38" fmla="*/ 209 w 1016"/>
                  <a:gd name="T39" fmla="*/ 297 h 860"/>
                  <a:gd name="T40" fmla="*/ 213 w 1016"/>
                  <a:gd name="T41" fmla="*/ 329 h 860"/>
                  <a:gd name="T42" fmla="*/ 239 w 1016"/>
                  <a:gd name="T43" fmla="*/ 375 h 860"/>
                  <a:gd name="T44" fmla="*/ 284 w 1016"/>
                  <a:gd name="T45" fmla="*/ 424 h 860"/>
                  <a:gd name="T46" fmla="*/ 347 w 1016"/>
                  <a:gd name="T47" fmla="*/ 471 h 860"/>
                  <a:gd name="T48" fmla="*/ 419 w 1016"/>
                  <a:gd name="T49" fmla="*/ 516 h 860"/>
                  <a:gd name="T50" fmla="*/ 500 w 1016"/>
                  <a:gd name="T51" fmla="*/ 555 h 860"/>
                  <a:gd name="T52" fmla="*/ 584 w 1016"/>
                  <a:gd name="T53" fmla="*/ 585 h 860"/>
                  <a:gd name="T54" fmla="*/ 665 w 1016"/>
                  <a:gd name="T55" fmla="*/ 604 h 860"/>
                  <a:gd name="T56" fmla="*/ 739 w 1016"/>
                  <a:gd name="T57" fmla="*/ 608 h 860"/>
                  <a:gd name="T58" fmla="*/ 801 w 1016"/>
                  <a:gd name="T59" fmla="*/ 594 h 860"/>
                  <a:gd name="T60" fmla="*/ 842 w 1016"/>
                  <a:gd name="T61" fmla="*/ 568 h 860"/>
                  <a:gd name="T62" fmla="*/ 860 w 1016"/>
                  <a:gd name="T63" fmla="*/ 545 h 860"/>
                  <a:gd name="T64" fmla="*/ 877 w 1016"/>
                  <a:gd name="T65" fmla="*/ 512 h 860"/>
                  <a:gd name="T66" fmla="*/ 895 w 1016"/>
                  <a:gd name="T67" fmla="*/ 459 h 860"/>
                  <a:gd name="T68" fmla="*/ 903 w 1016"/>
                  <a:gd name="T69" fmla="*/ 408 h 860"/>
                  <a:gd name="T70" fmla="*/ 897 w 1016"/>
                  <a:gd name="T71" fmla="*/ 312 h 860"/>
                  <a:gd name="T72" fmla="*/ 876 w 1016"/>
                  <a:gd name="T73" fmla="*/ 231 h 860"/>
                  <a:gd name="T74" fmla="*/ 846 w 1016"/>
                  <a:gd name="T75" fmla="*/ 165 h 860"/>
                  <a:gd name="T76" fmla="*/ 897 w 1016"/>
                  <a:gd name="T77" fmla="*/ 151 h 860"/>
                  <a:gd name="T78" fmla="*/ 939 w 1016"/>
                  <a:gd name="T79" fmla="*/ 219 h 860"/>
                  <a:gd name="T80" fmla="*/ 981 w 1016"/>
                  <a:gd name="T81" fmla="*/ 312 h 860"/>
                  <a:gd name="T82" fmla="*/ 1008 w 1016"/>
                  <a:gd name="T83" fmla="*/ 409 h 860"/>
                  <a:gd name="T84" fmla="*/ 1015 w 1016"/>
                  <a:gd name="T85" fmla="*/ 474 h 860"/>
                  <a:gd name="T86" fmla="*/ 1013 w 1016"/>
                  <a:gd name="T87" fmla="*/ 541 h 860"/>
                  <a:gd name="T88" fmla="*/ 1000 w 1016"/>
                  <a:gd name="T89" fmla="*/ 610 h 860"/>
                  <a:gd name="T90" fmla="*/ 984 w 1016"/>
                  <a:gd name="T91" fmla="*/ 658 h 860"/>
                  <a:gd name="T92" fmla="*/ 932 w 1016"/>
                  <a:gd name="T93" fmla="*/ 744 h 860"/>
                  <a:gd name="T94" fmla="*/ 874 w 1016"/>
                  <a:gd name="T95" fmla="*/ 802 h 860"/>
                  <a:gd name="T96" fmla="*/ 820 w 1016"/>
                  <a:gd name="T97" fmla="*/ 836 h 860"/>
                  <a:gd name="T98" fmla="*/ 777 w 1016"/>
                  <a:gd name="T99" fmla="*/ 852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6" h="860">
                    <a:moveTo>
                      <a:pt x="753" y="857"/>
                    </a:moveTo>
                    <a:lnTo>
                      <a:pt x="753" y="857"/>
                    </a:lnTo>
                    <a:lnTo>
                      <a:pt x="738" y="859"/>
                    </a:lnTo>
                    <a:lnTo>
                      <a:pt x="720" y="860"/>
                    </a:lnTo>
                    <a:lnTo>
                      <a:pt x="696" y="860"/>
                    </a:lnTo>
                    <a:lnTo>
                      <a:pt x="666" y="859"/>
                    </a:lnTo>
                    <a:lnTo>
                      <a:pt x="631" y="856"/>
                    </a:lnTo>
                    <a:lnTo>
                      <a:pt x="592" y="851"/>
                    </a:lnTo>
                    <a:lnTo>
                      <a:pt x="548" y="842"/>
                    </a:lnTo>
                    <a:lnTo>
                      <a:pt x="500" y="830"/>
                    </a:lnTo>
                    <a:lnTo>
                      <a:pt x="476" y="822"/>
                    </a:lnTo>
                    <a:lnTo>
                      <a:pt x="450" y="814"/>
                    </a:lnTo>
                    <a:lnTo>
                      <a:pt x="425" y="805"/>
                    </a:lnTo>
                    <a:lnTo>
                      <a:pt x="398" y="794"/>
                    </a:lnTo>
                    <a:lnTo>
                      <a:pt x="371" y="782"/>
                    </a:lnTo>
                    <a:lnTo>
                      <a:pt x="342" y="768"/>
                    </a:lnTo>
                    <a:lnTo>
                      <a:pt x="314" y="753"/>
                    </a:lnTo>
                    <a:lnTo>
                      <a:pt x="286" y="737"/>
                    </a:lnTo>
                    <a:lnTo>
                      <a:pt x="257" y="718"/>
                    </a:lnTo>
                    <a:lnTo>
                      <a:pt x="229" y="699"/>
                    </a:lnTo>
                    <a:lnTo>
                      <a:pt x="199" y="678"/>
                    </a:lnTo>
                    <a:lnTo>
                      <a:pt x="171" y="655"/>
                    </a:lnTo>
                    <a:lnTo>
                      <a:pt x="141" y="629"/>
                    </a:lnTo>
                    <a:lnTo>
                      <a:pt x="113" y="602"/>
                    </a:lnTo>
                    <a:lnTo>
                      <a:pt x="113" y="602"/>
                    </a:lnTo>
                    <a:lnTo>
                      <a:pt x="86" y="575"/>
                    </a:lnTo>
                    <a:lnTo>
                      <a:pt x="63" y="547"/>
                    </a:lnTo>
                    <a:lnTo>
                      <a:pt x="44" y="518"/>
                    </a:lnTo>
                    <a:lnTo>
                      <a:pt x="29" y="491"/>
                    </a:lnTo>
                    <a:lnTo>
                      <a:pt x="17" y="463"/>
                    </a:lnTo>
                    <a:lnTo>
                      <a:pt x="9" y="436"/>
                    </a:lnTo>
                    <a:lnTo>
                      <a:pt x="2" y="409"/>
                    </a:lnTo>
                    <a:lnTo>
                      <a:pt x="0" y="382"/>
                    </a:lnTo>
                    <a:lnTo>
                      <a:pt x="0" y="356"/>
                    </a:lnTo>
                    <a:lnTo>
                      <a:pt x="2" y="331"/>
                    </a:lnTo>
                    <a:lnTo>
                      <a:pt x="6" y="305"/>
                    </a:lnTo>
                    <a:lnTo>
                      <a:pt x="13" y="281"/>
                    </a:lnTo>
                    <a:lnTo>
                      <a:pt x="21" y="257"/>
                    </a:lnTo>
                    <a:lnTo>
                      <a:pt x="31" y="234"/>
                    </a:lnTo>
                    <a:lnTo>
                      <a:pt x="41" y="211"/>
                    </a:lnTo>
                    <a:lnTo>
                      <a:pt x="54" y="189"/>
                    </a:lnTo>
                    <a:lnTo>
                      <a:pt x="66" y="169"/>
                    </a:lnTo>
                    <a:lnTo>
                      <a:pt x="79" y="149"/>
                    </a:lnTo>
                    <a:lnTo>
                      <a:pt x="94" y="130"/>
                    </a:lnTo>
                    <a:lnTo>
                      <a:pt x="108" y="112"/>
                    </a:lnTo>
                    <a:lnTo>
                      <a:pt x="137" y="80"/>
                    </a:lnTo>
                    <a:lnTo>
                      <a:pt x="164" y="53"/>
                    </a:lnTo>
                    <a:lnTo>
                      <a:pt x="189" y="30"/>
                    </a:lnTo>
                    <a:lnTo>
                      <a:pt x="207" y="14"/>
                    </a:lnTo>
                    <a:lnTo>
                      <a:pt x="225" y="0"/>
                    </a:lnTo>
                    <a:lnTo>
                      <a:pt x="263" y="53"/>
                    </a:lnTo>
                    <a:lnTo>
                      <a:pt x="263" y="53"/>
                    </a:lnTo>
                    <a:lnTo>
                      <a:pt x="253" y="81"/>
                    </a:lnTo>
                    <a:lnTo>
                      <a:pt x="244" y="112"/>
                    </a:lnTo>
                    <a:lnTo>
                      <a:pt x="233" y="150"/>
                    </a:lnTo>
                    <a:lnTo>
                      <a:pt x="224" y="192"/>
                    </a:lnTo>
                    <a:lnTo>
                      <a:pt x="214" y="236"/>
                    </a:lnTo>
                    <a:lnTo>
                      <a:pt x="212" y="257"/>
                    </a:lnTo>
                    <a:lnTo>
                      <a:pt x="210" y="278"/>
                    </a:lnTo>
                    <a:lnTo>
                      <a:pt x="209" y="297"/>
                    </a:lnTo>
                    <a:lnTo>
                      <a:pt x="210" y="315"/>
                    </a:lnTo>
                    <a:lnTo>
                      <a:pt x="210" y="315"/>
                    </a:lnTo>
                    <a:lnTo>
                      <a:pt x="213" y="329"/>
                    </a:lnTo>
                    <a:lnTo>
                      <a:pt x="220" y="344"/>
                    </a:lnTo>
                    <a:lnTo>
                      <a:pt x="228" y="361"/>
                    </a:lnTo>
                    <a:lnTo>
                      <a:pt x="239" y="375"/>
                    </a:lnTo>
                    <a:lnTo>
                      <a:pt x="252" y="392"/>
                    </a:lnTo>
                    <a:lnTo>
                      <a:pt x="267" y="408"/>
                    </a:lnTo>
                    <a:lnTo>
                      <a:pt x="284" y="424"/>
                    </a:lnTo>
                    <a:lnTo>
                      <a:pt x="303" y="440"/>
                    </a:lnTo>
                    <a:lnTo>
                      <a:pt x="324" y="456"/>
                    </a:lnTo>
                    <a:lnTo>
                      <a:pt x="347" y="471"/>
                    </a:lnTo>
                    <a:lnTo>
                      <a:pt x="369" y="487"/>
                    </a:lnTo>
                    <a:lnTo>
                      <a:pt x="394" y="502"/>
                    </a:lnTo>
                    <a:lnTo>
                      <a:pt x="419" y="516"/>
                    </a:lnTo>
                    <a:lnTo>
                      <a:pt x="446" y="529"/>
                    </a:lnTo>
                    <a:lnTo>
                      <a:pt x="473" y="543"/>
                    </a:lnTo>
                    <a:lnTo>
                      <a:pt x="500" y="555"/>
                    </a:lnTo>
                    <a:lnTo>
                      <a:pt x="529" y="566"/>
                    </a:lnTo>
                    <a:lnTo>
                      <a:pt x="556" y="577"/>
                    </a:lnTo>
                    <a:lnTo>
                      <a:pt x="584" y="585"/>
                    </a:lnTo>
                    <a:lnTo>
                      <a:pt x="611" y="593"/>
                    </a:lnTo>
                    <a:lnTo>
                      <a:pt x="638" y="598"/>
                    </a:lnTo>
                    <a:lnTo>
                      <a:pt x="665" y="604"/>
                    </a:lnTo>
                    <a:lnTo>
                      <a:pt x="691" y="606"/>
                    </a:lnTo>
                    <a:lnTo>
                      <a:pt x="715" y="608"/>
                    </a:lnTo>
                    <a:lnTo>
                      <a:pt x="739" y="608"/>
                    </a:lnTo>
                    <a:lnTo>
                      <a:pt x="762" y="605"/>
                    </a:lnTo>
                    <a:lnTo>
                      <a:pt x="783" y="601"/>
                    </a:lnTo>
                    <a:lnTo>
                      <a:pt x="801" y="594"/>
                    </a:lnTo>
                    <a:lnTo>
                      <a:pt x="820" y="586"/>
                    </a:lnTo>
                    <a:lnTo>
                      <a:pt x="835" y="575"/>
                    </a:lnTo>
                    <a:lnTo>
                      <a:pt x="842" y="568"/>
                    </a:lnTo>
                    <a:lnTo>
                      <a:pt x="849" y="562"/>
                    </a:lnTo>
                    <a:lnTo>
                      <a:pt x="855" y="554"/>
                    </a:lnTo>
                    <a:lnTo>
                      <a:pt x="860" y="545"/>
                    </a:lnTo>
                    <a:lnTo>
                      <a:pt x="860" y="545"/>
                    </a:lnTo>
                    <a:lnTo>
                      <a:pt x="869" y="528"/>
                    </a:lnTo>
                    <a:lnTo>
                      <a:pt x="877" y="512"/>
                    </a:lnTo>
                    <a:lnTo>
                      <a:pt x="884" y="494"/>
                    </a:lnTo>
                    <a:lnTo>
                      <a:pt x="891" y="477"/>
                    </a:lnTo>
                    <a:lnTo>
                      <a:pt x="895" y="459"/>
                    </a:lnTo>
                    <a:lnTo>
                      <a:pt x="899" y="442"/>
                    </a:lnTo>
                    <a:lnTo>
                      <a:pt x="901" y="425"/>
                    </a:lnTo>
                    <a:lnTo>
                      <a:pt x="903" y="408"/>
                    </a:lnTo>
                    <a:lnTo>
                      <a:pt x="903" y="374"/>
                    </a:lnTo>
                    <a:lnTo>
                      <a:pt x="901" y="343"/>
                    </a:lnTo>
                    <a:lnTo>
                      <a:pt x="897" y="312"/>
                    </a:lnTo>
                    <a:lnTo>
                      <a:pt x="891" y="282"/>
                    </a:lnTo>
                    <a:lnTo>
                      <a:pt x="884" y="255"/>
                    </a:lnTo>
                    <a:lnTo>
                      <a:pt x="876" y="231"/>
                    </a:lnTo>
                    <a:lnTo>
                      <a:pt x="868" y="209"/>
                    </a:lnTo>
                    <a:lnTo>
                      <a:pt x="860" y="190"/>
                    </a:lnTo>
                    <a:lnTo>
                      <a:pt x="846" y="165"/>
                    </a:lnTo>
                    <a:lnTo>
                      <a:pt x="841" y="155"/>
                    </a:lnTo>
                    <a:lnTo>
                      <a:pt x="897" y="151"/>
                    </a:lnTo>
                    <a:lnTo>
                      <a:pt x="897" y="151"/>
                    </a:lnTo>
                    <a:lnTo>
                      <a:pt x="905" y="163"/>
                    </a:lnTo>
                    <a:lnTo>
                      <a:pt x="926" y="196"/>
                    </a:lnTo>
                    <a:lnTo>
                      <a:pt x="939" y="219"/>
                    </a:lnTo>
                    <a:lnTo>
                      <a:pt x="953" y="246"/>
                    </a:lnTo>
                    <a:lnTo>
                      <a:pt x="968" y="277"/>
                    </a:lnTo>
                    <a:lnTo>
                      <a:pt x="981" y="312"/>
                    </a:lnTo>
                    <a:lnTo>
                      <a:pt x="993" y="348"/>
                    </a:lnTo>
                    <a:lnTo>
                      <a:pt x="1004" y="389"/>
                    </a:lnTo>
                    <a:lnTo>
                      <a:pt x="1008" y="409"/>
                    </a:lnTo>
                    <a:lnTo>
                      <a:pt x="1011" y="431"/>
                    </a:lnTo>
                    <a:lnTo>
                      <a:pt x="1013" y="452"/>
                    </a:lnTo>
                    <a:lnTo>
                      <a:pt x="1015" y="474"/>
                    </a:lnTo>
                    <a:lnTo>
                      <a:pt x="1016" y="497"/>
                    </a:lnTo>
                    <a:lnTo>
                      <a:pt x="1015" y="518"/>
                    </a:lnTo>
                    <a:lnTo>
                      <a:pt x="1013" y="541"/>
                    </a:lnTo>
                    <a:lnTo>
                      <a:pt x="1011" y="564"/>
                    </a:lnTo>
                    <a:lnTo>
                      <a:pt x="1005" y="587"/>
                    </a:lnTo>
                    <a:lnTo>
                      <a:pt x="1000" y="610"/>
                    </a:lnTo>
                    <a:lnTo>
                      <a:pt x="992" y="633"/>
                    </a:lnTo>
                    <a:lnTo>
                      <a:pt x="984" y="658"/>
                    </a:lnTo>
                    <a:lnTo>
                      <a:pt x="984" y="658"/>
                    </a:lnTo>
                    <a:lnTo>
                      <a:pt x="968" y="690"/>
                    </a:lnTo>
                    <a:lnTo>
                      <a:pt x="950" y="718"/>
                    </a:lnTo>
                    <a:lnTo>
                      <a:pt x="932" y="744"/>
                    </a:lnTo>
                    <a:lnTo>
                      <a:pt x="914" y="766"/>
                    </a:lnTo>
                    <a:lnTo>
                      <a:pt x="895" y="784"/>
                    </a:lnTo>
                    <a:lnTo>
                      <a:pt x="874" y="802"/>
                    </a:lnTo>
                    <a:lnTo>
                      <a:pt x="855" y="815"/>
                    </a:lnTo>
                    <a:lnTo>
                      <a:pt x="838" y="826"/>
                    </a:lnTo>
                    <a:lnTo>
                      <a:pt x="820" y="836"/>
                    </a:lnTo>
                    <a:lnTo>
                      <a:pt x="804" y="842"/>
                    </a:lnTo>
                    <a:lnTo>
                      <a:pt x="789" y="848"/>
                    </a:lnTo>
                    <a:lnTo>
                      <a:pt x="777" y="852"/>
                    </a:lnTo>
                    <a:lnTo>
                      <a:pt x="760" y="856"/>
                    </a:lnTo>
                    <a:lnTo>
                      <a:pt x="753" y="857"/>
                    </a:lnTo>
                    <a:close/>
                  </a:path>
                </a:pathLst>
              </a:custGeom>
              <a:solidFill>
                <a:srgbClr val="6C60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9" name="Freeform 653"/>
              <p:cNvSpPr>
                <a:spLocks/>
              </p:cNvSpPr>
              <p:nvPr/>
            </p:nvSpPr>
            <p:spPr bwMode="auto">
              <a:xfrm>
                <a:off x="2256477" y="3725769"/>
                <a:ext cx="1368536" cy="1158406"/>
              </a:xfrm>
              <a:custGeom>
                <a:avLst/>
                <a:gdLst>
                  <a:gd name="T0" fmla="*/ 738 w 1016"/>
                  <a:gd name="T1" fmla="*/ 859 h 860"/>
                  <a:gd name="T2" fmla="*/ 666 w 1016"/>
                  <a:gd name="T3" fmla="*/ 859 h 860"/>
                  <a:gd name="T4" fmla="*/ 548 w 1016"/>
                  <a:gd name="T5" fmla="*/ 842 h 860"/>
                  <a:gd name="T6" fmla="*/ 450 w 1016"/>
                  <a:gd name="T7" fmla="*/ 814 h 860"/>
                  <a:gd name="T8" fmla="*/ 371 w 1016"/>
                  <a:gd name="T9" fmla="*/ 782 h 860"/>
                  <a:gd name="T10" fmla="*/ 286 w 1016"/>
                  <a:gd name="T11" fmla="*/ 737 h 860"/>
                  <a:gd name="T12" fmla="*/ 199 w 1016"/>
                  <a:gd name="T13" fmla="*/ 678 h 860"/>
                  <a:gd name="T14" fmla="*/ 113 w 1016"/>
                  <a:gd name="T15" fmla="*/ 602 h 860"/>
                  <a:gd name="T16" fmla="*/ 63 w 1016"/>
                  <a:gd name="T17" fmla="*/ 547 h 860"/>
                  <a:gd name="T18" fmla="*/ 17 w 1016"/>
                  <a:gd name="T19" fmla="*/ 463 h 860"/>
                  <a:gd name="T20" fmla="*/ 0 w 1016"/>
                  <a:gd name="T21" fmla="*/ 382 h 860"/>
                  <a:gd name="T22" fmla="*/ 6 w 1016"/>
                  <a:gd name="T23" fmla="*/ 305 h 860"/>
                  <a:gd name="T24" fmla="*/ 31 w 1016"/>
                  <a:gd name="T25" fmla="*/ 234 h 860"/>
                  <a:gd name="T26" fmla="*/ 66 w 1016"/>
                  <a:gd name="T27" fmla="*/ 169 h 860"/>
                  <a:gd name="T28" fmla="*/ 108 w 1016"/>
                  <a:gd name="T29" fmla="*/ 112 h 860"/>
                  <a:gd name="T30" fmla="*/ 189 w 1016"/>
                  <a:gd name="T31" fmla="*/ 30 h 860"/>
                  <a:gd name="T32" fmla="*/ 263 w 1016"/>
                  <a:gd name="T33" fmla="*/ 53 h 860"/>
                  <a:gd name="T34" fmla="*/ 244 w 1016"/>
                  <a:gd name="T35" fmla="*/ 112 h 860"/>
                  <a:gd name="T36" fmla="*/ 214 w 1016"/>
                  <a:gd name="T37" fmla="*/ 236 h 860"/>
                  <a:gd name="T38" fmla="*/ 209 w 1016"/>
                  <a:gd name="T39" fmla="*/ 297 h 860"/>
                  <a:gd name="T40" fmla="*/ 213 w 1016"/>
                  <a:gd name="T41" fmla="*/ 329 h 860"/>
                  <a:gd name="T42" fmla="*/ 239 w 1016"/>
                  <a:gd name="T43" fmla="*/ 375 h 860"/>
                  <a:gd name="T44" fmla="*/ 284 w 1016"/>
                  <a:gd name="T45" fmla="*/ 424 h 860"/>
                  <a:gd name="T46" fmla="*/ 347 w 1016"/>
                  <a:gd name="T47" fmla="*/ 471 h 860"/>
                  <a:gd name="T48" fmla="*/ 419 w 1016"/>
                  <a:gd name="T49" fmla="*/ 516 h 860"/>
                  <a:gd name="T50" fmla="*/ 500 w 1016"/>
                  <a:gd name="T51" fmla="*/ 555 h 860"/>
                  <a:gd name="T52" fmla="*/ 584 w 1016"/>
                  <a:gd name="T53" fmla="*/ 585 h 860"/>
                  <a:gd name="T54" fmla="*/ 665 w 1016"/>
                  <a:gd name="T55" fmla="*/ 604 h 860"/>
                  <a:gd name="T56" fmla="*/ 739 w 1016"/>
                  <a:gd name="T57" fmla="*/ 608 h 860"/>
                  <a:gd name="T58" fmla="*/ 801 w 1016"/>
                  <a:gd name="T59" fmla="*/ 594 h 860"/>
                  <a:gd name="T60" fmla="*/ 842 w 1016"/>
                  <a:gd name="T61" fmla="*/ 568 h 860"/>
                  <a:gd name="T62" fmla="*/ 860 w 1016"/>
                  <a:gd name="T63" fmla="*/ 545 h 860"/>
                  <a:gd name="T64" fmla="*/ 877 w 1016"/>
                  <a:gd name="T65" fmla="*/ 512 h 860"/>
                  <a:gd name="T66" fmla="*/ 895 w 1016"/>
                  <a:gd name="T67" fmla="*/ 459 h 860"/>
                  <a:gd name="T68" fmla="*/ 903 w 1016"/>
                  <a:gd name="T69" fmla="*/ 408 h 860"/>
                  <a:gd name="T70" fmla="*/ 897 w 1016"/>
                  <a:gd name="T71" fmla="*/ 312 h 860"/>
                  <a:gd name="T72" fmla="*/ 876 w 1016"/>
                  <a:gd name="T73" fmla="*/ 231 h 860"/>
                  <a:gd name="T74" fmla="*/ 846 w 1016"/>
                  <a:gd name="T75" fmla="*/ 165 h 860"/>
                  <a:gd name="T76" fmla="*/ 897 w 1016"/>
                  <a:gd name="T77" fmla="*/ 151 h 860"/>
                  <a:gd name="T78" fmla="*/ 939 w 1016"/>
                  <a:gd name="T79" fmla="*/ 219 h 860"/>
                  <a:gd name="T80" fmla="*/ 981 w 1016"/>
                  <a:gd name="T81" fmla="*/ 312 h 860"/>
                  <a:gd name="T82" fmla="*/ 1008 w 1016"/>
                  <a:gd name="T83" fmla="*/ 409 h 860"/>
                  <a:gd name="T84" fmla="*/ 1015 w 1016"/>
                  <a:gd name="T85" fmla="*/ 474 h 860"/>
                  <a:gd name="T86" fmla="*/ 1013 w 1016"/>
                  <a:gd name="T87" fmla="*/ 541 h 860"/>
                  <a:gd name="T88" fmla="*/ 1000 w 1016"/>
                  <a:gd name="T89" fmla="*/ 610 h 860"/>
                  <a:gd name="T90" fmla="*/ 984 w 1016"/>
                  <a:gd name="T91" fmla="*/ 658 h 860"/>
                  <a:gd name="T92" fmla="*/ 932 w 1016"/>
                  <a:gd name="T93" fmla="*/ 744 h 860"/>
                  <a:gd name="T94" fmla="*/ 874 w 1016"/>
                  <a:gd name="T95" fmla="*/ 802 h 860"/>
                  <a:gd name="T96" fmla="*/ 820 w 1016"/>
                  <a:gd name="T97" fmla="*/ 836 h 860"/>
                  <a:gd name="T98" fmla="*/ 777 w 1016"/>
                  <a:gd name="T99" fmla="*/ 852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6" h="860">
                    <a:moveTo>
                      <a:pt x="753" y="857"/>
                    </a:moveTo>
                    <a:lnTo>
                      <a:pt x="753" y="857"/>
                    </a:lnTo>
                    <a:lnTo>
                      <a:pt x="738" y="859"/>
                    </a:lnTo>
                    <a:lnTo>
                      <a:pt x="720" y="860"/>
                    </a:lnTo>
                    <a:lnTo>
                      <a:pt x="696" y="860"/>
                    </a:lnTo>
                    <a:lnTo>
                      <a:pt x="666" y="859"/>
                    </a:lnTo>
                    <a:lnTo>
                      <a:pt x="631" y="856"/>
                    </a:lnTo>
                    <a:lnTo>
                      <a:pt x="592" y="851"/>
                    </a:lnTo>
                    <a:lnTo>
                      <a:pt x="548" y="842"/>
                    </a:lnTo>
                    <a:lnTo>
                      <a:pt x="500" y="830"/>
                    </a:lnTo>
                    <a:lnTo>
                      <a:pt x="476" y="822"/>
                    </a:lnTo>
                    <a:lnTo>
                      <a:pt x="450" y="814"/>
                    </a:lnTo>
                    <a:lnTo>
                      <a:pt x="425" y="805"/>
                    </a:lnTo>
                    <a:lnTo>
                      <a:pt x="398" y="794"/>
                    </a:lnTo>
                    <a:lnTo>
                      <a:pt x="371" y="782"/>
                    </a:lnTo>
                    <a:lnTo>
                      <a:pt x="342" y="768"/>
                    </a:lnTo>
                    <a:lnTo>
                      <a:pt x="314" y="753"/>
                    </a:lnTo>
                    <a:lnTo>
                      <a:pt x="286" y="737"/>
                    </a:lnTo>
                    <a:lnTo>
                      <a:pt x="257" y="718"/>
                    </a:lnTo>
                    <a:lnTo>
                      <a:pt x="229" y="699"/>
                    </a:lnTo>
                    <a:lnTo>
                      <a:pt x="199" y="678"/>
                    </a:lnTo>
                    <a:lnTo>
                      <a:pt x="171" y="655"/>
                    </a:lnTo>
                    <a:lnTo>
                      <a:pt x="141" y="629"/>
                    </a:lnTo>
                    <a:lnTo>
                      <a:pt x="113" y="602"/>
                    </a:lnTo>
                    <a:lnTo>
                      <a:pt x="113" y="602"/>
                    </a:lnTo>
                    <a:lnTo>
                      <a:pt x="86" y="575"/>
                    </a:lnTo>
                    <a:lnTo>
                      <a:pt x="63" y="547"/>
                    </a:lnTo>
                    <a:lnTo>
                      <a:pt x="44" y="518"/>
                    </a:lnTo>
                    <a:lnTo>
                      <a:pt x="29" y="491"/>
                    </a:lnTo>
                    <a:lnTo>
                      <a:pt x="17" y="463"/>
                    </a:lnTo>
                    <a:lnTo>
                      <a:pt x="9" y="436"/>
                    </a:lnTo>
                    <a:lnTo>
                      <a:pt x="2" y="409"/>
                    </a:lnTo>
                    <a:lnTo>
                      <a:pt x="0" y="382"/>
                    </a:lnTo>
                    <a:lnTo>
                      <a:pt x="0" y="356"/>
                    </a:lnTo>
                    <a:lnTo>
                      <a:pt x="2" y="331"/>
                    </a:lnTo>
                    <a:lnTo>
                      <a:pt x="6" y="305"/>
                    </a:lnTo>
                    <a:lnTo>
                      <a:pt x="13" y="281"/>
                    </a:lnTo>
                    <a:lnTo>
                      <a:pt x="21" y="257"/>
                    </a:lnTo>
                    <a:lnTo>
                      <a:pt x="31" y="234"/>
                    </a:lnTo>
                    <a:lnTo>
                      <a:pt x="41" y="211"/>
                    </a:lnTo>
                    <a:lnTo>
                      <a:pt x="54" y="189"/>
                    </a:lnTo>
                    <a:lnTo>
                      <a:pt x="66" y="169"/>
                    </a:lnTo>
                    <a:lnTo>
                      <a:pt x="79" y="149"/>
                    </a:lnTo>
                    <a:lnTo>
                      <a:pt x="94" y="130"/>
                    </a:lnTo>
                    <a:lnTo>
                      <a:pt x="108" y="112"/>
                    </a:lnTo>
                    <a:lnTo>
                      <a:pt x="137" y="80"/>
                    </a:lnTo>
                    <a:lnTo>
                      <a:pt x="164" y="53"/>
                    </a:lnTo>
                    <a:lnTo>
                      <a:pt x="189" y="30"/>
                    </a:lnTo>
                    <a:lnTo>
                      <a:pt x="207" y="14"/>
                    </a:lnTo>
                    <a:lnTo>
                      <a:pt x="225" y="0"/>
                    </a:lnTo>
                    <a:lnTo>
                      <a:pt x="263" y="53"/>
                    </a:lnTo>
                    <a:lnTo>
                      <a:pt x="263" y="53"/>
                    </a:lnTo>
                    <a:lnTo>
                      <a:pt x="253" y="81"/>
                    </a:lnTo>
                    <a:lnTo>
                      <a:pt x="244" y="112"/>
                    </a:lnTo>
                    <a:lnTo>
                      <a:pt x="233" y="150"/>
                    </a:lnTo>
                    <a:lnTo>
                      <a:pt x="224" y="192"/>
                    </a:lnTo>
                    <a:lnTo>
                      <a:pt x="214" y="236"/>
                    </a:lnTo>
                    <a:lnTo>
                      <a:pt x="212" y="257"/>
                    </a:lnTo>
                    <a:lnTo>
                      <a:pt x="210" y="278"/>
                    </a:lnTo>
                    <a:lnTo>
                      <a:pt x="209" y="297"/>
                    </a:lnTo>
                    <a:lnTo>
                      <a:pt x="210" y="315"/>
                    </a:lnTo>
                    <a:lnTo>
                      <a:pt x="210" y="315"/>
                    </a:lnTo>
                    <a:lnTo>
                      <a:pt x="213" y="329"/>
                    </a:lnTo>
                    <a:lnTo>
                      <a:pt x="220" y="344"/>
                    </a:lnTo>
                    <a:lnTo>
                      <a:pt x="228" y="361"/>
                    </a:lnTo>
                    <a:lnTo>
                      <a:pt x="239" y="375"/>
                    </a:lnTo>
                    <a:lnTo>
                      <a:pt x="252" y="392"/>
                    </a:lnTo>
                    <a:lnTo>
                      <a:pt x="267" y="408"/>
                    </a:lnTo>
                    <a:lnTo>
                      <a:pt x="284" y="424"/>
                    </a:lnTo>
                    <a:lnTo>
                      <a:pt x="303" y="440"/>
                    </a:lnTo>
                    <a:lnTo>
                      <a:pt x="324" y="456"/>
                    </a:lnTo>
                    <a:lnTo>
                      <a:pt x="347" y="471"/>
                    </a:lnTo>
                    <a:lnTo>
                      <a:pt x="369" y="487"/>
                    </a:lnTo>
                    <a:lnTo>
                      <a:pt x="394" y="502"/>
                    </a:lnTo>
                    <a:lnTo>
                      <a:pt x="419" y="516"/>
                    </a:lnTo>
                    <a:lnTo>
                      <a:pt x="446" y="529"/>
                    </a:lnTo>
                    <a:lnTo>
                      <a:pt x="473" y="543"/>
                    </a:lnTo>
                    <a:lnTo>
                      <a:pt x="500" y="555"/>
                    </a:lnTo>
                    <a:lnTo>
                      <a:pt x="529" y="566"/>
                    </a:lnTo>
                    <a:lnTo>
                      <a:pt x="556" y="577"/>
                    </a:lnTo>
                    <a:lnTo>
                      <a:pt x="584" y="585"/>
                    </a:lnTo>
                    <a:lnTo>
                      <a:pt x="611" y="593"/>
                    </a:lnTo>
                    <a:lnTo>
                      <a:pt x="638" y="598"/>
                    </a:lnTo>
                    <a:lnTo>
                      <a:pt x="665" y="604"/>
                    </a:lnTo>
                    <a:lnTo>
                      <a:pt x="691" y="606"/>
                    </a:lnTo>
                    <a:lnTo>
                      <a:pt x="715" y="608"/>
                    </a:lnTo>
                    <a:lnTo>
                      <a:pt x="739" y="608"/>
                    </a:lnTo>
                    <a:lnTo>
                      <a:pt x="762" y="605"/>
                    </a:lnTo>
                    <a:lnTo>
                      <a:pt x="783" y="601"/>
                    </a:lnTo>
                    <a:lnTo>
                      <a:pt x="801" y="594"/>
                    </a:lnTo>
                    <a:lnTo>
                      <a:pt x="820" y="586"/>
                    </a:lnTo>
                    <a:lnTo>
                      <a:pt x="835" y="575"/>
                    </a:lnTo>
                    <a:lnTo>
                      <a:pt x="842" y="568"/>
                    </a:lnTo>
                    <a:lnTo>
                      <a:pt x="849" y="562"/>
                    </a:lnTo>
                    <a:lnTo>
                      <a:pt x="855" y="554"/>
                    </a:lnTo>
                    <a:lnTo>
                      <a:pt x="860" y="545"/>
                    </a:lnTo>
                    <a:lnTo>
                      <a:pt x="860" y="545"/>
                    </a:lnTo>
                    <a:lnTo>
                      <a:pt x="869" y="528"/>
                    </a:lnTo>
                    <a:lnTo>
                      <a:pt x="877" y="512"/>
                    </a:lnTo>
                    <a:lnTo>
                      <a:pt x="884" y="494"/>
                    </a:lnTo>
                    <a:lnTo>
                      <a:pt x="891" y="477"/>
                    </a:lnTo>
                    <a:lnTo>
                      <a:pt x="895" y="459"/>
                    </a:lnTo>
                    <a:lnTo>
                      <a:pt x="899" y="442"/>
                    </a:lnTo>
                    <a:lnTo>
                      <a:pt x="901" y="425"/>
                    </a:lnTo>
                    <a:lnTo>
                      <a:pt x="903" y="408"/>
                    </a:lnTo>
                    <a:lnTo>
                      <a:pt x="903" y="374"/>
                    </a:lnTo>
                    <a:lnTo>
                      <a:pt x="901" y="343"/>
                    </a:lnTo>
                    <a:lnTo>
                      <a:pt x="897" y="312"/>
                    </a:lnTo>
                    <a:lnTo>
                      <a:pt x="891" y="282"/>
                    </a:lnTo>
                    <a:lnTo>
                      <a:pt x="884" y="255"/>
                    </a:lnTo>
                    <a:lnTo>
                      <a:pt x="876" y="231"/>
                    </a:lnTo>
                    <a:lnTo>
                      <a:pt x="868" y="209"/>
                    </a:lnTo>
                    <a:lnTo>
                      <a:pt x="860" y="190"/>
                    </a:lnTo>
                    <a:lnTo>
                      <a:pt x="846" y="165"/>
                    </a:lnTo>
                    <a:lnTo>
                      <a:pt x="841" y="155"/>
                    </a:lnTo>
                    <a:lnTo>
                      <a:pt x="897" y="151"/>
                    </a:lnTo>
                    <a:lnTo>
                      <a:pt x="897" y="151"/>
                    </a:lnTo>
                    <a:lnTo>
                      <a:pt x="905" y="163"/>
                    </a:lnTo>
                    <a:lnTo>
                      <a:pt x="926" y="196"/>
                    </a:lnTo>
                    <a:lnTo>
                      <a:pt x="939" y="219"/>
                    </a:lnTo>
                    <a:lnTo>
                      <a:pt x="953" y="246"/>
                    </a:lnTo>
                    <a:lnTo>
                      <a:pt x="968" y="277"/>
                    </a:lnTo>
                    <a:lnTo>
                      <a:pt x="981" y="312"/>
                    </a:lnTo>
                    <a:lnTo>
                      <a:pt x="993" y="348"/>
                    </a:lnTo>
                    <a:lnTo>
                      <a:pt x="1004" y="389"/>
                    </a:lnTo>
                    <a:lnTo>
                      <a:pt x="1008" y="409"/>
                    </a:lnTo>
                    <a:lnTo>
                      <a:pt x="1011" y="431"/>
                    </a:lnTo>
                    <a:lnTo>
                      <a:pt x="1013" y="452"/>
                    </a:lnTo>
                    <a:lnTo>
                      <a:pt x="1015" y="474"/>
                    </a:lnTo>
                    <a:lnTo>
                      <a:pt x="1016" y="497"/>
                    </a:lnTo>
                    <a:lnTo>
                      <a:pt x="1015" y="518"/>
                    </a:lnTo>
                    <a:lnTo>
                      <a:pt x="1013" y="541"/>
                    </a:lnTo>
                    <a:lnTo>
                      <a:pt x="1011" y="564"/>
                    </a:lnTo>
                    <a:lnTo>
                      <a:pt x="1005" y="587"/>
                    </a:lnTo>
                    <a:lnTo>
                      <a:pt x="1000" y="610"/>
                    </a:lnTo>
                    <a:lnTo>
                      <a:pt x="992" y="633"/>
                    </a:lnTo>
                    <a:lnTo>
                      <a:pt x="984" y="658"/>
                    </a:lnTo>
                    <a:lnTo>
                      <a:pt x="984" y="658"/>
                    </a:lnTo>
                    <a:lnTo>
                      <a:pt x="968" y="690"/>
                    </a:lnTo>
                    <a:lnTo>
                      <a:pt x="950" y="718"/>
                    </a:lnTo>
                    <a:lnTo>
                      <a:pt x="932" y="744"/>
                    </a:lnTo>
                    <a:lnTo>
                      <a:pt x="914" y="766"/>
                    </a:lnTo>
                    <a:lnTo>
                      <a:pt x="895" y="784"/>
                    </a:lnTo>
                    <a:lnTo>
                      <a:pt x="874" y="802"/>
                    </a:lnTo>
                    <a:lnTo>
                      <a:pt x="855" y="815"/>
                    </a:lnTo>
                    <a:lnTo>
                      <a:pt x="838" y="826"/>
                    </a:lnTo>
                    <a:lnTo>
                      <a:pt x="820" y="836"/>
                    </a:lnTo>
                    <a:lnTo>
                      <a:pt x="804" y="842"/>
                    </a:lnTo>
                    <a:lnTo>
                      <a:pt x="789" y="848"/>
                    </a:lnTo>
                    <a:lnTo>
                      <a:pt x="777" y="852"/>
                    </a:lnTo>
                    <a:lnTo>
                      <a:pt x="760" y="856"/>
                    </a:lnTo>
                    <a:lnTo>
                      <a:pt x="753" y="8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0" name="Freeform 654"/>
              <p:cNvSpPr>
                <a:spLocks noEditPoints="1"/>
              </p:cNvSpPr>
              <p:nvPr/>
            </p:nvSpPr>
            <p:spPr bwMode="auto">
              <a:xfrm>
                <a:off x="3171080" y="3677278"/>
                <a:ext cx="410831" cy="214171"/>
              </a:xfrm>
              <a:custGeom>
                <a:avLst/>
                <a:gdLst>
                  <a:gd name="T0" fmla="*/ 27 w 305"/>
                  <a:gd name="T1" fmla="*/ 116 h 159"/>
                  <a:gd name="T2" fmla="*/ 33 w 305"/>
                  <a:gd name="T3" fmla="*/ 136 h 159"/>
                  <a:gd name="T4" fmla="*/ 33 w 305"/>
                  <a:gd name="T5" fmla="*/ 136 h 159"/>
                  <a:gd name="T6" fmla="*/ 36 w 305"/>
                  <a:gd name="T7" fmla="*/ 141 h 159"/>
                  <a:gd name="T8" fmla="*/ 39 w 305"/>
                  <a:gd name="T9" fmla="*/ 145 h 159"/>
                  <a:gd name="T10" fmla="*/ 43 w 305"/>
                  <a:gd name="T11" fmla="*/ 149 h 159"/>
                  <a:gd name="T12" fmla="*/ 47 w 305"/>
                  <a:gd name="T13" fmla="*/ 152 h 159"/>
                  <a:gd name="T14" fmla="*/ 52 w 305"/>
                  <a:gd name="T15" fmla="*/ 155 h 159"/>
                  <a:gd name="T16" fmla="*/ 58 w 305"/>
                  <a:gd name="T17" fmla="*/ 158 h 159"/>
                  <a:gd name="T18" fmla="*/ 70 w 305"/>
                  <a:gd name="T19" fmla="*/ 159 h 159"/>
                  <a:gd name="T20" fmla="*/ 70 w 305"/>
                  <a:gd name="T21" fmla="*/ 159 h 159"/>
                  <a:gd name="T22" fmla="*/ 78 w 305"/>
                  <a:gd name="T23" fmla="*/ 158 h 159"/>
                  <a:gd name="T24" fmla="*/ 85 w 305"/>
                  <a:gd name="T25" fmla="*/ 156 h 159"/>
                  <a:gd name="T26" fmla="*/ 100 w 305"/>
                  <a:gd name="T27" fmla="*/ 152 h 159"/>
                  <a:gd name="T28" fmla="*/ 41 w 305"/>
                  <a:gd name="T29" fmla="*/ 133 h 159"/>
                  <a:gd name="T30" fmla="*/ 28 w 305"/>
                  <a:gd name="T31" fmla="*/ 118 h 159"/>
                  <a:gd name="T32" fmla="*/ 27 w 305"/>
                  <a:gd name="T33" fmla="*/ 116 h 159"/>
                  <a:gd name="T34" fmla="*/ 305 w 305"/>
                  <a:gd name="T35" fmla="*/ 71 h 159"/>
                  <a:gd name="T36" fmla="*/ 305 w 305"/>
                  <a:gd name="T37" fmla="*/ 71 h 159"/>
                  <a:gd name="T38" fmla="*/ 298 w 305"/>
                  <a:gd name="T39" fmla="*/ 74 h 159"/>
                  <a:gd name="T40" fmla="*/ 133 w 305"/>
                  <a:gd name="T41" fmla="*/ 128 h 159"/>
                  <a:gd name="T42" fmla="*/ 155 w 305"/>
                  <a:gd name="T43" fmla="*/ 133 h 159"/>
                  <a:gd name="T44" fmla="*/ 278 w 305"/>
                  <a:gd name="T45" fmla="*/ 94 h 159"/>
                  <a:gd name="T46" fmla="*/ 278 w 305"/>
                  <a:gd name="T47" fmla="*/ 94 h 159"/>
                  <a:gd name="T48" fmla="*/ 287 w 305"/>
                  <a:gd name="T49" fmla="*/ 90 h 159"/>
                  <a:gd name="T50" fmla="*/ 295 w 305"/>
                  <a:gd name="T51" fmla="*/ 85 h 159"/>
                  <a:gd name="T52" fmla="*/ 301 w 305"/>
                  <a:gd name="T53" fmla="*/ 79 h 159"/>
                  <a:gd name="T54" fmla="*/ 305 w 305"/>
                  <a:gd name="T55" fmla="*/ 71 h 159"/>
                  <a:gd name="T56" fmla="*/ 21 w 305"/>
                  <a:gd name="T57" fmla="*/ 0 h 159"/>
                  <a:gd name="T58" fmla="*/ 21 w 305"/>
                  <a:gd name="T59" fmla="*/ 0 h 159"/>
                  <a:gd name="T60" fmla="*/ 16 w 305"/>
                  <a:gd name="T61" fmla="*/ 2 h 159"/>
                  <a:gd name="T62" fmla="*/ 10 w 305"/>
                  <a:gd name="T63" fmla="*/ 8 h 159"/>
                  <a:gd name="T64" fmla="*/ 6 w 305"/>
                  <a:gd name="T65" fmla="*/ 13 h 159"/>
                  <a:gd name="T66" fmla="*/ 2 w 305"/>
                  <a:gd name="T67" fmla="*/ 19 h 159"/>
                  <a:gd name="T68" fmla="*/ 0 w 305"/>
                  <a:gd name="T69" fmla="*/ 24 h 159"/>
                  <a:gd name="T70" fmla="*/ 0 w 305"/>
                  <a:gd name="T71" fmla="*/ 29 h 159"/>
                  <a:gd name="T72" fmla="*/ 0 w 305"/>
                  <a:gd name="T73" fmla="*/ 36 h 159"/>
                  <a:gd name="T74" fmla="*/ 1 w 305"/>
                  <a:gd name="T75" fmla="*/ 41 h 159"/>
                  <a:gd name="T76" fmla="*/ 24 w 305"/>
                  <a:gd name="T77" fmla="*/ 109 h 159"/>
                  <a:gd name="T78" fmla="*/ 48 w 305"/>
                  <a:gd name="T79" fmla="*/ 102 h 159"/>
                  <a:gd name="T80" fmla="*/ 20 w 305"/>
                  <a:gd name="T81" fmla="*/ 23 h 159"/>
                  <a:gd name="T82" fmla="*/ 20 w 305"/>
                  <a:gd name="T83" fmla="*/ 23 h 159"/>
                  <a:gd name="T84" fmla="*/ 19 w 305"/>
                  <a:gd name="T85" fmla="*/ 17 h 159"/>
                  <a:gd name="T86" fmla="*/ 19 w 305"/>
                  <a:gd name="T87" fmla="*/ 10 h 159"/>
                  <a:gd name="T88" fmla="*/ 20 w 305"/>
                  <a:gd name="T89" fmla="*/ 5 h 159"/>
                  <a:gd name="T90" fmla="*/ 21 w 305"/>
                  <a:gd name="T9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5" h="159">
                    <a:moveTo>
                      <a:pt x="27" y="116"/>
                    </a:moveTo>
                    <a:lnTo>
                      <a:pt x="33" y="136"/>
                    </a:lnTo>
                    <a:lnTo>
                      <a:pt x="33" y="136"/>
                    </a:lnTo>
                    <a:lnTo>
                      <a:pt x="36" y="141"/>
                    </a:lnTo>
                    <a:lnTo>
                      <a:pt x="39" y="145"/>
                    </a:lnTo>
                    <a:lnTo>
                      <a:pt x="43" y="149"/>
                    </a:lnTo>
                    <a:lnTo>
                      <a:pt x="47" y="152"/>
                    </a:lnTo>
                    <a:lnTo>
                      <a:pt x="52" y="155"/>
                    </a:lnTo>
                    <a:lnTo>
                      <a:pt x="58" y="158"/>
                    </a:lnTo>
                    <a:lnTo>
                      <a:pt x="70" y="159"/>
                    </a:lnTo>
                    <a:lnTo>
                      <a:pt x="70" y="159"/>
                    </a:lnTo>
                    <a:lnTo>
                      <a:pt x="78" y="158"/>
                    </a:lnTo>
                    <a:lnTo>
                      <a:pt x="85" y="156"/>
                    </a:lnTo>
                    <a:lnTo>
                      <a:pt x="100" y="152"/>
                    </a:lnTo>
                    <a:lnTo>
                      <a:pt x="41" y="133"/>
                    </a:lnTo>
                    <a:lnTo>
                      <a:pt x="28" y="118"/>
                    </a:lnTo>
                    <a:lnTo>
                      <a:pt x="27" y="116"/>
                    </a:lnTo>
                    <a:close/>
                    <a:moveTo>
                      <a:pt x="305" y="71"/>
                    </a:moveTo>
                    <a:lnTo>
                      <a:pt x="305" y="71"/>
                    </a:lnTo>
                    <a:lnTo>
                      <a:pt x="298" y="74"/>
                    </a:lnTo>
                    <a:lnTo>
                      <a:pt x="133" y="128"/>
                    </a:lnTo>
                    <a:lnTo>
                      <a:pt x="155" y="133"/>
                    </a:lnTo>
                    <a:lnTo>
                      <a:pt x="278" y="94"/>
                    </a:lnTo>
                    <a:lnTo>
                      <a:pt x="278" y="94"/>
                    </a:lnTo>
                    <a:lnTo>
                      <a:pt x="287" y="90"/>
                    </a:lnTo>
                    <a:lnTo>
                      <a:pt x="295" y="85"/>
                    </a:lnTo>
                    <a:lnTo>
                      <a:pt x="301" y="79"/>
                    </a:lnTo>
                    <a:lnTo>
                      <a:pt x="305" y="71"/>
                    </a:lnTo>
                    <a:close/>
                    <a:moveTo>
                      <a:pt x="21" y="0"/>
                    </a:moveTo>
                    <a:lnTo>
                      <a:pt x="21" y="0"/>
                    </a:lnTo>
                    <a:lnTo>
                      <a:pt x="16" y="2"/>
                    </a:lnTo>
                    <a:lnTo>
                      <a:pt x="10" y="8"/>
                    </a:lnTo>
                    <a:lnTo>
                      <a:pt x="6" y="13"/>
                    </a:lnTo>
                    <a:lnTo>
                      <a:pt x="2" y="19"/>
                    </a:lnTo>
                    <a:lnTo>
                      <a:pt x="0" y="24"/>
                    </a:lnTo>
                    <a:lnTo>
                      <a:pt x="0" y="29"/>
                    </a:lnTo>
                    <a:lnTo>
                      <a:pt x="0" y="36"/>
                    </a:lnTo>
                    <a:lnTo>
                      <a:pt x="1" y="41"/>
                    </a:lnTo>
                    <a:lnTo>
                      <a:pt x="24" y="109"/>
                    </a:lnTo>
                    <a:lnTo>
                      <a:pt x="48" y="102"/>
                    </a:lnTo>
                    <a:lnTo>
                      <a:pt x="20" y="23"/>
                    </a:lnTo>
                    <a:lnTo>
                      <a:pt x="20" y="23"/>
                    </a:lnTo>
                    <a:lnTo>
                      <a:pt x="19" y="17"/>
                    </a:lnTo>
                    <a:lnTo>
                      <a:pt x="19" y="10"/>
                    </a:lnTo>
                    <a:lnTo>
                      <a:pt x="20" y="5"/>
                    </a:lnTo>
                    <a:lnTo>
                      <a:pt x="21"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1" name="Freeform 655"/>
              <p:cNvSpPr>
                <a:spLocks/>
              </p:cNvSpPr>
              <p:nvPr/>
            </p:nvSpPr>
            <p:spPr bwMode="auto">
              <a:xfrm>
                <a:off x="3207448" y="3833528"/>
                <a:ext cx="98330" cy="57921"/>
              </a:xfrm>
              <a:custGeom>
                <a:avLst/>
                <a:gdLst>
                  <a:gd name="T0" fmla="*/ 0 w 73"/>
                  <a:gd name="T1" fmla="*/ 0 h 43"/>
                  <a:gd name="T2" fmla="*/ 6 w 73"/>
                  <a:gd name="T3" fmla="*/ 20 h 43"/>
                  <a:gd name="T4" fmla="*/ 6 w 73"/>
                  <a:gd name="T5" fmla="*/ 20 h 43"/>
                  <a:gd name="T6" fmla="*/ 9 w 73"/>
                  <a:gd name="T7" fmla="*/ 25 h 43"/>
                  <a:gd name="T8" fmla="*/ 12 w 73"/>
                  <a:gd name="T9" fmla="*/ 29 h 43"/>
                  <a:gd name="T10" fmla="*/ 16 w 73"/>
                  <a:gd name="T11" fmla="*/ 33 h 43"/>
                  <a:gd name="T12" fmla="*/ 20 w 73"/>
                  <a:gd name="T13" fmla="*/ 36 h 43"/>
                  <a:gd name="T14" fmla="*/ 25 w 73"/>
                  <a:gd name="T15" fmla="*/ 39 h 43"/>
                  <a:gd name="T16" fmla="*/ 31 w 73"/>
                  <a:gd name="T17" fmla="*/ 42 h 43"/>
                  <a:gd name="T18" fmla="*/ 43 w 73"/>
                  <a:gd name="T19" fmla="*/ 43 h 43"/>
                  <a:gd name="T20" fmla="*/ 43 w 73"/>
                  <a:gd name="T21" fmla="*/ 43 h 43"/>
                  <a:gd name="T22" fmla="*/ 51 w 73"/>
                  <a:gd name="T23" fmla="*/ 42 h 43"/>
                  <a:gd name="T24" fmla="*/ 58 w 73"/>
                  <a:gd name="T25" fmla="*/ 40 h 43"/>
                  <a:gd name="T26" fmla="*/ 73 w 73"/>
                  <a:gd name="T27" fmla="*/ 36 h 43"/>
                  <a:gd name="T28" fmla="*/ 14 w 73"/>
                  <a:gd name="T29" fmla="*/ 17 h 43"/>
                  <a:gd name="T30" fmla="*/ 1 w 73"/>
                  <a:gd name="T31" fmla="*/ 2 h 43"/>
                  <a:gd name="T32" fmla="*/ 0 w 73"/>
                  <a:gd name="T3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43">
                    <a:moveTo>
                      <a:pt x="0" y="0"/>
                    </a:moveTo>
                    <a:lnTo>
                      <a:pt x="6" y="20"/>
                    </a:lnTo>
                    <a:lnTo>
                      <a:pt x="6" y="20"/>
                    </a:lnTo>
                    <a:lnTo>
                      <a:pt x="9" y="25"/>
                    </a:lnTo>
                    <a:lnTo>
                      <a:pt x="12" y="29"/>
                    </a:lnTo>
                    <a:lnTo>
                      <a:pt x="16" y="33"/>
                    </a:lnTo>
                    <a:lnTo>
                      <a:pt x="20" y="36"/>
                    </a:lnTo>
                    <a:lnTo>
                      <a:pt x="25" y="39"/>
                    </a:lnTo>
                    <a:lnTo>
                      <a:pt x="31" y="42"/>
                    </a:lnTo>
                    <a:lnTo>
                      <a:pt x="43" y="43"/>
                    </a:lnTo>
                    <a:lnTo>
                      <a:pt x="43" y="43"/>
                    </a:lnTo>
                    <a:lnTo>
                      <a:pt x="51" y="42"/>
                    </a:lnTo>
                    <a:lnTo>
                      <a:pt x="58" y="40"/>
                    </a:lnTo>
                    <a:lnTo>
                      <a:pt x="73" y="36"/>
                    </a:lnTo>
                    <a:lnTo>
                      <a:pt x="14" y="17"/>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2" name="Freeform 656"/>
              <p:cNvSpPr>
                <a:spLocks/>
              </p:cNvSpPr>
              <p:nvPr/>
            </p:nvSpPr>
            <p:spPr bwMode="auto">
              <a:xfrm>
                <a:off x="3350228" y="3772914"/>
                <a:ext cx="231681" cy="83513"/>
              </a:xfrm>
              <a:custGeom>
                <a:avLst/>
                <a:gdLst>
                  <a:gd name="T0" fmla="*/ 172 w 172"/>
                  <a:gd name="T1" fmla="*/ 0 h 62"/>
                  <a:gd name="T2" fmla="*/ 172 w 172"/>
                  <a:gd name="T3" fmla="*/ 0 h 62"/>
                  <a:gd name="T4" fmla="*/ 165 w 172"/>
                  <a:gd name="T5" fmla="*/ 3 h 62"/>
                  <a:gd name="T6" fmla="*/ 0 w 172"/>
                  <a:gd name="T7" fmla="*/ 57 h 62"/>
                  <a:gd name="T8" fmla="*/ 22 w 172"/>
                  <a:gd name="T9" fmla="*/ 62 h 62"/>
                  <a:gd name="T10" fmla="*/ 145 w 172"/>
                  <a:gd name="T11" fmla="*/ 23 h 62"/>
                  <a:gd name="T12" fmla="*/ 145 w 172"/>
                  <a:gd name="T13" fmla="*/ 23 h 62"/>
                  <a:gd name="T14" fmla="*/ 154 w 172"/>
                  <a:gd name="T15" fmla="*/ 19 h 62"/>
                  <a:gd name="T16" fmla="*/ 162 w 172"/>
                  <a:gd name="T17" fmla="*/ 14 h 62"/>
                  <a:gd name="T18" fmla="*/ 168 w 172"/>
                  <a:gd name="T19" fmla="*/ 8 h 62"/>
                  <a:gd name="T20" fmla="*/ 172 w 172"/>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 h="62">
                    <a:moveTo>
                      <a:pt x="172" y="0"/>
                    </a:moveTo>
                    <a:lnTo>
                      <a:pt x="172" y="0"/>
                    </a:lnTo>
                    <a:lnTo>
                      <a:pt x="165" y="3"/>
                    </a:lnTo>
                    <a:lnTo>
                      <a:pt x="0" y="57"/>
                    </a:lnTo>
                    <a:lnTo>
                      <a:pt x="22" y="62"/>
                    </a:lnTo>
                    <a:lnTo>
                      <a:pt x="145" y="23"/>
                    </a:lnTo>
                    <a:lnTo>
                      <a:pt x="145" y="23"/>
                    </a:lnTo>
                    <a:lnTo>
                      <a:pt x="154" y="19"/>
                    </a:lnTo>
                    <a:lnTo>
                      <a:pt x="162" y="14"/>
                    </a:lnTo>
                    <a:lnTo>
                      <a:pt x="168" y="8"/>
                    </a:lnTo>
                    <a:lnTo>
                      <a:pt x="1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3" name="Freeform 657"/>
              <p:cNvSpPr>
                <a:spLocks/>
              </p:cNvSpPr>
              <p:nvPr/>
            </p:nvSpPr>
            <p:spPr bwMode="auto">
              <a:xfrm>
                <a:off x="3171080" y="3677278"/>
                <a:ext cx="64655" cy="146822"/>
              </a:xfrm>
              <a:custGeom>
                <a:avLst/>
                <a:gdLst>
                  <a:gd name="T0" fmla="*/ 21 w 48"/>
                  <a:gd name="T1" fmla="*/ 0 h 109"/>
                  <a:gd name="T2" fmla="*/ 21 w 48"/>
                  <a:gd name="T3" fmla="*/ 0 h 109"/>
                  <a:gd name="T4" fmla="*/ 16 w 48"/>
                  <a:gd name="T5" fmla="*/ 2 h 109"/>
                  <a:gd name="T6" fmla="*/ 10 w 48"/>
                  <a:gd name="T7" fmla="*/ 8 h 109"/>
                  <a:gd name="T8" fmla="*/ 6 w 48"/>
                  <a:gd name="T9" fmla="*/ 13 h 109"/>
                  <a:gd name="T10" fmla="*/ 2 w 48"/>
                  <a:gd name="T11" fmla="*/ 19 h 109"/>
                  <a:gd name="T12" fmla="*/ 0 w 48"/>
                  <a:gd name="T13" fmla="*/ 24 h 109"/>
                  <a:gd name="T14" fmla="*/ 0 w 48"/>
                  <a:gd name="T15" fmla="*/ 29 h 109"/>
                  <a:gd name="T16" fmla="*/ 0 w 48"/>
                  <a:gd name="T17" fmla="*/ 36 h 109"/>
                  <a:gd name="T18" fmla="*/ 1 w 48"/>
                  <a:gd name="T19" fmla="*/ 41 h 109"/>
                  <a:gd name="T20" fmla="*/ 24 w 48"/>
                  <a:gd name="T21" fmla="*/ 109 h 109"/>
                  <a:gd name="T22" fmla="*/ 48 w 48"/>
                  <a:gd name="T23" fmla="*/ 102 h 109"/>
                  <a:gd name="T24" fmla="*/ 20 w 48"/>
                  <a:gd name="T25" fmla="*/ 23 h 109"/>
                  <a:gd name="T26" fmla="*/ 20 w 48"/>
                  <a:gd name="T27" fmla="*/ 23 h 109"/>
                  <a:gd name="T28" fmla="*/ 19 w 48"/>
                  <a:gd name="T29" fmla="*/ 17 h 109"/>
                  <a:gd name="T30" fmla="*/ 19 w 48"/>
                  <a:gd name="T31" fmla="*/ 10 h 109"/>
                  <a:gd name="T32" fmla="*/ 20 w 48"/>
                  <a:gd name="T33" fmla="*/ 5 h 109"/>
                  <a:gd name="T34" fmla="*/ 21 w 48"/>
                  <a:gd name="T3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109">
                    <a:moveTo>
                      <a:pt x="21" y="0"/>
                    </a:moveTo>
                    <a:lnTo>
                      <a:pt x="21" y="0"/>
                    </a:lnTo>
                    <a:lnTo>
                      <a:pt x="16" y="2"/>
                    </a:lnTo>
                    <a:lnTo>
                      <a:pt x="10" y="8"/>
                    </a:lnTo>
                    <a:lnTo>
                      <a:pt x="6" y="13"/>
                    </a:lnTo>
                    <a:lnTo>
                      <a:pt x="2" y="19"/>
                    </a:lnTo>
                    <a:lnTo>
                      <a:pt x="0" y="24"/>
                    </a:lnTo>
                    <a:lnTo>
                      <a:pt x="0" y="29"/>
                    </a:lnTo>
                    <a:lnTo>
                      <a:pt x="0" y="36"/>
                    </a:lnTo>
                    <a:lnTo>
                      <a:pt x="1" y="41"/>
                    </a:lnTo>
                    <a:lnTo>
                      <a:pt x="24" y="109"/>
                    </a:lnTo>
                    <a:lnTo>
                      <a:pt x="48" y="102"/>
                    </a:lnTo>
                    <a:lnTo>
                      <a:pt x="20" y="23"/>
                    </a:lnTo>
                    <a:lnTo>
                      <a:pt x="20" y="23"/>
                    </a:lnTo>
                    <a:lnTo>
                      <a:pt x="19" y="17"/>
                    </a:lnTo>
                    <a:lnTo>
                      <a:pt x="19" y="10"/>
                    </a:lnTo>
                    <a:lnTo>
                      <a:pt x="20" y="5"/>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4" name="Freeform 658"/>
              <p:cNvSpPr>
                <a:spLocks/>
              </p:cNvSpPr>
              <p:nvPr/>
            </p:nvSpPr>
            <p:spPr bwMode="auto">
              <a:xfrm>
                <a:off x="3196672" y="3558743"/>
                <a:ext cx="416219" cy="305766"/>
              </a:xfrm>
              <a:custGeom>
                <a:avLst/>
                <a:gdLst>
                  <a:gd name="T0" fmla="*/ 1 w 309"/>
                  <a:gd name="T1" fmla="*/ 111 h 227"/>
                  <a:gd name="T2" fmla="*/ 35 w 309"/>
                  <a:gd name="T3" fmla="*/ 204 h 227"/>
                  <a:gd name="T4" fmla="*/ 35 w 309"/>
                  <a:gd name="T5" fmla="*/ 204 h 227"/>
                  <a:gd name="T6" fmla="*/ 37 w 309"/>
                  <a:gd name="T7" fmla="*/ 210 h 227"/>
                  <a:gd name="T8" fmla="*/ 41 w 309"/>
                  <a:gd name="T9" fmla="*/ 216 h 227"/>
                  <a:gd name="T10" fmla="*/ 47 w 309"/>
                  <a:gd name="T11" fmla="*/ 221 h 227"/>
                  <a:gd name="T12" fmla="*/ 54 w 309"/>
                  <a:gd name="T13" fmla="*/ 224 h 227"/>
                  <a:gd name="T14" fmla="*/ 62 w 309"/>
                  <a:gd name="T15" fmla="*/ 227 h 227"/>
                  <a:gd name="T16" fmla="*/ 68 w 309"/>
                  <a:gd name="T17" fmla="*/ 227 h 227"/>
                  <a:gd name="T18" fmla="*/ 76 w 309"/>
                  <a:gd name="T19" fmla="*/ 227 h 227"/>
                  <a:gd name="T20" fmla="*/ 85 w 309"/>
                  <a:gd name="T21" fmla="*/ 225 h 227"/>
                  <a:gd name="T22" fmla="*/ 279 w 309"/>
                  <a:gd name="T23" fmla="*/ 162 h 227"/>
                  <a:gd name="T24" fmla="*/ 279 w 309"/>
                  <a:gd name="T25" fmla="*/ 162 h 227"/>
                  <a:gd name="T26" fmla="*/ 287 w 309"/>
                  <a:gd name="T27" fmla="*/ 159 h 227"/>
                  <a:gd name="T28" fmla="*/ 292 w 309"/>
                  <a:gd name="T29" fmla="*/ 155 h 227"/>
                  <a:gd name="T30" fmla="*/ 299 w 309"/>
                  <a:gd name="T31" fmla="*/ 150 h 227"/>
                  <a:gd name="T32" fmla="*/ 303 w 309"/>
                  <a:gd name="T33" fmla="*/ 144 h 227"/>
                  <a:gd name="T34" fmla="*/ 306 w 309"/>
                  <a:gd name="T35" fmla="*/ 138 h 227"/>
                  <a:gd name="T36" fmla="*/ 307 w 309"/>
                  <a:gd name="T37" fmla="*/ 131 h 227"/>
                  <a:gd name="T38" fmla="*/ 309 w 309"/>
                  <a:gd name="T39" fmla="*/ 124 h 227"/>
                  <a:gd name="T40" fmla="*/ 306 w 309"/>
                  <a:gd name="T41" fmla="*/ 117 h 227"/>
                  <a:gd name="T42" fmla="*/ 274 w 309"/>
                  <a:gd name="T43" fmla="*/ 23 h 227"/>
                  <a:gd name="T44" fmla="*/ 274 w 309"/>
                  <a:gd name="T45" fmla="*/ 23 h 227"/>
                  <a:gd name="T46" fmla="*/ 271 w 309"/>
                  <a:gd name="T47" fmla="*/ 16 h 227"/>
                  <a:gd name="T48" fmla="*/ 265 w 309"/>
                  <a:gd name="T49" fmla="*/ 11 h 227"/>
                  <a:gd name="T50" fmla="*/ 260 w 309"/>
                  <a:gd name="T51" fmla="*/ 7 h 227"/>
                  <a:gd name="T52" fmla="*/ 253 w 309"/>
                  <a:gd name="T53" fmla="*/ 4 h 227"/>
                  <a:gd name="T54" fmla="*/ 247 w 309"/>
                  <a:gd name="T55" fmla="*/ 1 h 227"/>
                  <a:gd name="T56" fmla="*/ 238 w 309"/>
                  <a:gd name="T57" fmla="*/ 0 h 227"/>
                  <a:gd name="T58" fmla="*/ 230 w 309"/>
                  <a:gd name="T59" fmla="*/ 1 h 227"/>
                  <a:gd name="T60" fmla="*/ 222 w 309"/>
                  <a:gd name="T61" fmla="*/ 3 h 227"/>
                  <a:gd name="T62" fmla="*/ 29 w 309"/>
                  <a:gd name="T63" fmla="*/ 65 h 227"/>
                  <a:gd name="T64" fmla="*/ 29 w 309"/>
                  <a:gd name="T65" fmla="*/ 65 h 227"/>
                  <a:gd name="T66" fmla="*/ 21 w 309"/>
                  <a:gd name="T67" fmla="*/ 67 h 227"/>
                  <a:gd name="T68" fmla="*/ 14 w 309"/>
                  <a:gd name="T69" fmla="*/ 73 h 227"/>
                  <a:gd name="T70" fmla="*/ 9 w 309"/>
                  <a:gd name="T71" fmla="*/ 77 h 227"/>
                  <a:gd name="T72" fmla="*/ 5 w 309"/>
                  <a:gd name="T73" fmla="*/ 84 h 227"/>
                  <a:gd name="T74" fmla="*/ 1 w 309"/>
                  <a:gd name="T75" fmla="*/ 90 h 227"/>
                  <a:gd name="T76" fmla="*/ 0 w 309"/>
                  <a:gd name="T77" fmla="*/ 97 h 227"/>
                  <a:gd name="T78" fmla="*/ 0 w 309"/>
                  <a:gd name="T79" fmla="*/ 104 h 227"/>
                  <a:gd name="T80" fmla="*/ 1 w 309"/>
                  <a:gd name="T81" fmla="*/ 1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9" h="227">
                    <a:moveTo>
                      <a:pt x="1" y="111"/>
                    </a:moveTo>
                    <a:lnTo>
                      <a:pt x="35" y="204"/>
                    </a:lnTo>
                    <a:lnTo>
                      <a:pt x="35" y="204"/>
                    </a:lnTo>
                    <a:lnTo>
                      <a:pt x="37" y="210"/>
                    </a:lnTo>
                    <a:lnTo>
                      <a:pt x="41" y="216"/>
                    </a:lnTo>
                    <a:lnTo>
                      <a:pt x="47" y="221"/>
                    </a:lnTo>
                    <a:lnTo>
                      <a:pt x="54" y="224"/>
                    </a:lnTo>
                    <a:lnTo>
                      <a:pt x="62" y="227"/>
                    </a:lnTo>
                    <a:lnTo>
                      <a:pt x="68" y="227"/>
                    </a:lnTo>
                    <a:lnTo>
                      <a:pt x="76" y="227"/>
                    </a:lnTo>
                    <a:lnTo>
                      <a:pt x="85" y="225"/>
                    </a:lnTo>
                    <a:lnTo>
                      <a:pt x="279" y="162"/>
                    </a:lnTo>
                    <a:lnTo>
                      <a:pt x="279" y="162"/>
                    </a:lnTo>
                    <a:lnTo>
                      <a:pt x="287" y="159"/>
                    </a:lnTo>
                    <a:lnTo>
                      <a:pt x="292" y="155"/>
                    </a:lnTo>
                    <a:lnTo>
                      <a:pt x="299" y="150"/>
                    </a:lnTo>
                    <a:lnTo>
                      <a:pt x="303" y="144"/>
                    </a:lnTo>
                    <a:lnTo>
                      <a:pt x="306" y="138"/>
                    </a:lnTo>
                    <a:lnTo>
                      <a:pt x="307" y="131"/>
                    </a:lnTo>
                    <a:lnTo>
                      <a:pt x="309" y="124"/>
                    </a:lnTo>
                    <a:lnTo>
                      <a:pt x="306" y="117"/>
                    </a:lnTo>
                    <a:lnTo>
                      <a:pt x="274" y="23"/>
                    </a:lnTo>
                    <a:lnTo>
                      <a:pt x="274" y="23"/>
                    </a:lnTo>
                    <a:lnTo>
                      <a:pt x="271" y="16"/>
                    </a:lnTo>
                    <a:lnTo>
                      <a:pt x="265" y="11"/>
                    </a:lnTo>
                    <a:lnTo>
                      <a:pt x="260" y="7"/>
                    </a:lnTo>
                    <a:lnTo>
                      <a:pt x="253" y="4"/>
                    </a:lnTo>
                    <a:lnTo>
                      <a:pt x="247" y="1"/>
                    </a:lnTo>
                    <a:lnTo>
                      <a:pt x="238" y="0"/>
                    </a:lnTo>
                    <a:lnTo>
                      <a:pt x="230" y="1"/>
                    </a:lnTo>
                    <a:lnTo>
                      <a:pt x="222" y="3"/>
                    </a:lnTo>
                    <a:lnTo>
                      <a:pt x="29" y="65"/>
                    </a:lnTo>
                    <a:lnTo>
                      <a:pt x="29" y="65"/>
                    </a:lnTo>
                    <a:lnTo>
                      <a:pt x="21" y="67"/>
                    </a:lnTo>
                    <a:lnTo>
                      <a:pt x="14" y="73"/>
                    </a:lnTo>
                    <a:lnTo>
                      <a:pt x="9" y="77"/>
                    </a:lnTo>
                    <a:lnTo>
                      <a:pt x="5" y="84"/>
                    </a:lnTo>
                    <a:lnTo>
                      <a:pt x="1" y="90"/>
                    </a:lnTo>
                    <a:lnTo>
                      <a:pt x="0" y="97"/>
                    </a:lnTo>
                    <a:lnTo>
                      <a:pt x="0" y="104"/>
                    </a:lnTo>
                    <a:lnTo>
                      <a:pt x="1" y="111"/>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5" name="Freeform 659"/>
              <p:cNvSpPr>
                <a:spLocks/>
              </p:cNvSpPr>
              <p:nvPr/>
            </p:nvSpPr>
            <p:spPr bwMode="auto">
              <a:xfrm>
                <a:off x="3196672" y="3558743"/>
                <a:ext cx="416219" cy="305766"/>
              </a:xfrm>
              <a:custGeom>
                <a:avLst/>
                <a:gdLst>
                  <a:gd name="T0" fmla="*/ 1 w 309"/>
                  <a:gd name="T1" fmla="*/ 111 h 227"/>
                  <a:gd name="T2" fmla="*/ 35 w 309"/>
                  <a:gd name="T3" fmla="*/ 204 h 227"/>
                  <a:gd name="T4" fmla="*/ 35 w 309"/>
                  <a:gd name="T5" fmla="*/ 204 h 227"/>
                  <a:gd name="T6" fmla="*/ 37 w 309"/>
                  <a:gd name="T7" fmla="*/ 210 h 227"/>
                  <a:gd name="T8" fmla="*/ 41 w 309"/>
                  <a:gd name="T9" fmla="*/ 216 h 227"/>
                  <a:gd name="T10" fmla="*/ 47 w 309"/>
                  <a:gd name="T11" fmla="*/ 221 h 227"/>
                  <a:gd name="T12" fmla="*/ 54 w 309"/>
                  <a:gd name="T13" fmla="*/ 224 h 227"/>
                  <a:gd name="T14" fmla="*/ 62 w 309"/>
                  <a:gd name="T15" fmla="*/ 227 h 227"/>
                  <a:gd name="T16" fmla="*/ 68 w 309"/>
                  <a:gd name="T17" fmla="*/ 227 h 227"/>
                  <a:gd name="T18" fmla="*/ 76 w 309"/>
                  <a:gd name="T19" fmla="*/ 227 h 227"/>
                  <a:gd name="T20" fmla="*/ 85 w 309"/>
                  <a:gd name="T21" fmla="*/ 225 h 227"/>
                  <a:gd name="T22" fmla="*/ 279 w 309"/>
                  <a:gd name="T23" fmla="*/ 162 h 227"/>
                  <a:gd name="T24" fmla="*/ 279 w 309"/>
                  <a:gd name="T25" fmla="*/ 162 h 227"/>
                  <a:gd name="T26" fmla="*/ 287 w 309"/>
                  <a:gd name="T27" fmla="*/ 159 h 227"/>
                  <a:gd name="T28" fmla="*/ 292 w 309"/>
                  <a:gd name="T29" fmla="*/ 155 h 227"/>
                  <a:gd name="T30" fmla="*/ 299 w 309"/>
                  <a:gd name="T31" fmla="*/ 150 h 227"/>
                  <a:gd name="T32" fmla="*/ 303 w 309"/>
                  <a:gd name="T33" fmla="*/ 144 h 227"/>
                  <a:gd name="T34" fmla="*/ 306 w 309"/>
                  <a:gd name="T35" fmla="*/ 138 h 227"/>
                  <a:gd name="T36" fmla="*/ 307 w 309"/>
                  <a:gd name="T37" fmla="*/ 131 h 227"/>
                  <a:gd name="T38" fmla="*/ 309 w 309"/>
                  <a:gd name="T39" fmla="*/ 124 h 227"/>
                  <a:gd name="T40" fmla="*/ 306 w 309"/>
                  <a:gd name="T41" fmla="*/ 117 h 227"/>
                  <a:gd name="T42" fmla="*/ 274 w 309"/>
                  <a:gd name="T43" fmla="*/ 23 h 227"/>
                  <a:gd name="T44" fmla="*/ 274 w 309"/>
                  <a:gd name="T45" fmla="*/ 23 h 227"/>
                  <a:gd name="T46" fmla="*/ 271 w 309"/>
                  <a:gd name="T47" fmla="*/ 16 h 227"/>
                  <a:gd name="T48" fmla="*/ 265 w 309"/>
                  <a:gd name="T49" fmla="*/ 11 h 227"/>
                  <a:gd name="T50" fmla="*/ 260 w 309"/>
                  <a:gd name="T51" fmla="*/ 7 h 227"/>
                  <a:gd name="T52" fmla="*/ 253 w 309"/>
                  <a:gd name="T53" fmla="*/ 4 h 227"/>
                  <a:gd name="T54" fmla="*/ 247 w 309"/>
                  <a:gd name="T55" fmla="*/ 1 h 227"/>
                  <a:gd name="T56" fmla="*/ 238 w 309"/>
                  <a:gd name="T57" fmla="*/ 0 h 227"/>
                  <a:gd name="T58" fmla="*/ 230 w 309"/>
                  <a:gd name="T59" fmla="*/ 1 h 227"/>
                  <a:gd name="T60" fmla="*/ 222 w 309"/>
                  <a:gd name="T61" fmla="*/ 3 h 227"/>
                  <a:gd name="T62" fmla="*/ 29 w 309"/>
                  <a:gd name="T63" fmla="*/ 65 h 227"/>
                  <a:gd name="T64" fmla="*/ 29 w 309"/>
                  <a:gd name="T65" fmla="*/ 65 h 227"/>
                  <a:gd name="T66" fmla="*/ 21 w 309"/>
                  <a:gd name="T67" fmla="*/ 67 h 227"/>
                  <a:gd name="T68" fmla="*/ 14 w 309"/>
                  <a:gd name="T69" fmla="*/ 73 h 227"/>
                  <a:gd name="T70" fmla="*/ 9 w 309"/>
                  <a:gd name="T71" fmla="*/ 77 h 227"/>
                  <a:gd name="T72" fmla="*/ 5 w 309"/>
                  <a:gd name="T73" fmla="*/ 84 h 227"/>
                  <a:gd name="T74" fmla="*/ 1 w 309"/>
                  <a:gd name="T75" fmla="*/ 90 h 227"/>
                  <a:gd name="T76" fmla="*/ 0 w 309"/>
                  <a:gd name="T77" fmla="*/ 97 h 227"/>
                  <a:gd name="T78" fmla="*/ 0 w 309"/>
                  <a:gd name="T79" fmla="*/ 104 h 227"/>
                  <a:gd name="T80" fmla="*/ 1 w 309"/>
                  <a:gd name="T81" fmla="*/ 11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9" h="227">
                    <a:moveTo>
                      <a:pt x="1" y="111"/>
                    </a:moveTo>
                    <a:lnTo>
                      <a:pt x="35" y="204"/>
                    </a:lnTo>
                    <a:lnTo>
                      <a:pt x="35" y="204"/>
                    </a:lnTo>
                    <a:lnTo>
                      <a:pt x="37" y="210"/>
                    </a:lnTo>
                    <a:lnTo>
                      <a:pt x="41" y="216"/>
                    </a:lnTo>
                    <a:lnTo>
                      <a:pt x="47" y="221"/>
                    </a:lnTo>
                    <a:lnTo>
                      <a:pt x="54" y="224"/>
                    </a:lnTo>
                    <a:lnTo>
                      <a:pt x="62" y="227"/>
                    </a:lnTo>
                    <a:lnTo>
                      <a:pt x="68" y="227"/>
                    </a:lnTo>
                    <a:lnTo>
                      <a:pt x="76" y="227"/>
                    </a:lnTo>
                    <a:lnTo>
                      <a:pt x="85" y="225"/>
                    </a:lnTo>
                    <a:lnTo>
                      <a:pt x="279" y="162"/>
                    </a:lnTo>
                    <a:lnTo>
                      <a:pt x="279" y="162"/>
                    </a:lnTo>
                    <a:lnTo>
                      <a:pt x="287" y="159"/>
                    </a:lnTo>
                    <a:lnTo>
                      <a:pt x="292" y="155"/>
                    </a:lnTo>
                    <a:lnTo>
                      <a:pt x="299" y="150"/>
                    </a:lnTo>
                    <a:lnTo>
                      <a:pt x="303" y="144"/>
                    </a:lnTo>
                    <a:lnTo>
                      <a:pt x="306" y="138"/>
                    </a:lnTo>
                    <a:lnTo>
                      <a:pt x="307" y="131"/>
                    </a:lnTo>
                    <a:lnTo>
                      <a:pt x="309" y="124"/>
                    </a:lnTo>
                    <a:lnTo>
                      <a:pt x="306" y="117"/>
                    </a:lnTo>
                    <a:lnTo>
                      <a:pt x="274" y="23"/>
                    </a:lnTo>
                    <a:lnTo>
                      <a:pt x="274" y="23"/>
                    </a:lnTo>
                    <a:lnTo>
                      <a:pt x="271" y="16"/>
                    </a:lnTo>
                    <a:lnTo>
                      <a:pt x="265" y="11"/>
                    </a:lnTo>
                    <a:lnTo>
                      <a:pt x="260" y="7"/>
                    </a:lnTo>
                    <a:lnTo>
                      <a:pt x="253" y="4"/>
                    </a:lnTo>
                    <a:lnTo>
                      <a:pt x="247" y="1"/>
                    </a:lnTo>
                    <a:lnTo>
                      <a:pt x="238" y="0"/>
                    </a:lnTo>
                    <a:lnTo>
                      <a:pt x="230" y="1"/>
                    </a:lnTo>
                    <a:lnTo>
                      <a:pt x="222" y="3"/>
                    </a:lnTo>
                    <a:lnTo>
                      <a:pt x="29" y="65"/>
                    </a:lnTo>
                    <a:lnTo>
                      <a:pt x="29" y="65"/>
                    </a:lnTo>
                    <a:lnTo>
                      <a:pt x="21" y="67"/>
                    </a:lnTo>
                    <a:lnTo>
                      <a:pt x="14" y="73"/>
                    </a:lnTo>
                    <a:lnTo>
                      <a:pt x="9" y="77"/>
                    </a:lnTo>
                    <a:lnTo>
                      <a:pt x="5" y="84"/>
                    </a:lnTo>
                    <a:lnTo>
                      <a:pt x="1" y="90"/>
                    </a:lnTo>
                    <a:lnTo>
                      <a:pt x="0" y="97"/>
                    </a:lnTo>
                    <a:lnTo>
                      <a:pt x="0" y="104"/>
                    </a:lnTo>
                    <a:lnTo>
                      <a:pt x="1" y="1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6" name="Freeform 660"/>
              <p:cNvSpPr>
                <a:spLocks/>
              </p:cNvSpPr>
              <p:nvPr/>
            </p:nvSpPr>
            <p:spPr bwMode="auto">
              <a:xfrm>
                <a:off x="3220918" y="3740587"/>
                <a:ext cx="22899" cy="52533"/>
              </a:xfrm>
              <a:custGeom>
                <a:avLst/>
                <a:gdLst>
                  <a:gd name="T0" fmla="*/ 0 w 17"/>
                  <a:gd name="T1" fmla="*/ 3 h 39"/>
                  <a:gd name="T2" fmla="*/ 13 w 17"/>
                  <a:gd name="T3" fmla="*/ 38 h 39"/>
                  <a:gd name="T4" fmla="*/ 13 w 17"/>
                  <a:gd name="T5" fmla="*/ 38 h 39"/>
                  <a:gd name="T6" fmla="*/ 14 w 17"/>
                  <a:gd name="T7" fmla="*/ 39 h 39"/>
                  <a:gd name="T8" fmla="*/ 15 w 17"/>
                  <a:gd name="T9" fmla="*/ 39 h 39"/>
                  <a:gd name="T10" fmla="*/ 15 w 17"/>
                  <a:gd name="T11" fmla="*/ 39 h 39"/>
                  <a:gd name="T12" fmla="*/ 17 w 17"/>
                  <a:gd name="T13" fmla="*/ 38 h 39"/>
                  <a:gd name="T14" fmla="*/ 17 w 17"/>
                  <a:gd name="T15" fmla="*/ 36 h 39"/>
                  <a:gd name="T16" fmla="*/ 4 w 17"/>
                  <a:gd name="T17" fmla="*/ 1 h 39"/>
                  <a:gd name="T18" fmla="*/ 4 w 17"/>
                  <a:gd name="T19" fmla="*/ 1 h 39"/>
                  <a:gd name="T20" fmla="*/ 3 w 17"/>
                  <a:gd name="T21" fmla="*/ 0 h 39"/>
                  <a:gd name="T22" fmla="*/ 2 w 17"/>
                  <a:gd name="T23" fmla="*/ 0 h 39"/>
                  <a:gd name="T24" fmla="*/ 2 w 17"/>
                  <a:gd name="T25" fmla="*/ 0 h 39"/>
                  <a:gd name="T26" fmla="*/ 0 w 17"/>
                  <a:gd name="T27" fmla="*/ 1 h 39"/>
                  <a:gd name="T28" fmla="*/ 0 w 17"/>
                  <a:gd name="T29" fmla="*/ 3 h 39"/>
                  <a:gd name="T30" fmla="*/ 0 w 17"/>
                  <a:gd name="T31"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39">
                    <a:moveTo>
                      <a:pt x="0" y="3"/>
                    </a:moveTo>
                    <a:lnTo>
                      <a:pt x="13" y="38"/>
                    </a:lnTo>
                    <a:lnTo>
                      <a:pt x="13" y="38"/>
                    </a:lnTo>
                    <a:lnTo>
                      <a:pt x="14" y="39"/>
                    </a:lnTo>
                    <a:lnTo>
                      <a:pt x="15" y="39"/>
                    </a:lnTo>
                    <a:lnTo>
                      <a:pt x="15" y="39"/>
                    </a:lnTo>
                    <a:lnTo>
                      <a:pt x="17" y="38"/>
                    </a:lnTo>
                    <a:lnTo>
                      <a:pt x="17" y="36"/>
                    </a:lnTo>
                    <a:lnTo>
                      <a:pt x="4" y="1"/>
                    </a:lnTo>
                    <a:lnTo>
                      <a:pt x="4" y="1"/>
                    </a:lnTo>
                    <a:lnTo>
                      <a:pt x="3" y="0"/>
                    </a:lnTo>
                    <a:lnTo>
                      <a:pt x="2" y="0"/>
                    </a:lnTo>
                    <a:lnTo>
                      <a:pt x="2" y="0"/>
                    </a:lnTo>
                    <a:lnTo>
                      <a:pt x="0" y="1"/>
                    </a:lnTo>
                    <a:lnTo>
                      <a:pt x="0" y="3"/>
                    </a:lnTo>
                    <a:lnTo>
                      <a:pt x="0" y="3"/>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7" name="Freeform 661"/>
              <p:cNvSpPr>
                <a:spLocks/>
              </p:cNvSpPr>
              <p:nvPr/>
            </p:nvSpPr>
            <p:spPr bwMode="auto">
              <a:xfrm>
                <a:off x="3563052" y="3648992"/>
                <a:ext cx="18858" cy="17511"/>
              </a:xfrm>
              <a:custGeom>
                <a:avLst/>
                <a:gdLst>
                  <a:gd name="T0" fmla="*/ 4 w 14"/>
                  <a:gd name="T1" fmla="*/ 2 h 13"/>
                  <a:gd name="T2" fmla="*/ 4 w 14"/>
                  <a:gd name="T3" fmla="*/ 2 h 13"/>
                  <a:gd name="T4" fmla="*/ 7 w 14"/>
                  <a:gd name="T5" fmla="*/ 0 h 13"/>
                  <a:gd name="T6" fmla="*/ 10 w 14"/>
                  <a:gd name="T7" fmla="*/ 2 h 13"/>
                  <a:gd name="T8" fmla="*/ 12 w 14"/>
                  <a:gd name="T9" fmla="*/ 3 h 13"/>
                  <a:gd name="T10" fmla="*/ 12 w 14"/>
                  <a:gd name="T11" fmla="*/ 4 h 13"/>
                  <a:gd name="T12" fmla="*/ 12 w 14"/>
                  <a:gd name="T13" fmla="*/ 4 h 13"/>
                  <a:gd name="T14" fmla="*/ 14 w 14"/>
                  <a:gd name="T15" fmla="*/ 7 h 13"/>
                  <a:gd name="T16" fmla="*/ 12 w 14"/>
                  <a:gd name="T17" fmla="*/ 8 h 13"/>
                  <a:gd name="T18" fmla="*/ 11 w 14"/>
                  <a:gd name="T19" fmla="*/ 11 h 13"/>
                  <a:gd name="T20" fmla="*/ 8 w 14"/>
                  <a:gd name="T21" fmla="*/ 11 h 13"/>
                  <a:gd name="T22" fmla="*/ 8 w 14"/>
                  <a:gd name="T23" fmla="*/ 11 h 13"/>
                  <a:gd name="T24" fmla="*/ 6 w 14"/>
                  <a:gd name="T25" fmla="*/ 13 h 13"/>
                  <a:gd name="T26" fmla="*/ 3 w 14"/>
                  <a:gd name="T27" fmla="*/ 11 h 13"/>
                  <a:gd name="T28" fmla="*/ 2 w 14"/>
                  <a:gd name="T29" fmla="*/ 10 h 13"/>
                  <a:gd name="T30" fmla="*/ 0 w 14"/>
                  <a:gd name="T31" fmla="*/ 8 h 13"/>
                  <a:gd name="T32" fmla="*/ 0 w 14"/>
                  <a:gd name="T33" fmla="*/ 8 h 13"/>
                  <a:gd name="T34" fmla="*/ 0 w 14"/>
                  <a:gd name="T35" fmla="*/ 6 h 13"/>
                  <a:gd name="T36" fmla="*/ 2 w 14"/>
                  <a:gd name="T37" fmla="*/ 4 h 13"/>
                  <a:gd name="T38" fmla="*/ 3 w 14"/>
                  <a:gd name="T39" fmla="*/ 3 h 13"/>
                  <a:gd name="T40" fmla="*/ 4 w 14"/>
                  <a:gd name="T41" fmla="*/ 2 h 13"/>
                  <a:gd name="T42" fmla="*/ 4 w 14"/>
                  <a:gd name="T4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13">
                    <a:moveTo>
                      <a:pt x="4" y="2"/>
                    </a:moveTo>
                    <a:lnTo>
                      <a:pt x="4" y="2"/>
                    </a:lnTo>
                    <a:lnTo>
                      <a:pt x="7" y="0"/>
                    </a:lnTo>
                    <a:lnTo>
                      <a:pt x="10" y="2"/>
                    </a:lnTo>
                    <a:lnTo>
                      <a:pt x="12" y="3"/>
                    </a:lnTo>
                    <a:lnTo>
                      <a:pt x="12" y="4"/>
                    </a:lnTo>
                    <a:lnTo>
                      <a:pt x="12" y="4"/>
                    </a:lnTo>
                    <a:lnTo>
                      <a:pt x="14" y="7"/>
                    </a:lnTo>
                    <a:lnTo>
                      <a:pt x="12" y="8"/>
                    </a:lnTo>
                    <a:lnTo>
                      <a:pt x="11" y="11"/>
                    </a:lnTo>
                    <a:lnTo>
                      <a:pt x="8" y="11"/>
                    </a:lnTo>
                    <a:lnTo>
                      <a:pt x="8" y="11"/>
                    </a:lnTo>
                    <a:lnTo>
                      <a:pt x="6" y="13"/>
                    </a:lnTo>
                    <a:lnTo>
                      <a:pt x="3" y="11"/>
                    </a:lnTo>
                    <a:lnTo>
                      <a:pt x="2" y="10"/>
                    </a:lnTo>
                    <a:lnTo>
                      <a:pt x="0" y="8"/>
                    </a:lnTo>
                    <a:lnTo>
                      <a:pt x="0" y="8"/>
                    </a:lnTo>
                    <a:lnTo>
                      <a:pt x="0" y="6"/>
                    </a:lnTo>
                    <a:lnTo>
                      <a:pt x="2" y="4"/>
                    </a:lnTo>
                    <a:lnTo>
                      <a:pt x="3" y="3"/>
                    </a:lnTo>
                    <a:lnTo>
                      <a:pt x="4" y="2"/>
                    </a:lnTo>
                    <a:lnTo>
                      <a:pt x="4" y="2"/>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8" name="Freeform 662"/>
              <p:cNvSpPr>
                <a:spLocks/>
              </p:cNvSpPr>
              <p:nvPr/>
            </p:nvSpPr>
            <p:spPr bwMode="auto">
              <a:xfrm>
                <a:off x="3219571" y="3570867"/>
                <a:ext cx="301724" cy="282867"/>
              </a:xfrm>
              <a:custGeom>
                <a:avLst/>
                <a:gdLst>
                  <a:gd name="T0" fmla="*/ 223 w 224"/>
                  <a:gd name="T1" fmla="*/ 0 h 210"/>
                  <a:gd name="T2" fmla="*/ 0 w 224"/>
                  <a:gd name="T3" fmla="*/ 72 h 210"/>
                  <a:gd name="T4" fmla="*/ 0 w 224"/>
                  <a:gd name="T5" fmla="*/ 73 h 210"/>
                  <a:gd name="T6" fmla="*/ 47 w 224"/>
                  <a:gd name="T7" fmla="*/ 210 h 210"/>
                  <a:gd name="T8" fmla="*/ 49 w 224"/>
                  <a:gd name="T9" fmla="*/ 210 h 210"/>
                  <a:gd name="T10" fmla="*/ 50 w 224"/>
                  <a:gd name="T11" fmla="*/ 208 h 210"/>
                  <a:gd name="T12" fmla="*/ 224 w 224"/>
                  <a:gd name="T13" fmla="*/ 0 h 210"/>
                  <a:gd name="T14" fmla="*/ 223 w 224"/>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 h="210">
                    <a:moveTo>
                      <a:pt x="223" y="0"/>
                    </a:moveTo>
                    <a:lnTo>
                      <a:pt x="0" y="72"/>
                    </a:lnTo>
                    <a:lnTo>
                      <a:pt x="0" y="73"/>
                    </a:lnTo>
                    <a:lnTo>
                      <a:pt x="47" y="210"/>
                    </a:lnTo>
                    <a:lnTo>
                      <a:pt x="49" y="210"/>
                    </a:lnTo>
                    <a:lnTo>
                      <a:pt x="50" y="208"/>
                    </a:lnTo>
                    <a:lnTo>
                      <a:pt x="224" y="0"/>
                    </a:lnTo>
                    <a:lnTo>
                      <a:pt x="223" y="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9" name="Freeform 663"/>
              <p:cNvSpPr>
                <a:spLocks/>
              </p:cNvSpPr>
              <p:nvPr/>
            </p:nvSpPr>
            <p:spPr bwMode="auto">
              <a:xfrm>
                <a:off x="3219571" y="3570867"/>
                <a:ext cx="301724" cy="282867"/>
              </a:xfrm>
              <a:custGeom>
                <a:avLst/>
                <a:gdLst>
                  <a:gd name="T0" fmla="*/ 223 w 224"/>
                  <a:gd name="T1" fmla="*/ 0 h 210"/>
                  <a:gd name="T2" fmla="*/ 0 w 224"/>
                  <a:gd name="T3" fmla="*/ 72 h 210"/>
                  <a:gd name="T4" fmla="*/ 0 w 224"/>
                  <a:gd name="T5" fmla="*/ 73 h 210"/>
                  <a:gd name="T6" fmla="*/ 47 w 224"/>
                  <a:gd name="T7" fmla="*/ 210 h 210"/>
                  <a:gd name="T8" fmla="*/ 49 w 224"/>
                  <a:gd name="T9" fmla="*/ 210 h 210"/>
                  <a:gd name="T10" fmla="*/ 50 w 224"/>
                  <a:gd name="T11" fmla="*/ 208 h 210"/>
                  <a:gd name="T12" fmla="*/ 224 w 224"/>
                  <a:gd name="T13" fmla="*/ 0 h 210"/>
                  <a:gd name="T14" fmla="*/ 223 w 224"/>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4" h="210">
                    <a:moveTo>
                      <a:pt x="223" y="0"/>
                    </a:moveTo>
                    <a:lnTo>
                      <a:pt x="0" y="72"/>
                    </a:lnTo>
                    <a:lnTo>
                      <a:pt x="0" y="73"/>
                    </a:lnTo>
                    <a:lnTo>
                      <a:pt x="47" y="210"/>
                    </a:lnTo>
                    <a:lnTo>
                      <a:pt x="49" y="210"/>
                    </a:lnTo>
                    <a:lnTo>
                      <a:pt x="50" y="208"/>
                    </a:lnTo>
                    <a:lnTo>
                      <a:pt x="224" y="0"/>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0" name="Freeform 664"/>
              <p:cNvSpPr>
                <a:spLocks/>
              </p:cNvSpPr>
              <p:nvPr/>
            </p:nvSpPr>
            <p:spPr bwMode="auto">
              <a:xfrm>
                <a:off x="3286920" y="3570867"/>
                <a:ext cx="297684" cy="280173"/>
              </a:xfrm>
              <a:custGeom>
                <a:avLst/>
                <a:gdLst>
                  <a:gd name="T0" fmla="*/ 221 w 221"/>
                  <a:gd name="T1" fmla="*/ 137 h 208"/>
                  <a:gd name="T2" fmla="*/ 174 w 221"/>
                  <a:gd name="T3" fmla="*/ 0 h 208"/>
                  <a:gd name="T4" fmla="*/ 174 w 221"/>
                  <a:gd name="T5" fmla="*/ 0 h 208"/>
                  <a:gd name="T6" fmla="*/ 0 w 221"/>
                  <a:gd name="T7" fmla="*/ 208 h 208"/>
                  <a:gd name="T8" fmla="*/ 221 w 221"/>
                  <a:gd name="T9" fmla="*/ 138 h 208"/>
                  <a:gd name="T10" fmla="*/ 221 w 221"/>
                  <a:gd name="T11" fmla="*/ 137 h 208"/>
                </a:gdLst>
                <a:ahLst/>
                <a:cxnLst>
                  <a:cxn ang="0">
                    <a:pos x="T0" y="T1"/>
                  </a:cxn>
                  <a:cxn ang="0">
                    <a:pos x="T2" y="T3"/>
                  </a:cxn>
                  <a:cxn ang="0">
                    <a:pos x="T4" y="T5"/>
                  </a:cxn>
                  <a:cxn ang="0">
                    <a:pos x="T6" y="T7"/>
                  </a:cxn>
                  <a:cxn ang="0">
                    <a:pos x="T8" y="T9"/>
                  </a:cxn>
                  <a:cxn ang="0">
                    <a:pos x="T10" y="T11"/>
                  </a:cxn>
                </a:cxnLst>
                <a:rect l="0" t="0" r="r" b="b"/>
                <a:pathLst>
                  <a:path w="221" h="208">
                    <a:moveTo>
                      <a:pt x="221" y="137"/>
                    </a:moveTo>
                    <a:lnTo>
                      <a:pt x="174" y="0"/>
                    </a:lnTo>
                    <a:lnTo>
                      <a:pt x="174" y="0"/>
                    </a:lnTo>
                    <a:lnTo>
                      <a:pt x="0" y="208"/>
                    </a:lnTo>
                    <a:lnTo>
                      <a:pt x="221" y="138"/>
                    </a:lnTo>
                    <a:lnTo>
                      <a:pt x="221" y="137"/>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1" name="Freeform 665"/>
              <p:cNvSpPr>
                <a:spLocks/>
              </p:cNvSpPr>
              <p:nvPr/>
            </p:nvSpPr>
            <p:spPr bwMode="auto">
              <a:xfrm>
                <a:off x="3286920" y="3570867"/>
                <a:ext cx="297684" cy="280173"/>
              </a:xfrm>
              <a:custGeom>
                <a:avLst/>
                <a:gdLst>
                  <a:gd name="T0" fmla="*/ 221 w 221"/>
                  <a:gd name="T1" fmla="*/ 137 h 208"/>
                  <a:gd name="T2" fmla="*/ 174 w 221"/>
                  <a:gd name="T3" fmla="*/ 0 h 208"/>
                  <a:gd name="T4" fmla="*/ 174 w 221"/>
                  <a:gd name="T5" fmla="*/ 0 h 208"/>
                  <a:gd name="T6" fmla="*/ 0 w 221"/>
                  <a:gd name="T7" fmla="*/ 208 h 208"/>
                  <a:gd name="T8" fmla="*/ 221 w 221"/>
                  <a:gd name="T9" fmla="*/ 138 h 208"/>
                  <a:gd name="T10" fmla="*/ 221 w 221"/>
                  <a:gd name="T11" fmla="*/ 137 h 208"/>
                </a:gdLst>
                <a:ahLst/>
                <a:cxnLst>
                  <a:cxn ang="0">
                    <a:pos x="T0" y="T1"/>
                  </a:cxn>
                  <a:cxn ang="0">
                    <a:pos x="T2" y="T3"/>
                  </a:cxn>
                  <a:cxn ang="0">
                    <a:pos x="T4" y="T5"/>
                  </a:cxn>
                  <a:cxn ang="0">
                    <a:pos x="T6" y="T7"/>
                  </a:cxn>
                  <a:cxn ang="0">
                    <a:pos x="T8" y="T9"/>
                  </a:cxn>
                  <a:cxn ang="0">
                    <a:pos x="T10" y="T11"/>
                  </a:cxn>
                </a:cxnLst>
                <a:rect l="0" t="0" r="r" b="b"/>
                <a:pathLst>
                  <a:path w="221" h="208">
                    <a:moveTo>
                      <a:pt x="221" y="137"/>
                    </a:moveTo>
                    <a:lnTo>
                      <a:pt x="174" y="0"/>
                    </a:lnTo>
                    <a:lnTo>
                      <a:pt x="174" y="0"/>
                    </a:lnTo>
                    <a:lnTo>
                      <a:pt x="0" y="208"/>
                    </a:lnTo>
                    <a:lnTo>
                      <a:pt x="221" y="138"/>
                    </a:lnTo>
                    <a:lnTo>
                      <a:pt x="221"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2" name="Freeform 666"/>
              <p:cNvSpPr>
                <a:spLocks noEditPoints="1"/>
              </p:cNvSpPr>
              <p:nvPr/>
            </p:nvSpPr>
            <p:spPr bwMode="auto">
              <a:xfrm>
                <a:off x="3202060" y="3824100"/>
                <a:ext cx="307112" cy="114494"/>
              </a:xfrm>
              <a:custGeom>
                <a:avLst/>
                <a:gdLst>
                  <a:gd name="T0" fmla="*/ 132 w 228"/>
                  <a:gd name="T1" fmla="*/ 24 h 85"/>
                  <a:gd name="T2" fmla="*/ 77 w 228"/>
                  <a:gd name="T3" fmla="*/ 43 h 85"/>
                  <a:gd name="T4" fmla="*/ 191 w 228"/>
                  <a:gd name="T5" fmla="*/ 78 h 85"/>
                  <a:gd name="T6" fmla="*/ 195 w 228"/>
                  <a:gd name="T7" fmla="*/ 78 h 85"/>
                  <a:gd name="T8" fmla="*/ 195 w 228"/>
                  <a:gd name="T9" fmla="*/ 78 h 85"/>
                  <a:gd name="T10" fmla="*/ 197 w 228"/>
                  <a:gd name="T11" fmla="*/ 80 h 85"/>
                  <a:gd name="T12" fmla="*/ 206 w 228"/>
                  <a:gd name="T13" fmla="*/ 82 h 85"/>
                  <a:gd name="T14" fmla="*/ 214 w 228"/>
                  <a:gd name="T15" fmla="*/ 85 h 85"/>
                  <a:gd name="T16" fmla="*/ 214 w 228"/>
                  <a:gd name="T17" fmla="*/ 85 h 85"/>
                  <a:gd name="T18" fmla="*/ 216 w 228"/>
                  <a:gd name="T19" fmla="*/ 85 h 85"/>
                  <a:gd name="T20" fmla="*/ 216 w 228"/>
                  <a:gd name="T21" fmla="*/ 85 h 85"/>
                  <a:gd name="T22" fmla="*/ 217 w 228"/>
                  <a:gd name="T23" fmla="*/ 85 h 85"/>
                  <a:gd name="T24" fmla="*/ 220 w 228"/>
                  <a:gd name="T25" fmla="*/ 84 h 85"/>
                  <a:gd name="T26" fmla="*/ 222 w 228"/>
                  <a:gd name="T27" fmla="*/ 78 h 85"/>
                  <a:gd name="T28" fmla="*/ 228 w 228"/>
                  <a:gd name="T29" fmla="*/ 63 h 85"/>
                  <a:gd name="T30" fmla="*/ 228 w 228"/>
                  <a:gd name="T31" fmla="*/ 63 h 85"/>
                  <a:gd name="T32" fmla="*/ 228 w 228"/>
                  <a:gd name="T33" fmla="*/ 61 h 85"/>
                  <a:gd name="T34" fmla="*/ 228 w 228"/>
                  <a:gd name="T35" fmla="*/ 57 h 85"/>
                  <a:gd name="T36" fmla="*/ 226 w 228"/>
                  <a:gd name="T37" fmla="*/ 55 h 85"/>
                  <a:gd name="T38" fmla="*/ 224 w 228"/>
                  <a:gd name="T39" fmla="*/ 54 h 85"/>
                  <a:gd name="T40" fmla="*/ 132 w 228"/>
                  <a:gd name="T41" fmla="*/ 24 h 85"/>
                  <a:gd name="T42" fmla="*/ 1 w 228"/>
                  <a:gd name="T43" fmla="*/ 0 h 85"/>
                  <a:gd name="T44" fmla="*/ 0 w 228"/>
                  <a:gd name="T45" fmla="*/ 1 h 85"/>
                  <a:gd name="T46" fmla="*/ 4 w 228"/>
                  <a:gd name="T47" fmla="*/ 7 h 85"/>
                  <a:gd name="T48" fmla="*/ 1 w 228"/>
                  <a:gd name="T4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85">
                    <a:moveTo>
                      <a:pt x="132" y="24"/>
                    </a:moveTo>
                    <a:lnTo>
                      <a:pt x="77" y="43"/>
                    </a:lnTo>
                    <a:lnTo>
                      <a:pt x="191" y="78"/>
                    </a:lnTo>
                    <a:lnTo>
                      <a:pt x="195" y="78"/>
                    </a:lnTo>
                    <a:lnTo>
                      <a:pt x="195" y="78"/>
                    </a:lnTo>
                    <a:lnTo>
                      <a:pt x="197" y="80"/>
                    </a:lnTo>
                    <a:lnTo>
                      <a:pt x="206" y="82"/>
                    </a:lnTo>
                    <a:lnTo>
                      <a:pt x="214" y="85"/>
                    </a:lnTo>
                    <a:lnTo>
                      <a:pt x="214" y="85"/>
                    </a:lnTo>
                    <a:lnTo>
                      <a:pt x="216" y="85"/>
                    </a:lnTo>
                    <a:lnTo>
                      <a:pt x="216" y="85"/>
                    </a:lnTo>
                    <a:lnTo>
                      <a:pt x="217" y="85"/>
                    </a:lnTo>
                    <a:lnTo>
                      <a:pt x="220" y="84"/>
                    </a:lnTo>
                    <a:lnTo>
                      <a:pt x="222" y="78"/>
                    </a:lnTo>
                    <a:lnTo>
                      <a:pt x="228" y="63"/>
                    </a:lnTo>
                    <a:lnTo>
                      <a:pt x="228" y="63"/>
                    </a:lnTo>
                    <a:lnTo>
                      <a:pt x="228" y="61"/>
                    </a:lnTo>
                    <a:lnTo>
                      <a:pt x="228" y="57"/>
                    </a:lnTo>
                    <a:lnTo>
                      <a:pt x="226" y="55"/>
                    </a:lnTo>
                    <a:lnTo>
                      <a:pt x="224" y="54"/>
                    </a:lnTo>
                    <a:lnTo>
                      <a:pt x="132" y="24"/>
                    </a:lnTo>
                    <a:close/>
                    <a:moveTo>
                      <a:pt x="1" y="0"/>
                    </a:moveTo>
                    <a:lnTo>
                      <a:pt x="0" y="1"/>
                    </a:lnTo>
                    <a:lnTo>
                      <a:pt x="4" y="7"/>
                    </a:lnTo>
                    <a:lnTo>
                      <a:pt x="1" y="0"/>
                    </a:lnTo>
                    <a:close/>
                  </a:path>
                </a:pathLst>
              </a:custGeom>
              <a:solidFill>
                <a:srgbClr val="087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3" name="Freeform 667"/>
              <p:cNvSpPr>
                <a:spLocks/>
              </p:cNvSpPr>
              <p:nvPr/>
            </p:nvSpPr>
            <p:spPr bwMode="auto">
              <a:xfrm>
                <a:off x="3305778" y="3856427"/>
                <a:ext cx="203395" cy="82166"/>
              </a:xfrm>
              <a:custGeom>
                <a:avLst/>
                <a:gdLst>
                  <a:gd name="T0" fmla="*/ 55 w 151"/>
                  <a:gd name="T1" fmla="*/ 0 h 61"/>
                  <a:gd name="T2" fmla="*/ 0 w 151"/>
                  <a:gd name="T3" fmla="*/ 19 h 61"/>
                  <a:gd name="T4" fmla="*/ 114 w 151"/>
                  <a:gd name="T5" fmla="*/ 54 h 61"/>
                  <a:gd name="T6" fmla="*/ 118 w 151"/>
                  <a:gd name="T7" fmla="*/ 54 h 61"/>
                  <a:gd name="T8" fmla="*/ 118 w 151"/>
                  <a:gd name="T9" fmla="*/ 54 h 61"/>
                  <a:gd name="T10" fmla="*/ 120 w 151"/>
                  <a:gd name="T11" fmla="*/ 56 h 61"/>
                  <a:gd name="T12" fmla="*/ 129 w 151"/>
                  <a:gd name="T13" fmla="*/ 58 h 61"/>
                  <a:gd name="T14" fmla="*/ 137 w 151"/>
                  <a:gd name="T15" fmla="*/ 61 h 61"/>
                  <a:gd name="T16" fmla="*/ 137 w 151"/>
                  <a:gd name="T17" fmla="*/ 61 h 61"/>
                  <a:gd name="T18" fmla="*/ 139 w 151"/>
                  <a:gd name="T19" fmla="*/ 61 h 61"/>
                  <a:gd name="T20" fmla="*/ 139 w 151"/>
                  <a:gd name="T21" fmla="*/ 61 h 61"/>
                  <a:gd name="T22" fmla="*/ 140 w 151"/>
                  <a:gd name="T23" fmla="*/ 61 h 61"/>
                  <a:gd name="T24" fmla="*/ 143 w 151"/>
                  <a:gd name="T25" fmla="*/ 60 h 61"/>
                  <a:gd name="T26" fmla="*/ 145 w 151"/>
                  <a:gd name="T27" fmla="*/ 54 h 61"/>
                  <a:gd name="T28" fmla="*/ 151 w 151"/>
                  <a:gd name="T29" fmla="*/ 39 h 61"/>
                  <a:gd name="T30" fmla="*/ 151 w 151"/>
                  <a:gd name="T31" fmla="*/ 39 h 61"/>
                  <a:gd name="T32" fmla="*/ 151 w 151"/>
                  <a:gd name="T33" fmla="*/ 37 h 61"/>
                  <a:gd name="T34" fmla="*/ 151 w 151"/>
                  <a:gd name="T35" fmla="*/ 33 h 61"/>
                  <a:gd name="T36" fmla="*/ 149 w 151"/>
                  <a:gd name="T37" fmla="*/ 31 h 61"/>
                  <a:gd name="T38" fmla="*/ 147 w 151"/>
                  <a:gd name="T39" fmla="*/ 30 h 61"/>
                  <a:gd name="T40" fmla="*/ 55 w 151"/>
                  <a:gd name="T4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1" h="61">
                    <a:moveTo>
                      <a:pt x="55" y="0"/>
                    </a:moveTo>
                    <a:lnTo>
                      <a:pt x="0" y="19"/>
                    </a:lnTo>
                    <a:lnTo>
                      <a:pt x="114" y="54"/>
                    </a:lnTo>
                    <a:lnTo>
                      <a:pt x="118" y="54"/>
                    </a:lnTo>
                    <a:lnTo>
                      <a:pt x="118" y="54"/>
                    </a:lnTo>
                    <a:lnTo>
                      <a:pt x="120" y="56"/>
                    </a:lnTo>
                    <a:lnTo>
                      <a:pt x="129" y="58"/>
                    </a:lnTo>
                    <a:lnTo>
                      <a:pt x="137" y="61"/>
                    </a:lnTo>
                    <a:lnTo>
                      <a:pt x="137" y="61"/>
                    </a:lnTo>
                    <a:lnTo>
                      <a:pt x="139" y="61"/>
                    </a:lnTo>
                    <a:lnTo>
                      <a:pt x="139" y="61"/>
                    </a:lnTo>
                    <a:lnTo>
                      <a:pt x="140" y="61"/>
                    </a:lnTo>
                    <a:lnTo>
                      <a:pt x="143" y="60"/>
                    </a:lnTo>
                    <a:lnTo>
                      <a:pt x="145" y="54"/>
                    </a:lnTo>
                    <a:lnTo>
                      <a:pt x="151" y="39"/>
                    </a:lnTo>
                    <a:lnTo>
                      <a:pt x="151" y="39"/>
                    </a:lnTo>
                    <a:lnTo>
                      <a:pt x="151" y="37"/>
                    </a:lnTo>
                    <a:lnTo>
                      <a:pt x="151" y="33"/>
                    </a:lnTo>
                    <a:lnTo>
                      <a:pt x="149" y="31"/>
                    </a:lnTo>
                    <a:lnTo>
                      <a:pt x="147" y="30"/>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4" name="Freeform 668"/>
              <p:cNvSpPr>
                <a:spLocks/>
              </p:cNvSpPr>
              <p:nvPr/>
            </p:nvSpPr>
            <p:spPr bwMode="auto">
              <a:xfrm>
                <a:off x="3202060" y="3824100"/>
                <a:ext cx="5388" cy="9429"/>
              </a:xfrm>
              <a:custGeom>
                <a:avLst/>
                <a:gdLst>
                  <a:gd name="T0" fmla="*/ 1 w 4"/>
                  <a:gd name="T1" fmla="*/ 0 h 7"/>
                  <a:gd name="T2" fmla="*/ 0 w 4"/>
                  <a:gd name="T3" fmla="*/ 1 h 7"/>
                  <a:gd name="T4" fmla="*/ 4 w 4"/>
                  <a:gd name="T5" fmla="*/ 7 h 7"/>
                  <a:gd name="T6" fmla="*/ 1 w 4"/>
                  <a:gd name="T7" fmla="*/ 0 h 7"/>
                </a:gdLst>
                <a:ahLst/>
                <a:cxnLst>
                  <a:cxn ang="0">
                    <a:pos x="T0" y="T1"/>
                  </a:cxn>
                  <a:cxn ang="0">
                    <a:pos x="T2" y="T3"/>
                  </a:cxn>
                  <a:cxn ang="0">
                    <a:pos x="T4" y="T5"/>
                  </a:cxn>
                  <a:cxn ang="0">
                    <a:pos x="T6" y="T7"/>
                  </a:cxn>
                </a:cxnLst>
                <a:rect l="0" t="0" r="r" b="b"/>
                <a:pathLst>
                  <a:path w="4" h="7">
                    <a:moveTo>
                      <a:pt x="1" y="0"/>
                    </a:moveTo>
                    <a:lnTo>
                      <a:pt x="0" y="1"/>
                    </a:lnTo>
                    <a:lnTo>
                      <a:pt x="4" y="7"/>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5" name="Freeform 669"/>
              <p:cNvSpPr>
                <a:spLocks/>
              </p:cNvSpPr>
              <p:nvPr/>
            </p:nvSpPr>
            <p:spPr bwMode="auto">
              <a:xfrm>
                <a:off x="3459334" y="3929164"/>
                <a:ext cx="8082" cy="2694"/>
              </a:xfrm>
              <a:custGeom>
                <a:avLst/>
                <a:gdLst>
                  <a:gd name="T0" fmla="*/ 4 w 6"/>
                  <a:gd name="T1" fmla="*/ 0 h 2"/>
                  <a:gd name="T2" fmla="*/ 0 w 6"/>
                  <a:gd name="T3" fmla="*/ 0 h 2"/>
                  <a:gd name="T4" fmla="*/ 6 w 6"/>
                  <a:gd name="T5" fmla="*/ 2 h 2"/>
                  <a:gd name="T6" fmla="*/ 6 w 6"/>
                  <a:gd name="T7" fmla="*/ 2 h 2"/>
                  <a:gd name="T8" fmla="*/ 4 w 6"/>
                  <a:gd name="T9" fmla="*/ 0 h 2"/>
                </a:gdLst>
                <a:ahLst/>
                <a:cxnLst>
                  <a:cxn ang="0">
                    <a:pos x="T0" y="T1"/>
                  </a:cxn>
                  <a:cxn ang="0">
                    <a:pos x="T2" y="T3"/>
                  </a:cxn>
                  <a:cxn ang="0">
                    <a:pos x="T4" y="T5"/>
                  </a:cxn>
                  <a:cxn ang="0">
                    <a:pos x="T6" y="T7"/>
                  </a:cxn>
                  <a:cxn ang="0">
                    <a:pos x="T8" y="T9"/>
                  </a:cxn>
                </a:cxnLst>
                <a:rect l="0" t="0" r="r" b="b"/>
                <a:pathLst>
                  <a:path w="6" h="2">
                    <a:moveTo>
                      <a:pt x="4" y="0"/>
                    </a:moveTo>
                    <a:lnTo>
                      <a:pt x="0" y="0"/>
                    </a:lnTo>
                    <a:lnTo>
                      <a:pt x="6" y="2"/>
                    </a:lnTo>
                    <a:lnTo>
                      <a:pt x="6" y="2"/>
                    </a:lnTo>
                    <a:lnTo>
                      <a:pt x="4" y="0"/>
                    </a:lnTo>
                    <a:close/>
                  </a:path>
                </a:pathLst>
              </a:custGeom>
              <a:solidFill>
                <a:srgbClr val="5F5A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6" name="Freeform 670"/>
              <p:cNvSpPr>
                <a:spLocks/>
              </p:cNvSpPr>
              <p:nvPr/>
            </p:nvSpPr>
            <p:spPr bwMode="auto">
              <a:xfrm>
                <a:off x="3459334" y="3929164"/>
                <a:ext cx="8082" cy="2694"/>
              </a:xfrm>
              <a:custGeom>
                <a:avLst/>
                <a:gdLst>
                  <a:gd name="T0" fmla="*/ 4 w 6"/>
                  <a:gd name="T1" fmla="*/ 0 h 2"/>
                  <a:gd name="T2" fmla="*/ 0 w 6"/>
                  <a:gd name="T3" fmla="*/ 0 h 2"/>
                  <a:gd name="T4" fmla="*/ 6 w 6"/>
                  <a:gd name="T5" fmla="*/ 2 h 2"/>
                  <a:gd name="T6" fmla="*/ 6 w 6"/>
                  <a:gd name="T7" fmla="*/ 2 h 2"/>
                  <a:gd name="T8" fmla="*/ 4 w 6"/>
                  <a:gd name="T9" fmla="*/ 0 h 2"/>
                </a:gdLst>
                <a:ahLst/>
                <a:cxnLst>
                  <a:cxn ang="0">
                    <a:pos x="T0" y="T1"/>
                  </a:cxn>
                  <a:cxn ang="0">
                    <a:pos x="T2" y="T3"/>
                  </a:cxn>
                  <a:cxn ang="0">
                    <a:pos x="T4" y="T5"/>
                  </a:cxn>
                  <a:cxn ang="0">
                    <a:pos x="T6" y="T7"/>
                  </a:cxn>
                  <a:cxn ang="0">
                    <a:pos x="T8" y="T9"/>
                  </a:cxn>
                </a:cxnLst>
                <a:rect l="0" t="0" r="r" b="b"/>
                <a:pathLst>
                  <a:path w="6" h="2">
                    <a:moveTo>
                      <a:pt x="4" y="0"/>
                    </a:moveTo>
                    <a:lnTo>
                      <a:pt x="0" y="0"/>
                    </a:lnTo>
                    <a:lnTo>
                      <a:pt x="6" y="2"/>
                    </a:lnTo>
                    <a:lnTo>
                      <a:pt x="6" y="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7" name="Freeform 671"/>
              <p:cNvSpPr>
                <a:spLocks/>
              </p:cNvSpPr>
              <p:nvPr/>
            </p:nvSpPr>
            <p:spPr bwMode="auto">
              <a:xfrm>
                <a:off x="3203407" y="3814670"/>
                <a:ext cx="176455" cy="67349"/>
              </a:xfrm>
              <a:custGeom>
                <a:avLst/>
                <a:gdLst>
                  <a:gd name="T0" fmla="*/ 24 w 131"/>
                  <a:gd name="T1" fmla="*/ 0 h 50"/>
                  <a:gd name="T2" fmla="*/ 0 w 131"/>
                  <a:gd name="T3" fmla="*/ 7 h 50"/>
                  <a:gd name="T4" fmla="*/ 3 w 131"/>
                  <a:gd name="T5" fmla="*/ 14 h 50"/>
                  <a:gd name="T6" fmla="*/ 4 w 131"/>
                  <a:gd name="T7" fmla="*/ 16 h 50"/>
                  <a:gd name="T8" fmla="*/ 17 w 131"/>
                  <a:gd name="T9" fmla="*/ 31 h 50"/>
                  <a:gd name="T10" fmla="*/ 76 w 131"/>
                  <a:gd name="T11" fmla="*/ 50 h 50"/>
                  <a:gd name="T12" fmla="*/ 131 w 131"/>
                  <a:gd name="T13" fmla="*/ 31 h 50"/>
                  <a:gd name="T14" fmla="*/ 109 w 131"/>
                  <a:gd name="T15" fmla="*/ 26 h 50"/>
                  <a:gd name="T16" fmla="*/ 80 w 131"/>
                  <a:gd name="T17" fmla="*/ 35 h 50"/>
                  <a:gd name="T18" fmla="*/ 80 w 131"/>
                  <a:gd name="T19" fmla="*/ 35 h 50"/>
                  <a:gd name="T20" fmla="*/ 73 w 131"/>
                  <a:gd name="T21" fmla="*/ 37 h 50"/>
                  <a:gd name="T22" fmla="*/ 65 w 131"/>
                  <a:gd name="T23" fmla="*/ 37 h 50"/>
                  <a:gd name="T24" fmla="*/ 65 w 131"/>
                  <a:gd name="T25" fmla="*/ 37 h 50"/>
                  <a:gd name="T26" fmla="*/ 54 w 131"/>
                  <a:gd name="T27" fmla="*/ 35 h 50"/>
                  <a:gd name="T28" fmla="*/ 49 w 131"/>
                  <a:gd name="T29" fmla="*/ 34 h 50"/>
                  <a:gd name="T30" fmla="*/ 43 w 131"/>
                  <a:gd name="T31" fmla="*/ 31 h 50"/>
                  <a:gd name="T32" fmla="*/ 38 w 131"/>
                  <a:gd name="T33" fmla="*/ 27 h 50"/>
                  <a:gd name="T34" fmla="*/ 35 w 131"/>
                  <a:gd name="T35" fmla="*/ 23 h 50"/>
                  <a:gd name="T36" fmla="*/ 31 w 131"/>
                  <a:gd name="T37" fmla="*/ 19 h 50"/>
                  <a:gd name="T38" fmla="*/ 30 w 131"/>
                  <a:gd name="T39" fmla="*/ 14 h 50"/>
                  <a:gd name="T40" fmla="*/ 24 w 131"/>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50">
                    <a:moveTo>
                      <a:pt x="24" y="0"/>
                    </a:moveTo>
                    <a:lnTo>
                      <a:pt x="0" y="7"/>
                    </a:lnTo>
                    <a:lnTo>
                      <a:pt x="3" y="14"/>
                    </a:lnTo>
                    <a:lnTo>
                      <a:pt x="4" y="16"/>
                    </a:lnTo>
                    <a:lnTo>
                      <a:pt x="17" y="31"/>
                    </a:lnTo>
                    <a:lnTo>
                      <a:pt x="76" y="50"/>
                    </a:lnTo>
                    <a:lnTo>
                      <a:pt x="131" y="31"/>
                    </a:lnTo>
                    <a:lnTo>
                      <a:pt x="109" y="26"/>
                    </a:lnTo>
                    <a:lnTo>
                      <a:pt x="80" y="35"/>
                    </a:lnTo>
                    <a:lnTo>
                      <a:pt x="80" y="35"/>
                    </a:lnTo>
                    <a:lnTo>
                      <a:pt x="73" y="37"/>
                    </a:lnTo>
                    <a:lnTo>
                      <a:pt x="65" y="37"/>
                    </a:lnTo>
                    <a:lnTo>
                      <a:pt x="65" y="37"/>
                    </a:lnTo>
                    <a:lnTo>
                      <a:pt x="54" y="35"/>
                    </a:lnTo>
                    <a:lnTo>
                      <a:pt x="49" y="34"/>
                    </a:lnTo>
                    <a:lnTo>
                      <a:pt x="43" y="31"/>
                    </a:lnTo>
                    <a:lnTo>
                      <a:pt x="38" y="27"/>
                    </a:lnTo>
                    <a:lnTo>
                      <a:pt x="35" y="23"/>
                    </a:lnTo>
                    <a:lnTo>
                      <a:pt x="31" y="19"/>
                    </a:lnTo>
                    <a:lnTo>
                      <a:pt x="30" y="14"/>
                    </a:lnTo>
                    <a:lnTo>
                      <a:pt x="24" y="0"/>
                    </a:lnTo>
                    <a:close/>
                  </a:path>
                </a:pathLst>
              </a:custGeom>
              <a:solidFill>
                <a:srgbClr val="0F6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8" name="Freeform 672"/>
              <p:cNvSpPr>
                <a:spLocks/>
              </p:cNvSpPr>
              <p:nvPr/>
            </p:nvSpPr>
            <p:spPr bwMode="auto">
              <a:xfrm>
                <a:off x="3203407" y="3814670"/>
                <a:ext cx="176455" cy="67349"/>
              </a:xfrm>
              <a:custGeom>
                <a:avLst/>
                <a:gdLst>
                  <a:gd name="T0" fmla="*/ 24 w 131"/>
                  <a:gd name="T1" fmla="*/ 0 h 50"/>
                  <a:gd name="T2" fmla="*/ 0 w 131"/>
                  <a:gd name="T3" fmla="*/ 7 h 50"/>
                  <a:gd name="T4" fmla="*/ 3 w 131"/>
                  <a:gd name="T5" fmla="*/ 14 h 50"/>
                  <a:gd name="T6" fmla="*/ 4 w 131"/>
                  <a:gd name="T7" fmla="*/ 16 h 50"/>
                  <a:gd name="T8" fmla="*/ 17 w 131"/>
                  <a:gd name="T9" fmla="*/ 31 h 50"/>
                  <a:gd name="T10" fmla="*/ 76 w 131"/>
                  <a:gd name="T11" fmla="*/ 50 h 50"/>
                  <a:gd name="T12" fmla="*/ 131 w 131"/>
                  <a:gd name="T13" fmla="*/ 31 h 50"/>
                  <a:gd name="T14" fmla="*/ 109 w 131"/>
                  <a:gd name="T15" fmla="*/ 26 h 50"/>
                  <a:gd name="T16" fmla="*/ 80 w 131"/>
                  <a:gd name="T17" fmla="*/ 35 h 50"/>
                  <a:gd name="T18" fmla="*/ 80 w 131"/>
                  <a:gd name="T19" fmla="*/ 35 h 50"/>
                  <a:gd name="T20" fmla="*/ 73 w 131"/>
                  <a:gd name="T21" fmla="*/ 37 h 50"/>
                  <a:gd name="T22" fmla="*/ 65 w 131"/>
                  <a:gd name="T23" fmla="*/ 37 h 50"/>
                  <a:gd name="T24" fmla="*/ 65 w 131"/>
                  <a:gd name="T25" fmla="*/ 37 h 50"/>
                  <a:gd name="T26" fmla="*/ 54 w 131"/>
                  <a:gd name="T27" fmla="*/ 35 h 50"/>
                  <a:gd name="T28" fmla="*/ 49 w 131"/>
                  <a:gd name="T29" fmla="*/ 34 h 50"/>
                  <a:gd name="T30" fmla="*/ 43 w 131"/>
                  <a:gd name="T31" fmla="*/ 31 h 50"/>
                  <a:gd name="T32" fmla="*/ 38 w 131"/>
                  <a:gd name="T33" fmla="*/ 27 h 50"/>
                  <a:gd name="T34" fmla="*/ 35 w 131"/>
                  <a:gd name="T35" fmla="*/ 23 h 50"/>
                  <a:gd name="T36" fmla="*/ 31 w 131"/>
                  <a:gd name="T37" fmla="*/ 19 h 50"/>
                  <a:gd name="T38" fmla="*/ 30 w 131"/>
                  <a:gd name="T39" fmla="*/ 14 h 50"/>
                  <a:gd name="T40" fmla="*/ 24 w 131"/>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50">
                    <a:moveTo>
                      <a:pt x="24" y="0"/>
                    </a:moveTo>
                    <a:lnTo>
                      <a:pt x="0" y="7"/>
                    </a:lnTo>
                    <a:lnTo>
                      <a:pt x="3" y="14"/>
                    </a:lnTo>
                    <a:lnTo>
                      <a:pt x="4" y="16"/>
                    </a:lnTo>
                    <a:lnTo>
                      <a:pt x="17" y="31"/>
                    </a:lnTo>
                    <a:lnTo>
                      <a:pt x="76" y="50"/>
                    </a:lnTo>
                    <a:lnTo>
                      <a:pt x="131" y="31"/>
                    </a:lnTo>
                    <a:lnTo>
                      <a:pt x="109" y="26"/>
                    </a:lnTo>
                    <a:lnTo>
                      <a:pt x="80" y="35"/>
                    </a:lnTo>
                    <a:lnTo>
                      <a:pt x="80" y="35"/>
                    </a:lnTo>
                    <a:lnTo>
                      <a:pt x="73" y="37"/>
                    </a:lnTo>
                    <a:lnTo>
                      <a:pt x="65" y="37"/>
                    </a:lnTo>
                    <a:lnTo>
                      <a:pt x="65" y="37"/>
                    </a:lnTo>
                    <a:lnTo>
                      <a:pt x="54" y="35"/>
                    </a:lnTo>
                    <a:lnTo>
                      <a:pt x="49" y="34"/>
                    </a:lnTo>
                    <a:lnTo>
                      <a:pt x="43" y="31"/>
                    </a:lnTo>
                    <a:lnTo>
                      <a:pt x="38" y="27"/>
                    </a:lnTo>
                    <a:lnTo>
                      <a:pt x="35" y="23"/>
                    </a:lnTo>
                    <a:lnTo>
                      <a:pt x="31" y="19"/>
                    </a:lnTo>
                    <a:lnTo>
                      <a:pt x="30" y="14"/>
                    </a:lnTo>
                    <a:lnTo>
                      <a:pt x="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9" name="Freeform 673"/>
              <p:cNvSpPr>
                <a:spLocks/>
              </p:cNvSpPr>
              <p:nvPr/>
            </p:nvSpPr>
            <p:spPr bwMode="auto">
              <a:xfrm>
                <a:off x="3235735" y="3814670"/>
                <a:ext cx="114494" cy="49839"/>
              </a:xfrm>
              <a:custGeom>
                <a:avLst/>
                <a:gdLst>
                  <a:gd name="T0" fmla="*/ 3 w 85"/>
                  <a:gd name="T1" fmla="*/ 0 h 37"/>
                  <a:gd name="T2" fmla="*/ 0 w 85"/>
                  <a:gd name="T3" fmla="*/ 0 h 37"/>
                  <a:gd name="T4" fmla="*/ 6 w 85"/>
                  <a:gd name="T5" fmla="*/ 14 h 37"/>
                  <a:gd name="T6" fmla="*/ 6 w 85"/>
                  <a:gd name="T7" fmla="*/ 14 h 37"/>
                  <a:gd name="T8" fmla="*/ 7 w 85"/>
                  <a:gd name="T9" fmla="*/ 19 h 37"/>
                  <a:gd name="T10" fmla="*/ 11 w 85"/>
                  <a:gd name="T11" fmla="*/ 23 h 37"/>
                  <a:gd name="T12" fmla="*/ 14 w 85"/>
                  <a:gd name="T13" fmla="*/ 27 h 37"/>
                  <a:gd name="T14" fmla="*/ 19 w 85"/>
                  <a:gd name="T15" fmla="*/ 31 h 37"/>
                  <a:gd name="T16" fmla="*/ 25 w 85"/>
                  <a:gd name="T17" fmla="*/ 34 h 37"/>
                  <a:gd name="T18" fmla="*/ 30 w 85"/>
                  <a:gd name="T19" fmla="*/ 35 h 37"/>
                  <a:gd name="T20" fmla="*/ 41 w 85"/>
                  <a:gd name="T21" fmla="*/ 37 h 37"/>
                  <a:gd name="T22" fmla="*/ 41 w 85"/>
                  <a:gd name="T23" fmla="*/ 37 h 37"/>
                  <a:gd name="T24" fmla="*/ 49 w 85"/>
                  <a:gd name="T25" fmla="*/ 37 h 37"/>
                  <a:gd name="T26" fmla="*/ 56 w 85"/>
                  <a:gd name="T27" fmla="*/ 35 h 37"/>
                  <a:gd name="T28" fmla="*/ 85 w 85"/>
                  <a:gd name="T29" fmla="*/ 26 h 37"/>
                  <a:gd name="T30" fmla="*/ 65 w 85"/>
                  <a:gd name="T31" fmla="*/ 19 h 37"/>
                  <a:gd name="T32" fmla="*/ 38 w 85"/>
                  <a:gd name="T33" fmla="*/ 27 h 37"/>
                  <a:gd name="T34" fmla="*/ 37 w 85"/>
                  <a:gd name="T35" fmla="*/ 29 h 37"/>
                  <a:gd name="T36" fmla="*/ 35 w 85"/>
                  <a:gd name="T37" fmla="*/ 29 h 37"/>
                  <a:gd name="T38" fmla="*/ 29 w 85"/>
                  <a:gd name="T39" fmla="*/ 7 h 37"/>
                  <a:gd name="T40" fmla="*/ 3 w 85"/>
                  <a:gd name="T4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37">
                    <a:moveTo>
                      <a:pt x="3" y="0"/>
                    </a:moveTo>
                    <a:lnTo>
                      <a:pt x="0" y="0"/>
                    </a:lnTo>
                    <a:lnTo>
                      <a:pt x="6" y="14"/>
                    </a:lnTo>
                    <a:lnTo>
                      <a:pt x="6" y="14"/>
                    </a:lnTo>
                    <a:lnTo>
                      <a:pt x="7" y="19"/>
                    </a:lnTo>
                    <a:lnTo>
                      <a:pt x="11" y="23"/>
                    </a:lnTo>
                    <a:lnTo>
                      <a:pt x="14" y="27"/>
                    </a:lnTo>
                    <a:lnTo>
                      <a:pt x="19" y="31"/>
                    </a:lnTo>
                    <a:lnTo>
                      <a:pt x="25" y="34"/>
                    </a:lnTo>
                    <a:lnTo>
                      <a:pt x="30" y="35"/>
                    </a:lnTo>
                    <a:lnTo>
                      <a:pt x="41" y="37"/>
                    </a:lnTo>
                    <a:lnTo>
                      <a:pt x="41" y="37"/>
                    </a:lnTo>
                    <a:lnTo>
                      <a:pt x="49" y="37"/>
                    </a:lnTo>
                    <a:lnTo>
                      <a:pt x="56" y="35"/>
                    </a:lnTo>
                    <a:lnTo>
                      <a:pt x="85" y="26"/>
                    </a:lnTo>
                    <a:lnTo>
                      <a:pt x="65" y="19"/>
                    </a:lnTo>
                    <a:lnTo>
                      <a:pt x="38" y="27"/>
                    </a:lnTo>
                    <a:lnTo>
                      <a:pt x="37" y="29"/>
                    </a:lnTo>
                    <a:lnTo>
                      <a:pt x="35" y="29"/>
                    </a:lnTo>
                    <a:lnTo>
                      <a:pt x="29" y="7"/>
                    </a:lnTo>
                    <a:lnTo>
                      <a:pt x="3" y="0"/>
                    </a:lnTo>
                    <a:close/>
                  </a:path>
                </a:pathLst>
              </a:custGeom>
              <a:solidFill>
                <a:srgbClr val="201C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0" name="Freeform 674"/>
              <p:cNvSpPr>
                <a:spLocks/>
              </p:cNvSpPr>
              <p:nvPr/>
            </p:nvSpPr>
            <p:spPr bwMode="auto">
              <a:xfrm>
                <a:off x="3235735" y="3814670"/>
                <a:ext cx="114494" cy="49839"/>
              </a:xfrm>
              <a:custGeom>
                <a:avLst/>
                <a:gdLst>
                  <a:gd name="T0" fmla="*/ 3 w 85"/>
                  <a:gd name="T1" fmla="*/ 0 h 37"/>
                  <a:gd name="T2" fmla="*/ 0 w 85"/>
                  <a:gd name="T3" fmla="*/ 0 h 37"/>
                  <a:gd name="T4" fmla="*/ 6 w 85"/>
                  <a:gd name="T5" fmla="*/ 14 h 37"/>
                  <a:gd name="T6" fmla="*/ 6 w 85"/>
                  <a:gd name="T7" fmla="*/ 14 h 37"/>
                  <a:gd name="T8" fmla="*/ 7 w 85"/>
                  <a:gd name="T9" fmla="*/ 19 h 37"/>
                  <a:gd name="T10" fmla="*/ 11 w 85"/>
                  <a:gd name="T11" fmla="*/ 23 h 37"/>
                  <a:gd name="T12" fmla="*/ 14 w 85"/>
                  <a:gd name="T13" fmla="*/ 27 h 37"/>
                  <a:gd name="T14" fmla="*/ 19 w 85"/>
                  <a:gd name="T15" fmla="*/ 31 h 37"/>
                  <a:gd name="T16" fmla="*/ 25 w 85"/>
                  <a:gd name="T17" fmla="*/ 34 h 37"/>
                  <a:gd name="T18" fmla="*/ 30 w 85"/>
                  <a:gd name="T19" fmla="*/ 35 h 37"/>
                  <a:gd name="T20" fmla="*/ 41 w 85"/>
                  <a:gd name="T21" fmla="*/ 37 h 37"/>
                  <a:gd name="T22" fmla="*/ 41 w 85"/>
                  <a:gd name="T23" fmla="*/ 37 h 37"/>
                  <a:gd name="T24" fmla="*/ 49 w 85"/>
                  <a:gd name="T25" fmla="*/ 37 h 37"/>
                  <a:gd name="T26" fmla="*/ 56 w 85"/>
                  <a:gd name="T27" fmla="*/ 35 h 37"/>
                  <a:gd name="T28" fmla="*/ 85 w 85"/>
                  <a:gd name="T29" fmla="*/ 26 h 37"/>
                  <a:gd name="T30" fmla="*/ 65 w 85"/>
                  <a:gd name="T31" fmla="*/ 19 h 37"/>
                  <a:gd name="T32" fmla="*/ 38 w 85"/>
                  <a:gd name="T33" fmla="*/ 27 h 37"/>
                  <a:gd name="T34" fmla="*/ 37 w 85"/>
                  <a:gd name="T35" fmla="*/ 29 h 37"/>
                  <a:gd name="T36" fmla="*/ 35 w 85"/>
                  <a:gd name="T37" fmla="*/ 29 h 37"/>
                  <a:gd name="T38" fmla="*/ 29 w 85"/>
                  <a:gd name="T39" fmla="*/ 7 h 37"/>
                  <a:gd name="T40" fmla="*/ 3 w 85"/>
                  <a:gd name="T4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37">
                    <a:moveTo>
                      <a:pt x="3" y="0"/>
                    </a:moveTo>
                    <a:lnTo>
                      <a:pt x="0" y="0"/>
                    </a:lnTo>
                    <a:lnTo>
                      <a:pt x="6" y="14"/>
                    </a:lnTo>
                    <a:lnTo>
                      <a:pt x="6" y="14"/>
                    </a:lnTo>
                    <a:lnTo>
                      <a:pt x="7" y="19"/>
                    </a:lnTo>
                    <a:lnTo>
                      <a:pt x="11" y="23"/>
                    </a:lnTo>
                    <a:lnTo>
                      <a:pt x="14" y="27"/>
                    </a:lnTo>
                    <a:lnTo>
                      <a:pt x="19" y="31"/>
                    </a:lnTo>
                    <a:lnTo>
                      <a:pt x="25" y="34"/>
                    </a:lnTo>
                    <a:lnTo>
                      <a:pt x="30" y="35"/>
                    </a:lnTo>
                    <a:lnTo>
                      <a:pt x="41" y="37"/>
                    </a:lnTo>
                    <a:lnTo>
                      <a:pt x="41" y="37"/>
                    </a:lnTo>
                    <a:lnTo>
                      <a:pt x="49" y="37"/>
                    </a:lnTo>
                    <a:lnTo>
                      <a:pt x="56" y="35"/>
                    </a:lnTo>
                    <a:lnTo>
                      <a:pt x="85" y="26"/>
                    </a:lnTo>
                    <a:lnTo>
                      <a:pt x="65" y="19"/>
                    </a:lnTo>
                    <a:lnTo>
                      <a:pt x="38" y="27"/>
                    </a:lnTo>
                    <a:lnTo>
                      <a:pt x="37" y="29"/>
                    </a:lnTo>
                    <a:lnTo>
                      <a:pt x="35" y="29"/>
                    </a:lnTo>
                    <a:lnTo>
                      <a:pt x="29" y="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1" name="Freeform 675"/>
              <p:cNvSpPr>
                <a:spLocks/>
              </p:cNvSpPr>
              <p:nvPr/>
            </p:nvSpPr>
            <p:spPr bwMode="auto">
              <a:xfrm>
                <a:off x="3274797" y="3824100"/>
                <a:ext cx="28287" cy="29634"/>
              </a:xfrm>
              <a:custGeom>
                <a:avLst/>
                <a:gdLst>
                  <a:gd name="T0" fmla="*/ 0 w 21"/>
                  <a:gd name="T1" fmla="*/ 0 h 22"/>
                  <a:gd name="T2" fmla="*/ 6 w 21"/>
                  <a:gd name="T3" fmla="*/ 22 h 22"/>
                  <a:gd name="T4" fmla="*/ 8 w 21"/>
                  <a:gd name="T5" fmla="*/ 22 h 22"/>
                  <a:gd name="T6" fmla="*/ 9 w 21"/>
                  <a:gd name="T7" fmla="*/ 20 h 22"/>
                  <a:gd name="T8" fmla="*/ 21 w 21"/>
                  <a:gd name="T9" fmla="*/ 7 h 22"/>
                  <a:gd name="T10" fmla="*/ 0 w 21"/>
                  <a:gd name="T11" fmla="*/ 0 h 22"/>
                </a:gdLst>
                <a:ahLst/>
                <a:cxnLst>
                  <a:cxn ang="0">
                    <a:pos x="T0" y="T1"/>
                  </a:cxn>
                  <a:cxn ang="0">
                    <a:pos x="T2" y="T3"/>
                  </a:cxn>
                  <a:cxn ang="0">
                    <a:pos x="T4" y="T5"/>
                  </a:cxn>
                  <a:cxn ang="0">
                    <a:pos x="T6" y="T7"/>
                  </a:cxn>
                  <a:cxn ang="0">
                    <a:pos x="T8" y="T9"/>
                  </a:cxn>
                  <a:cxn ang="0">
                    <a:pos x="T10" y="T11"/>
                  </a:cxn>
                </a:cxnLst>
                <a:rect l="0" t="0" r="r" b="b"/>
                <a:pathLst>
                  <a:path w="21" h="22">
                    <a:moveTo>
                      <a:pt x="0" y="0"/>
                    </a:moveTo>
                    <a:lnTo>
                      <a:pt x="6" y="22"/>
                    </a:lnTo>
                    <a:lnTo>
                      <a:pt x="8" y="22"/>
                    </a:lnTo>
                    <a:lnTo>
                      <a:pt x="9" y="20"/>
                    </a:lnTo>
                    <a:lnTo>
                      <a:pt x="21" y="7"/>
                    </a:lnTo>
                    <a:lnTo>
                      <a:pt x="0" y="0"/>
                    </a:lnTo>
                    <a:close/>
                  </a:path>
                </a:pathLst>
              </a:custGeom>
              <a:solidFill>
                <a:srgbClr val="3439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2" name="Freeform 676"/>
              <p:cNvSpPr>
                <a:spLocks/>
              </p:cNvSpPr>
              <p:nvPr/>
            </p:nvSpPr>
            <p:spPr bwMode="auto">
              <a:xfrm>
                <a:off x="3274797" y="3824100"/>
                <a:ext cx="28287" cy="29634"/>
              </a:xfrm>
              <a:custGeom>
                <a:avLst/>
                <a:gdLst>
                  <a:gd name="T0" fmla="*/ 0 w 21"/>
                  <a:gd name="T1" fmla="*/ 0 h 22"/>
                  <a:gd name="T2" fmla="*/ 6 w 21"/>
                  <a:gd name="T3" fmla="*/ 22 h 22"/>
                  <a:gd name="T4" fmla="*/ 8 w 21"/>
                  <a:gd name="T5" fmla="*/ 22 h 22"/>
                  <a:gd name="T6" fmla="*/ 9 w 21"/>
                  <a:gd name="T7" fmla="*/ 20 h 22"/>
                  <a:gd name="T8" fmla="*/ 21 w 21"/>
                  <a:gd name="T9" fmla="*/ 7 h 22"/>
                  <a:gd name="T10" fmla="*/ 0 w 21"/>
                  <a:gd name="T11" fmla="*/ 0 h 22"/>
                </a:gdLst>
                <a:ahLst/>
                <a:cxnLst>
                  <a:cxn ang="0">
                    <a:pos x="T0" y="T1"/>
                  </a:cxn>
                  <a:cxn ang="0">
                    <a:pos x="T2" y="T3"/>
                  </a:cxn>
                  <a:cxn ang="0">
                    <a:pos x="T4" y="T5"/>
                  </a:cxn>
                  <a:cxn ang="0">
                    <a:pos x="T6" y="T7"/>
                  </a:cxn>
                  <a:cxn ang="0">
                    <a:pos x="T8" y="T9"/>
                  </a:cxn>
                  <a:cxn ang="0">
                    <a:pos x="T10" y="T11"/>
                  </a:cxn>
                </a:cxnLst>
                <a:rect l="0" t="0" r="r" b="b"/>
                <a:pathLst>
                  <a:path w="21" h="22">
                    <a:moveTo>
                      <a:pt x="0" y="0"/>
                    </a:moveTo>
                    <a:lnTo>
                      <a:pt x="6" y="22"/>
                    </a:lnTo>
                    <a:lnTo>
                      <a:pt x="8" y="22"/>
                    </a:lnTo>
                    <a:lnTo>
                      <a:pt x="9" y="20"/>
                    </a:lnTo>
                    <a:lnTo>
                      <a:pt x="21"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3" name="Freeform 677"/>
              <p:cNvSpPr>
                <a:spLocks/>
              </p:cNvSpPr>
              <p:nvPr/>
            </p:nvSpPr>
            <p:spPr bwMode="auto">
              <a:xfrm>
                <a:off x="3286920" y="3833528"/>
                <a:ext cx="36369" cy="17511"/>
              </a:xfrm>
              <a:custGeom>
                <a:avLst/>
                <a:gdLst>
                  <a:gd name="T0" fmla="*/ 12 w 27"/>
                  <a:gd name="T1" fmla="*/ 0 h 13"/>
                  <a:gd name="T2" fmla="*/ 0 w 27"/>
                  <a:gd name="T3" fmla="*/ 13 h 13"/>
                  <a:gd name="T4" fmla="*/ 27 w 27"/>
                  <a:gd name="T5" fmla="*/ 5 h 13"/>
                  <a:gd name="T6" fmla="*/ 12 w 27"/>
                  <a:gd name="T7" fmla="*/ 0 h 13"/>
                </a:gdLst>
                <a:ahLst/>
                <a:cxnLst>
                  <a:cxn ang="0">
                    <a:pos x="T0" y="T1"/>
                  </a:cxn>
                  <a:cxn ang="0">
                    <a:pos x="T2" y="T3"/>
                  </a:cxn>
                  <a:cxn ang="0">
                    <a:pos x="T4" y="T5"/>
                  </a:cxn>
                  <a:cxn ang="0">
                    <a:pos x="T6" y="T7"/>
                  </a:cxn>
                </a:cxnLst>
                <a:rect l="0" t="0" r="r" b="b"/>
                <a:pathLst>
                  <a:path w="27" h="13">
                    <a:moveTo>
                      <a:pt x="12" y="0"/>
                    </a:moveTo>
                    <a:lnTo>
                      <a:pt x="0" y="13"/>
                    </a:lnTo>
                    <a:lnTo>
                      <a:pt x="27" y="5"/>
                    </a:lnTo>
                    <a:lnTo>
                      <a:pt x="12" y="0"/>
                    </a:lnTo>
                    <a:close/>
                  </a:path>
                </a:pathLst>
              </a:custGeom>
              <a:solidFill>
                <a:srgbClr val="3F44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4" name="Freeform 678"/>
              <p:cNvSpPr>
                <a:spLocks/>
              </p:cNvSpPr>
              <p:nvPr/>
            </p:nvSpPr>
            <p:spPr bwMode="auto">
              <a:xfrm>
                <a:off x="3286920" y="3833528"/>
                <a:ext cx="36369" cy="17511"/>
              </a:xfrm>
              <a:custGeom>
                <a:avLst/>
                <a:gdLst>
                  <a:gd name="T0" fmla="*/ 12 w 27"/>
                  <a:gd name="T1" fmla="*/ 0 h 13"/>
                  <a:gd name="T2" fmla="*/ 0 w 27"/>
                  <a:gd name="T3" fmla="*/ 13 h 13"/>
                  <a:gd name="T4" fmla="*/ 27 w 27"/>
                  <a:gd name="T5" fmla="*/ 5 h 13"/>
                  <a:gd name="T6" fmla="*/ 12 w 27"/>
                  <a:gd name="T7" fmla="*/ 0 h 13"/>
                </a:gdLst>
                <a:ahLst/>
                <a:cxnLst>
                  <a:cxn ang="0">
                    <a:pos x="T0" y="T1"/>
                  </a:cxn>
                  <a:cxn ang="0">
                    <a:pos x="T2" y="T3"/>
                  </a:cxn>
                  <a:cxn ang="0">
                    <a:pos x="T4" y="T5"/>
                  </a:cxn>
                  <a:cxn ang="0">
                    <a:pos x="T6" y="T7"/>
                  </a:cxn>
                </a:cxnLst>
                <a:rect l="0" t="0" r="r" b="b"/>
                <a:pathLst>
                  <a:path w="27" h="13">
                    <a:moveTo>
                      <a:pt x="12" y="0"/>
                    </a:moveTo>
                    <a:lnTo>
                      <a:pt x="0" y="13"/>
                    </a:lnTo>
                    <a:lnTo>
                      <a:pt x="27" y="5"/>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5" name="Freeform 679"/>
              <p:cNvSpPr>
                <a:spLocks/>
              </p:cNvSpPr>
              <p:nvPr/>
            </p:nvSpPr>
            <p:spPr bwMode="auto">
              <a:xfrm>
                <a:off x="3299043" y="3776955"/>
                <a:ext cx="200701" cy="255927"/>
              </a:xfrm>
              <a:custGeom>
                <a:avLst/>
                <a:gdLst>
                  <a:gd name="T0" fmla="*/ 135 w 149"/>
                  <a:gd name="T1" fmla="*/ 124 h 190"/>
                  <a:gd name="T2" fmla="*/ 135 w 149"/>
                  <a:gd name="T3" fmla="*/ 124 h 190"/>
                  <a:gd name="T4" fmla="*/ 133 w 149"/>
                  <a:gd name="T5" fmla="*/ 71 h 190"/>
                  <a:gd name="T6" fmla="*/ 130 w 149"/>
                  <a:gd name="T7" fmla="*/ 46 h 190"/>
                  <a:gd name="T8" fmla="*/ 129 w 149"/>
                  <a:gd name="T9" fmla="*/ 35 h 190"/>
                  <a:gd name="T10" fmla="*/ 126 w 149"/>
                  <a:gd name="T11" fmla="*/ 27 h 190"/>
                  <a:gd name="T12" fmla="*/ 126 w 149"/>
                  <a:gd name="T13" fmla="*/ 27 h 190"/>
                  <a:gd name="T14" fmla="*/ 77 w 149"/>
                  <a:gd name="T15" fmla="*/ 40 h 190"/>
                  <a:gd name="T16" fmla="*/ 72 w 149"/>
                  <a:gd name="T17" fmla="*/ 66 h 190"/>
                  <a:gd name="T18" fmla="*/ 48 w 149"/>
                  <a:gd name="T19" fmla="*/ 67 h 190"/>
                  <a:gd name="T20" fmla="*/ 48 w 149"/>
                  <a:gd name="T21" fmla="*/ 67 h 190"/>
                  <a:gd name="T22" fmla="*/ 45 w 149"/>
                  <a:gd name="T23" fmla="*/ 67 h 190"/>
                  <a:gd name="T24" fmla="*/ 44 w 149"/>
                  <a:gd name="T25" fmla="*/ 66 h 190"/>
                  <a:gd name="T26" fmla="*/ 42 w 149"/>
                  <a:gd name="T27" fmla="*/ 65 h 190"/>
                  <a:gd name="T28" fmla="*/ 40 w 149"/>
                  <a:gd name="T29" fmla="*/ 62 h 190"/>
                  <a:gd name="T30" fmla="*/ 38 w 149"/>
                  <a:gd name="T31" fmla="*/ 57 h 190"/>
                  <a:gd name="T32" fmla="*/ 38 w 149"/>
                  <a:gd name="T33" fmla="*/ 50 h 190"/>
                  <a:gd name="T34" fmla="*/ 38 w 149"/>
                  <a:gd name="T35" fmla="*/ 40 h 190"/>
                  <a:gd name="T36" fmla="*/ 38 w 149"/>
                  <a:gd name="T37" fmla="*/ 40 h 190"/>
                  <a:gd name="T38" fmla="*/ 38 w 149"/>
                  <a:gd name="T39" fmla="*/ 35 h 190"/>
                  <a:gd name="T40" fmla="*/ 38 w 149"/>
                  <a:gd name="T41" fmla="*/ 28 h 190"/>
                  <a:gd name="T42" fmla="*/ 36 w 149"/>
                  <a:gd name="T43" fmla="*/ 19 h 190"/>
                  <a:gd name="T44" fmla="*/ 30 w 149"/>
                  <a:gd name="T45" fmla="*/ 11 h 190"/>
                  <a:gd name="T46" fmla="*/ 23 w 149"/>
                  <a:gd name="T47" fmla="*/ 5 h 190"/>
                  <a:gd name="T48" fmla="*/ 23 w 149"/>
                  <a:gd name="T49" fmla="*/ 5 h 190"/>
                  <a:gd name="T50" fmla="*/ 15 w 149"/>
                  <a:gd name="T51" fmla="*/ 1 h 190"/>
                  <a:gd name="T52" fmla="*/ 7 w 149"/>
                  <a:gd name="T53" fmla="*/ 0 h 190"/>
                  <a:gd name="T54" fmla="*/ 7 w 149"/>
                  <a:gd name="T55" fmla="*/ 0 h 190"/>
                  <a:gd name="T56" fmla="*/ 3 w 149"/>
                  <a:gd name="T57" fmla="*/ 1 h 190"/>
                  <a:gd name="T58" fmla="*/ 0 w 149"/>
                  <a:gd name="T59" fmla="*/ 3 h 190"/>
                  <a:gd name="T60" fmla="*/ 0 w 149"/>
                  <a:gd name="T61" fmla="*/ 5 h 190"/>
                  <a:gd name="T62" fmla="*/ 2 w 149"/>
                  <a:gd name="T63" fmla="*/ 11 h 190"/>
                  <a:gd name="T64" fmla="*/ 6 w 149"/>
                  <a:gd name="T65" fmla="*/ 23 h 190"/>
                  <a:gd name="T66" fmla="*/ 10 w 149"/>
                  <a:gd name="T67" fmla="*/ 42 h 190"/>
                  <a:gd name="T68" fmla="*/ 10 w 149"/>
                  <a:gd name="T69" fmla="*/ 42 h 190"/>
                  <a:gd name="T70" fmla="*/ 17 w 149"/>
                  <a:gd name="T71" fmla="*/ 82 h 190"/>
                  <a:gd name="T72" fmla="*/ 19 w 149"/>
                  <a:gd name="T73" fmla="*/ 102 h 190"/>
                  <a:gd name="T74" fmla="*/ 19 w 149"/>
                  <a:gd name="T75" fmla="*/ 102 h 190"/>
                  <a:gd name="T76" fmla="*/ 40 w 149"/>
                  <a:gd name="T77" fmla="*/ 115 h 190"/>
                  <a:gd name="T78" fmla="*/ 54 w 149"/>
                  <a:gd name="T79" fmla="*/ 127 h 190"/>
                  <a:gd name="T80" fmla="*/ 68 w 149"/>
                  <a:gd name="T81" fmla="*/ 136 h 190"/>
                  <a:gd name="T82" fmla="*/ 68 w 149"/>
                  <a:gd name="T83" fmla="*/ 136 h 190"/>
                  <a:gd name="T84" fmla="*/ 73 w 149"/>
                  <a:gd name="T85" fmla="*/ 142 h 190"/>
                  <a:gd name="T86" fmla="*/ 79 w 149"/>
                  <a:gd name="T87" fmla="*/ 150 h 190"/>
                  <a:gd name="T88" fmla="*/ 92 w 149"/>
                  <a:gd name="T89" fmla="*/ 167 h 190"/>
                  <a:gd name="T90" fmla="*/ 107 w 149"/>
                  <a:gd name="T91" fmla="*/ 190 h 190"/>
                  <a:gd name="T92" fmla="*/ 149 w 149"/>
                  <a:gd name="T93" fmla="*/ 166 h 190"/>
                  <a:gd name="T94" fmla="*/ 149 w 149"/>
                  <a:gd name="T95" fmla="*/ 166 h 190"/>
                  <a:gd name="T96" fmla="*/ 148 w 149"/>
                  <a:gd name="T97" fmla="*/ 163 h 190"/>
                  <a:gd name="T98" fmla="*/ 142 w 149"/>
                  <a:gd name="T99" fmla="*/ 156 h 190"/>
                  <a:gd name="T100" fmla="*/ 141 w 149"/>
                  <a:gd name="T101" fmla="*/ 151 h 190"/>
                  <a:gd name="T102" fmla="*/ 138 w 149"/>
                  <a:gd name="T103" fmla="*/ 144 h 190"/>
                  <a:gd name="T104" fmla="*/ 137 w 149"/>
                  <a:gd name="T105" fmla="*/ 135 h 190"/>
                  <a:gd name="T106" fmla="*/ 135 w 149"/>
                  <a:gd name="T107" fmla="*/ 124 h 190"/>
                  <a:gd name="T108" fmla="*/ 135 w 149"/>
                  <a:gd name="T109" fmla="*/ 12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9" h="190">
                    <a:moveTo>
                      <a:pt x="135" y="124"/>
                    </a:moveTo>
                    <a:lnTo>
                      <a:pt x="135" y="124"/>
                    </a:lnTo>
                    <a:lnTo>
                      <a:pt x="133" y="71"/>
                    </a:lnTo>
                    <a:lnTo>
                      <a:pt x="130" y="46"/>
                    </a:lnTo>
                    <a:lnTo>
                      <a:pt x="129" y="35"/>
                    </a:lnTo>
                    <a:lnTo>
                      <a:pt x="126" y="27"/>
                    </a:lnTo>
                    <a:lnTo>
                      <a:pt x="126" y="27"/>
                    </a:lnTo>
                    <a:lnTo>
                      <a:pt x="77" y="40"/>
                    </a:lnTo>
                    <a:lnTo>
                      <a:pt x="72" y="66"/>
                    </a:lnTo>
                    <a:lnTo>
                      <a:pt x="48" y="67"/>
                    </a:lnTo>
                    <a:lnTo>
                      <a:pt x="48" y="67"/>
                    </a:lnTo>
                    <a:lnTo>
                      <a:pt x="45" y="67"/>
                    </a:lnTo>
                    <a:lnTo>
                      <a:pt x="44" y="66"/>
                    </a:lnTo>
                    <a:lnTo>
                      <a:pt x="42" y="65"/>
                    </a:lnTo>
                    <a:lnTo>
                      <a:pt x="40" y="62"/>
                    </a:lnTo>
                    <a:lnTo>
                      <a:pt x="38" y="57"/>
                    </a:lnTo>
                    <a:lnTo>
                      <a:pt x="38" y="50"/>
                    </a:lnTo>
                    <a:lnTo>
                      <a:pt x="38" y="40"/>
                    </a:lnTo>
                    <a:lnTo>
                      <a:pt x="38" y="40"/>
                    </a:lnTo>
                    <a:lnTo>
                      <a:pt x="38" y="35"/>
                    </a:lnTo>
                    <a:lnTo>
                      <a:pt x="38" y="28"/>
                    </a:lnTo>
                    <a:lnTo>
                      <a:pt x="36" y="19"/>
                    </a:lnTo>
                    <a:lnTo>
                      <a:pt x="30" y="11"/>
                    </a:lnTo>
                    <a:lnTo>
                      <a:pt x="23" y="5"/>
                    </a:lnTo>
                    <a:lnTo>
                      <a:pt x="23" y="5"/>
                    </a:lnTo>
                    <a:lnTo>
                      <a:pt x="15" y="1"/>
                    </a:lnTo>
                    <a:lnTo>
                      <a:pt x="7" y="0"/>
                    </a:lnTo>
                    <a:lnTo>
                      <a:pt x="7" y="0"/>
                    </a:lnTo>
                    <a:lnTo>
                      <a:pt x="3" y="1"/>
                    </a:lnTo>
                    <a:lnTo>
                      <a:pt x="0" y="3"/>
                    </a:lnTo>
                    <a:lnTo>
                      <a:pt x="0" y="5"/>
                    </a:lnTo>
                    <a:lnTo>
                      <a:pt x="2" y="11"/>
                    </a:lnTo>
                    <a:lnTo>
                      <a:pt x="6" y="23"/>
                    </a:lnTo>
                    <a:lnTo>
                      <a:pt x="10" y="42"/>
                    </a:lnTo>
                    <a:lnTo>
                      <a:pt x="10" y="42"/>
                    </a:lnTo>
                    <a:lnTo>
                      <a:pt x="17" y="82"/>
                    </a:lnTo>
                    <a:lnTo>
                      <a:pt x="19" y="102"/>
                    </a:lnTo>
                    <a:lnTo>
                      <a:pt x="19" y="102"/>
                    </a:lnTo>
                    <a:lnTo>
                      <a:pt x="40" y="115"/>
                    </a:lnTo>
                    <a:lnTo>
                      <a:pt x="54" y="127"/>
                    </a:lnTo>
                    <a:lnTo>
                      <a:pt x="68" y="136"/>
                    </a:lnTo>
                    <a:lnTo>
                      <a:pt x="68" y="136"/>
                    </a:lnTo>
                    <a:lnTo>
                      <a:pt x="73" y="142"/>
                    </a:lnTo>
                    <a:lnTo>
                      <a:pt x="79" y="150"/>
                    </a:lnTo>
                    <a:lnTo>
                      <a:pt x="92" y="167"/>
                    </a:lnTo>
                    <a:lnTo>
                      <a:pt x="107" y="190"/>
                    </a:lnTo>
                    <a:lnTo>
                      <a:pt x="149" y="166"/>
                    </a:lnTo>
                    <a:lnTo>
                      <a:pt x="149" y="166"/>
                    </a:lnTo>
                    <a:lnTo>
                      <a:pt x="148" y="163"/>
                    </a:lnTo>
                    <a:lnTo>
                      <a:pt x="142" y="156"/>
                    </a:lnTo>
                    <a:lnTo>
                      <a:pt x="141" y="151"/>
                    </a:lnTo>
                    <a:lnTo>
                      <a:pt x="138" y="144"/>
                    </a:lnTo>
                    <a:lnTo>
                      <a:pt x="137" y="135"/>
                    </a:lnTo>
                    <a:lnTo>
                      <a:pt x="135" y="124"/>
                    </a:lnTo>
                    <a:lnTo>
                      <a:pt x="135" y="124"/>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6" name="Freeform 680"/>
              <p:cNvSpPr>
                <a:spLocks/>
              </p:cNvSpPr>
              <p:nvPr/>
            </p:nvSpPr>
            <p:spPr bwMode="auto">
              <a:xfrm>
                <a:off x="2862620" y="4139294"/>
                <a:ext cx="282867" cy="354257"/>
              </a:xfrm>
              <a:custGeom>
                <a:avLst/>
                <a:gdLst>
                  <a:gd name="T0" fmla="*/ 54 w 210"/>
                  <a:gd name="T1" fmla="*/ 263 h 263"/>
                  <a:gd name="T2" fmla="*/ 210 w 210"/>
                  <a:gd name="T3" fmla="*/ 85 h 263"/>
                  <a:gd name="T4" fmla="*/ 194 w 210"/>
                  <a:gd name="T5" fmla="*/ 0 h 263"/>
                  <a:gd name="T6" fmla="*/ 107 w 210"/>
                  <a:gd name="T7" fmla="*/ 14 h 263"/>
                  <a:gd name="T8" fmla="*/ 0 w 210"/>
                  <a:gd name="T9" fmla="*/ 226 h 263"/>
                  <a:gd name="T10" fmla="*/ 54 w 210"/>
                  <a:gd name="T11" fmla="*/ 263 h 263"/>
                </a:gdLst>
                <a:ahLst/>
                <a:cxnLst>
                  <a:cxn ang="0">
                    <a:pos x="T0" y="T1"/>
                  </a:cxn>
                  <a:cxn ang="0">
                    <a:pos x="T2" y="T3"/>
                  </a:cxn>
                  <a:cxn ang="0">
                    <a:pos x="T4" y="T5"/>
                  </a:cxn>
                  <a:cxn ang="0">
                    <a:pos x="T6" y="T7"/>
                  </a:cxn>
                  <a:cxn ang="0">
                    <a:pos x="T8" y="T9"/>
                  </a:cxn>
                  <a:cxn ang="0">
                    <a:pos x="T10" y="T11"/>
                  </a:cxn>
                </a:cxnLst>
                <a:rect l="0" t="0" r="r" b="b"/>
                <a:pathLst>
                  <a:path w="210" h="263">
                    <a:moveTo>
                      <a:pt x="54" y="263"/>
                    </a:moveTo>
                    <a:lnTo>
                      <a:pt x="210" y="85"/>
                    </a:lnTo>
                    <a:lnTo>
                      <a:pt x="194" y="0"/>
                    </a:lnTo>
                    <a:lnTo>
                      <a:pt x="107" y="14"/>
                    </a:lnTo>
                    <a:lnTo>
                      <a:pt x="0" y="226"/>
                    </a:lnTo>
                    <a:lnTo>
                      <a:pt x="54" y="263"/>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7" name="Freeform 681"/>
              <p:cNvSpPr>
                <a:spLocks/>
              </p:cNvSpPr>
              <p:nvPr/>
            </p:nvSpPr>
            <p:spPr bwMode="auto">
              <a:xfrm>
                <a:off x="2466607" y="4256481"/>
                <a:ext cx="564387" cy="615572"/>
              </a:xfrm>
              <a:custGeom>
                <a:avLst/>
                <a:gdLst>
                  <a:gd name="T0" fmla="*/ 385 w 419"/>
                  <a:gd name="T1" fmla="*/ 115 h 457"/>
                  <a:gd name="T2" fmla="*/ 358 w 419"/>
                  <a:gd name="T3" fmla="*/ 85 h 457"/>
                  <a:gd name="T4" fmla="*/ 332 w 419"/>
                  <a:gd name="T5" fmla="*/ 56 h 457"/>
                  <a:gd name="T6" fmla="*/ 328 w 419"/>
                  <a:gd name="T7" fmla="*/ 49 h 457"/>
                  <a:gd name="T8" fmla="*/ 326 w 419"/>
                  <a:gd name="T9" fmla="*/ 38 h 457"/>
                  <a:gd name="T10" fmla="*/ 326 w 419"/>
                  <a:gd name="T11" fmla="*/ 31 h 457"/>
                  <a:gd name="T12" fmla="*/ 324 w 419"/>
                  <a:gd name="T13" fmla="*/ 11 h 457"/>
                  <a:gd name="T14" fmla="*/ 320 w 419"/>
                  <a:gd name="T15" fmla="*/ 2 h 457"/>
                  <a:gd name="T16" fmla="*/ 312 w 419"/>
                  <a:gd name="T17" fmla="*/ 0 h 457"/>
                  <a:gd name="T18" fmla="*/ 305 w 419"/>
                  <a:gd name="T19" fmla="*/ 3 h 457"/>
                  <a:gd name="T20" fmla="*/ 292 w 419"/>
                  <a:gd name="T21" fmla="*/ 16 h 457"/>
                  <a:gd name="T22" fmla="*/ 281 w 419"/>
                  <a:gd name="T23" fmla="*/ 25 h 457"/>
                  <a:gd name="T24" fmla="*/ 269 w 419"/>
                  <a:gd name="T25" fmla="*/ 29 h 457"/>
                  <a:gd name="T26" fmla="*/ 243 w 419"/>
                  <a:gd name="T27" fmla="*/ 27 h 457"/>
                  <a:gd name="T28" fmla="*/ 193 w 419"/>
                  <a:gd name="T29" fmla="*/ 30 h 457"/>
                  <a:gd name="T30" fmla="*/ 162 w 419"/>
                  <a:gd name="T31" fmla="*/ 37 h 457"/>
                  <a:gd name="T32" fmla="*/ 128 w 419"/>
                  <a:gd name="T33" fmla="*/ 49 h 457"/>
                  <a:gd name="T34" fmla="*/ 93 w 419"/>
                  <a:gd name="T35" fmla="*/ 68 h 457"/>
                  <a:gd name="T36" fmla="*/ 60 w 419"/>
                  <a:gd name="T37" fmla="*/ 95 h 457"/>
                  <a:gd name="T38" fmla="*/ 49 w 419"/>
                  <a:gd name="T39" fmla="*/ 114 h 457"/>
                  <a:gd name="T40" fmla="*/ 30 w 419"/>
                  <a:gd name="T41" fmla="*/ 151 h 457"/>
                  <a:gd name="T42" fmla="*/ 22 w 419"/>
                  <a:gd name="T43" fmla="*/ 172 h 457"/>
                  <a:gd name="T44" fmla="*/ 12 w 419"/>
                  <a:gd name="T45" fmla="*/ 199 h 457"/>
                  <a:gd name="T46" fmla="*/ 6 w 419"/>
                  <a:gd name="T47" fmla="*/ 223 h 457"/>
                  <a:gd name="T48" fmla="*/ 0 w 419"/>
                  <a:gd name="T49" fmla="*/ 268 h 457"/>
                  <a:gd name="T50" fmla="*/ 3 w 419"/>
                  <a:gd name="T51" fmla="*/ 284 h 457"/>
                  <a:gd name="T52" fmla="*/ 6 w 419"/>
                  <a:gd name="T53" fmla="*/ 292 h 457"/>
                  <a:gd name="T54" fmla="*/ 10 w 419"/>
                  <a:gd name="T55" fmla="*/ 299 h 457"/>
                  <a:gd name="T56" fmla="*/ 18 w 419"/>
                  <a:gd name="T57" fmla="*/ 323 h 457"/>
                  <a:gd name="T58" fmla="*/ 29 w 419"/>
                  <a:gd name="T59" fmla="*/ 347 h 457"/>
                  <a:gd name="T60" fmla="*/ 39 w 419"/>
                  <a:gd name="T61" fmla="*/ 365 h 457"/>
                  <a:gd name="T62" fmla="*/ 65 w 419"/>
                  <a:gd name="T63" fmla="*/ 397 h 457"/>
                  <a:gd name="T64" fmla="*/ 95 w 419"/>
                  <a:gd name="T65" fmla="*/ 421 h 457"/>
                  <a:gd name="T66" fmla="*/ 130 w 419"/>
                  <a:gd name="T67" fmla="*/ 440 h 457"/>
                  <a:gd name="T68" fmla="*/ 168 w 419"/>
                  <a:gd name="T69" fmla="*/ 453 h 457"/>
                  <a:gd name="T70" fmla="*/ 205 w 419"/>
                  <a:gd name="T71" fmla="*/ 457 h 457"/>
                  <a:gd name="T72" fmla="*/ 246 w 419"/>
                  <a:gd name="T73" fmla="*/ 454 h 457"/>
                  <a:gd name="T74" fmla="*/ 285 w 419"/>
                  <a:gd name="T75" fmla="*/ 442 h 457"/>
                  <a:gd name="T76" fmla="*/ 304 w 419"/>
                  <a:gd name="T77" fmla="*/ 434 h 457"/>
                  <a:gd name="T78" fmla="*/ 332 w 419"/>
                  <a:gd name="T79" fmla="*/ 415 h 457"/>
                  <a:gd name="T80" fmla="*/ 358 w 419"/>
                  <a:gd name="T81" fmla="*/ 392 h 457"/>
                  <a:gd name="T82" fmla="*/ 378 w 419"/>
                  <a:gd name="T83" fmla="*/ 366 h 457"/>
                  <a:gd name="T84" fmla="*/ 394 w 419"/>
                  <a:gd name="T85" fmla="*/ 338 h 457"/>
                  <a:gd name="T86" fmla="*/ 402 w 419"/>
                  <a:gd name="T87" fmla="*/ 319 h 457"/>
                  <a:gd name="T88" fmla="*/ 413 w 419"/>
                  <a:gd name="T89" fmla="*/ 284 h 457"/>
                  <a:gd name="T90" fmla="*/ 419 w 419"/>
                  <a:gd name="T91" fmla="*/ 249 h 457"/>
                  <a:gd name="T92" fmla="*/ 419 w 419"/>
                  <a:gd name="T93" fmla="*/ 216 h 457"/>
                  <a:gd name="T94" fmla="*/ 415 w 419"/>
                  <a:gd name="T95" fmla="*/ 188 h 457"/>
                  <a:gd name="T96" fmla="*/ 404 w 419"/>
                  <a:gd name="T97" fmla="*/ 150 h 457"/>
                  <a:gd name="T98" fmla="*/ 385 w 419"/>
                  <a:gd name="T99" fmla="*/ 11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9" h="457">
                    <a:moveTo>
                      <a:pt x="385" y="115"/>
                    </a:moveTo>
                    <a:lnTo>
                      <a:pt x="385" y="115"/>
                    </a:lnTo>
                    <a:lnTo>
                      <a:pt x="371" y="100"/>
                    </a:lnTo>
                    <a:lnTo>
                      <a:pt x="358" y="85"/>
                    </a:lnTo>
                    <a:lnTo>
                      <a:pt x="344" y="70"/>
                    </a:lnTo>
                    <a:lnTo>
                      <a:pt x="332" y="56"/>
                    </a:lnTo>
                    <a:lnTo>
                      <a:pt x="332" y="56"/>
                    </a:lnTo>
                    <a:lnTo>
                      <a:pt x="328" y="49"/>
                    </a:lnTo>
                    <a:lnTo>
                      <a:pt x="327" y="43"/>
                    </a:lnTo>
                    <a:lnTo>
                      <a:pt x="326" y="38"/>
                    </a:lnTo>
                    <a:lnTo>
                      <a:pt x="326" y="31"/>
                    </a:lnTo>
                    <a:lnTo>
                      <a:pt x="326" y="31"/>
                    </a:lnTo>
                    <a:lnTo>
                      <a:pt x="326" y="22"/>
                    </a:lnTo>
                    <a:lnTo>
                      <a:pt x="324" y="11"/>
                    </a:lnTo>
                    <a:lnTo>
                      <a:pt x="323" y="6"/>
                    </a:lnTo>
                    <a:lnTo>
                      <a:pt x="320" y="2"/>
                    </a:lnTo>
                    <a:lnTo>
                      <a:pt x="317" y="0"/>
                    </a:lnTo>
                    <a:lnTo>
                      <a:pt x="312" y="0"/>
                    </a:lnTo>
                    <a:lnTo>
                      <a:pt x="312" y="0"/>
                    </a:lnTo>
                    <a:lnTo>
                      <a:pt x="305" y="3"/>
                    </a:lnTo>
                    <a:lnTo>
                      <a:pt x="300" y="7"/>
                    </a:lnTo>
                    <a:lnTo>
                      <a:pt x="292" y="16"/>
                    </a:lnTo>
                    <a:lnTo>
                      <a:pt x="286" y="21"/>
                    </a:lnTo>
                    <a:lnTo>
                      <a:pt x="281" y="25"/>
                    </a:lnTo>
                    <a:lnTo>
                      <a:pt x="276" y="27"/>
                    </a:lnTo>
                    <a:lnTo>
                      <a:pt x="269" y="29"/>
                    </a:lnTo>
                    <a:lnTo>
                      <a:pt x="269" y="29"/>
                    </a:lnTo>
                    <a:lnTo>
                      <a:pt x="243" y="27"/>
                    </a:lnTo>
                    <a:lnTo>
                      <a:pt x="220" y="27"/>
                    </a:lnTo>
                    <a:lnTo>
                      <a:pt x="193" y="30"/>
                    </a:lnTo>
                    <a:lnTo>
                      <a:pt x="177" y="33"/>
                    </a:lnTo>
                    <a:lnTo>
                      <a:pt x="162" y="37"/>
                    </a:lnTo>
                    <a:lnTo>
                      <a:pt x="145" y="42"/>
                    </a:lnTo>
                    <a:lnTo>
                      <a:pt x="128" y="49"/>
                    </a:lnTo>
                    <a:lnTo>
                      <a:pt x="111" y="57"/>
                    </a:lnTo>
                    <a:lnTo>
                      <a:pt x="93" y="68"/>
                    </a:lnTo>
                    <a:lnTo>
                      <a:pt x="77" y="80"/>
                    </a:lnTo>
                    <a:lnTo>
                      <a:pt x="60" y="95"/>
                    </a:lnTo>
                    <a:lnTo>
                      <a:pt x="60" y="95"/>
                    </a:lnTo>
                    <a:lnTo>
                      <a:pt x="49" y="114"/>
                    </a:lnTo>
                    <a:lnTo>
                      <a:pt x="39" y="133"/>
                    </a:lnTo>
                    <a:lnTo>
                      <a:pt x="30" y="151"/>
                    </a:lnTo>
                    <a:lnTo>
                      <a:pt x="22" y="172"/>
                    </a:lnTo>
                    <a:lnTo>
                      <a:pt x="22" y="172"/>
                    </a:lnTo>
                    <a:lnTo>
                      <a:pt x="16" y="185"/>
                    </a:lnTo>
                    <a:lnTo>
                      <a:pt x="12" y="199"/>
                    </a:lnTo>
                    <a:lnTo>
                      <a:pt x="12" y="199"/>
                    </a:lnTo>
                    <a:lnTo>
                      <a:pt x="6" y="223"/>
                    </a:lnTo>
                    <a:lnTo>
                      <a:pt x="2" y="246"/>
                    </a:lnTo>
                    <a:lnTo>
                      <a:pt x="0" y="268"/>
                    </a:lnTo>
                    <a:lnTo>
                      <a:pt x="2" y="276"/>
                    </a:lnTo>
                    <a:lnTo>
                      <a:pt x="3" y="284"/>
                    </a:lnTo>
                    <a:lnTo>
                      <a:pt x="3" y="284"/>
                    </a:lnTo>
                    <a:lnTo>
                      <a:pt x="6" y="292"/>
                    </a:lnTo>
                    <a:lnTo>
                      <a:pt x="10" y="299"/>
                    </a:lnTo>
                    <a:lnTo>
                      <a:pt x="10" y="299"/>
                    </a:lnTo>
                    <a:lnTo>
                      <a:pt x="14" y="311"/>
                    </a:lnTo>
                    <a:lnTo>
                      <a:pt x="18" y="323"/>
                    </a:lnTo>
                    <a:lnTo>
                      <a:pt x="23" y="335"/>
                    </a:lnTo>
                    <a:lnTo>
                      <a:pt x="29" y="347"/>
                    </a:lnTo>
                    <a:lnTo>
                      <a:pt x="29" y="347"/>
                    </a:lnTo>
                    <a:lnTo>
                      <a:pt x="39" y="365"/>
                    </a:lnTo>
                    <a:lnTo>
                      <a:pt x="51" y="382"/>
                    </a:lnTo>
                    <a:lnTo>
                      <a:pt x="65" y="397"/>
                    </a:lnTo>
                    <a:lnTo>
                      <a:pt x="80" y="411"/>
                    </a:lnTo>
                    <a:lnTo>
                      <a:pt x="95" y="421"/>
                    </a:lnTo>
                    <a:lnTo>
                      <a:pt x="112" y="432"/>
                    </a:lnTo>
                    <a:lnTo>
                      <a:pt x="130" y="440"/>
                    </a:lnTo>
                    <a:lnTo>
                      <a:pt x="149" y="447"/>
                    </a:lnTo>
                    <a:lnTo>
                      <a:pt x="168" y="453"/>
                    </a:lnTo>
                    <a:lnTo>
                      <a:pt x="186" y="455"/>
                    </a:lnTo>
                    <a:lnTo>
                      <a:pt x="205" y="457"/>
                    </a:lnTo>
                    <a:lnTo>
                      <a:pt x="226" y="457"/>
                    </a:lnTo>
                    <a:lnTo>
                      <a:pt x="246" y="454"/>
                    </a:lnTo>
                    <a:lnTo>
                      <a:pt x="265" y="448"/>
                    </a:lnTo>
                    <a:lnTo>
                      <a:pt x="285" y="442"/>
                    </a:lnTo>
                    <a:lnTo>
                      <a:pt x="304" y="434"/>
                    </a:lnTo>
                    <a:lnTo>
                      <a:pt x="304" y="434"/>
                    </a:lnTo>
                    <a:lnTo>
                      <a:pt x="319" y="424"/>
                    </a:lnTo>
                    <a:lnTo>
                      <a:pt x="332" y="415"/>
                    </a:lnTo>
                    <a:lnTo>
                      <a:pt x="346" y="404"/>
                    </a:lnTo>
                    <a:lnTo>
                      <a:pt x="358" y="392"/>
                    </a:lnTo>
                    <a:lnTo>
                      <a:pt x="369" y="380"/>
                    </a:lnTo>
                    <a:lnTo>
                      <a:pt x="378" y="366"/>
                    </a:lnTo>
                    <a:lnTo>
                      <a:pt x="386" y="353"/>
                    </a:lnTo>
                    <a:lnTo>
                      <a:pt x="394" y="338"/>
                    </a:lnTo>
                    <a:lnTo>
                      <a:pt x="394" y="338"/>
                    </a:lnTo>
                    <a:lnTo>
                      <a:pt x="402" y="319"/>
                    </a:lnTo>
                    <a:lnTo>
                      <a:pt x="409" y="301"/>
                    </a:lnTo>
                    <a:lnTo>
                      <a:pt x="413" y="284"/>
                    </a:lnTo>
                    <a:lnTo>
                      <a:pt x="417" y="266"/>
                    </a:lnTo>
                    <a:lnTo>
                      <a:pt x="419" y="249"/>
                    </a:lnTo>
                    <a:lnTo>
                      <a:pt x="419" y="232"/>
                    </a:lnTo>
                    <a:lnTo>
                      <a:pt x="419" y="216"/>
                    </a:lnTo>
                    <a:lnTo>
                      <a:pt x="417" y="201"/>
                    </a:lnTo>
                    <a:lnTo>
                      <a:pt x="415" y="188"/>
                    </a:lnTo>
                    <a:lnTo>
                      <a:pt x="412" y="174"/>
                    </a:lnTo>
                    <a:lnTo>
                      <a:pt x="404" y="150"/>
                    </a:lnTo>
                    <a:lnTo>
                      <a:pt x="394" y="130"/>
                    </a:lnTo>
                    <a:lnTo>
                      <a:pt x="385" y="115"/>
                    </a:lnTo>
                    <a:lnTo>
                      <a:pt x="385" y="115"/>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8" name="Freeform 682"/>
              <p:cNvSpPr>
                <a:spLocks/>
              </p:cNvSpPr>
              <p:nvPr/>
            </p:nvSpPr>
            <p:spPr bwMode="auto">
              <a:xfrm>
                <a:off x="2459872" y="4348076"/>
                <a:ext cx="572469" cy="536100"/>
              </a:xfrm>
              <a:custGeom>
                <a:avLst/>
                <a:gdLst>
                  <a:gd name="T0" fmla="*/ 89 w 425"/>
                  <a:gd name="T1" fmla="*/ 5 h 398"/>
                  <a:gd name="T2" fmla="*/ 96 w 425"/>
                  <a:gd name="T3" fmla="*/ 1 h 398"/>
                  <a:gd name="T4" fmla="*/ 97 w 425"/>
                  <a:gd name="T5" fmla="*/ 8 h 398"/>
                  <a:gd name="T6" fmla="*/ 82 w 425"/>
                  <a:gd name="T7" fmla="*/ 36 h 398"/>
                  <a:gd name="T8" fmla="*/ 66 w 425"/>
                  <a:gd name="T9" fmla="*/ 73 h 398"/>
                  <a:gd name="T10" fmla="*/ 63 w 425"/>
                  <a:gd name="T11" fmla="*/ 100 h 398"/>
                  <a:gd name="T12" fmla="*/ 67 w 425"/>
                  <a:gd name="T13" fmla="*/ 120 h 398"/>
                  <a:gd name="T14" fmla="*/ 78 w 425"/>
                  <a:gd name="T15" fmla="*/ 133 h 398"/>
                  <a:gd name="T16" fmla="*/ 105 w 425"/>
                  <a:gd name="T17" fmla="*/ 135 h 398"/>
                  <a:gd name="T18" fmla="*/ 164 w 425"/>
                  <a:gd name="T19" fmla="*/ 113 h 398"/>
                  <a:gd name="T20" fmla="*/ 210 w 425"/>
                  <a:gd name="T21" fmla="*/ 100 h 398"/>
                  <a:gd name="T22" fmla="*/ 228 w 425"/>
                  <a:gd name="T23" fmla="*/ 104 h 398"/>
                  <a:gd name="T24" fmla="*/ 245 w 425"/>
                  <a:gd name="T25" fmla="*/ 117 h 398"/>
                  <a:gd name="T26" fmla="*/ 258 w 425"/>
                  <a:gd name="T27" fmla="*/ 148 h 398"/>
                  <a:gd name="T28" fmla="*/ 270 w 425"/>
                  <a:gd name="T29" fmla="*/ 204 h 398"/>
                  <a:gd name="T30" fmla="*/ 279 w 425"/>
                  <a:gd name="T31" fmla="*/ 214 h 398"/>
                  <a:gd name="T32" fmla="*/ 304 w 425"/>
                  <a:gd name="T33" fmla="*/ 221 h 398"/>
                  <a:gd name="T34" fmla="*/ 335 w 425"/>
                  <a:gd name="T35" fmla="*/ 218 h 398"/>
                  <a:gd name="T36" fmla="*/ 366 w 425"/>
                  <a:gd name="T37" fmla="*/ 206 h 398"/>
                  <a:gd name="T38" fmla="*/ 393 w 425"/>
                  <a:gd name="T39" fmla="*/ 186 h 398"/>
                  <a:gd name="T40" fmla="*/ 403 w 425"/>
                  <a:gd name="T41" fmla="*/ 170 h 398"/>
                  <a:gd name="T42" fmla="*/ 416 w 425"/>
                  <a:gd name="T43" fmla="*/ 154 h 398"/>
                  <a:gd name="T44" fmla="*/ 422 w 425"/>
                  <a:gd name="T45" fmla="*/ 158 h 398"/>
                  <a:gd name="T46" fmla="*/ 424 w 425"/>
                  <a:gd name="T47" fmla="*/ 189 h 398"/>
                  <a:gd name="T48" fmla="*/ 412 w 425"/>
                  <a:gd name="T49" fmla="*/ 240 h 398"/>
                  <a:gd name="T50" fmla="*/ 399 w 425"/>
                  <a:gd name="T51" fmla="*/ 270 h 398"/>
                  <a:gd name="T52" fmla="*/ 371 w 425"/>
                  <a:gd name="T53" fmla="*/ 314 h 398"/>
                  <a:gd name="T54" fmla="*/ 335 w 425"/>
                  <a:gd name="T55" fmla="*/ 353 h 398"/>
                  <a:gd name="T56" fmla="*/ 290 w 425"/>
                  <a:gd name="T57" fmla="*/ 383 h 398"/>
                  <a:gd name="T58" fmla="*/ 236 w 425"/>
                  <a:gd name="T59" fmla="*/ 398 h 398"/>
                  <a:gd name="T60" fmla="*/ 174 w 425"/>
                  <a:gd name="T61" fmla="*/ 394 h 398"/>
                  <a:gd name="T62" fmla="*/ 121 w 425"/>
                  <a:gd name="T63" fmla="*/ 389 h 398"/>
                  <a:gd name="T64" fmla="*/ 98 w 425"/>
                  <a:gd name="T65" fmla="*/ 371 h 398"/>
                  <a:gd name="T66" fmla="*/ 62 w 425"/>
                  <a:gd name="T67" fmla="*/ 337 h 398"/>
                  <a:gd name="T68" fmla="*/ 25 w 425"/>
                  <a:gd name="T69" fmla="*/ 287 h 398"/>
                  <a:gd name="T70" fmla="*/ 2 w 425"/>
                  <a:gd name="T71" fmla="*/ 223 h 398"/>
                  <a:gd name="T72" fmla="*/ 0 w 425"/>
                  <a:gd name="T73" fmla="*/ 185 h 398"/>
                  <a:gd name="T74" fmla="*/ 5 w 425"/>
                  <a:gd name="T75" fmla="*/ 144 h 398"/>
                  <a:gd name="T76" fmla="*/ 20 w 425"/>
                  <a:gd name="T77" fmla="*/ 94 h 398"/>
                  <a:gd name="T78" fmla="*/ 42 w 425"/>
                  <a:gd name="T79" fmla="*/ 46 h 398"/>
                  <a:gd name="T80" fmla="*/ 61 w 425"/>
                  <a:gd name="T81" fmla="*/ 19 h 398"/>
                  <a:gd name="T82" fmla="*/ 81 w 425"/>
                  <a:gd name="T83" fmla="*/ 8 h 398"/>
                  <a:gd name="T84" fmla="*/ 88 w 425"/>
                  <a:gd name="T85" fmla="*/ 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5" h="398">
                    <a:moveTo>
                      <a:pt x="88" y="8"/>
                    </a:moveTo>
                    <a:lnTo>
                      <a:pt x="88" y="8"/>
                    </a:lnTo>
                    <a:lnTo>
                      <a:pt x="89" y="5"/>
                    </a:lnTo>
                    <a:lnTo>
                      <a:pt x="93" y="1"/>
                    </a:lnTo>
                    <a:lnTo>
                      <a:pt x="94" y="0"/>
                    </a:lnTo>
                    <a:lnTo>
                      <a:pt x="96" y="1"/>
                    </a:lnTo>
                    <a:lnTo>
                      <a:pt x="97" y="2"/>
                    </a:lnTo>
                    <a:lnTo>
                      <a:pt x="97" y="8"/>
                    </a:lnTo>
                    <a:lnTo>
                      <a:pt x="97" y="8"/>
                    </a:lnTo>
                    <a:lnTo>
                      <a:pt x="94" y="15"/>
                    </a:lnTo>
                    <a:lnTo>
                      <a:pt x="89" y="24"/>
                    </a:lnTo>
                    <a:lnTo>
                      <a:pt x="82" y="36"/>
                    </a:lnTo>
                    <a:lnTo>
                      <a:pt x="74" y="50"/>
                    </a:lnTo>
                    <a:lnTo>
                      <a:pt x="67" y="65"/>
                    </a:lnTo>
                    <a:lnTo>
                      <a:pt x="66" y="73"/>
                    </a:lnTo>
                    <a:lnTo>
                      <a:pt x="63" y="82"/>
                    </a:lnTo>
                    <a:lnTo>
                      <a:pt x="63" y="90"/>
                    </a:lnTo>
                    <a:lnTo>
                      <a:pt x="63" y="100"/>
                    </a:lnTo>
                    <a:lnTo>
                      <a:pt x="65" y="109"/>
                    </a:lnTo>
                    <a:lnTo>
                      <a:pt x="67" y="120"/>
                    </a:lnTo>
                    <a:lnTo>
                      <a:pt x="67" y="120"/>
                    </a:lnTo>
                    <a:lnTo>
                      <a:pt x="71" y="128"/>
                    </a:lnTo>
                    <a:lnTo>
                      <a:pt x="75" y="131"/>
                    </a:lnTo>
                    <a:lnTo>
                      <a:pt x="78" y="133"/>
                    </a:lnTo>
                    <a:lnTo>
                      <a:pt x="86" y="136"/>
                    </a:lnTo>
                    <a:lnTo>
                      <a:pt x="94" y="136"/>
                    </a:lnTo>
                    <a:lnTo>
                      <a:pt x="105" y="135"/>
                    </a:lnTo>
                    <a:lnTo>
                      <a:pt x="116" y="132"/>
                    </a:lnTo>
                    <a:lnTo>
                      <a:pt x="140" y="123"/>
                    </a:lnTo>
                    <a:lnTo>
                      <a:pt x="164" y="113"/>
                    </a:lnTo>
                    <a:lnTo>
                      <a:pt x="189" y="104"/>
                    </a:lnTo>
                    <a:lnTo>
                      <a:pt x="200" y="101"/>
                    </a:lnTo>
                    <a:lnTo>
                      <a:pt x="210" y="100"/>
                    </a:lnTo>
                    <a:lnTo>
                      <a:pt x="220" y="101"/>
                    </a:lnTo>
                    <a:lnTo>
                      <a:pt x="228" y="104"/>
                    </a:lnTo>
                    <a:lnTo>
                      <a:pt x="228" y="104"/>
                    </a:lnTo>
                    <a:lnTo>
                      <a:pt x="235" y="108"/>
                    </a:lnTo>
                    <a:lnTo>
                      <a:pt x="240" y="113"/>
                    </a:lnTo>
                    <a:lnTo>
                      <a:pt x="245" y="117"/>
                    </a:lnTo>
                    <a:lnTo>
                      <a:pt x="250" y="124"/>
                    </a:lnTo>
                    <a:lnTo>
                      <a:pt x="255" y="135"/>
                    </a:lnTo>
                    <a:lnTo>
                      <a:pt x="258" y="148"/>
                    </a:lnTo>
                    <a:lnTo>
                      <a:pt x="262" y="175"/>
                    </a:lnTo>
                    <a:lnTo>
                      <a:pt x="264" y="190"/>
                    </a:lnTo>
                    <a:lnTo>
                      <a:pt x="270" y="204"/>
                    </a:lnTo>
                    <a:lnTo>
                      <a:pt x="270" y="204"/>
                    </a:lnTo>
                    <a:lnTo>
                      <a:pt x="274" y="209"/>
                    </a:lnTo>
                    <a:lnTo>
                      <a:pt x="279" y="214"/>
                    </a:lnTo>
                    <a:lnTo>
                      <a:pt x="286" y="217"/>
                    </a:lnTo>
                    <a:lnTo>
                      <a:pt x="294" y="220"/>
                    </a:lnTo>
                    <a:lnTo>
                      <a:pt x="304" y="221"/>
                    </a:lnTo>
                    <a:lnTo>
                      <a:pt x="313" y="221"/>
                    </a:lnTo>
                    <a:lnTo>
                      <a:pt x="324" y="220"/>
                    </a:lnTo>
                    <a:lnTo>
                      <a:pt x="335" y="218"/>
                    </a:lnTo>
                    <a:lnTo>
                      <a:pt x="345" y="214"/>
                    </a:lnTo>
                    <a:lnTo>
                      <a:pt x="356" y="212"/>
                    </a:lnTo>
                    <a:lnTo>
                      <a:pt x="366" y="206"/>
                    </a:lnTo>
                    <a:lnTo>
                      <a:pt x="375" y="201"/>
                    </a:lnTo>
                    <a:lnTo>
                      <a:pt x="385" y="194"/>
                    </a:lnTo>
                    <a:lnTo>
                      <a:pt x="393" y="186"/>
                    </a:lnTo>
                    <a:lnTo>
                      <a:pt x="399" y="178"/>
                    </a:lnTo>
                    <a:lnTo>
                      <a:pt x="403" y="170"/>
                    </a:lnTo>
                    <a:lnTo>
                      <a:pt x="403" y="170"/>
                    </a:lnTo>
                    <a:lnTo>
                      <a:pt x="407" y="162"/>
                    </a:lnTo>
                    <a:lnTo>
                      <a:pt x="412" y="156"/>
                    </a:lnTo>
                    <a:lnTo>
                      <a:pt x="416" y="154"/>
                    </a:lnTo>
                    <a:lnTo>
                      <a:pt x="418" y="152"/>
                    </a:lnTo>
                    <a:lnTo>
                      <a:pt x="421" y="154"/>
                    </a:lnTo>
                    <a:lnTo>
                      <a:pt x="422" y="158"/>
                    </a:lnTo>
                    <a:lnTo>
                      <a:pt x="424" y="163"/>
                    </a:lnTo>
                    <a:lnTo>
                      <a:pt x="425" y="170"/>
                    </a:lnTo>
                    <a:lnTo>
                      <a:pt x="424" y="189"/>
                    </a:lnTo>
                    <a:lnTo>
                      <a:pt x="420" y="212"/>
                    </a:lnTo>
                    <a:lnTo>
                      <a:pt x="417" y="225"/>
                    </a:lnTo>
                    <a:lnTo>
                      <a:pt x="412" y="240"/>
                    </a:lnTo>
                    <a:lnTo>
                      <a:pt x="406" y="254"/>
                    </a:lnTo>
                    <a:lnTo>
                      <a:pt x="399" y="270"/>
                    </a:lnTo>
                    <a:lnTo>
                      <a:pt x="399" y="270"/>
                    </a:lnTo>
                    <a:lnTo>
                      <a:pt x="391" y="285"/>
                    </a:lnTo>
                    <a:lnTo>
                      <a:pt x="382" y="299"/>
                    </a:lnTo>
                    <a:lnTo>
                      <a:pt x="371" y="314"/>
                    </a:lnTo>
                    <a:lnTo>
                      <a:pt x="360" y="328"/>
                    </a:lnTo>
                    <a:lnTo>
                      <a:pt x="348" y="341"/>
                    </a:lnTo>
                    <a:lnTo>
                      <a:pt x="335" y="353"/>
                    </a:lnTo>
                    <a:lnTo>
                      <a:pt x="321" y="364"/>
                    </a:lnTo>
                    <a:lnTo>
                      <a:pt x="306" y="374"/>
                    </a:lnTo>
                    <a:lnTo>
                      <a:pt x="290" y="383"/>
                    </a:lnTo>
                    <a:lnTo>
                      <a:pt x="272" y="390"/>
                    </a:lnTo>
                    <a:lnTo>
                      <a:pt x="255" y="394"/>
                    </a:lnTo>
                    <a:lnTo>
                      <a:pt x="236" y="398"/>
                    </a:lnTo>
                    <a:lnTo>
                      <a:pt x="216" y="398"/>
                    </a:lnTo>
                    <a:lnTo>
                      <a:pt x="196" y="398"/>
                    </a:lnTo>
                    <a:lnTo>
                      <a:pt x="174" y="394"/>
                    </a:lnTo>
                    <a:lnTo>
                      <a:pt x="151" y="389"/>
                    </a:lnTo>
                    <a:lnTo>
                      <a:pt x="143" y="380"/>
                    </a:lnTo>
                    <a:lnTo>
                      <a:pt x="121" y="389"/>
                    </a:lnTo>
                    <a:lnTo>
                      <a:pt x="121" y="389"/>
                    </a:lnTo>
                    <a:lnTo>
                      <a:pt x="115" y="385"/>
                    </a:lnTo>
                    <a:lnTo>
                      <a:pt x="98" y="371"/>
                    </a:lnTo>
                    <a:lnTo>
                      <a:pt x="86" y="362"/>
                    </a:lnTo>
                    <a:lnTo>
                      <a:pt x="74" y="351"/>
                    </a:lnTo>
                    <a:lnTo>
                      <a:pt x="62" y="337"/>
                    </a:lnTo>
                    <a:lnTo>
                      <a:pt x="48" y="322"/>
                    </a:lnTo>
                    <a:lnTo>
                      <a:pt x="36" y="306"/>
                    </a:lnTo>
                    <a:lnTo>
                      <a:pt x="25" y="287"/>
                    </a:lnTo>
                    <a:lnTo>
                      <a:pt x="16" y="267"/>
                    </a:lnTo>
                    <a:lnTo>
                      <a:pt x="8" y="245"/>
                    </a:lnTo>
                    <a:lnTo>
                      <a:pt x="2" y="223"/>
                    </a:lnTo>
                    <a:lnTo>
                      <a:pt x="0" y="210"/>
                    </a:lnTo>
                    <a:lnTo>
                      <a:pt x="0" y="197"/>
                    </a:lnTo>
                    <a:lnTo>
                      <a:pt x="0" y="185"/>
                    </a:lnTo>
                    <a:lnTo>
                      <a:pt x="1" y="171"/>
                    </a:lnTo>
                    <a:lnTo>
                      <a:pt x="2" y="158"/>
                    </a:lnTo>
                    <a:lnTo>
                      <a:pt x="5" y="144"/>
                    </a:lnTo>
                    <a:lnTo>
                      <a:pt x="5" y="144"/>
                    </a:lnTo>
                    <a:lnTo>
                      <a:pt x="13" y="117"/>
                    </a:lnTo>
                    <a:lnTo>
                      <a:pt x="20" y="94"/>
                    </a:lnTo>
                    <a:lnTo>
                      <a:pt x="28" y="75"/>
                    </a:lnTo>
                    <a:lnTo>
                      <a:pt x="35" y="59"/>
                    </a:lnTo>
                    <a:lnTo>
                      <a:pt x="42" y="46"/>
                    </a:lnTo>
                    <a:lnTo>
                      <a:pt x="48" y="35"/>
                    </a:lnTo>
                    <a:lnTo>
                      <a:pt x="55" y="25"/>
                    </a:lnTo>
                    <a:lnTo>
                      <a:pt x="61" y="19"/>
                    </a:lnTo>
                    <a:lnTo>
                      <a:pt x="67" y="15"/>
                    </a:lnTo>
                    <a:lnTo>
                      <a:pt x="71" y="11"/>
                    </a:lnTo>
                    <a:lnTo>
                      <a:pt x="81" y="8"/>
                    </a:lnTo>
                    <a:lnTo>
                      <a:pt x="86" y="8"/>
                    </a:lnTo>
                    <a:lnTo>
                      <a:pt x="88" y="8"/>
                    </a:lnTo>
                    <a:lnTo>
                      <a:pt x="88" y="8"/>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9" name="Freeform 683"/>
              <p:cNvSpPr>
                <a:spLocks/>
              </p:cNvSpPr>
              <p:nvPr/>
            </p:nvSpPr>
            <p:spPr bwMode="auto">
              <a:xfrm>
                <a:off x="2905723" y="4401955"/>
                <a:ext cx="95636" cy="75431"/>
              </a:xfrm>
              <a:custGeom>
                <a:avLst/>
                <a:gdLst>
                  <a:gd name="T0" fmla="*/ 0 w 71"/>
                  <a:gd name="T1" fmla="*/ 0 h 56"/>
                  <a:gd name="T2" fmla="*/ 0 w 71"/>
                  <a:gd name="T3" fmla="*/ 0 h 56"/>
                  <a:gd name="T4" fmla="*/ 2 w 71"/>
                  <a:gd name="T5" fmla="*/ 11 h 56"/>
                  <a:gd name="T6" fmla="*/ 6 w 71"/>
                  <a:gd name="T7" fmla="*/ 21 h 56"/>
                  <a:gd name="T8" fmla="*/ 12 w 71"/>
                  <a:gd name="T9" fmla="*/ 31 h 56"/>
                  <a:gd name="T10" fmla="*/ 20 w 71"/>
                  <a:gd name="T11" fmla="*/ 42 h 56"/>
                  <a:gd name="T12" fmla="*/ 24 w 71"/>
                  <a:gd name="T13" fmla="*/ 46 h 56"/>
                  <a:gd name="T14" fmla="*/ 28 w 71"/>
                  <a:gd name="T15" fmla="*/ 50 h 56"/>
                  <a:gd name="T16" fmla="*/ 33 w 71"/>
                  <a:gd name="T17" fmla="*/ 53 h 56"/>
                  <a:gd name="T18" fmla="*/ 39 w 71"/>
                  <a:gd name="T19" fmla="*/ 56 h 56"/>
                  <a:gd name="T20" fmla="*/ 45 w 71"/>
                  <a:gd name="T21" fmla="*/ 56 h 56"/>
                  <a:gd name="T22" fmla="*/ 52 w 71"/>
                  <a:gd name="T23" fmla="*/ 54 h 56"/>
                  <a:gd name="T24" fmla="*/ 52 w 71"/>
                  <a:gd name="T25" fmla="*/ 54 h 56"/>
                  <a:gd name="T26" fmla="*/ 63 w 71"/>
                  <a:gd name="T27" fmla="*/ 52 h 56"/>
                  <a:gd name="T28" fmla="*/ 68 w 71"/>
                  <a:gd name="T29" fmla="*/ 49 h 56"/>
                  <a:gd name="T30" fmla="*/ 71 w 71"/>
                  <a:gd name="T31" fmla="*/ 46 h 56"/>
                  <a:gd name="T32" fmla="*/ 70 w 71"/>
                  <a:gd name="T33" fmla="*/ 45 h 56"/>
                  <a:gd name="T34" fmla="*/ 64 w 71"/>
                  <a:gd name="T35" fmla="*/ 43 h 56"/>
                  <a:gd name="T36" fmla="*/ 60 w 71"/>
                  <a:gd name="T37" fmla="*/ 43 h 56"/>
                  <a:gd name="T38" fmla="*/ 0 w 71"/>
                  <a:gd name="T3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56">
                    <a:moveTo>
                      <a:pt x="0" y="0"/>
                    </a:moveTo>
                    <a:lnTo>
                      <a:pt x="0" y="0"/>
                    </a:lnTo>
                    <a:lnTo>
                      <a:pt x="2" y="11"/>
                    </a:lnTo>
                    <a:lnTo>
                      <a:pt x="6" y="21"/>
                    </a:lnTo>
                    <a:lnTo>
                      <a:pt x="12" y="31"/>
                    </a:lnTo>
                    <a:lnTo>
                      <a:pt x="20" y="42"/>
                    </a:lnTo>
                    <a:lnTo>
                      <a:pt x="24" y="46"/>
                    </a:lnTo>
                    <a:lnTo>
                      <a:pt x="28" y="50"/>
                    </a:lnTo>
                    <a:lnTo>
                      <a:pt x="33" y="53"/>
                    </a:lnTo>
                    <a:lnTo>
                      <a:pt x="39" y="56"/>
                    </a:lnTo>
                    <a:lnTo>
                      <a:pt x="45" y="56"/>
                    </a:lnTo>
                    <a:lnTo>
                      <a:pt x="52" y="54"/>
                    </a:lnTo>
                    <a:lnTo>
                      <a:pt x="52" y="54"/>
                    </a:lnTo>
                    <a:lnTo>
                      <a:pt x="63" y="52"/>
                    </a:lnTo>
                    <a:lnTo>
                      <a:pt x="68" y="49"/>
                    </a:lnTo>
                    <a:lnTo>
                      <a:pt x="71" y="46"/>
                    </a:lnTo>
                    <a:lnTo>
                      <a:pt x="70" y="45"/>
                    </a:lnTo>
                    <a:lnTo>
                      <a:pt x="64" y="43"/>
                    </a:lnTo>
                    <a:lnTo>
                      <a:pt x="60" y="43"/>
                    </a:lnTo>
                    <a:lnTo>
                      <a:pt x="0" y="0"/>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0" name="Freeform 684"/>
              <p:cNvSpPr>
                <a:spLocks/>
              </p:cNvSpPr>
              <p:nvPr/>
            </p:nvSpPr>
            <p:spPr bwMode="auto">
              <a:xfrm>
                <a:off x="2706370" y="4303626"/>
                <a:ext cx="106412" cy="55227"/>
              </a:xfrm>
              <a:custGeom>
                <a:avLst/>
                <a:gdLst>
                  <a:gd name="T0" fmla="*/ 79 w 79"/>
                  <a:gd name="T1" fmla="*/ 33 h 41"/>
                  <a:gd name="T2" fmla="*/ 79 w 79"/>
                  <a:gd name="T3" fmla="*/ 33 h 41"/>
                  <a:gd name="T4" fmla="*/ 69 w 79"/>
                  <a:gd name="T5" fmla="*/ 37 h 41"/>
                  <a:gd name="T6" fmla="*/ 58 w 79"/>
                  <a:gd name="T7" fmla="*/ 38 h 41"/>
                  <a:gd name="T8" fmla="*/ 46 w 79"/>
                  <a:gd name="T9" fmla="*/ 41 h 41"/>
                  <a:gd name="T10" fmla="*/ 34 w 79"/>
                  <a:gd name="T11" fmla="*/ 41 h 41"/>
                  <a:gd name="T12" fmla="*/ 27 w 79"/>
                  <a:gd name="T13" fmla="*/ 40 h 41"/>
                  <a:gd name="T14" fmla="*/ 22 w 79"/>
                  <a:gd name="T15" fmla="*/ 38 h 41"/>
                  <a:gd name="T16" fmla="*/ 17 w 79"/>
                  <a:gd name="T17" fmla="*/ 35 h 41"/>
                  <a:gd name="T18" fmla="*/ 11 w 79"/>
                  <a:gd name="T19" fmla="*/ 31 h 41"/>
                  <a:gd name="T20" fmla="*/ 7 w 79"/>
                  <a:gd name="T21" fmla="*/ 27 h 41"/>
                  <a:gd name="T22" fmla="*/ 4 w 79"/>
                  <a:gd name="T23" fmla="*/ 21 h 41"/>
                  <a:gd name="T24" fmla="*/ 4 w 79"/>
                  <a:gd name="T25" fmla="*/ 21 h 41"/>
                  <a:gd name="T26" fmla="*/ 2 w 79"/>
                  <a:gd name="T27" fmla="*/ 10 h 41"/>
                  <a:gd name="T28" fmla="*/ 0 w 79"/>
                  <a:gd name="T29" fmla="*/ 4 h 41"/>
                  <a:gd name="T30" fmla="*/ 0 w 79"/>
                  <a:gd name="T31" fmla="*/ 2 h 41"/>
                  <a:gd name="T32" fmla="*/ 2 w 79"/>
                  <a:gd name="T33" fmla="*/ 0 h 41"/>
                  <a:gd name="T34" fmla="*/ 6 w 79"/>
                  <a:gd name="T35" fmla="*/ 4 h 41"/>
                  <a:gd name="T36" fmla="*/ 8 w 79"/>
                  <a:gd name="T37" fmla="*/ 7 h 41"/>
                  <a:gd name="T38" fmla="*/ 79 w 79"/>
                  <a:gd name="T39"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41">
                    <a:moveTo>
                      <a:pt x="79" y="33"/>
                    </a:moveTo>
                    <a:lnTo>
                      <a:pt x="79" y="33"/>
                    </a:lnTo>
                    <a:lnTo>
                      <a:pt x="69" y="37"/>
                    </a:lnTo>
                    <a:lnTo>
                      <a:pt x="58" y="38"/>
                    </a:lnTo>
                    <a:lnTo>
                      <a:pt x="46" y="41"/>
                    </a:lnTo>
                    <a:lnTo>
                      <a:pt x="34" y="41"/>
                    </a:lnTo>
                    <a:lnTo>
                      <a:pt x="27" y="40"/>
                    </a:lnTo>
                    <a:lnTo>
                      <a:pt x="22" y="38"/>
                    </a:lnTo>
                    <a:lnTo>
                      <a:pt x="17" y="35"/>
                    </a:lnTo>
                    <a:lnTo>
                      <a:pt x="11" y="31"/>
                    </a:lnTo>
                    <a:lnTo>
                      <a:pt x="7" y="27"/>
                    </a:lnTo>
                    <a:lnTo>
                      <a:pt x="4" y="21"/>
                    </a:lnTo>
                    <a:lnTo>
                      <a:pt x="4" y="21"/>
                    </a:lnTo>
                    <a:lnTo>
                      <a:pt x="2" y="10"/>
                    </a:lnTo>
                    <a:lnTo>
                      <a:pt x="0" y="4"/>
                    </a:lnTo>
                    <a:lnTo>
                      <a:pt x="0" y="2"/>
                    </a:lnTo>
                    <a:lnTo>
                      <a:pt x="2" y="0"/>
                    </a:lnTo>
                    <a:lnTo>
                      <a:pt x="6" y="4"/>
                    </a:lnTo>
                    <a:lnTo>
                      <a:pt x="8" y="7"/>
                    </a:lnTo>
                    <a:lnTo>
                      <a:pt x="79" y="33"/>
                    </a:lnTo>
                    <a:close/>
                  </a:path>
                </a:pathLst>
              </a:custGeom>
              <a:solidFill>
                <a:srgbClr val="1E1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471" name="组合 470"/>
          <p:cNvGrpSpPr/>
          <p:nvPr/>
        </p:nvGrpSpPr>
        <p:grpSpPr>
          <a:xfrm>
            <a:off x="8112704" y="1243783"/>
            <a:ext cx="3429214" cy="4770459"/>
            <a:chOff x="8019724" y="1122560"/>
            <a:chExt cx="3429214" cy="4770459"/>
          </a:xfrm>
        </p:grpSpPr>
        <p:sp>
          <p:nvSpPr>
            <p:cNvPr id="35" name="同侧圆角矩形 34"/>
            <p:cNvSpPr/>
            <p:nvPr/>
          </p:nvSpPr>
          <p:spPr>
            <a:xfrm>
              <a:off x="8019726" y="2116344"/>
              <a:ext cx="3191501" cy="2510648"/>
            </a:xfrm>
            <a:prstGeom prst="round2SameRect">
              <a:avLst>
                <a:gd name="adj1" fmla="val 488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2400">
                <a:cs typeface="+mn-ea"/>
                <a:sym typeface="+mn-lt"/>
              </a:endParaRPr>
            </a:p>
          </p:txBody>
        </p:sp>
        <p:sp>
          <p:nvSpPr>
            <p:cNvPr id="36" name="同侧圆角矩形 35"/>
            <p:cNvSpPr/>
            <p:nvPr/>
          </p:nvSpPr>
          <p:spPr>
            <a:xfrm>
              <a:off x="8019724" y="4637696"/>
              <a:ext cx="3191501" cy="1255323"/>
            </a:xfrm>
            <a:prstGeom prst="round2SameRect">
              <a:avLst>
                <a:gd name="adj1" fmla="val 0"/>
                <a:gd name="adj2" fmla="val 6149"/>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zh-CN" altLang="en-US" sz="2400">
                <a:cs typeface="+mn-ea"/>
                <a:sym typeface="+mn-lt"/>
              </a:endParaRPr>
            </a:p>
          </p:txBody>
        </p:sp>
        <p:sp>
          <p:nvSpPr>
            <p:cNvPr id="37" name="TextBox 148"/>
            <p:cNvSpPr txBox="1"/>
            <p:nvPr/>
          </p:nvSpPr>
          <p:spPr>
            <a:xfrm>
              <a:off x="8178700" y="3003109"/>
              <a:ext cx="2862315" cy="410411"/>
            </a:xfrm>
            <a:prstGeom prst="rect">
              <a:avLst/>
            </a:prstGeom>
            <a:noFill/>
            <a:effectLst/>
          </p:spPr>
          <p:txBody>
            <a:bodyPr wrap="square" lIns="121899" tIns="60949" rIns="121899" bIns="60949" rtlCol="0">
              <a:spAutoFit/>
            </a:bodyPr>
            <a:lstStyle/>
            <a:p>
              <a:r>
                <a:rPr lang="zh-CN" altLang="en-US" sz="1867" b="1" dirty="0" smtClean="0">
                  <a:solidFill>
                    <a:schemeClr val="bg1"/>
                  </a:solidFill>
                  <a:cs typeface="+mn-ea"/>
                  <a:sym typeface="+mn-lt"/>
                </a:rPr>
                <a:t>实战训练</a:t>
              </a:r>
              <a:endParaRPr lang="zh-CN" altLang="en-US" sz="1867" b="1" dirty="0">
                <a:solidFill>
                  <a:schemeClr val="bg1"/>
                </a:solidFill>
                <a:cs typeface="+mn-ea"/>
                <a:sym typeface="+mn-lt"/>
              </a:endParaRPr>
            </a:p>
          </p:txBody>
        </p:sp>
        <p:cxnSp>
          <p:nvCxnSpPr>
            <p:cNvPr id="38" name="直接连接符 150"/>
            <p:cNvCxnSpPr/>
            <p:nvPr/>
          </p:nvCxnSpPr>
          <p:spPr>
            <a:xfrm>
              <a:off x="8320740" y="4158905"/>
              <a:ext cx="2592621" cy="0"/>
            </a:xfrm>
            <a:prstGeom prst="line">
              <a:avLst/>
            </a:prstGeom>
            <a:ln w="349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151"/>
            <p:cNvCxnSpPr/>
            <p:nvPr/>
          </p:nvCxnSpPr>
          <p:spPr>
            <a:xfrm>
              <a:off x="8320734" y="4156783"/>
              <a:ext cx="2379855" cy="0"/>
            </a:xfrm>
            <a:prstGeom prst="line">
              <a:avLst/>
            </a:prstGeom>
            <a:ln w="57150" cap="rnd">
              <a:solidFill>
                <a:schemeClr val="bg1"/>
              </a:solidFill>
              <a:tailEnd type="oval" w="sm" len="sm"/>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232502" y="2246071"/>
              <a:ext cx="1164700" cy="861752"/>
            </a:xfrm>
            <a:prstGeom prst="rect">
              <a:avLst/>
            </a:prstGeom>
          </p:spPr>
          <p:txBody>
            <a:bodyPr wrap="none" lIns="121899" tIns="60949" rIns="121899" bIns="60949">
              <a:spAutoFit/>
            </a:bodyPr>
            <a:lstStyle/>
            <a:p>
              <a:r>
                <a:rPr lang="en-US" altLang="zh-CN" sz="4800" dirty="0" smtClean="0">
                  <a:solidFill>
                    <a:schemeClr val="bg1"/>
                  </a:solidFill>
                  <a:cs typeface="+mn-ea"/>
                  <a:sym typeface="+mn-lt"/>
                </a:rPr>
                <a:t>50</a:t>
              </a:r>
              <a:r>
                <a:rPr lang="en-US" altLang="zh-CN" sz="3200" dirty="0">
                  <a:solidFill>
                    <a:schemeClr val="bg1"/>
                  </a:solidFill>
                  <a:cs typeface="+mn-ea"/>
                  <a:sym typeface="+mn-lt"/>
                </a:rPr>
                <a:t>%</a:t>
              </a:r>
              <a:endParaRPr lang="zh-CN" altLang="en-US" sz="3200" dirty="0">
                <a:solidFill>
                  <a:schemeClr val="bg1"/>
                </a:solidFill>
                <a:cs typeface="+mn-ea"/>
                <a:sym typeface="+mn-lt"/>
              </a:endParaRPr>
            </a:p>
          </p:txBody>
        </p:sp>
        <p:grpSp>
          <p:nvGrpSpPr>
            <p:cNvPr id="41" name="组合 154"/>
            <p:cNvGrpSpPr/>
            <p:nvPr/>
          </p:nvGrpSpPr>
          <p:grpSpPr>
            <a:xfrm>
              <a:off x="8293327" y="4978121"/>
              <a:ext cx="534916" cy="534916"/>
              <a:chOff x="2654675" y="1308599"/>
              <a:chExt cx="452588" cy="452588"/>
            </a:xfrm>
          </p:grpSpPr>
          <p:sp>
            <p:nvSpPr>
              <p:cNvPr id="42" name="椭圆 41"/>
              <p:cNvSpPr/>
              <p:nvPr/>
            </p:nvSpPr>
            <p:spPr>
              <a:xfrm>
                <a:off x="2654675" y="1308599"/>
                <a:ext cx="452588" cy="452588"/>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43" name="组合 156"/>
              <p:cNvGrpSpPr/>
              <p:nvPr/>
            </p:nvGrpSpPr>
            <p:grpSpPr>
              <a:xfrm>
                <a:off x="2766793" y="1394572"/>
                <a:ext cx="228351" cy="261219"/>
                <a:chOff x="10856093" y="315913"/>
                <a:chExt cx="419100" cy="479425"/>
              </a:xfrm>
              <a:solidFill>
                <a:schemeClr val="tx1">
                  <a:lumMod val="75000"/>
                  <a:lumOff val="25000"/>
                </a:schemeClr>
              </a:solidFill>
            </p:grpSpPr>
            <p:sp>
              <p:nvSpPr>
                <p:cNvPr id="44" name="Freeform 7"/>
                <p:cNvSpPr>
                  <a:spLocks noEditPoints="1"/>
                </p:cNvSpPr>
                <p:nvPr/>
              </p:nvSpPr>
              <p:spPr bwMode="auto">
                <a:xfrm>
                  <a:off x="10856093" y="315913"/>
                  <a:ext cx="330200" cy="419100"/>
                </a:xfrm>
                <a:custGeom>
                  <a:avLst/>
                  <a:gdLst>
                    <a:gd name="T0" fmla="*/ 208 w 208"/>
                    <a:gd name="T1" fmla="*/ 264 h 264"/>
                    <a:gd name="T2" fmla="*/ 0 w 208"/>
                    <a:gd name="T3" fmla="*/ 264 h 264"/>
                    <a:gd name="T4" fmla="*/ 0 w 208"/>
                    <a:gd name="T5" fmla="*/ 0 h 264"/>
                    <a:gd name="T6" fmla="*/ 208 w 208"/>
                    <a:gd name="T7" fmla="*/ 0 h 264"/>
                    <a:gd name="T8" fmla="*/ 208 w 208"/>
                    <a:gd name="T9" fmla="*/ 264 h 264"/>
                    <a:gd name="T10" fmla="*/ 19 w 208"/>
                    <a:gd name="T11" fmla="*/ 245 h 264"/>
                    <a:gd name="T12" fmla="*/ 189 w 208"/>
                    <a:gd name="T13" fmla="*/ 245 h 264"/>
                    <a:gd name="T14" fmla="*/ 189 w 208"/>
                    <a:gd name="T15" fmla="*/ 18 h 264"/>
                    <a:gd name="T16" fmla="*/ 19 w 208"/>
                    <a:gd name="T17" fmla="*/ 18 h 264"/>
                    <a:gd name="T18" fmla="*/ 19 w 208"/>
                    <a:gd name="T19" fmla="*/ 2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64">
                      <a:moveTo>
                        <a:pt x="208" y="264"/>
                      </a:moveTo>
                      <a:lnTo>
                        <a:pt x="0" y="264"/>
                      </a:lnTo>
                      <a:lnTo>
                        <a:pt x="0" y="0"/>
                      </a:lnTo>
                      <a:lnTo>
                        <a:pt x="208" y="0"/>
                      </a:lnTo>
                      <a:lnTo>
                        <a:pt x="208" y="264"/>
                      </a:lnTo>
                      <a:close/>
                      <a:moveTo>
                        <a:pt x="19" y="245"/>
                      </a:moveTo>
                      <a:lnTo>
                        <a:pt x="189" y="245"/>
                      </a:lnTo>
                      <a:lnTo>
                        <a:pt x="189" y="18"/>
                      </a:lnTo>
                      <a:lnTo>
                        <a:pt x="19" y="18"/>
                      </a:lnTo>
                      <a:lnTo>
                        <a:pt x="19" y="2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 name="Rectangle 8"/>
                <p:cNvSpPr>
                  <a:spLocks noChangeArrowheads="1"/>
                </p:cNvSpPr>
                <p:nvPr/>
              </p:nvSpPr>
              <p:spPr bwMode="auto">
                <a:xfrm>
                  <a:off x="10930706" y="495301"/>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 name="Rectangle 9"/>
                <p:cNvSpPr>
                  <a:spLocks noChangeArrowheads="1"/>
                </p:cNvSpPr>
                <p:nvPr/>
              </p:nvSpPr>
              <p:spPr bwMode="auto">
                <a:xfrm>
                  <a:off x="10930706" y="555626"/>
                  <a:ext cx="1793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7" name="Rectangle 10"/>
                <p:cNvSpPr>
                  <a:spLocks noChangeArrowheads="1"/>
                </p:cNvSpPr>
                <p:nvPr/>
              </p:nvSpPr>
              <p:spPr bwMode="auto">
                <a:xfrm>
                  <a:off x="10930706" y="615951"/>
                  <a:ext cx="17938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8" name="Rectangle 11"/>
                <p:cNvSpPr>
                  <a:spLocks noChangeArrowheads="1"/>
                </p:cNvSpPr>
                <p:nvPr/>
              </p:nvSpPr>
              <p:spPr bwMode="auto">
                <a:xfrm>
                  <a:off x="10930706" y="434975"/>
                  <a:ext cx="90488"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9" name="Freeform 12"/>
                <p:cNvSpPr>
                  <a:spLocks/>
                </p:cNvSpPr>
                <p:nvPr/>
              </p:nvSpPr>
              <p:spPr bwMode="auto">
                <a:xfrm>
                  <a:off x="10960868" y="374650"/>
                  <a:ext cx="314325" cy="420688"/>
                </a:xfrm>
                <a:custGeom>
                  <a:avLst/>
                  <a:gdLst>
                    <a:gd name="T0" fmla="*/ 198 w 198"/>
                    <a:gd name="T1" fmla="*/ 265 h 265"/>
                    <a:gd name="T2" fmla="*/ 0 w 198"/>
                    <a:gd name="T3" fmla="*/ 265 h 265"/>
                    <a:gd name="T4" fmla="*/ 0 w 198"/>
                    <a:gd name="T5" fmla="*/ 246 h 265"/>
                    <a:gd name="T6" fmla="*/ 179 w 198"/>
                    <a:gd name="T7" fmla="*/ 246 h 265"/>
                    <a:gd name="T8" fmla="*/ 179 w 198"/>
                    <a:gd name="T9" fmla="*/ 19 h 265"/>
                    <a:gd name="T10" fmla="*/ 160 w 198"/>
                    <a:gd name="T11" fmla="*/ 19 h 265"/>
                    <a:gd name="T12" fmla="*/ 160 w 198"/>
                    <a:gd name="T13" fmla="*/ 0 h 265"/>
                    <a:gd name="T14" fmla="*/ 198 w 198"/>
                    <a:gd name="T15" fmla="*/ 0 h 265"/>
                    <a:gd name="T16" fmla="*/ 198 w 198"/>
                    <a:gd name="T17"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65">
                      <a:moveTo>
                        <a:pt x="198" y="265"/>
                      </a:moveTo>
                      <a:lnTo>
                        <a:pt x="0" y="265"/>
                      </a:lnTo>
                      <a:lnTo>
                        <a:pt x="0" y="246"/>
                      </a:lnTo>
                      <a:lnTo>
                        <a:pt x="179" y="246"/>
                      </a:lnTo>
                      <a:lnTo>
                        <a:pt x="179" y="19"/>
                      </a:lnTo>
                      <a:lnTo>
                        <a:pt x="160" y="19"/>
                      </a:lnTo>
                      <a:lnTo>
                        <a:pt x="160" y="0"/>
                      </a:lnTo>
                      <a:lnTo>
                        <a:pt x="198" y="0"/>
                      </a:lnTo>
                      <a:lnTo>
                        <a:pt x="198"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sp>
          <p:nvSpPr>
            <p:cNvPr id="50" name="矩形 49"/>
            <p:cNvSpPr/>
            <p:nvPr/>
          </p:nvSpPr>
          <p:spPr>
            <a:xfrm>
              <a:off x="9022458" y="4828142"/>
              <a:ext cx="1957456" cy="923116"/>
            </a:xfrm>
            <a:prstGeom prst="rect">
              <a:avLst/>
            </a:prstGeom>
          </p:spPr>
          <p:txBody>
            <a:bodyPr wrap="square" lIns="121899" tIns="60949" rIns="121899" bIns="60949">
              <a:spAutoFit/>
            </a:bodyPr>
            <a:lstStyle/>
            <a:p>
              <a:pPr>
                <a:lnSpc>
                  <a:spcPct val="130000"/>
                </a:lnSpc>
                <a:spcBef>
                  <a:spcPts val="800"/>
                </a:spcBef>
              </a:pPr>
              <a:r>
                <a:rPr lang="zh-CN" altLang="en-US" sz="1333" dirty="0" smtClean="0">
                  <a:solidFill>
                    <a:schemeClr val="tx1">
                      <a:lumMod val="50000"/>
                      <a:lumOff val="50000"/>
                    </a:schemeClr>
                  </a:solidFill>
                  <a:cs typeface="+mn-ea"/>
                  <a:sym typeface="+mn-lt"/>
                </a:rPr>
                <a:t>老师指导学员结合实际工作情景，使用所学原则</a:t>
              </a:r>
              <a:endParaRPr lang="en-US" altLang="zh-CN" sz="1333" dirty="0">
                <a:solidFill>
                  <a:schemeClr val="tx1">
                    <a:lumMod val="50000"/>
                    <a:lumOff val="50000"/>
                  </a:schemeClr>
                </a:solidFill>
                <a:cs typeface="+mn-ea"/>
                <a:sym typeface="+mn-lt"/>
              </a:endParaRPr>
            </a:p>
          </p:txBody>
        </p:sp>
        <p:grpSp>
          <p:nvGrpSpPr>
            <p:cNvPr id="271" name="组 270"/>
            <p:cNvGrpSpPr/>
            <p:nvPr/>
          </p:nvGrpSpPr>
          <p:grpSpPr>
            <a:xfrm>
              <a:off x="9609857" y="1122560"/>
              <a:ext cx="1839081" cy="2954387"/>
              <a:chOff x="3747589" y="272102"/>
              <a:chExt cx="1379311" cy="2215790"/>
            </a:xfrm>
            <a:effectLst>
              <a:outerShdw blurRad="50800" dist="76200" dir="2700000" algn="tl" rotWithShape="0">
                <a:prstClr val="black">
                  <a:alpha val="40000"/>
                </a:prstClr>
              </a:outerShdw>
            </a:effectLst>
          </p:grpSpPr>
          <p:sp>
            <p:nvSpPr>
              <p:cNvPr id="272" name="Freeform 58"/>
              <p:cNvSpPr>
                <a:spLocks/>
              </p:cNvSpPr>
              <p:nvPr/>
            </p:nvSpPr>
            <p:spPr bwMode="auto">
              <a:xfrm>
                <a:off x="3910574" y="765098"/>
                <a:ext cx="934807" cy="259968"/>
              </a:xfrm>
              <a:custGeom>
                <a:avLst/>
                <a:gdLst>
                  <a:gd name="T0" fmla="*/ 523 w 694"/>
                  <a:gd name="T1" fmla="*/ 0 h 193"/>
                  <a:gd name="T2" fmla="*/ 19 w 694"/>
                  <a:gd name="T3" fmla="*/ 0 h 193"/>
                  <a:gd name="T4" fmla="*/ 19 w 694"/>
                  <a:gd name="T5" fmla="*/ 0 h 193"/>
                  <a:gd name="T6" fmla="*/ 11 w 694"/>
                  <a:gd name="T7" fmla="*/ 26 h 193"/>
                  <a:gd name="T8" fmla="*/ 5 w 694"/>
                  <a:gd name="T9" fmla="*/ 52 h 193"/>
                  <a:gd name="T10" fmla="*/ 1 w 694"/>
                  <a:gd name="T11" fmla="*/ 76 h 193"/>
                  <a:gd name="T12" fmla="*/ 0 w 694"/>
                  <a:gd name="T13" fmla="*/ 102 h 193"/>
                  <a:gd name="T14" fmla="*/ 0 w 694"/>
                  <a:gd name="T15" fmla="*/ 124 h 193"/>
                  <a:gd name="T16" fmla="*/ 1 w 694"/>
                  <a:gd name="T17" fmla="*/ 149 h 193"/>
                  <a:gd name="T18" fmla="*/ 4 w 694"/>
                  <a:gd name="T19" fmla="*/ 172 h 193"/>
                  <a:gd name="T20" fmla="*/ 8 w 694"/>
                  <a:gd name="T21" fmla="*/ 193 h 193"/>
                  <a:gd name="T22" fmla="*/ 664 w 694"/>
                  <a:gd name="T23" fmla="*/ 193 h 193"/>
                  <a:gd name="T24" fmla="*/ 664 w 694"/>
                  <a:gd name="T25" fmla="*/ 193 h 193"/>
                  <a:gd name="T26" fmla="*/ 678 w 694"/>
                  <a:gd name="T27" fmla="*/ 193 h 193"/>
                  <a:gd name="T28" fmla="*/ 678 w 694"/>
                  <a:gd name="T29" fmla="*/ 193 h 193"/>
                  <a:gd name="T30" fmla="*/ 694 w 694"/>
                  <a:gd name="T31" fmla="*/ 193 h 193"/>
                  <a:gd name="T32" fmla="*/ 694 w 694"/>
                  <a:gd name="T33" fmla="*/ 193 h 193"/>
                  <a:gd name="T34" fmla="*/ 693 w 694"/>
                  <a:gd name="T35" fmla="*/ 178 h 193"/>
                  <a:gd name="T36" fmla="*/ 693 w 694"/>
                  <a:gd name="T37" fmla="*/ 178 h 193"/>
                  <a:gd name="T38" fmla="*/ 691 w 694"/>
                  <a:gd name="T39" fmla="*/ 169 h 193"/>
                  <a:gd name="T40" fmla="*/ 689 w 694"/>
                  <a:gd name="T41" fmla="*/ 158 h 193"/>
                  <a:gd name="T42" fmla="*/ 683 w 694"/>
                  <a:gd name="T43" fmla="*/ 147 h 193"/>
                  <a:gd name="T44" fmla="*/ 678 w 694"/>
                  <a:gd name="T45" fmla="*/ 137 h 193"/>
                  <a:gd name="T46" fmla="*/ 670 w 694"/>
                  <a:gd name="T47" fmla="*/ 126 h 193"/>
                  <a:gd name="T48" fmla="*/ 662 w 694"/>
                  <a:gd name="T49" fmla="*/ 114 h 193"/>
                  <a:gd name="T50" fmla="*/ 641 w 694"/>
                  <a:gd name="T51" fmla="*/ 91 h 193"/>
                  <a:gd name="T52" fmla="*/ 617 w 694"/>
                  <a:gd name="T53" fmla="*/ 68 h 193"/>
                  <a:gd name="T54" fmla="*/ 589 w 694"/>
                  <a:gd name="T55" fmla="*/ 45 h 193"/>
                  <a:gd name="T56" fmla="*/ 556 w 694"/>
                  <a:gd name="T57" fmla="*/ 22 h 193"/>
                  <a:gd name="T58" fmla="*/ 523 w 694"/>
                  <a:gd name="T5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4" h="193">
                    <a:moveTo>
                      <a:pt x="523" y="0"/>
                    </a:moveTo>
                    <a:lnTo>
                      <a:pt x="19" y="0"/>
                    </a:lnTo>
                    <a:lnTo>
                      <a:pt x="19" y="0"/>
                    </a:lnTo>
                    <a:lnTo>
                      <a:pt x="11" y="26"/>
                    </a:lnTo>
                    <a:lnTo>
                      <a:pt x="5" y="52"/>
                    </a:lnTo>
                    <a:lnTo>
                      <a:pt x="1" y="76"/>
                    </a:lnTo>
                    <a:lnTo>
                      <a:pt x="0" y="102"/>
                    </a:lnTo>
                    <a:lnTo>
                      <a:pt x="0" y="124"/>
                    </a:lnTo>
                    <a:lnTo>
                      <a:pt x="1" y="149"/>
                    </a:lnTo>
                    <a:lnTo>
                      <a:pt x="4" y="172"/>
                    </a:lnTo>
                    <a:lnTo>
                      <a:pt x="8" y="193"/>
                    </a:lnTo>
                    <a:lnTo>
                      <a:pt x="664" y="193"/>
                    </a:lnTo>
                    <a:lnTo>
                      <a:pt x="664" y="193"/>
                    </a:lnTo>
                    <a:lnTo>
                      <a:pt x="678" y="193"/>
                    </a:lnTo>
                    <a:lnTo>
                      <a:pt x="678" y="193"/>
                    </a:lnTo>
                    <a:lnTo>
                      <a:pt x="694" y="193"/>
                    </a:lnTo>
                    <a:lnTo>
                      <a:pt x="694" y="193"/>
                    </a:lnTo>
                    <a:lnTo>
                      <a:pt x="693" y="178"/>
                    </a:lnTo>
                    <a:lnTo>
                      <a:pt x="693" y="178"/>
                    </a:lnTo>
                    <a:lnTo>
                      <a:pt x="691" y="169"/>
                    </a:lnTo>
                    <a:lnTo>
                      <a:pt x="689" y="158"/>
                    </a:lnTo>
                    <a:lnTo>
                      <a:pt x="683" y="147"/>
                    </a:lnTo>
                    <a:lnTo>
                      <a:pt x="678" y="137"/>
                    </a:lnTo>
                    <a:lnTo>
                      <a:pt x="670" y="126"/>
                    </a:lnTo>
                    <a:lnTo>
                      <a:pt x="662" y="114"/>
                    </a:lnTo>
                    <a:lnTo>
                      <a:pt x="641" y="91"/>
                    </a:lnTo>
                    <a:lnTo>
                      <a:pt x="617" y="68"/>
                    </a:lnTo>
                    <a:lnTo>
                      <a:pt x="589" y="45"/>
                    </a:lnTo>
                    <a:lnTo>
                      <a:pt x="556" y="22"/>
                    </a:lnTo>
                    <a:lnTo>
                      <a:pt x="5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3" name="Freeform 461"/>
              <p:cNvSpPr>
                <a:spLocks noEditPoints="1"/>
              </p:cNvSpPr>
              <p:nvPr/>
            </p:nvSpPr>
            <p:spPr bwMode="auto">
              <a:xfrm>
                <a:off x="3909227" y="1126090"/>
                <a:ext cx="906521" cy="615572"/>
              </a:xfrm>
              <a:custGeom>
                <a:avLst/>
                <a:gdLst>
                  <a:gd name="T0" fmla="*/ 40 w 673"/>
                  <a:gd name="T1" fmla="*/ 120 h 457"/>
                  <a:gd name="T2" fmla="*/ 0 w 673"/>
                  <a:gd name="T3" fmla="*/ 453 h 457"/>
                  <a:gd name="T4" fmla="*/ 36 w 673"/>
                  <a:gd name="T5" fmla="*/ 457 h 457"/>
                  <a:gd name="T6" fmla="*/ 75 w 673"/>
                  <a:gd name="T7" fmla="*/ 131 h 457"/>
                  <a:gd name="T8" fmla="*/ 40 w 673"/>
                  <a:gd name="T9" fmla="*/ 120 h 457"/>
                  <a:gd name="T10" fmla="*/ 55 w 673"/>
                  <a:gd name="T11" fmla="*/ 0 h 457"/>
                  <a:gd name="T12" fmla="*/ 50 w 673"/>
                  <a:gd name="T13" fmla="*/ 44 h 457"/>
                  <a:gd name="T14" fmla="*/ 50 w 673"/>
                  <a:gd name="T15" fmla="*/ 44 h 457"/>
                  <a:gd name="T16" fmla="*/ 59 w 673"/>
                  <a:gd name="T17" fmla="*/ 64 h 457"/>
                  <a:gd name="T18" fmla="*/ 63 w 673"/>
                  <a:gd name="T19" fmla="*/ 71 h 457"/>
                  <a:gd name="T20" fmla="*/ 46 w 673"/>
                  <a:gd name="T21" fmla="*/ 72 h 457"/>
                  <a:gd name="T22" fmla="*/ 44 w 673"/>
                  <a:gd name="T23" fmla="*/ 86 h 457"/>
                  <a:gd name="T24" fmla="*/ 79 w 673"/>
                  <a:gd name="T25" fmla="*/ 97 h 457"/>
                  <a:gd name="T26" fmla="*/ 86 w 673"/>
                  <a:gd name="T27" fmla="*/ 43 h 457"/>
                  <a:gd name="T28" fmla="*/ 663 w 673"/>
                  <a:gd name="T29" fmla="*/ 105 h 457"/>
                  <a:gd name="T30" fmla="*/ 663 w 673"/>
                  <a:gd name="T31" fmla="*/ 105 h 457"/>
                  <a:gd name="T32" fmla="*/ 673 w 673"/>
                  <a:gd name="T33" fmla="*/ 67 h 457"/>
                  <a:gd name="T34" fmla="*/ 55 w 673"/>
                  <a:gd name="T35"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3" h="457">
                    <a:moveTo>
                      <a:pt x="40" y="120"/>
                    </a:moveTo>
                    <a:lnTo>
                      <a:pt x="0" y="453"/>
                    </a:lnTo>
                    <a:lnTo>
                      <a:pt x="36" y="457"/>
                    </a:lnTo>
                    <a:lnTo>
                      <a:pt x="75" y="131"/>
                    </a:lnTo>
                    <a:lnTo>
                      <a:pt x="40" y="120"/>
                    </a:lnTo>
                    <a:close/>
                    <a:moveTo>
                      <a:pt x="55" y="0"/>
                    </a:moveTo>
                    <a:lnTo>
                      <a:pt x="50" y="44"/>
                    </a:lnTo>
                    <a:lnTo>
                      <a:pt x="50" y="44"/>
                    </a:lnTo>
                    <a:lnTo>
                      <a:pt x="59" y="64"/>
                    </a:lnTo>
                    <a:lnTo>
                      <a:pt x="63" y="71"/>
                    </a:lnTo>
                    <a:lnTo>
                      <a:pt x="46" y="72"/>
                    </a:lnTo>
                    <a:lnTo>
                      <a:pt x="44" y="86"/>
                    </a:lnTo>
                    <a:lnTo>
                      <a:pt x="79" y="97"/>
                    </a:lnTo>
                    <a:lnTo>
                      <a:pt x="86" y="43"/>
                    </a:lnTo>
                    <a:lnTo>
                      <a:pt x="663" y="105"/>
                    </a:lnTo>
                    <a:lnTo>
                      <a:pt x="663" y="105"/>
                    </a:lnTo>
                    <a:lnTo>
                      <a:pt x="673" y="67"/>
                    </a:lnTo>
                    <a:lnTo>
                      <a:pt x="55" y="0"/>
                    </a:lnTo>
                    <a:close/>
                  </a:path>
                </a:pathLst>
              </a:custGeom>
              <a:solidFill>
                <a:srgbClr val="1F7D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4" name="Freeform 462"/>
              <p:cNvSpPr>
                <a:spLocks/>
              </p:cNvSpPr>
              <p:nvPr/>
            </p:nvSpPr>
            <p:spPr bwMode="auto">
              <a:xfrm>
                <a:off x="3909227" y="1287728"/>
                <a:ext cx="101024" cy="453934"/>
              </a:xfrm>
              <a:custGeom>
                <a:avLst/>
                <a:gdLst>
                  <a:gd name="T0" fmla="*/ 40 w 75"/>
                  <a:gd name="T1" fmla="*/ 0 h 337"/>
                  <a:gd name="T2" fmla="*/ 0 w 75"/>
                  <a:gd name="T3" fmla="*/ 333 h 337"/>
                  <a:gd name="T4" fmla="*/ 36 w 75"/>
                  <a:gd name="T5" fmla="*/ 337 h 337"/>
                  <a:gd name="T6" fmla="*/ 75 w 75"/>
                  <a:gd name="T7" fmla="*/ 11 h 337"/>
                  <a:gd name="T8" fmla="*/ 40 w 75"/>
                  <a:gd name="T9" fmla="*/ 0 h 337"/>
                </a:gdLst>
                <a:ahLst/>
                <a:cxnLst>
                  <a:cxn ang="0">
                    <a:pos x="T0" y="T1"/>
                  </a:cxn>
                  <a:cxn ang="0">
                    <a:pos x="T2" y="T3"/>
                  </a:cxn>
                  <a:cxn ang="0">
                    <a:pos x="T4" y="T5"/>
                  </a:cxn>
                  <a:cxn ang="0">
                    <a:pos x="T6" y="T7"/>
                  </a:cxn>
                  <a:cxn ang="0">
                    <a:pos x="T8" y="T9"/>
                  </a:cxn>
                </a:cxnLst>
                <a:rect l="0" t="0" r="r" b="b"/>
                <a:pathLst>
                  <a:path w="75" h="337">
                    <a:moveTo>
                      <a:pt x="40" y="0"/>
                    </a:moveTo>
                    <a:lnTo>
                      <a:pt x="0" y="333"/>
                    </a:lnTo>
                    <a:lnTo>
                      <a:pt x="36" y="337"/>
                    </a:lnTo>
                    <a:lnTo>
                      <a:pt x="75" y="11"/>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5" name="Freeform 463"/>
              <p:cNvSpPr>
                <a:spLocks/>
              </p:cNvSpPr>
              <p:nvPr/>
            </p:nvSpPr>
            <p:spPr bwMode="auto">
              <a:xfrm>
                <a:off x="3968494" y="1126090"/>
                <a:ext cx="847253" cy="141434"/>
              </a:xfrm>
              <a:custGeom>
                <a:avLst/>
                <a:gdLst>
                  <a:gd name="T0" fmla="*/ 11 w 629"/>
                  <a:gd name="T1" fmla="*/ 0 h 105"/>
                  <a:gd name="T2" fmla="*/ 6 w 629"/>
                  <a:gd name="T3" fmla="*/ 44 h 105"/>
                  <a:gd name="T4" fmla="*/ 6 w 629"/>
                  <a:gd name="T5" fmla="*/ 44 h 105"/>
                  <a:gd name="T6" fmla="*/ 15 w 629"/>
                  <a:gd name="T7" fmla="*/ 64 h 105"/>
                  <a:gd name="T8" fmla="*/ 19 w 629"/>
                  <a:gd name="T9" fmla="*/ 71 h 105"/>
                  <a:gd name="T10" fmla="*/ 2 w 629"/>
                  <a:gd name="T11" fmla="*/ 72 h 105"/>
                  <a:gd name="T12" fmla="*/ 0 w 629"/>
                  <a:gd name="T13" fmla="*/ 86 h 105"/>
                  <a:gd name="T14" fmla="*/ 35 w 629"/>
                  <a:gd name="T15" fmla="*/ 97 h 105"/>
                  <a:gd name="T16" fmla="*/ 42 w 629"/>
                  <a:gd name="T17" fmla="*/ 43 h 105"/>
                  <a:gd name="T18" fmla="*/ 619 w 629"/>
                  <a:gd name="T19" fmla="*/ 105 h 105"/>
                  <a:gd name="T20" fmla="*/ 619 w 629"/>
                  <a:gd name="T21" fmla="*/ 105 h 105"/>
                  <a:gd name="T22" fmla="*/ 629 w 629"/>
                  <a:gd name="T23" fmla="*/ 67 h 105"/>
                  <a:gd name="T24" fmla="*/ 11 w 629"/>
                  <a:gd name="T25"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05">
                    <a:moveTo>
                      <a:pt x="11" y="0"/>
                    </a:moveTo>
                    <a:lnTo>
                      <a:pt x="6" y="44"/>
                    </a:lnTo>
                    <a:lnTo>
                      <a:pt x="6" y="44"/>
                    </a:lnTo>
                    <a:lnTo>
                      <a:pt x="15" y="64"/>
                    </a:lnTo>
                    <a:lnTo>
                      <a:pt x="19" y="71"/>
                    </a:lnTo>
                    <a:lnTo>
                      <a:pt x="2" y="72"/>
                    </a:lnTo>
                    <a:lnTo>
                      <a:pt x="0" y="86"/>
                    </a:lnTo>
                    <a:lnTo>
                      <a:pt x="35" y="97"/>
                    </a:lnTo>
                    <a:lnTo>
                      <a:pt x="42" y="43"/>
                    </a:lnTo>
                    <a:lnTo>
                      <a:pt x="619" y="105"/>
                    </a:lnTo>
                    <a:lnTo>
                      <a:pt x="619" y="105"/>
                    </a:lnTo>
                    <a:lnTo>
                      <a:pt x="629" y="67"/>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6" name="Freeform 464"/>
              <p:cNvSpPr>
                <a:spLocks/>
              </p:cNvSpPr>
              <p:nvPr/>
            </p:nvSpPr>
            <p:spPr bwMode="auto">
              <a:xfrm>
                <a:off x="3952330" y="1184011"/>
                <a:ext cx="1011585" cy="712555"/>
              </a:xfrm>
              <a:custGeom>
                <a:avLst/>
                <a:gdLst>
                  <a:gd name="T0" fmla="*/ 695 w 751"/>
                  <a:gd name="T1" fmla="*/ 529 h 529"/>
                  <a:gd name="T2" fmla="*/ 751 w 751"/>
                  <a:gd name="T3" fmla="*/ 75 h 529"/>
                  <a:gd name="T4" fmla="*/ 54 w 751"/>
                  <a:gd name="T5" fmla="*/ 0 h 529"/>
                  <a:gd name="T6" fmla="*/ 0 w 751"/>
                  <a:gd name="T7" fmla="*/ 452 h 529"/>
                  <a:gd name="T8" fmla="*/ 695 w 751"/>
                  <a:gd name="T9" fmla="*/ 529 h 529"/>
                </a:gdLst>
                <a:ahLst/>
                <a:cxnLst>
                  <a:cxn ang="0">
                    <a:pos x="T0" y="T1"/>
                  </a:cxn>
                  <a:cxn ang="0">
                    <a:pos x="T2" y="T3"/>
                  </a:cxn>
                  <a:cxn ang="0">
                    <a:pos x="T4" y="T5"/>
                  </a:cxn>
                  <a:cxn ang="0">
                    <a:pos x="T6" y="T7"/>
                  </a:cxn>
                  <a:cxn ang="0">
                    <a:pos x="T8" y="T9"/>
                  </a:cxn>
                </a:cxnLst>
                <a:rect l="0" t="0" r="r" b="b"/>
                <a:pathLst>
                  <a:path w="751" h="529">
                    <a:moveTo>
                      <a:pt x="695" y="529"/>
                    </a:moveTo>
                    <a:lnTo>
                      <a:pt x="751" y="75"/>
                    </a:lnTo>
                    <a:lnTo>
                      <a:pt x="54" y="0"/>
                    </a:lnTo>
                    <a:lnTo>
                      <a:pt x="0" y="452"/>
                    </a:lnTo>
                    <a:lnTo>
                      <a:pt x="695" y="529"/>
                    </a:lnTo>
                    <a:close/>
                  </a:path>
                </a:pathLst>
              </a:custGeom>
              <a:solidFill>
                <a:srgbClr val="4CB9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7" name="Freeform 465"/>
              <p:cNvSpPr>
                <a:spLocks/>
              </p:cNvSpPr>
              <p:nvPr/>
            </p:nvSpPr>
            <p:spPr bwMode="auto">
              <a:xfrm>
                <a:off x="3952330" y="1184011"/>
                <a:ext cx="1011585" cy="712555"/>
              </a:xfrm>
              <a:custGeom>
                <a:avLst/>
                <a:gdLst>
                  <a:gd name="T0" fmla="*/ 695 w 751"/>
                  <a:gd name="T1" fmla="*/ 529 h 529"/>
                  <a:gd name="T2" fmla="*/ 751 w 751"/>
                  <a:gd name="T3" fmla="*/ 75 h 529"/>
                  <a:gd name="T4" fmla="*/ 54 w 751"/>
                  <a:gd name="T5" fmla="*/ 0 h 529"/>
                  <a:gd name="T6" fmla="*/ 0 w 751"/>
                  <a:gd name="T7" fmla="*/ 452 h 529"/>
                  <a:gd name="T8" fmla="*/ 695 w 751"/>
                  <a:gd name="T9" fmla="*/ 529 h 529"/>
                </a:gdLst>
                <a:ahLst/>
                <a:cxnLst>
                  <a:cxn ang="0">
                    <a:pos x="T0" y="T1"/>
                  </a:cxn>
                  <a:cxn ang="0">
                    <a:pos x="T2" y="T3"/>
                  </a:cxn>
                  <a:cxn ang="0">
                    <a:pos x="T4" y="T5"/>
                  </a:cxn>
                  <a:cxn ang="0">
                    <a:pos x="T6" y="T7"/>
                  </a:cxn>
                  <a:cxn ang="0">
                    <a:pos x="T8" y="T9"/>
                  </a:cxn>
                </a:cxnLst>
                <a:rect l="0" t="0" r="r" b="b"/>
                <a:pathLst>
                  <a:path w="751" h="529">
                    <a:moveTo>
                      <a:pt x="695" y="529"/>
                    </a:moveTo>
                    <a:lnTo>
                      <a:pt x="751" y="75"/>
                    </a:lnTo>
                    <a:lnTo>
                      <a:pt x="54" y="0"/>
                    </a:lnTo>
                    <a:lnTo>
                      <a:pt x="0" y="452"/>
                    </a:lnTo>
                    <a:lnTo>
                      <a:pt x="695" y="5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8" name="Freeform 466"/>
              <p:cNvSpPr>
                <a:spLocks/>
              </p:cNvSpPr>
              <p:nvPr/>
            </p:nvSpPr>
            <p:spPr bwMode="auto">
              <a:xfrm>
                <a:off x="4429163" y="1240584"/>
                <a:ext cx="492996" cy="646552"/>
              </a:xfrm>
              <a:custGeom>
                <a:avLst/>
                <a:gdLst>
                  <a:gd name="T0" fmla="*/ 312 w 366"/>
                  <a:gd name="T1" fmla="*/ 480 h 480"/>
                  <a:gd name="T2" fmla="*/ 366 w 366"/>
                  <a:gd name="T3" fmla="*/ 35 h 480"/>
                  <a:gd name="T4" fmla="*/ 54 w 366"/>
                  <a:gd name="T5" fmla="*/ 0 h 480"/>
                  <a:gd name="T6" fmla="*/ 0 w 366"/>
                  <a:gd name="T7" fmla="*/ 445 h 480"/>
                  <a:gd name="T8" fmla="*/ 312 w 366"/>
                  <a:gd name="T9" fmla="*/ 480 h 480"/>
                </a:gdLst>
                <a:ahLst/>
                <a:cxnLst>
                  <a:cxn ang="0">
                    <a:pos x="T0" y="T1"/>
                  </a:cxn>
                  <a:cxn ang="0">
                    <a:pos x="T2" y="T3"/>
                  </a:cxn>
                  <a:cxn ang="0">
                    <a:pos x="T4" y="T5"/>
                  </a:cxn>
                  <a:cxn ang="0">
                    <a:pos x="T6" y="T7"/>
                  </a:cxn>
                  <a:cxn ang="0">
                    <a:pos x="T8" y="T9"/>
                  </a:cxn>
                </a:cxnLst>
                <a:rect l="0" t="0" r="r" b="b"/>
                <a:pathLst>
                  <a:path w="366" h="480">
                    <a:moveTo>
                      <a:pt x="312" y="480"/>
                    </a:moveTo>
                    <a:lnTo>
                      <a:pt x="366" y="35"/>
                    </a:lnTo>
                    <a:lnTo>
                      <a:pt x="54" y="0"/>
                    </a:lnTo>
                    <a:lnTo>
                      <a:pt x="0" y="445"/>
                    </a:lnTo>
                    <a:lnTo>
                      <a:pt x="312" y="4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9" name="Freeform 467"/>
              <p:cNvSpPr>
                <a:spLocks/>
              </p:cNvSpPr>
              <p:nvPr/>
            </p:nvSpPr>
            <p:spPr bwMode="auto">
              <a:xfrm>
                <a:off x="4497859" y="1318709"/>
                <a:ext cx="21552" cy="22899"/>
              </a:xfrm>
              <a:custGeom>
                <a:avLst/>
                <a:gdLst>
                  <a:gd name="T0" fmla="*/ 7 w 16"/>
                  <a:gd name="T1" fmla="*/ 17 h 17"/>
                  <a:gd name="T2" fmla="*/ 7 w 16"/>
                  <a:gd name="T3" fmla="*/ 17 h 17"/>
                  <a:gd name="T4" fmla="*/ 10 w 16"/>
                  <a:gd name="T5" fmla="*/ 16 h 17"/>
                  <a:gd name="T6" fmla="*/ 12 w 16"/>
                  <a:gd name="T7" fmla="*/ 15 h 17"/>
                  <a:gd name="T8" fmla="*/ 15 w 16"/>
                  <a:gd name="T9" fmla="*/ 13 h 17"/>
                  <a:gd name="T10" fmla="*/ 16 w 16"/>
                  <a:gd name="T11" fmla="*/ 9 h 17"/>
                  <a:gd name="T12" fmla="*/ 16 w 16"/>
                  <a:gd name="T13" fmla="*/ 9 h 17"/>
                  <a:gd name="T14" fmla="*/ 15 w 16"/>
                  <a:gd name="T15" fmla="*/ 6 h 17"/>
                  <a:gd name="T16" fmla="*/ 14 w 16"/>
                  <a:gd name="T17" fmla="*/ 4 h 17"/>
                  <a:gd name="T18" fmla="*/ 12 w 16"/>
                  <a:gd name="T19" fmla="*/ 1 h 17"/>
                  <a:gd name="T20" fmla="*/ 8 w 16"/>
                  <a:gd name="T21" fmla="*/ 0 h 17"/>
                  <a:gd name="T22" fmla="*/ 8 w 16"/>
                  <a:gd name="T23" fmla="*/ 0 h 17"/>
                  <a:gd name="T24" fmla="*/ 6 w 16"/>
                  <a:gd name="T25" fmla="*/ 1 h 17"/>
                  <a:gd name="T26" fmla="*/ 3 w 16"/>
                  <a:gd name="T27" fmla="*/ 2 h 17"/>
                  <a:gd name="T28" fmla="*/ 0 w 16"/>
                  <a:gd name="T29" fmla="*/ 5 h 17"/>
                  <a:gd name="T30" fmla="*/ 0 w 16"/>
                  <a:gd name="T31" fmla="*/ 8 h 17"/>
                  <a:gd name="T32" fmla="*/ 0 w 16"/>
                  <a:gd name="T33" fmla="*/ 8 h 17"/>
                  <a:gd name="T34" fmla="*/ 0 w 16"/>
                  <a:gd name="T35" fmla="*/ 10 h 17"/>
                  <a:gd name="T36" fmla="*/ 1 w 16"/>
                  <a:gd name="T37" fmla="*/ 13 h 17"/>
                  <a:gd name="T38" fmla="*/ 4 w 16"/>
                  <a:gd name="T39" fmla="*/ 16 h 17"/>
                  <a:gd name="T40" fmla="*/ 7 w 16"/>
                  <a:gd name="T41" fmla="*/ 17 h 17"/>
                  <a:gd name="T42" fmla="*/ 7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7" y="17"/>
                    </a:moveTo>
                    <a:lnTo>
                      <a:pt x="7" y="17"/>
                    </a:lnTo>
                    <a:lnTo>
                      <a:pt x="10" y="16"/>
                    </a:lnTo>
                    <a:lnTo>
                      <a:pt x="12" y="15"/>
                    </a:lnTo>
                    <a:lnTo>
                      <a:pt x="15" y="13"/>
                    </a:lnTo>
                    <a:lnTo>
                      <a:pt x="16" y="9"/>
                    </a:lnTo>
                    <a:lnTo>
                      <a:pt x="16" y="9"/>
                    </a:lnTo>
                    <a:lnTo>
                      <a:pt x="15" y="6"/>
                    </a:lnTo>
                    <a:lnTo>
                      <a:pt x="14" y="4"/>
                    </a:lnTo>
                    <a:lnTo>
                      <a:pt x="12" y="1"/>
                    </a:lnTo>
                    <a:lnTo>
                      <a:pt x="8" y="0"/>
                    </a:lnTo>
                    <a:lnTo>
                      <a:pt x="8" y="0"/>
                    </a:lnTo>
                    <a:lnTo>
                      <a:pt x="6" y="1"/>
                    </a:lnTo>
                    <a:lnTo>
                      <a:pt x="3" y="2"/>
                    </a:lnTo>
                    <a:lnTo>
                      <a:pt x="0" y="5"/>
                    </a:lnTo>
                    <a:lnTo>
                      <a:pt x="0" y="8"/>
                    </a:lnTo>
                    <a:lnTo>
                      <a:pt x="0" y="8"/>
                    </a:lnTo>
                    <a:lnTo>
                      <a:pt x="0" y="10"/>
                    </a:lnTo>
                    <a:lnTo>
                      <a:pt x="1" y="13"/>
                    </a:lnTo>
                    <a:lnTo>
                      <a:pt x="4" y="16"/>
                    </a:lnTo>
                    <a:lnTo>
                      <a:pt x="7" y="17"/>
                    </a:lnTo>
                    <a:lnTo>
                      <a:pt x="7"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0" name="Freeform 468"/>
              <p:cNvSpPr>
                <a:spLocks/>
              </p:cNvSpPr>
              <p:nvPr/>
            </p:nvSpPr>
            <p:spPr bwMode="auto">
              <a:xfrm>
                <a:off x="4497859" y="1318709"/>
                <a:ext cx="20205" cy="17511"/>
              </a:xfrm>
              <a:custGeom>
                <a:avLst/>
                <a:gdLst>
                  <a:gd name="T0" fmla="*/ 1 w 15"/>
                  <a:gd name="T1" fmla="*/ 13 h 13"/>
                  <a:gd name="T2" fmla="*/ 1 w 15"/>
                  <a:gd name="T3" fmla="*/ 13 h 13"/>
                  <a:gd name="T4" fmla="*/ 1 w 15"/>
                  <a:gd name="T5" fmla="*/ 10 h 13"/>
                  <a:gd name="T6" fmla="*/ 1 w 15"/>
                  <a:gd name="T7" fmla="*/ 10 h 13"/>
                  <a:gd name="T8" fmla="*/ 1 w 15"/>
                  <a:gd name="T9" fmla="*/ 6 h 13"/>
                  <a:gd name="T10" fmla="*/ 4 w 15"/>
                  <a:gd name="T11" fmla="*/ 4 h 13"/>
                  <a:gd name="T12" fmla="*/ 7 w 15"/>
                  <a:gd name="T13" fmla="*/ 2 h 13"/>
                  <a:gd name="T14" fmla="*/ 10 w 15"/>
                  <a:gd name="T15" fmla="*/ 2 h 13"/>
                  <a:gd name="T16" fmla="*/ 10 w 15"/>
                  <a:gd name="T17" fmla="*/ 2 h 13"/>
                  <a:gd name="T18" fmla="*/ 14 w 15"/>
                  <a:gd name="T19" fmla="*/ 4 h 13"/>
                  <a:gd name="T20" fmla="*/ 15 w 15"/>
                  <a:gd name="T21" fmla="*/ 5 h 13"/>
                  <a:gd name="T22" fmla="*/ 15 w 15"/>
                  <a:gd name="T23" fmla="*/ 5 h 13"/>
                  <a:gd name="T24" fmla="*/ 12 w 15"/>
                  <a:gd name="T25" fmla="*/ 2 h 13"/>
                  <a:gd name="T26" fmla="*/ 8 w 15"/>
                  <a:gd name="T27" fmla="*/ 0 h 13"/>
                  <a:gd name="T28" fmla="*/ 8 w 15"/>
                  <a:gd name="T29" fmla="*/ 0 h 13"/>
                  <a:gd name="T30" fmla="*/ 6 w 15"/>
                  <a:gd name="T31" fmla="*/ 1 h 13"/>
                  <a:gd name="T32" fmla="*/ 3 w 15"/>
                  <a:gd name="T33" fmla="*/ 2 h 13"/>
                  <a:gd name="T34" fmla="*/ 0 w 15"/>
                  <a:gd name="T35" fmla="*/ 5 h 13"/>
                  <a:gd name="T36" fmla="*/ 0 w 15"/>
                  <a:gd name="T37" fmla="*/ 8 h 13"/>
                  <a:gd name="T38" fmla="*/ 0 w 15"/>
                  <a:gd name="T39" fmla="*/ 8 h 13"/>
                  <a:gd name="T40" fmla="*/ 0 w 15"/>
                  <a:gd name="T41" fmla="*/ 10 h 13"/>
                  <a:gd name="T42" fmla="*/ 1 w 15"/>
                  <a:gd name="T43" fmla="*/ 13 h 13"/>
                  <a:gd name="T44" fmla="*/ 1 w 15"/>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3">
                    <a:moveTo>
                      <a:pt x="1" y="13"/>
                    </a:moveTo>
                    <a:lnTo>
                      <a:pt x="1" y="13"/>
                    </a:lnTo>
                    <a:lnTo>
                      <a:pt x="1" y="10"/>
                    </a:lnTo>
                    <a:lnTo>
                      <a:pt x="1" y="10"/>
                    </a:lnTo>
                    <a:lnTo>
                      <a:pt x="1" y="6"/>
                    </a:lnTo>
                    <a:lnTo>
                      <a:pt x="4" y="4"/>
                    </a:lnTo>
                    <a:lnTo>
                      <a:pt x="7" y="2"/>
                    </a:lnTo>
                    <a:lnTo>
                      <a:pt x="10" y="2"/>
                    </a:lnTo>
                    <a:lnTo>
                      <a:pt x="10" y="2"/>
                    </a:lnTo>
                    <a:lnTo>
                      <a:pt x="14" y="4"/>
                    </a:lnTo>
                    <a:lnTo>
                      <a:pt x="15" y="5"/>
                    </a:lnTo>
                    <a:lnTo>
                      <a:pt x="15" y="5"/>
                    </a:lnTo>
                    <a:lnTo>
                      <a:pt x="12" y="2"/>
                    </a:lnTo>
                    <a:lnTo>
                      <a:pt x="8" y="0"/>
                    </a:lnTo>
                    <a:lnTo>
                      <a:pt x="8" y="0"/>
                    </a:lnTo>
                    <a:lnTo>
                      <a:pt x="6" y="1"/>
                    </a:lnTo>
                    <a:lnTo>
                      <a:pt x="3" y="2"/>
                    </a:lnTo>
                    <a:lnTo>
                      <a:pt x="0" y="5"/>
                    </a:lnTo>
                    <a:lnTo>
                      <a:pt x="0" y="8"/>
                    </a:lnTo>
                    <a:lnTo>
                      <a:pt x="0" y="8"/>
                    </a:lnTo>
                    <a:lnTo>
                      <a:pt x="0" y="10"/>
                    </a:lnTo>
                    <a:lnTo>
                      <a:pt x="1" y="13"/>
                    </a:lnTo>
                    <a:lnTo>
                      <a:pt x="1" y="1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1" name="Freeform 469"/>
              <p:cNvSpPr>
                <a:spLocks/>
              </p:cNvSpPr>
              <p:nvPr/>
            </p:nvSpPr>
            <p:spPr bwMode="auto">
              <a:xfrm>
                <a:off x="4492471" y="1363159"/>
                <a:ext cx="21552" cy="22899"/>
              </a:xfrm>
              <a:custGeom>
                <a:avLst/>
                <a:gdLst>
                  <a:gd name="T0" fmla="*/ 7 w 16"/>
                  <a:gd name="T1" fmla="*/ 17 h 17"/>
                  <a:gd name="T2" fmla="*/ 7 w 16"/>
                  <a:gd name="T3" fmla="*/ 17 h 17"/>
                  <a:gd name="T4" fmla="*/ 10 w 16"/>
                  <a:gd name="T5" fmla="*/ 17 h 17"/>
                  <a:gd name="T6" fmla="*/ 12 w 16"/>
                  <a:gd name="T7" fmla="*/ 15 h 17"/>
                  <a:gd name="T8" fmla="*/ 15 w 16"/>
                  <a:gd name="T9" fmla="*/ 13 h 17"/>
                  <a:gd name="T10" fmla="*/ 16 w 16"/>
                  <a:gd name="T11" fmla="*/ 10 h 17"/>
                  <a:gd name="T12" fmla="*/ 16 w 16"/>
                  <a:gd name="T13" fmla="*/ 10 h 17"/>
                  <a:gd name="T14" fmla="*/ 16 w 16"/>
                  <a:gd name="T15" fmla="*/ 6 h 17"/>
                  <a:gd name="T16" fmla="*/ 14 w 16"/>
                  <a:gd name="T17" fmla="*/ 3 h 17"/>
                  <a:gd name="T18" fmla="*/ 12 w 16"/>
                  <a:gd name="T19" fmla="*/ 2 h 17"/>
                  <a:gd name="T20" fmla="*/ 8 w 16"/>
                  <a:gd name="T21" fmla="*/ 0 h 17"/>
                  <a:gd name="T22" fmla="*/ 8 w 16"/>
                  <a:gd name="T23" fmla="*/ 0 h 17"/>
                  <a:gd name="T24" fmla="*/ 5 w 16"/>
                  <a:gd name="T25" fmla="*/ 0 h 17"/>
                  <a:gd name="T26" fmla="*/ 3 w 16"/>
                  <a:gd name="T27" fmla="*/ 2 h 17"/>
                  <a:gd name="T28" fmla="*/ 0 w 16"/>
                  <a:gd name="T29" fmla="*/ 4 h 17"/>
                  <a:gd name="T30" fmla="*/ 0 w 16"/>
                  <a:gd name="T31" fmla="*/ 9 h 17"/>
                  <a:gd name="T32" fmla="*/ 0 w 16"/>
                  <a:gd name="T33" fmla="*/ 9 h 17"/>
                  <a:gd name="T34" fmla="*/ 0 w 16"/>
                  <a:gd name="T35" fmla="*/ 11 h 17"/>
                  <a:gd name="T36" fmla="*/ 1 w 16"/>
                  <a:gd name="T37" fmla="*/ 14 h 17"/>
                  <a:gd name="T38" fmla="*/ 4 w 16"/>
                  <a:gd name="T39" fmla="*/ 17 h 17"/>
                  <a:gd name="T40" fmla="*/ 7 w 16"/>
                  <a:gd name="T41" fmla="*/ 17 h 17"/>
                  <a:gd name="T42" fmla="*/ 7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7" y="17"/>
                    </a:moveTo>
                    <a:lnTo>
                      <a:pt x="7" y="17"/>
                    </a:lnTo>
                    <a:lnTo>
                      <a:pt x="10" y="17"/>
                    </a:lnTo>
                    <a:lnTo>
                      <a:pt x="12" y="15"/>
                    </a:lnTo>
                    <a:lnTo>
                      <a:pt x="15" y="13"/>
                    </a:lnTo>
                    <a:lnTo>
                      <a:pt x="16" y="10"/>
                    </a:lnTo>
                    <a:lnTo>
                      <a:pt x="16" y="10"/>
                    </a:lnTo>
                    <a:lnTo>
                      <a:pt x="16" y="6"/>
                    </a:lnTo>
                    <a:lnTo>
                      <a:pt x="14" y="3"/>
                    </a:lnTo>
                    <a:lnTo>
                      <a:pt x="12" y="2"/>
                    </a:lnTo>
                    <a:lnTo>
                      <a:pt x="8" y="0"/>
                    </a:lnTo>
                    <a:lnTo>
                      <a:pt x="8" y="0"/>
                    </a:lnTo>
                    <a:lnTo>
                      <a:pt x="5" y="0"/>
                    </a:lnTo>
                    <a:lnTo>
                      <a:pt x="3" y="2"/>
                    </a:lnTo>
                    <a:lnTo>
                      <a:pt x="0" y="4"/>
                    </a:lnTo>
                    <a:lnTo>
                      <a:pt x="0" y="9"/>
                    </a:lnTo>
                    <a:lnTo>
                      <a:pt x="0" y="9"/>
                    </a:lnTo>
                    <a:lnTo>
                      <a:pt x="0" y="11"/>
                    </a:lnTo>
                    <a:lnTo>
                      <a:pt x="1" y="14"/>
                    </a:lnTo>
                    <a:lnTo>
                      <a:pt x="4" y="17"/>
                    </a:lnTo>
                    <a:lnTo>
                      <a:pt x="7" y="17"/>
                    </a:lnTo>
                    <a:lnTo>
                      <a:pt x="7"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2" name="Freeform 470"/>
              <p:cNvSpPr>
                <a:spLocks/>
              </p:cNvSpPr>
              <p:nvPr/>
            </p:nvSpPr>
            <p:spPr bwMode="auto">
              <a:xfrm>
                <a:off x="4492471" y="1363159"/>
                <a:ext cx="20205" cy="18858"/>
              </a:xfrm>
              <a:custGeom>
                <a:avLst/>
                <a:gdLst>
                  <a:gd name="T0" fmla="*/ 1 w 15"/>
                  <a:gd name="T1" fmla="*/ 14 h 14"/>
                  <a:gd name="T2" fmla="*/ 1 w 15"/>
                  <a:gd name="T3" fmla="*/ 14 h 14"/>
                  <a:gd name="T4" fmla="*/ 1 w 15"/>
                  <a:gd name="T5" fmla="*/ 10 h 14"/>
                  <a:gd name="T6" fmla="*/ 1 w 15"/>
                  <a:gd name="T7" fmla="*/ 10 h 14"/>
                  <a:gd name="T8" fmla="*/ 1 w 15"/>
                  <a:gd name="T9" fmla="*/ 7 h 14"/>
                  <a:gd name="T10" fmla="*/ 4 w 15"/>
                  <a:gd name="T11" fmla="*/ 4 h 14"/>
                  <a:gd name="T12" fmla="*/ 7 w 15"/>
                  <a:gd name="T13" fmla="*/ 3 h 14"/>
                  <a:gd name="T14" fmla="*/ 10 w 15"/>
                  <a:gd name="T15" fmla="*/ 3 h 14"/>
                  <a:gd name="T16" fmla="*/ 10 w 15"/>
                  <a:gd name="T17" fmla="*/ 3 h 14"/>
                  <a:gd name="T18" fmla="*/ 14 w 15"/>
                  <a:gd name="T19" fmla="*/ 3 h 14"/>
                  <a:gd name="T20" fmla="*/ 15 w 15"/>
                  <a:gd name="T21" fmla="*/ 6 h 14"/>
                  <a:gd name="T22" fmla="*/ 15 w 15"/>
                  <a:gd name="T23" fmla="*/ 6 h 14"/>
                  <a:gd name="T24" fmla="*/ 12 w 15"/>
                  <a:gd name="T25" fmla="*/ 2 h 14"/>
                  <a:gd name="T26" fmla="*/ 8 w 15"/>
                  <a:gd name="T27" fmla="*/ 0 h 14"/>
                  <a:gd name="T28" fmla="*/ 8 w 15"/>
                  <a:gd name="T29" fmla="*/ 0 h 14"/>
                  <a:gd name="T30" fmla="*/ 5 w 15"/>
                  <a:gd name="T31" fmla="*/ 0 h 14"/>
                  <a:gd name="T32" fmla="*/ 3 w 15"/>
                  <a:gd name="T33" fmla="*/ 2 h 14"/>
                  <a:gd name="T34" fmla="*/ 0 w 15"/>
                  <a:gd name="T35" fmla="*/ 4 h 14"/>
                  <a:gd name="T36" fmla="*/ 0 w 15"/>
                  <a:gd name="T37" fmla="*/ 9 h 14"/>
                  <a:gd name="T38" fmla="*/ 0 w 15"/>
                  <a:gd name="T39" fmla="*/ 9 h 14"/>
                  <a:gd name="T40" fmla="*/ 0 w 15"/>
                  <a:gd name="T41" fmla="*/ 11 h 14"/>
                  <a:gd name="T42" fmla="*/ 1 w 15"/>
                  <a:gd name="T43" fmla="*/ 14 h 14"/>
                  <a:gd name="T44" fmla="*/ 1 w 15"/>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4">
                    <a:moveTo>
                      <a:pt x="1" y="14"/>
                    </a:moveTo>
                    <a:lnTo>
                      <a:pt x="1" y="14"/>
                    </a:lnTo>
                    <a:lnTo>
                      <a:pt x="1" y="10"/>
                    </a:lnTo>
                    <a:lnTo>
                      <a:pt x="1" y="10"/>
                    </a:lnTo>
                    <a:lnTo>
                      <a:pt x="1" y="7"/>
                    </a:lnTo>
                    <a:lnTo>
                      <a:pt x="4" y="4"/>
                    </a:lnTo>
                    <a:lnTo>
                      <a:pt x="7" y="3"/>
                    </a:lnTo>
                    <a:lnTo>
                      <a:pt x="10" y="3"/>
                    </a:lnTo>
                    <a:lnTo>
                      <a:pt x="10" y="3"/>
                    </a:lnTo>
                    <a:lnTo>
                      <a:pt x="14" y="3"/>
                    </a:lnTo>
                    <a:lnTo>
                      <a:pt x="15" y="6"/>
                    </a:lnTo>
                    <a:lnTo>
                      <a:pt x="15" y="6"/>
                    </a:lnTo>
                    <a:lnTo>
                      <a:pt x="12" y="2"/>
                    </a:lnTo>
                    <a:lnTo>
                      <a:pt x="8" y="0"/>
                    </a:lnTo>
                    <a:lnTo>
                      <a:pt x="8" y="0"/>
                    </a:lnTo>
                    <a:lnTo>
                      <a:pt x="5" y="0"/>
                    </a:lnTo>
                    <a:lnTo>
                      <a:pt x="3" y="2"/>
                    </a:lnTo>
                    <a:lnTo>
                      <a:pt x="0" y="4"/>
                    </a:lnTo>
                    <a:lnTo>
                      <a:pt x="0" y="9"/>
                    </a:lnTo>
                    <a:lnTo>
                      <a:pt x="0" y="9"/>
                    </a:lnTo>
                    <a:lnTo>
                      <a:pt x="0" y="11"/>
                    </a:lnTo>
                    <a:lnTo>
                      <a:pt x="1" y="14"/>
                    </a:lnTo>
                    <a:lnTo>
                      <a:pt x="1" y="14"/>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3" name="Freeform 471"/>
              <p:cNvSpPr>
                <a:spLocks/>
              </p:cNvSpPr>
              <p:nvPr/>
            </p:nvSpPr>
            <p:spPr bwMode="auto">
              <a:xfrm>
                <a:off x="4487083" y="1408957"/>
                <a:ext cx="21552" cy="21552"/>
              </a:xfrm>
              <a:custGeom>
                <a:avLst/>
                <a:gdLst>
                  <a:gd name="T0" fmla="*/ 7 w 16"/>
                  <a:gd name="T1" fmla="*/ 16 h 16"/>
                  <a:gd name="T2" fmla="*/ 7 w 16"/>
                  <a:gd name="T3" fmla="*/ 16 h 16"/>
                  <a:gd name="T4" fmla="*/ 9 w 16"/>
                  <a:gd name="T5" fmla="*/ 16 h 16"/>
                  <a:gd name="T6" fmla="*/ 12 w 16"/>
                  <a:gd name="T7" fmla="*/ 15 h 16"/>
                  <a:gd name="T8" fmla="*/ 15 w 16"/>
                  <a:gd name="T9" fmla="*/ 12 h 16"/>
                  <a:gd name="T10" fmla="*/ 16 w 16"/>
                  <a:gd name="T11" fmla="*/ 8 h 16"/>
                  <a:gd name="T12" fmla="*/ 16 w 16"/>
                  <a:gd name="T13" fmla="*/ 8 h 16"/>
                  <a:gd name="T14" fmla="*/ 16 w 16"/>
                  <a:gd name="T15" fmla="*/ 6 h 16"/>
                  <a:gd name="T16" fmla="*/ 15 w 16"/>
                  <a:gd name="T17" fmla="*/ 3 h 16"/>
                  <a:gd name="T18" fmla="*/ 12 w 16"/>
                  <a:gd name="T19" fmla="*/ 0 h 16"/>
                  <a:gd name="T20" fmla="*/ 8 w 16"/>
                  <a:gd name="T21" fmla="*/ 0 h 16"/>
                  <a:gd name="T22" fmla="*/ 8 w 16"/>
                  <a:gd name="T23" fmla="*/ 0 h 16"/>
                  <a:gd name="T24" fmla="*/ 5 w 16"/>
                  <a:gd name="T25" fmla="*/ 0 h 16"/>
                  <a:gd name="T26" fmla="*/ 3 w 16"/>
                  <a:gd name="T27" fmla="*/ 2 h 16"/>
                  <a:gd name="T28" fmla="*/ 1 w 16"/>
                  <a:gd name="T29" fmla="*/ 4 h 16"/>
                  <a:gd name="T30" fmla="*/ 0 w 16"/>
                  <a:gd name="T31" fmla="*/ 7 h 16"/>
                  <a:gd name="T32" fmla="*/ 0 w 16"/>
                  <a:gd name="T33" fmla="*/ 7 h 16"/>
                  <a:gd name="T34" fmla="*/ 0 w 16"/>
                  <a:gd name="T35" fmla="*/ 11 h 16"/>
                  <a:gd name="T36" fmla="*/ 1 w 16"/>
                  <a:gd name="T37" fmla="*/ 14 h 16"/>
                  <a:gd name="T38" fmla="*/ 4 w 16"/>
                  <a:gd name="T39" fmla="*/ 15 h 16"/>
                  <a:gd name="T40" fmla="*/ 7 w 16"/>
                  <a:gd name="T41" fmla="*/ 16 h 16"/>
                  <a:gd name="T42" fmla="*/ 7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7" y="16"/>
                    </a:moveTo>
                    <a:lnTo>
                      <a:pt x="7" y="16"/>
                    </a:lnTo>
                    <a:lnTo>
                      <a:pt x="9" y="16"/>
                    </a:lnTo>
                    <a:lnTo>
                      <a:pt x="12" y="15"/>
                    </a:lnTo>
                    <a:lnTo>
                      <a:pt x="15" y="12"/>
                    </a:lnTo>
                    <a:lnTo>
                      <a:pt x="16" y="8"/>
                    </a:lnTo>
                    <a:lnTo>
                      <a:pt x="16" y="8"/>
                    </a:lnTo>
                    <a:lnTo>
                      <a:pt x="16" y="6"/>
                    </a:lnTo>
                    <a:lnTo>
                      <a:pt x="15" y="3"/>
                    </a:lnTo>
                    <a:lnTo>
                      <a:pt x="12" y="0"/>
                    </a:lnTo>
                    <a:lnTo>
                      <a:pt x="8" y="0"/>
                    </a:lnTo>
                    <a:lnTo>
                      <a:pt x="8" y="0"/>
                    </a:lnTo>
                    <a:lnTo>
                      <a:pt x="5" y="0"/>
                    </a:lnTo>
                    <a:lnTo>
                      <a:pt x="3" y="2"/>
                    </a:lnTo>
                    <a:lnTo>
                      <a:pt x="1" y="4"/>
                    </a:lnTo>
                    <a:lnTo>
                      <a:pt x="0" y="7"/>
                    </a:lnTo>
                    <a:lnTo>
                      <a:pt x="0" y="7"/>
                    </a:lnTo>
                    <a:lnTo>
                      <a:pt x="0" y="11"/>
                    </a:lnTo>
                    <a:lnTo>
                      <a:pt x="1" y="14"/>
                    </a:lnTo>
                    <a:lnTo>
                      <a:pt x="4" y="15"/>
                    </a:lnTo>
                    <a:lnTo>
                      <a:pt x="7" y="16"/>
                    </a:lnTo>
                    <a:lnTo>
                      <a:pt x="7"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4" name="Freeform 472"/>
              <p:cNvSpPr>
                <a:spLocks/>
              </p:cNvSpPr>
              <p:nvPr/>
            </p:nvSpPr>
            <p:spPr bwMode="auto">
              <a:xfrm>
                <a:off x="4487083" y="1408957"/>
                <a:ext cx="20205" cy="18858"/>
              </a:xfrm>
              <a:custGeom>
                <a:avLst/>
                <a:gdLst>
                  <a:gd name="T0" fmla="*/ 1 w 15"/>
                  <a:gd name="T1" fmla="*/ 14 h 14"/>
                  <a:gd name="T2" fmla="*/ 1 w 15"/>
                  <a:gd name="T3" fmla="*/ 14 h 14"/>
                  <a:gd name="T4" fmla="*/ 1 w 15"/>
                  <a:gd name="T5" fmla="*/ 10 h 14"/>
                  <a:gd name="T6" fmla="*/ 1 w 15"/>
                  <a:gd name="T7" fmla="*/ 10 h 14"/>
                  <a:gd name="T8" fmla="*/ 1 w 15"/>
                  <a:gd name="T9" fmla="*/ 6 h 14"/>
                  <a:gd name="T10" fmla="*/ 4 w 15"/>
                  <a:gd name="T11" fmla="*/ 4 h 14"/>
                  <a:gd name="T12" fmla="*/ 7 w 15"/>
                  <a:gd name="T13" fmla="*/ 3 h 14"/>
                  <a:gd name="T14" fmla="*/ 9 w 15"/>
                  <a:gd name="T15" fmla="*/ 2 h 14"/>
                  <a:gd name="T16" fmla="*/ 9 w 15"/>
                  <a:gd name="T17" fmla="*/ 2 h 14"/>
                  <a:gd name="T18" fmla="*/ 14 w 15"/>
                  <a:gd name="T19" fmla="*/ 3 h 14"/>
                  <a:gd name="T20" fmla="*/ 15 w 15"/>
                  <a:gd name="T21" fmla="*/ 6 h 14"/>
                  <a:gd name="T22" fmla="*/ 15 w 15"/>
                  <a:gd name="T23" fmla="*/ 6 h 14"/>
                  <a:gd name="T24" fmla="*/ 14 w 15"/>
                  <a:gd name="T25" fmla="*/ 2 h 14"/>
                  <a:gd name="T26" fmla="*/ 8 w 15"/>
                  <a:gd name="T27" fmla="*/ 0 h 14"/>
                  <a:gd name="T28" fmla="*/ 8 w 15"/>
                  <a:gd name="T29" fmla="*/ 0 h 14"/>
                  <a:gd name="T30" fmla="*/ 5 w 15"/>
                  <a:gd name="T31" fmla="*/ 0 h 14"/>
                  <a:gd name="T32" fmla="*/ 3 w 15"/>
                  <a:gd name="T33" fmla="*/ 2 h 14"/>
                  <a:gd name="T34" fmla="*/ 1 w 15"/>
                  <a:gd name="T35" fmla="*/ 4 h 14"/>
                  <a:gd name="T36" fmla="*/ 0 w 15"/>
                  <a:gd name="T37" fmla="*/ 7 h 14"/>
                  <a:gd name="T38" fmla="*/ 0 w 15"/>
                  <a:gd name="T39" fmla="*/ 7 h 14"/>
                  <a:gd name="T40" fmla="*/ 0 w 15"/>
                  <a:gd name="T41" fmla="*/ 11 h 14"/>
                  <a:gd name="T42" fmla="*/ 1 w 15"/>
                  <a:gd name="T43" fmla="*/ 14 h 14"/>
                  <a:gd name="T44" fmla="*/ 1 w 15"/>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4">
                    <a:moveTo>
                      <a:pt x="1" y="14"/>
                    </a:moveTo>
                    <a:lnTo>
                      <a:pt x="1" y="14"/>
                    </a:lnTo>
                    <a:lnTo>
                      <a:pt x="1" y="10"/>
                    </a:lnTo>
                    <a:lnTo>
                      <a:pt x="1" y="10"/>
                    </a:lnTo>
                    <a:lnTo>
                      <a:pt x="1" y="6"/>
                    </a:lnTo>
                    <a:lnTo>
                      <a:pt x="4" y="4"/>
                    </a:lnTo>
                    <a:lnTo>
                      <a:pt x="7" y="3"/>
                    </a:lnTo>
                    <a:lnTo>
                      <a:pt x="9" y="2"/>
                    </a:lnTo>
                    <a:lnTo>
                      <a:pt x="9" y="2"/>
                    </a:lnTo>
                    <a:lnTo>
                      <a:pt x="14" y="3"/>
                    </a:lnTo>
                    <a:lnTo>
                      <a:pt x="15" y="6"/>
                    </a:lnTo>
                    <a:lnTo>
                      <a:pt x="15" y="6"/>
                    </a:lnTo>
                    <a:lnTo>
                      <a:pt x="14" y="2"/>
                    </a:lnTo>
                    <a:lnTo>
                      <a:pt x="8" y="0"/>
                    </a:lnTo>
                    <a:lnTo>
                      <a:pt x="8" y="0"/>
                    </a:lnTo>
                    <a:lnTo>
                      <a:pt x="5" y="0"/>
                    </a:lnTo>
                    <a:lnTo>
                      <a:pt x="3" y="2"/>
                    </a:lnTo>
                    <a:lnTo>
                      <a:pt x="1" y="4"/>
                    </a:lnTo>
                    <a:lnTo>
                      <a:pt x="0" y="7"/>
                    </a:lnTo>
                    <a:lnTo>
                      <a:pt x="0" y="7"/>
                    </a:lnTo>
                    <a:lnTo>
                      <a:pt x="0" y="11"/>
                    </a:lnTo>
                    <a:lnTo>
                      <a:pt x="1" y="14"/>
                    </a:lnTo>
                    <a:lnTo>
                      <a:pt x="1" y="14"/>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5" name="Freeform 473"/>
              <p:cNvSpPr>
                <a:spLocks/>
              </p:cNvSpPr>
              <p:nvPr/>
            </p:nvSpPr>
            <p:spPr bwMode="auto">
              <a:xfrm>
                <a:off x="4481695" y="1453408"/>
                <a:ext cx="21552" cy="21552"/>
              </a:xfrm>
              <a:custGeom>
                <a:avLst/>
                <a:gdLst>
                  <a:gd name="T0" fmla="*/ 7 w 16"/>
                  <a:gd name="T1" fmla="*/ 16 h 16"/>
                  <a:gd name="T2" fmla="*/ 7 w 16"/>
                  <a:gd name="T3" fmla="*/ 16 h 16"/>
                  <a:gd name="T4" fmla="*/ 9 w 16"/>
                  <a:gd name="T5" fmla="*/ 16 h 16"/>
                  <a:gd name="T6" fmla="*/ 13 w 16"/>
                  <a:gd name="T7" fmla="*/ 14 h 16"/>
                  <a:gd name="T8" fmla="*/ 15 w 16"/>
                  <a:gd name="T9" fmla="*/ 12 h 16"/>
                  <a:gd name="T10" fmla="*/ 16 w 16"/>
                  <a:gd name="T11" fmla="*/ 9 h 16"/>
                  <a:gd name="T12" fmla="*/ 16 w 16"/>
                  <a:gd name="T13" fmla="*/ 9 h 16"/>
                  <a:gd name="T14" fmla="*/ 16 w 16"/>
                  <a:gd name="T15" fmla="*/ 6 h 16"/>
                  <a:gd name="T16" fmla="*/ 15 w 16"/>
                  <a:gd name="T17" fmla="*/ 2 h 16"/>
                  <a:gd name="T18" fmla="*/ 12 w 16"/>
                  <a:gd name="T19" fmla="*/ 1 h 16"/>
                  <a:gd name="T20" fmla="*/ 9 w 16"/>
                  <a:gd name="T21" fmla="*/ 0 h 16"/>
                  <a:gd name="T22" fmla="*/ 9 w 16"/>
                  <a:gd name="T23" fmla="*/ 0 h 16"/>
                  <a:gd name="T24" fmla="*/ 5 w 16"/>
                  <a:gd name="T25" fmla="*/ 0 h 16"/>
                  <a:gd name="T26" fmla="*/ 3 w 16"/>
                  <a:gd name="T27" fmla="*/ 2 h 16"/>
                  <a:gd name="T28" fmla="*/ 1 w 16"/>
                  <a:gd name="T29" fmla="*/ 4 h 16"/>
                  <a:gd name="T30" fmla="*/ 0 w 16"/>
                  <a:gd name="T31" fmla="*/ 8 h 16"/>
                  <a:gd name="T32" fmla="*/ 0 w 16"/>
                  <a:gd name="T33" fmla="*/ 8 h 16"/>
                  <a:gd name="T34" fmla="*/ 0 w 16"/>
                  <a:gd name="T35" fmla="*/ 10 h 16"/>
                  <a:gd name="T36" fmla="*/ 1 w 16"/>
                  <a:gd name="T37" fmla="*/ 13 h 16"/>
                  <a:gd name="T38" fmla="*/ 4 w 16"/>
                  <a:gd name="T39" fmla="*/ 16 h 16"/>
                  <a:gd name="T40" fmla="*/ 7 w 16"/>
                  <a:gd name="T41" fmla="*/ 16 h 16"/>
                  <a:gd name="T42" fmla="*/ 7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7" y="16"/>
                    </a:moveTo>
                    <a:lnTo>
                      <a:pt x="7" y="16"/>
                    </a:lnTo>
                    <a:lnTo>
                      <a:pt x="9" y="16"/>
                    </a:lnTo>
                    <a:lnTo>
                      <a:pt x="13" y="14"/>
                    </a:lnTo>
                    <a:lnTo>
                      <a:pt x="15" y="12"/>
                    </a:lnTo>
                    <a:lnTo>
                      <a:pt x="16" y="9"/>
                    </a:lnTo>
                    <a:lnTo>
                      <a:pt x="16" y="9"/>
                    </a:lnTo>
                    <a:lnTo>
                      <a:pt x="16" y="6"/>
                    </a:lnTo>
                    <a:lnTo>
                      <a:pt x="15" y="2"/>
                    </a:lnTo>
                    <a:lnTo>
                      <a:pt x="12" y="1"/>
                    </a:lnTo>
                    <a:lnTo>
                      <a:pt x="9" y="0"/>
                    </a:lnTo>
                    <a:lnTo>
                      <a:pt x="9" y="0"/>
                    </a:lnTo>
                    <a:lnTo>
                      <a:pt x="5" y="0"/>
                    </a:lnTo>
                    <a:lnTo>
                      <a:pt x="3" y="2"/>
                    </a:lnTo>
                    <a:lnTo>
                      <a:pt x="1" y="4"/>
                    </a:lnTo>
                    <a:lnTo>
                      <a:pt x="0" y="8"/>
                    </a:lnTo>
                    <a:lnTo>
                      <a:pt x="0" y="8"/>
                    </a:lnTo>
                    <a:lnTo>
                      <a:pt x="0" y="10"/>
                    </a:lnTo>
                    <a:lnTo>
                      <a:pt x="1" y="13"/>
                    </a:lnTo>
                    <a:lnTo>
                      <a:pt x="4" y="16"/>
                    </a:lnTo>
                    <a:lnTo>
                      <a:pt x="7" y="16"/>
                    </a:lnTo>
                    <a:lnTo>
                      <a:pt x="7"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6" name="Freeform 474"/>
              <p:cNvSpPr>
                <a:spLocks/>
              </p:cNvSpPr>
              <p:nvPr/>
            </p:nvSpPr>
            <p:spPr bwMode="auto">
              <a:xfrm>
                <a:off x="4481695" y="1453408"/>
                <a:ext cx="20205" cy="17511"/>
              </a:xfrm>
              <a:custGeom>
                <a:avLst/>
                <a:gdLst>
                  <a:gd name="T0" fmla="*/ 1 w 15"/>
                  <a:gd name="T1" fmla="*/ 13 h 13"/>
                  <a:gd name="T2" fmla="*/ 1 w 15"/>
                  <a:gd name="T3" fmla="*/ 13 h 13"/>
                  <a:gd name="T4" fmla="*/ 1 w 15"/>
                  <a:gd name="T5" fmla="*/ 9 h 13"/>
                  <a:gd name="T6" fmla="*/ 1 w 15"/>
                  <a:gd name="T7" fmla="*/ 9 h 13"/>
                  <a:gd name="T8" fmla="*/ 1 w 15"/>
                  <a:gd name="T9" fmla="*/ 6 h 13"/>
                  <a:gd name="T10" fmla="*/ 4 w 15"/>
                  <a:gd name="T11" fmla="*/ 4 h 13"/>
                  <a:gd name="T12" fmla="*/ 7 w 15"/>
                  <a:gd name="T13" fmla="*/ 2 h 13"/>
                  <a:gd name="T14" fmla="*/ 9 w 15"/>
                  <a:gd name="T15" fmla="*/ 2 h 13"/>
                  <a:gd name="T16" fmla="*/ 9 w 15"/>
                  <a:gd name="T17" fmla="*/ 2 h 13"/>
                  <a:gd name="T18" fmla="*/ 13 w 15"/>
                  <a:gd name="T19" fmla="*/ 4 h 13"/>
                  <a:gd name="T20" fmla="*/ 15 w 15"/>
                  <a:gd name="T21" fmla="*/ 5 h 13"/>
                  <a:gd name="T22" fmla="*/ 15 w 15"/>
                  <a:gd name="T23" fmla="*/ 5 h 13"/>
                  <a:gd name="T24" fmla="*/ 13 w 15"/>
                  <a:gd name="T25" fmla="*/ 1 h 13"/>
                  <a:gd name="T26" fmla="*/ 9 w 15"/>
                  <a:gd name="T27" fmla="*/ 0 h 13"/>
                  <a:gd name="T28" fmla="*/ 9 w 15"/>
                  <a:gd name="T29" fmla="*/ 0 h 13"/>
                  <a:gd name="T30" fmla="*/ 5 w 15"/>
                  <a:gd name="T31" fmla="*/ 0 h 13"/>
                  <a:gd name="T32" fmla="*/ 3 w 15"/>
                  <a:gd name="T33" fmla="*/ 2 h 13"/>
                  <a:gd name="T34" fmla="*/ 1 w 15"/>
                  <a:gd name="T35" fmla="*/ 4 h 13"/>
                  <a:gd name="T36" fmla="*/ 0 w 15"/>
                  <a:gd name="T37" fmla="*/ 8 h 13"/>
                  <a:gd name="T38" fmla="*/ 0 w 15"/>
                  <a:gd name="T39" fmla="*/ 8 h 13"/>
                  <a:gd name="T40" fmla="*/ 0 w 15"/>
                  <a:gd name="T41" fmla="*/ 10 h 13"/>
                  <a:gd name="T42" fmla="*/ 1 w 15"/>
                  <a:gd name="T43" fmla="*/ 13 h 13"/>
                  <a:gd name="T44" fmla="*/ 1 w 15"/>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3">
                    <a:moveTo>
                      <a:pt x="1" y="13"/>
                    </a:moveTo>
                    <a:lnTo>
                      <a:pt x="1" y="13"/>
                    </a:lnTo>
                    <a:lnTo>
                      <a:pt x="1" y="9"/>
                    </a:lnTo>
                    <a:lnTo>
                      <a:pt x="1" y="9"/>
                    </a:lnTo>
                    <a:lnTo>
                      <a:pt x="1" y="6"/>
                    </a:lnTo>
                    <a:lnTo>
                      <a:pt x="4" y="4"/>
                    </a:lnTo>
                    <a:lnTo>
                      <a:pt x="7" y="2"/>
                    </a:lnTo>
                    <a:lnTo>
                      <a:pt x="9" y="2"/>
                    </a:lnTo>
                    <a:lnTo>
                      <a:pt x="9" y="2"/>
                    </a:lnTo>
                    <a:lnTo>
                      <a:pt x="13" y="4"/>
                    </a:lnTo>
                    <a:lnTo>
                      <a:pt x="15" y="5"/>
                    </a:lnTo>
                    <a:lnTo>
                      <a:pt x="15" y="5"/>
                    </a:lnTo>
                    <a:lnTo>
                      <a:pt x="13" y="1"/>
                    </a:lnTo>
                    <a:lnTo>
                      <a:pt x="9" y="0"/>
                    </a:lnTo>
                    <a:lnTo>
                      <a:pt x="9" y="0"/>
                    </a:lnTo>
                    <a:lnTo>
                      <a:pt x="5" y="0"/>
                    </a:lnTo>
                    <a:lnTo>
                      <a:pt x="3" y="2"/>
                    </a:lnTo>
                    <a:lnTo>
                      <a:pt x="1" y="4"/>
                    </a:lnTo>
                    <a:lnTo>
                      <a:pt x="0" y="8"/>
                    </a:lnTo>
                    <a:lnTo>
                      <a:pt x="0" y="8"/>
                    </a:lnTo>
                    <a:lnTo>
                      <a:pt x="0" y="10"/>
                    </a:lnTo>
                    <a:lnTo>
                      <a:pt x="1" y="13"/>
                    </a:lnTo>
                    <a:lnTo>
                      <a:pt x="1" y="1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7" name="Freeform 475"/>
              <p:cNvSpPr>
                <a:spLocks/>
              </p:cNvSpPr>
              <p:nvPr/>
            </p:nvSpPr>
            <p:spPr bwMode="auto">
              <a:xfrm>
                <a:off x="4476307" y="1497858"/>
                <a:ext cx="21552" cy="22899"/>
              </a:xfrm>
              <a:custGeom>
                <a:avLst/>
                <a:gdLst>
                  <a:gd name="T0" fmla="*/ 7 w 16"/>
                  <a:gd name="T1" fmla="*/ 17 h 17"/>
                  <a:gd name="T2" fmla="*/ 7 w 16"/>
                  <a:gd name="T3" fmla="*/ 17 h 17"/>
                  <a:gd name="T4" fmla="*/ 9 w 16"/>
                  <a:gd name="T5" fmla="*/ 17 h 17"/>
                  <a:gd name="T6" fmla="*/ 13 w 16"/>
                  <a:gd name="T7" fmla="*/ 15 h 17"/>
                  <a:gd name="T8" fmla="*/ 15 w 16"/>
                  <a:gd name="T9" fmla="*/ 12 h 17"/>
                  <a:gd name="T10" fmla="*/ 16 w 16"/>
                  <a:gd name="T11" fmla="*/ 10 h 17"/>
                  <a:gd name="T12" fmla="*/ 16 w 16"/>
                  <a:gd name="T13" fmla="*/ 10 h 17"/>
                  <a:gd name="T14" fmla="*/ 16 w 16"/>
                  <a:gd name="T15" fmla="*/ 6 h 17"/>
                  <a:gd name="T16" fmla="*/ 15 w 16"/>
                  <a:gd name="T17" fmla="*/ 3 h 17"/>
                  <a:gd name="T18" fmla="*/ 12 w 16"/>
                  <a:gd name="T19" fmla="*/ 2 h 17"/>
                  <a:gd name="T20" fmla="*/ 9 w 16"/>
                  <a:gd name="T21" fmla="*/ 0 h 17"/>
                  <a:gd name="T22" fmla="*/ 9 w 16"/>
                  <a:gd name="T23" fmla="*/ 0 h 17"/>
                  <a:gd name="T24" fmla="*/ 5 w 16"/>
                  <a:gd name="T25" fmla="*/ 0 h 17"/>
                  <a:gd name="T26" fmla="*/ 3 w 16"/>
                  <a:gd name="T27" fmla="*/ 2 h 17"/>
                  <a:gd name="T28" fmla="*/ 1 w 16"/>
                  <a:gd name="T29" fmla="*/ 4 h 17"/>
                  <a:gd name="T30" fmla="*/ 0 w 16"/>
                  <a:gd name="T31" fmla="*/ 7 h 17"/>
                  <a:gd name="T32" fmla="*/ 0 w 16"/>
                  <a:gd name="T33" fmla="*/ 7 h 17"/>
                  <a:gd name="T34" fmla="*/ 0 w 16"/>
                  <a:gd name="T35" fmla="*/ 11 h 17"/>
                  <a:gd name="T36" fmla="*/ 1 w 16"/>
                  <a:gd name="T37" fmla="*/ 14 h 17"/>
                  <a:gd name="T38" fmla="*/ 4 w 16"/>
                  <a:gd name="T39" fmla="*/ 15 h 17"/>
                  <a:gd name="T40" fmla="*/ 7 w 16"/>
                  <a:gd name="T41" fmla="*/ 17 h 17"/>
                  <a:gd name="T42" fmla="*/ 7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7" y="17"/>
                    </a:moveTo>
                    <a:lnTo>
                      <a:pt x="7" y="17"/>
                    </a:lnTo>
                    <a:lnTo>
                      <a:pt x="9" y="17"/>
                    </a:lnTo>
                    <a:lnTo>
                      <a:pt x="13" y="15"/>
                    </a:lnTo>
                    <a:lnTo>
                      <a:pt x="15" y="12"/>
                    </a:lnTo>
                    <a:lnTo>
                      <a:pt x="16" y="10"/>
                    </a:lnTo>
                    <a:lnTo>
                      <a:pt x="16" y="10"/>
                    </a:lnTo>
                    <a:lnTo>
                      <a:pt x="16" y="6"/>
                    </a:lnTo>
                    <a:lnTo>
                      <a:pt x="15" y="3"/>
                    </a:lnTo>
                    <a:lnTo>
                      <a:pt x="12" y="2"/>
                    </a:lnTo>
                    <a:lnTo>
                      <a:pt x="9" y="0"/>
                    </a:lnTo>
                    <a:lnTo>
                      <a:pt x="9" y="0"/>
                    </a:lnTo>
                    <a:lnTo>
                      <a:pt x="5" y="0"/>
                    </a:lnTo>
                    <a:lnTo>
                      <a:pt x="3" y="2"/>
                    </a:lnTo>
                    <a:lnTo>
                      <a:pt x="1" y="4"/>
                    </a:lnTo>
                    <a:lnTo>
                      <a:pt x="0" y="7"/>
                    </a:lnTo>
                    <a:lnTo>
                      <a:pt x="0" y="7"/>
                    </a:lnTo>
                    <a:lnTo>
                      <a:pt x="0" y="11"/>
                    </a:lnTo>
                    <a:lnTo>
                      <a:pt x="1" y="14"/>
                    </a:lnTo>
                    <a:lnTo>
                      <a:pt x="4" y="15"/>
                    </a:lnTo>
                    <a:lnTo>
                      <a:pt x="7" y="17"/>
                    </a:lnTo>
                    <a:lnTo>
                      <a:pt x="7"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8" name="Freeform 476"/>
              <p:cNvSpPr>
                <a:spLocks/>
              </p:cNvSpPr>
              <p:nvPr/>
            </p:nvSpPr>
            <p:spPr bwMode="auto">
              <a:xfrm>
                <a:off x="4476307" y="1497858"/>
                <a:ext cx="21552" cy="18858"/>
              </a:xfrm>
              <a:custGeom>
                <a:avLst/>
                <a:gdLst>
                  <a:gd name="T0" fmla="*/ 1 w 16"/>
                  <a:gd name="T1" fmla="*/ 14 h 14"/>
                  <a:gd name="T2" fmla="*/ 1 w 16"/>
                  <a:gd name="T3" fmla="*/ 14 h 14"/>
                  <a:gd name="T4" fmla="*/ 1 w 16"/>
                  <a:gd name="T5" fmla="*/ 10 h 14"/>
                  <a:gd name="T6" fmla="*/ 1 w 16"/>
                  <a:gd name="T7" fmla="*/ 10 h 14"/>
                  <a:gd name="T8" fmla="*/ 3 w 16"/>
                  <a:gd name="T9" fmla="*/ 7 h 14"/>
                  <a:gd name="T10" fmla="*/ 4 w 16"/>
                  <a:gd name="T11" fmla="*/ 4 h 14"/>
                  <a:gd name="T12" fmla="*/ 7 w 16"/>
                  <a:gd name="T13" fmla="*/ 3 h 14"/>
                  <a:gd name="T14" fmla="*/ 11 w 16"/>
                  <a:gd name="T15" fmla="*/ 2 h 14"/>
                  <a:gd name="T16" fmla="*/ 11 w 16"/>
                  <a:gd name="T17" fmla="*/ 2 h 14"/>
                  <a:gd name="T18" fmla="*/ 13 w 16"/>
                  <a:gd name="T19" fmla="*/ 3 h 14"/>
                  <a:gd name="T20" fmla="*/ 16 w 16"/>
                  <a:gd name="T21" fmla="*/ 6 h 14"/>
                  <a:gd name="T22" fmla="*/ 16 w 16"/>
                  <a:gd name="T23" fmla="*/ 6 h 14"/>
                  <a:gd name="T24" fmla="*/ 13 w 16"/>
                  <a:gd name="T25" fmla="*/ 2 h 14"/>
                  <a:gd name="T26" fmla="*/ 9 w 16"/>
                  <a:gd name="T27" fmla="*/ 0 h 14"/>
                  <a:gd name="T28" fmla="*/ 9 w 16"/>
                  <a:gd name="T29" fmla="*/ 0 h 14"/>
                  <a:gd name="T30" fmla="*/ 5 w 16"/>
                  <a:gd name="T31" fmla="*/ 0 h 14"/>
                  <a:gd name="T32" fmla="*/ 3 w 16"/>
                  <a:gd name="T33" fmla="*/ 2 h 14"/>
                  <a:gd name="T34" fmla="*/ 1 w 16"/>
                  <a:gd name="T35" fmla="*/ 4 h 14"/>
                  <a:gd name="T36" fmla="*/ 0 w 16"/>
                  <a:gd name="T37" fmla="*/ 7 h 14"/>
                  <a:gd name="T38" fmla="*/ 0 w 16"/>
                  <a:gd name="T39" fmla="*/ 7 h 14"/>
                  <a:gd name="T40" fmla="*/ 0 w 16"/>
                  <a:gd name="T41" fmla="*/ 11 h 14"/>
                  <a:gd name="T42" fmla="*/ 1 w 16"/>
                  <a:gd name="T43" fmla="*/ 14 h 14"/>
                  <a:gd name="T44" fmla="*/ 1 w 16"/>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4">
                    <a:moveTo>
                      <a:pt x="1" y="14"/>
                    </a:moveTo>
                    <a:lnTo>
                      <a:pt x="1" y="14"/>
                    </a:lnTo>
                    <a:lnTo>
                      <a:pt x="1" y="10"/>
                    </a:lnTo>
                    <a:lnTo>
                      <a:pt x="1" y="10"/>
                    </a:lnTo>
                    <a:lnTo>
                      <a:pt x="3" y="7"/>
                    </a:lnTo>
                    <a:lnTo>
                      <a:pt x="4" y="4"/>
                    </a:lnTo>
                    <a:lnTo>
                      <a:pt x="7" y="3"/>
                    </a:lnTo>
                    <a:lnTo>
                      <a:pt x="11" y="2"/>
                    </a:lnTo>
                    <a:lnTo>
                      <a:pt x="11" y="2"/>
                    </a:lnTo>
                    <a:lnTo>
                      <a:pt x="13" y="3"/>
                    </a:lnTo>
                    <a:lnTo>
                      <a:pt x="16" y="6"/>
                    </a:lnTo>
                    <a:lnTo>
                      <a:pt x="16" y="6"/>
                    </a:lnTo>
                    <a:lnTo>
                      <a:pt x="13" y="2"/>
                    </a:lnTo>
                    <a:lnTo>
                      <a:pt x="9" y="0"/>
                    </a:lnTo>
                    <a:lnTo>
                      <a:pt x="9" y="0"/>
                    </a:lnTo>
                    <a:lnTo>
                      <a:pt x="5" y="0"/>
                    </a:lnTo>
                    <a:lnTo>
                      <a:pt x="3" y="2"/>
                    </a:lnTo>
                    <a:lnTo>
                      <a:pt x="1" y="4"/>
                    </a:lnTo>
                    <a:lnTo>
                      <a:pt x="0" y="7"/>
                    </a:lnTo>
                    <a:lnTo>
                      <a:pt x="0" y="7"/>
                    </a:lnTo>
                    <a:lnTo>
                      <a:pt x="0" y="11"/>
                    </a:lnTo>
                    <a:lnTo>
                      <a:pt x="1" y="14"/>
                    </a:lnTo>
                    <a:lnTo>
                      <a:pt x="1" y="14"/>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9" name="Freeform 477"/>
              <p:cNvSpPr>
                <a:spLocks/>
              </p:cNvSpPr>
              <p:nvPr/>
            </p:nvSpPr>
            <p:spPr bwMode="auto">
              <a:xfrm>
                <a:off x="4470919" y="1542309"/>
                <a:ext cx="21552" cy="22899"/>
              </a:xfrm>
              <a:custGeom>
                <a:avLst/>
                <a:gdLst>
                  <a:gd name="T0" fmla="*/ 7 w 16"/>
                  <a:gd name="T1" fmla="*/ 17 h 17"/>
                  <a:gd name="T2" fmla="*/ 7 w 16"/>
                  <a:gd name="T3" fmla="*/ 17 h 17"/>
                  <a:gd name="T4" fmla="*/ 11 w 16"/>
                  <a:gd name="T5" fmla="*/ 16 h 17"/>
                  <a:gd name="T6" fmla="*/ 13 w 16"/>
                  <a:gd name="T7" fmla="*/ 15 h 17"/>
                  <a:gd name="T8" fmla="*/ 15 w 16"/>
                  <a:gd name="T9" fmla="*/ 13 h 17"/>
                  <a:gd name="T10" fmla="*/ 16 w 16"/>
                  <a:gd name="T11" fmla="*/ 9 h 17"/>
                  <a:gd name="T12" fmla="*/ 16 w 16"/>
                  <a:gd name="T13" fmla="*/ 9 h 17"/>
                  <a:gd name="T14" fmla="*/ 16 w 16"/>
                  <a:gd name="T15" fmla="*/ 6 h 17"/>
                  <a:gd name="T16" fmla="*/ 15 w 16"/>
                  <a:gd name="T17" fmla="*/ 4 h 17"/>
                  <a:gd name="T18" fmla="*/ 12 w 16"/>
                  <a:gd name="T19" fmla="*/ 1 h 17"/>
                  <a:gd name="T20" fmla="*/ 9 w 16"/>
                  <a:gd name="T21" fmla="*/ 0 h 17"/>
                  <a:gd name="T22" fmla="*/ 9 w 16"/>
                  <a:gd name="T23" fmla="*/ 0 h 17"/>
                  <a:gd name="T24" fmla="*/ 5 w 16"/>
                  <a:gd name="T25" fmla="*/ 1 h 17"/>
                  <a:gd name="T26" fmla="*/ 3 w 16"/>
                  <a:gd name="T27" fmla="*/ 2 h 17"/>
                  <a:gd name="T28" fmla="*/ 1 w 16"/>
                  <a:gd name="T29" fmla="*/ 5 h 17"/>
                  <a:gd name="T30" fmla="*/ 0 w 16"/>
                  <a:gd name="T31" fmla="*/ 8 h 17"/>
                  <a:gd name="T32" fmla="*/ 0 w 16"/>
                  <a:gd name="T33" fmla="*/ 8 h 17"/>
                  <a:gd name="T34" fmla="*/ 0 w 16"/>
                  <a:gd name="T35" fmla="*/ 11 h 17"/>
                  <a:gd name="T36" fmla="*/ 1 w 16"/>
                  <a:gd name="T37" fmla="*/ 13 h 17"/>
                  <a:gd name="T38" fmla="*/ 4 w 16"/>
                  <a:gd name="T39" fmla="*/ 16 h 17"/>
                  <a:gd name="T40" fmla="*/ 7 w 16"/>
                  <a:gd name="T41" fmla="*/ 17 h 17"/>
                  <a:gd name="T42" fmla="*/ 7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7" y="17"/>
                    </a:moveTo>
                    <a:lnTo>
                      <a:pt x="7" y="17"/>
                    </a:lnTo>
                    <a:lnTo>
                      <a:pt x="11" y="16"/>
                    </a:lnTo>
                    <a:lnTo>
                      <a:pt x="13" y="15"/>
                    </a:lnTo>
                    <a:lnTo>
                      <a:pt x="15" y="13"/>
                    </a:lnTo>
                    <a:lnTo>
                      <a:pt x="16" y="9"/>
                    </a:lnTo>
                    <a:lnTo>
                      <a:pt x="16" y="9"/>
                    </a:lnTo>
                    <a:lnTo>
                      <a:pt x="16" y="6"/>
                    </a:lnTo>
                    <a:lnTo>
                      <a:pt x="15" y="4"/>
                    </a:lnTo>
                    <a:lnTo>
                      <a:pt x="12" y="1"/>
                    </a:lnTo>
                    <a:lnTo>
                      <a:pt x="9" y="0"/>
                    </a:lnTo>
                    <a:lnTo>
                      <a:pt x="9" y="0"/>
                    </a:lnTo>
                    <a:lnTo>
                      <a:pt x="5" y="1"/>
                    </a:lnTo>
                    <a:lnTo>
                      <a:pt x="3" y="2"/>
                    </a:lnTo>
                    <a:lnTo>
                      <a:pt x="1" y="5"/>
                    </a:lnTo>
                    <a:lnTo>
                      <a:pt x="0" y="8"/>
                    </a:lnTo>
                    <a:lnTo>
                      <a:pt x="0" y="8"/>
                    </a:lnTo>
                    <a:lnTo>
                      <a:pt x="0" y="11"/>
                    </a:lnTo>
                    <a:lnTo>
                      <a:pt x="1" y="13"/>
                    </a:lnTo>
                    <a:lnTo>
                      <a:pt x="4" y="16"/>
                    </a:lnTo>
                    <a:lnTo>
                      <a:pt x="7" y="17"/>
                    </a:lnTo>
                    <a:lnTo>
                      <a:pt x="7"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0" name="Freeform 478"/>
              <p:cNvSpPr>
                <a:spLocks/>
              </p:cNvSpPr>
              <p:nvPr/>
            </p:nvSpPr>
            <p:spPr bwMode="auto">
              <a:xfrm>
                <a:off x="4470919" y="1542309"/>
                <a:ext cx="21552" cy="17511"/>
              </a:xfrm>
              <a:custGeom>
                <a:avLst/>
                <a:gdLst>
                  <a:gd name="T0" fmla="*/ 1 w 16"/>
                  <a:gd name="T1" fmla="*/ 13 h 13"/>
                  <a:gd name="T2" fmla="*/ 1 w 16"/>
                  <a:gd name="T3" fmla="*/ 13 h 13"/>
                  <a:gd name="T4" fmla="*/ 1 w 16"/>
                  <a:gd name="T5" fmla="*/ 11 h 13"/>
                  <a:gd name="T6" fmla="*/ 1 w 16"/>
                  <a:gd name="T7" fmla="*/ 11 h 13"/>
                  <a:gd name="T8" fmla="*/ 3 w 16"/>
                  <a:gd name="T9" fmla="*/ 6 h 13"/>
                  <a:gd name="T10" fmla="*/ 4 w 16"/>
                  <a:gd name="T11" fmla="*/ 4 h 13"/>
                  <a:gd name="T12" fmla="*/ 7 w 16"/>
                  <a:gd name="T13" fmla="*/ 2 h 13"/>
                  <a:gd name="T14" fmla="*/ 11 w 16"/>
                  <a:gd name="T15" fmla="*/ 2 h 13"/>
                  <a:gd name="T16" fmla="*/ 11 w 16"/>
                  <a:gd name="T17" fmla="*/ 2 h 13"/>
                  <a:gd name="T18" fmla="*/ 13 w 16"/>
                  <a:gd name="T19" fmla="*/ 4 h 13"/>
                  <a:gd name="T20" fmla="*/ 16 w 16"/>
                  <a:gd name="T21" fmla="*/ 5 h 13"/>
                  <a:gd name="T22" fmla="*/ 16 w 16"/>
                  <a:gd name="T23" fmla="*/ 5 h 13"/>
                  <a:gd name="T24" fmla="*/ 13 w 16"/>
                  <a:gd name="T25" fmla="*/ 2 h 13"/>
                  <a:gd name="T26" fmla="*/ 9 w 16"/>
                  <a:gd name="T27" fmla="*/ 0 h 13"/>
                  <a:gd name="T28" fmla="*/ 9 w 16"/>
                  <a:gd name="T29" fmla="*/ 0 h 13"/>
                  <a:gd name="T30" fmla="*/ 5 w 16"/>
                  <a:gd name="T31" fmla="*/ 1 h 13"/>
                  <a:gd name="T32" fmla="*/ 3 w 16"/>
                  <a:gd name="T33" fmla="*/ 2 h 13"/>
                  <a:gd name="T34" fmla="*/ 1 w 16"/>
                  <a:gd name="T35" fmla="*/ 5 h 13"/>
                  <a:gd name="T36" fmla="*/ 0 w 16"/>
                  <a:gd name="T37" fmla="*/ 8 h 13"/>
                  <a:gd name="T38" fmla="*/ 0 w 16"/>
                  <a:gd name="T39" fmla="*/ 8 h 13"/>
                  <a:gd name="T40" fmla="*/ 0 w 16"/>
                  <a:gd name="T41" fmla="*/ 11 h 13"/>
                  <a:gd name="T42" fmla="*/ 1 w 16"/>
                  <a:gd name="T43" fmla="*/ 13 h 13"/>
                  <a:gd name="T44" fmla="*/ 1 w 16"/>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3">
                    <a:moveTo>
                      <a:pt x="1" y="13"/>
                    </a:moveTo>
                    <a:lnTo>
                      <a:pt x="1" y="13"/>
                    </a:lnTo>
                    <a:lnTo>
                      <a:pt x="1" y="11"/>
                    </a:lnTo>
                    <a:lnTo>
                      <a:pt x="1" y="11"/>
                    </a:lnTo>
                    <a:lnTo>
                      <a:pt x="3" y="6"/>
                    </a:lnTo>
                    <a:lnTo>
                      <a:pt x="4" y="4"/>
                    </a:lnTo>
                    <a:lnTo>
                      <a:pt x="7" y="2"/>
                    </a:lnTo>
                    <a:lnTo>
                      <a:pt x="11" y="2"/>
                    </a:lnTo>
                    <a:lnTo>
                      <a:pt x="11" y="2"/>
                    </a:lnTo>
                    <a:lnTo>
                      <a:pt x="13" y="4"/>
                    </a:lnTo>
                    <a:lnTo>
                      <a:pt x="16" y="5"/>
                    </a:lnTo>
                    <a:lnTo>
                      <a:pt x="16" y="5"/>
                    </a:lnTo>
                    <a:lnTo>
                      <a:pt x="13" y="2"/>
                    </a:lnTo>
                    <a:lnTo>
                      <a:pt x="9" y="0"/>
                    </a:lnTo>
                    <a:lnTo>
                      <a:pt x="9" y="0"/>
                    </a:lnTo>
                    <a:lnTo>
                      <a:pt x="5" y="1"/>
                    </a:lnTo>
                    <a:lnTo>
                      <a:pt x="3" y="2"/>
                    </a:lnTo>
                    <a:lnTo>
                      <a:pt x="1" y="5"/>
                    </a:lnTo>
                    <a:lnTo>
                      <a:pt x="0" y="8"/>
                    </a:lnTo>
                    <a:lnTo>
                      <a:pt x="0" y="8"/>
                    </a:lnTo>
                    <a:lnTo>
                      <a:pt x="0" y="11"/>
                    </a:lnTo>
                    <a:lnTo>
                      <a:pt x="1" y="13"/>
                    </a:lnTo>
                    <a:lnTo>
                      <a:pt x="1" y="1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1" name="Freeform 479"/>
              <p:cNvSpPr>
                <a:spLocks/>
              </p:cNvSpPr>
              <p:nvPr/>
            </p:nvSpPr>
            <p:spPr bwMode="auto">
              <a:xfrm>
                <a:off x="4465531" y="1586759"/>
                <a:ext cx="21552" cy="22899"/>
              </a:xfrm>
              <a:custGeom>
                <a:avLst/>
                <a:gdLst>
                  <a:gd name="T0" fmla="*/ 7 w 16"/>
                  <a:gd name="T1" fmla="*/ 17 h 17"/>
                  <a:gd name="T2" fmla="*/ 7 w 16"/>
                  <a:gd name="T3" fmla="*/ 17 h 17"/>
                  <a:gd name="T4" fmla="*/ 11 w 16"/>
                  <a:gd name="T5" fmla="*/ 17 h 17"/>
                  <a:gd name="T6" fmla="*/ 13 w 16"/>
                  <a:gd name="T7" fmla="*/ 15 h 17"/>
                  <a:gd name="T8" fmla="*/ 15 w 16"/>
                  <a:gd name="T9" fmla="*/ 13 h 17"/>
                  <a:gd name="T10" fmla="*/ 16 w 16"/>
                  <a:gd name="T11" fmla="*/ 10 h 17"/>
                  <a:gd name="T12" fmla="*/ 16 w 16"/>
                  <a:gd name="T13" fmla="*/ 10 h 17"/>
                  <a:gd name="T14" fmla="*/ 16 w 16"/>
                  <a:gd name="T15" fmla="*/ 6 h 17"/>
                  <a:gd name="T16" fmla="*/ 15 w 16"/>
                  <a:gd name="T17" fmla="*/ 3 h 17"/>
                  <a:gd name="T18" fmla="*/ 12 w 16"/>
                  <a:gd name="T19" fmla="*/ 2 h 17"/>
                  <a:gd name="T20" fmla="*/ 9 w 16"/>
                  <a:gd name="T21" fmla="*/ 0 h 17"/>
                  <a:gd name="T22" fmla="*/ 9 w 16"/>
                  <a:gd name="T23" fmla="*/ 0 h 17"/>
                  <a:gd name="T24" fmla="*/ 5 w 16"/>
                  <a:gd name="T25" fmla="*/ 0 h 17"/>
                  <a:gd name="T26" fmla="*/ 3 w 16"/>
                  <a:gd name="T27" fmla="*/ 2 h 17"/>
                  <a:gd name="T28" fmla="*/ 1 w 16"/>
                  <a:gd name="T29" fmla="*/ 5 h 17"/>
                  <a:gd name="T30" fmla="*/ 0 w 16"/>
                  <a:gd name="T31" fmla="*/ 9 h 17"/>
                  <a:gd name="T32" fmla="*/ 0 w 16"/>
                  <a:gd name="T33" fmla="*/ 9 h 17"/>
                  <a:gd name="T34" fmla="*/ 0 w 16"/>
                  <a:gd name="T35" fmla="*/ 11 h 17"/>
                  <a:gd name="T36" fmla="*/ 1 w 16"/>
                  <a:gd name="T37" fmla="*/ 14 h 17"/>
                  <a:gd name="T38" fmla="*/ 4 w 16"/>
                  <a:gd name="T39" fmla="*/ 17 h 17"/>
                  <a:gd name="T40" fmla="*/ 7 w 16"/>
                  <a:gd name="T41" fmla="*/ 17 h 17"/>
                  <a:gd name="T42" fmla="*/ 7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7" y="17"/>
                    </a:moveTo>
                    <a:lnTo>
                      <a:pt x="7" y="17"/>
                    </a:lnTo>
                    <a:lnTo>
                      <a:pt x="11" y="17"/>
                    </a:lnTo>
                    <a:lnTo>
                      <a:pt x="13" y="15"/>
                    </a:lnTo>
                    <a:lnTo>
                      <a:pt x="15" y="13"/>
                    </a:lnTo>
                    <a:lnTo>
                      <a:pt x="16" y="10"/>
                    </a:lnTo>
                    <a:lnTo>
                      <a:pt x="16" y="10"/>
                    </a:lnTo>
                    <a:lnTo>
                      <a:pt x="16" y="6"/>
                    </a:lnTo>
                    <a:lnTo>
                      <a:pt x="15" y="3"/>
                    </a:lnTo>
                    <a:lnTo>
                      <a:pt x="12" y="2"/>
                    </a:lnTo>
                    <a:lnTo>
                      <a:pt x="9" y="0"/>
                    </a:lnTo>
                    <a:lnTo>
                      <a:pt x="9" y="0"/>
                    </a:lnTo>
                    <a:lnTo>
                      <a:pt x="5" y="0"/>
                    </a:lnTo>
                    <a:lnTo>
                      <a:pt x="3" y="2"/>
                    </a:lnTo>
                    <a:lnTo>
                      <a:pt x="1" y="5"/>
                    </a:lnTo>
                    <a:lnTo>
                      <a:pt x="0" y="9"/>
                    </a:lnTo>
                    <a:lnTo>
                      <a:pt x="0" y="9"/>
                    </a:lnTo>
                    <a:lnTo>
                      <a:pt x="0" y="11"/>
                    </a:lnTo>
                    <a:lnTo>
                      <a:pt x="1" y="14"/>
                    </a:lnTo>
                    <a:lnTo>
                      <a:pt x="4" y="17"/>
                    </a:lnTo>
                    <a:lnTo>
                      <a:pt x="7" y="17"/>
                    </a:lnTo>
                    <a:lnTo>
                      <a:pt x="7"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2" name="Freeform 480"/>
              <p:cNvSpPr>
                <a:spLocks/>
              </p:cNvSpPr>
              <p:nvPr/>
            </p:nvSpPr>
            <p:spPr bwMode="auto">
              <a:xfrm>
                <a:off x="4465531" y="1586759"/>
                <a:ext cx="21552" cy="18858"/>
              </a:xfrm>
              <a:custGeom>
                <a:avLst/>
                <a:gdLst>
                  <a:gd name="T0" fmla="*/ 1 w 16"/>
                  <a:gd name="T1" fmla="*/ 14 h 14"/>
                  <a:gd name="T2" fmla="*/ 1 w 16"/>
                  <a:gd name="T3" fmla="*/ 14 h 14"/>
                  <a:gd name="T4" fmla="*/ 1 w 16"/>
                  <a:gd name="T5" fmla="*/ 10 h 14"/>
                  <a:gd name="T6" fmla="*/ 1 w 16"/>
                  <a:gd name="T7" fmla="*/ 10 h 14"/>
                  <a:gd name="T8" fmla="*/ 3 w 16"/>
                  <a:gd name="T9" fmla="*/ 7 h 14"/>
                  <a:gd name="T10" fmla="*/ 4 w 16"/>
                  <a:gd name="T11" fmla="*/ 5 h 14"/>
                  <a:gd name="T12" fmla="*/ 7 w 16"/>
                  <a:gd name="T13" fmla="*/ 3 h 14"/>
                  <a:gd name="T14" fmla="*/ 11 w 16"/>
                  <a:gd name="T15" fmla="*/ 3 h 14"/>
                  <a:gd name="T16" fmla="*/ 11 w 16"/>
                  <a:gd name="T17" fmla="*/ 3 h 14"/>
                  <a:gd name="T18" fmla="*/ 13 w 16"/>
                  <a:gd name="T19" fmla="*/ 3 h 14"/>
                  <a:gd name="T20" fmla="*/ 16 w 16"/>
                  <a:gd name="T21" fmla="*/ 6 h 14"/>
                  <a:gd name="T22" fmla="*/ 16 w 16"/>
                  <a:gd name="T23" fmla="*/ 6 h 14"/>
                  <a:gd name="T24" fmla="*/ 13 w 16"/>
                  <a:gd name="T25" fmla="*/ 2 h 14"/>
                  <a:gd name="T26" fmla="*/ 9 w 16"/>
                  <a:gd name="T27" fmla="*/ 0 h 14"/>
                  <a:gd name="T28" fmla="*/ 9 w 16"/>
                  <a:gd name="T29" fmla="*/ 0 h 14"/>
                  <a:gd name="T30" fmla="*/ 5 w 16"/>
                  <a:gd name="T31" fmla="*/ 0 h 14"/>
                  <a:gd name="T32" fmla="*/ 3 w 16"/>
                  <a:gd name="T33" fmla="*/ 2 h 14"/>
                  <a:gd name="T34" fmla="*/ 1 w 16"/>
                  <a:gd name="T35" fmla="*/ 5 h 14"/>
                  <a:gd name="T36" fmla="*/ 0 w 16"/>
                  <a:gd name="T37" fmla="*/ 9 h 14"/>
                  <a:gd name="T38" fmla="*/ 0 w 16"/>
                  <a:gd name="T39" fmla="*/ 9 h 14"/>
                  <a:gd name="T40" fmla="*/ 0 w 16"/>
                  <a:gd name="T41" fmla="*/ 11 h 14"/>
                  <a:gd name="T42" fmla="*/ 1 w 16"/>
                  <a:gd name="T43" fmla="*/ 14 h 14"/>
                  <a:gd name="T44" fmla="*/ 1 w 16"/>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4">
                    <a:moveTo>
                      <a:pt x="1" y="14"/>
                    </a:moveTo>
                    <a:lnTo>
                      <a:pt x="1" y="14"/>
                    </a:lnTo>
                    <a:lnTo>
                      <a:pt x="1" y="10"/>
                    </a:lnTo>
                    <a:lnTo>
                      <a:pt x="1" y="10"/>
                    </a:lnTo>
                    <a:lnTo>
                      <a:pt x="3" y="7"/>
                    </a:lnTo>
                    <a:lnTo>
                      <a:pt x="4" y="5"/>
                    </a:lnTo>
                    <a:lnTo>
                      <a:pt x="7" y="3"/>
                    </a:lnTo>
                    <a:lnTo>
                      <a:pt x="11" y="3"/>
                    </a:lnTo>
                    <a:lnTo>
                      <a:pt x="11" y="3"/>
                    </a:lnTo>
                    <a:lnTo>
                      <a:pt x="13" y="3"/>
                    </a:lnTo>
                    <a:lnTo>
                      <a:pt x="16" y="6"/>
                    </a:lnTo>
                    <a:lnTo>
                      <a:pt x="16" y="6"/>
                    </a:lnTo>
                    <a:lnTo>
                      <a:pt x="13" y="2"/>
                    </a:lnTo>
                    <a:lnTo>
                      <a:pt x="9" y="0"/>
                    </a:lnTo>
                    <a:lnTo>
                      <a:pt x="9" y="0"/>
                    </a:lnTo>
                    <a:lnTo>
                      <a:pt x="5" y="0"/>
                    </a:lnTo>
                    <a:lnTo>
                      <a:pt x="3" y="2"/>
                    </a:lnTo>
                    <a:lnTo>
                      <a:pt x="1" y="5"/>
                    </a:lnTo>
                    <a:lnTo>
                      <a:pt x="0" y="9"/>
                    </a:lnTo>
                    <a:lnTo>
                      <a:pt x="0" y="9"/>
                    </a:lnTo>
                    <a:lnTo>
                      <a:pt x="0" y="11"/>
                    </a:lnTo>
                    <a:lnTo>
                      <a:pt x="1" y="14"/>
                    </a:lnTo>
                    <a:lnTo>
                      <a:pt x="1" y="14"/>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3" name="Freeform 481"/>
              <p:cNvSpPr>
                <a:spLocks/>
              </p:cNvSpPr>
              <p:nvPr/>
            </p:nvSpPr>
            <p:spPr bwMode="auto">
              <a:xfrm>
                <a:off x="4460143" y="1632556"/>
                <a:ext cx="21552" cy="21552"/>
              </a:xfrm>
              <a:custGeom>
                <a:avLst/>
                <a:gdLst>
                  <a:gd name="T0" fmla="*/ 7 w 16"/>
                  <a:gd name="T1" fmla="*/ 16 h 16"/>
                  <a:gd name="T2" fmla="*/ 7 w 16"/>
                  <a:gd name="T3" fmla="*/ 16 h 16"/>
                  <a:gd name="T4" fmla="*/ 11 w 16"/>
                  <a:gd name="T5" fmla="*/ 16 h 16"/>
                  <a:gd name="T6" fmla="*/ 13 w 16"/>
                  <a:gd name="T7" fmla="*/ 15 h 16"/>
                  <a:gd name="T8" fmla="*/ 15 w 16"/>
                  <a:gd name="T9" fmla="*/ 12 h 16"/>
                  <a:gd name="T10" fmla="*/ 16 w 16"/>
                  <a:gd name="T11" fmla="*/ 8 h 16"/>
                  <a:gd name="T12" fmla="*/ 16 w 16"/>
                  <a:gd name="T13" fmla="*/ 8 h 16"/>
                  <a:gd name="T14" fmla="*/ 16 w 16"/>
                  <a:gd name="T15" fmla="*/ 6 h 16"/>
                  <a:gd name="T16" fmla="*/ 15 w 16"/>
                  <a:gd name="T17" fmla="*/ 3 h 16"/>
                  <a:gd name="T18" fmla="*/ 12 w 16"/>
                  <a:gd name="T19" fmla="*/ 0 h 16"/>
                  <a:gd name="T20" fmla="*/ 9 w 16"/>
                  <a:gd name="T21" fmla="*/ 0 h 16"/>
                  <a:gd name="T22" fmla="*/ 9 w 16"/>
                  <a:gd name="T23" fmla="*/ 0 h 16"/>
                  <a:gd name="T24" fmla="*/ 5 w 16"/>
                  <a:gd name="T25" fmla="*/ 0 h 16"/>
                  <a:gd name="T26" fmla="*/ 2 w 16"/>
                  <a:gd name="T27" fmla="*/ 2 h 16"/>
                  <a:gd name="T28" fmla="*/ 1 w 16"/>
                  <a:gd name="T29" fmla="*/ 4 h 16"/>
                  <a:gd name="T30" fmla="*/ 0 w 16"/>
                  <a:gd name="T31" fmla="*/ 7 h 16"/>
                  <a:gd name="T32" fmla="*/ 0 w 16"/>
                  <a:gd name="T33" fmla="*/ 7 h 16"/>
                  <a:gd name="T34" fmla="*/ 0 w 16"/>
                  <a:gd name="T35" fmla="*/ 11 h 16"/>
                  <a:gd name="T36" fmla="*/ 1 w 16"/>
                  <a:gd name="T37" fmla="*/ 14 h 16"/>
                  <a:gd name="T38" fmla="*/ 4 w 16"/>
                  <a:gd name="T39" fmla="*/ 15 h 16"/>
                  <a:gd name="T40" fmla="*/ 7 w 16"/>
                  <a:gd name="T41" fmla="*/ 16 h 16"/>
                  <a:gd name="T42" fmla="*/ 7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7" y="16"/>
                    </a:moveTo>
                    <a:lnTo>
                      <a:pt x="7" y="16"/>
                    </a:lnTo>
                    <a:lnTo>
                      <a:pt x="11" y="16"/>
                    </a:lnTo>
                    <a:lnTo>
                      <a:pt x="13" y="15"/>
                    </a:lnTo>
                    <a:lnTo>
                      <a:pt x="15" y="12"/>
                    </a:lnTo>
                    <a:lnTo>
                      <a:pt x="16" y="8"/>
                    </a:lnTo>
                    <a:lnTo>
                      <a:pt x="16" y="8"/>
                    </a:lnTo>
                    <a:lnTo>
                      <a:pt x="16" y="6"/>
                    </a:lnTo>
                    <a:lnTo>
                      <a:pt x="15" y="3"/>
                    </a:lnTo>
                    <a:lnTo>
                      <a:pt x="12" y="0"/>
                    </a:lnTo>
                    <a:lnTo>
                      <a:pt x="9" y="0"/>
                    </a:lnTo>
                    <a:lnTo>
                      <a:pt x="9" y="0"/>
                    </a:lnTo>
                    <a:lnTo>
                      <a:pt x="5" y="0"/>
                    </a:lnTo>
                    <a:lnTo>
                      <a:pt x="2" y="2"/>
                    </a:lnTo>
                    <a:lnTo>
                      <a:pt x="1" y="4"/>
                    </a:lnTo>
                    <a:lnTo>
                      <a:pt x="0" y="7"/>
                    </a:lnTo>
                    <a:lnTo>
                      <a:pt x="0" y="7"/>
                    </a:lnTo>
                    <a:lnTo>
                      <a:pt x="0" y="11"/>
                    </a:lnTo>
                    <a:lnTo>
                      <a:pt x="1" y="14"/>
                    </a:lnTo>
                    <a:lnTo>
                      <a:pt x="4" y="15"/>
                    </a:lnTo>
                    <a:lnTo>
                      <a:pt x="7" y="16"/>
                    </a:lnTo>
                    <a:lnTo>
                      <a:pt x="7"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4" name="Freeform 482"/>
              <p:cNvSpPr>
                <a:spLocks/>
              </p:cNvSpPr>
              <p:nvPr/>
            </p:nvSpPr>
            <p:spPr bwMode="auto">
              <a:xfrm>
                <a:off x="4460143" y="1632556"/>
                <a:ext cx="21552" cy="18858"/>
              </a:xfrm>
              <a:custGeom>
                <a:avLst/>
                <a:gdLst>
                  <a:gd name="T0" fmla="*/ 1 w 16"/>
                  <a:gd name="T1" fmla="*/ 14 h 14"/>
                  <a:gd name="T2" fmla="*/ 1 w 16"/>
                  <a:gd name="T3" fmla="*/ 14 h 14"/>
                  <a:gd name="T4" fmla="*/ 1 w 16"/>
                  <a:gd name="T5" fmla="*/ 10 h 14"/>
                  <a:gd name="T6" fmla="*/ 1 w 16"/>
                  <a:gd name="T7" fmla="*/ 10 h 14"/>
                  <a:gd name="T8" fmla="*/ 2 w 16"/>
                  <a:gd name="T9" fmla="*/ 6 h 14"/>
                  <a:gd name="T10" fmla="*/ 4 w 16"/>
                  <a:gd name="T11" fmla="*/ 4 h 14"/>
                  <a:gd name="T12" fmla="*/ 7 w 16"/>
                  <a:gd name="T13" fmla="*/ 3 h 14"/>
                  <a:gd name="T14" fmla="*/ 11 w 16"/>
                  <a:gd name="T15" fmla="*/ 2 h 14"/>
                  <a:gd name="T16" fmla="*/ 11 w 16"/>
                  <a:gd name="T17" fmla="*/ 2 h 14"/>
                  <a:gd name="T18" fmla="*/ 13 w 16"/>
                  <a:gd name="T19" fmla="*/ 3 h 14"/>
                  <a:gd name="T20" fmla="*/ 16 w 16"/>
                  <a:gd name="T21" fmla="*/ 6 h 14"/>
                  <a:gd name="T22" fmla="*/ 16 w 16"/>
                  <a:gd name="T23" fmla="*/ 6 h 14"/>
                  <a:gd name="T24" fmla="*/ 13 w 16"/>
                  <a:gd name="T25" fmla="*/ 2 h 14"/>
                  <a:gd name="T26" fmla="*/ 9 w 16"/>
                  <a:gd name="T27" fmla="*/ 0 h 14"/>
                  <a:gd name="T28" fmla="*/ 9 w 16"/>
                  <a:gd name="T29" fmla="*/ 0 h 14"/>
                  <a:gd name="T30" fmla="*/ 5 w 16"/>
                  <a:gd name="T31" fmla="*/ 0 h 14"/>
                  <a:gd name="T32" fmla="*/ 2 w 16"/>
                  <a:gd name="T33" fmla="*/ 2 h 14"/>
                  <a:gd name="T34" fmla="*/ 1 w 16"/>
                  <a:gd name="T35" fmla="*/ 4 h 14"/>
                  <a:gd name="T36" fmla="*/ 0 w 16"/>
                  <a:gd name="T37" fmla="*/ 7 h 14"/>
                  <a:gd name="T38" fmla="*/ 0 w 16"/>
                  <a:gd name="T39" fmla="*/ 7 h 14"/>
                  <a:gd name="T40" fmla="*/ 0 w 16"/>
                  <a:gd name="T41" fmla="*/ 11 h 14"/>
                  <a:gd name="T42" fmla="*/ 1 w 16"/>
                  <a:gd name="T43" fmla="*/ 14 h 14"/>
                  <a:gd name="T44" fmla="*/ 1 w 16"/>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4">
                    <a:moveTo>
                      <a:pt x="1" y="14"/>
                    </a:moveTo>
                    <a:lnTo>
                      <a:pt x="1" y="14"/>
                    </a:lnTo>
                    <a:lnTo>
                      <a:pt x="1" y="10"/>
                    </a:lnTo>
                    <a:lnTo>
                      <a:pt x="1" y="10"/>
                    </a:lnTo>
                    <a:lnTo>
                      <a:pt x="2" y="6"/>
                    </a:lnTo>
                    <a:lnTo>
                      <a:pt x="4" y="4"/>
                    </a:lnTo>
                    <a:lnTo>
                      <a:pt x="7" y="3"/>
                    </a:lnTo>
                    <a:lnTo>
                      <a:pt x="11" y="2"/>
                    </a:lnTo>
                    <a:lnTo>
                      <a:pt x="11" y="2"/>
                    </a:lnTo>
                    <a:lnTo>
                      <a:pt x="13" y="3"/>
                    </a:lnTo>
                    <a:lnTo>
                      <a:pt x="16" y="6"/>
                    </a:lnTo>
                    <a:lnTo>
                      <a:pt x="16" y="6"/>
                    </a:lnTo>
                    <a:lnTo>
                      <a:pt x="13" y="2"/>
                    </a:lnTo>
                    <a:lnTo>
                      <a:pt x="9" y="0"/>
                    </a:lnTo>
                    <a:lnTo>
                      <a:pt x="9" y="0"/>
                    </a:lnTo>
                    <a:lnTo>
                      <a:pt x="5" y="0"/>
                    </a:lnTo>
                    <a:lnTo>
                      <a:pt x="2" y="2"/>
                    </a:lnTo>
                    <a:lnTo>
                      <a:pt x="1" y="4"/>
                    </a:lnTo>
                    <a:lnTo>
                      <a:pt x="0" y="7"/>
                    </a:lnTo>
                    <a:lnTo>
                      <a:pt x="0" y="7"/>
                    </a:lnTo>
                    <a:lnTo>
                      <a:pt x="0" y="11"/>
                    </a:lnTo>
                    <a:lnTo>
                      <a:pt x="1" y="14"/>
                    </a:lnTo>
                    <a:lnTo>
                      <a:pt x="1" y="14"/>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5" name="Freeform 483"/>
              <p:cNvSpPr>
                <a:spLocks/>
              </p:cNvSpPr>
              <p:nvPr/>
            </p:nvSpPr>
            <p:spPr bwMode="auto">
              <a:xfrm>
                <a:off x="4454755" y="1677007"/>
                <a:ext cx="21552" cy="21552"/>
              </a:xfrm>
              <a:custGeom>
                <a:avLst/>
                <a:gdLst>
                  <a:gd name="T0" fmla="*/ 6 w 16"/>
                  <a:gd name="T1" fmla="*/ 16 h 16"/>
                  <a:gd name="T2" fmla="*/ 6 w 16"/>
                  <a:gd name="T3" fmla="*/ 16 h 16"/>
                  <a:gd name="T4" fmla="*/ 11 w 16"/>
                  <a:gd name="T5" fmla="*/ 16 h 16"/>
                  <a:gd name="T6" fmla="*/ 13 w 16"/>
                  <a:gd name="T7" fmla="*/ 14 h 16"/>
                  <a:gd name="T8" fmla="*/ 15 w 16"/>
                  <a:gd name="T9" fmla="*/ 12 h 16"/>
                  <a:gd name="T10" fmla="*/ 16 w 16"/>
                  <a:gd name="T11" fmla="*/ 9 h 16"/>
                  <a:gd name="T12" fmla="*/ 16 w 16"/>
                  <a:gd name="T13" fmla="*/ 9 h 16"/>
                  <a:gd name="T14" fmla="*/ 16 w 16"/>
                  <a:gd name="T15" fmla="*/ 6 h 16"/>
                  <a:gd name="T16" fmla="*/ 15 w 16"/>
                  <a:gd name="T17" fmla="*/ 2 h 16"/>
                  <a:gd name="T18" fmla="*/ 12 w 16"/>
                  <a:gd name="T19" fmla="*/ 1 h 16"/>
                  <a:gd name="T20" fmla="*/ 9 w 16"/>
                  <a:gd name="T21" fmla="*/ 0 h 16"/>
                  <a:gd name="T22" fmla="*/ 9 w 16"/>
                  <a:gd name="T23" fmla="*/ 0 h 16"/>
                  <a:gd name="T24" fmla="*/ 5 w 16"/>
                  <a:gd name="T25" fmla="*/ 0 h 16"/>
                  <a:gd name="T26" fmla="*/ 2 w 16"/>
                  <a:gd name="T27" fmla="*/ 2 h 16"/>
                  <a:gd name="T28" fmla="*/ 1 w 16"/>
                  <a:gd name="T29" fmla="*/ 4 h 16"/>
                  <a:gd name="T30" fmla="*/ 0 w 16"/>
                  <a:gd name="T31" fmla="*/ 8 h 16"/>
                  <a:gd name="T32" fmla="*/ 0 w 16"/>
                  <a:gd name="T33" fmla="*/ 8 h 16"/>
                  <a:gd name="T34" fmla="*/ 0 w 16"/>
                  <a:gd name="T35" fmla="*/ 10 h 16"/>
                  <a:gd name="T36" fmla="*/ 1 w 16"/>
                  <a:gd name="T37" fmla="*/ 13 h 16"/>
                  <a:gd name="T38" fmla="*/ 4 w 16"/>
                  <a:gd name="T39" fmla="*/ 16 h 16"/>
                  <a:gd name="T40" fmla="*/ 6 w 16"/>
                  <a:gd name="T41" fmla="*/ 16 h 16"/>
                  <a:gd name="T42" fmla="*/ 6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6" y="16"/>
                    </a:moveTo>
                    <a:lnTo>
                      <a:pt x="6" y="16"/>
                    </a:lnTo>
                    <a:lnTo>
                      <a:pt x="11" y="16"/>
                    </a:lnTo>
                    <a:lnTo>
                      <a:pt x="13" y="14"/>
                    </a:lnTo>
                    <a:lnTo>
                      <a:pt x="15" y="12"/>
                    </a:lnTo>
                    <a:lnTo>
                      <a:pt x="16" y="9"/>
                    </a:lnTo>
                    <a:lnTo>
                      <a:pt x="16" y="9"/>
                    </a:lnTo>
                    <a:lnTo>
                      <a:pt x="16" y="6"/>
                    </a:lnTo>
                    <a:lnTo>
                      <a:pt x="15" y="2"/>
                    </a:lnTo>
                    <a:lnTo>
                      <a:pt x="12" y="1"/>
                    </a:lnTo>
                    <a:lnTo>
                      <a:pt x="9" y="0"/>
                    </a:lnTo>
                    <a:lnTo>
                      <a:pt x="9" y="0"/>
                    </a:lnTo>
                    <a:lnTo>
                      <a:pt x="5" y="0"/>
                    </a:lnTo>
                    <a:lnTo>
                      <a:pt x="2" y="2"/>
                    </a:lnTo>
                    <a:lnTo>
                      <a:pt x="1" y="4"/>
                    </a:lnTo>
                    <a:lnTo>
                      <a:pt x="0" y="8"/>
                    </a:lnTo>
                    <a:lnTo>
                      <a:pt x="0" y="8"/>
                    </a:lnTo>
                    <a:lnTo>
                      <a:pt x="0" y="10"/>
                    </a:lnTo>
                    <a:lnTo>
                      <a:pt x="1" y="13"/>
                    </a:lnTo>
                    <a:lnTo>
                      <a:pt x="4" y="16"/>
                    </a:lnTo>
                    <a:lnTo>
                      <a:pt x="6" y="16"/>
                    </a:lnTo>
                    <a:lnTo>
                      <a:pt x="6"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6" name="Freeform 484"/>
              <p:cNvSpPr>
                <a:spLocks/>
              </p:cNvSpPr>
              <p:nvPr/>
            </p:nvSpPr>
            <p:spPr bwMode="auto">
              <a:xfrm>
                <a:off x="4454755" y="1677007"/>
                <a:ext cx="21552" cy="17511"/>
              </a:xfrm>
              <a:custGeom>
                <a:avLst/>
                <a:gdLst>
                  <a:gd name="T0" fmla="*/ 1 w 16"/>
                  <a:gd name="T1" fmla="*/ 13 h 13"/>
                  <a:gd name="T2" fmla="*/ 1 w 16"/>
                  <a:gd name="T3" fmla="*/ 13 h 13"/>
                  <a:gd name="T4" fmla="*/ 1 w 16"/>
                  <a:gd name="T5" fmla="*/ 9 h 13"/>
                  <a:gd name="T6" fmla="*/ 1 w 16"/>
                  <a:gd name="T7" fmla="*/ 9 h 13"/>
                  <a:gd name="T8" fmla="*/ 2 w 16"/>
                  <a:gd name="T9" fmla="*/ 6 h 13"/>
                  <a:gd name="T10" fmla="*/ 4 w 16"/>
                  <a:gd name="T11" fmla="*/ 4 h 13"/>
                  <a:gd name="T12" fmla="*/ 6 w 16"/>
                  <a:gd name="T13" fmla="*/ 2 h 13"/>
                  <a:gd name="T14" fmla="*/ 11 w 16"/>
                  <a:gd name="T15" fmla="*/ 2 h 13"/>
                  <a:gd name="T16" fmla="*/ 11 w 16"/>
                  <a:gd name="T17" fmla="*/ 2 h 13"/>
                  <a:gd name="T18" fmla="*/ 13 w 16"/>
                  <a:gd name="T19" fmla="*/ 4 h 13"/>
                  <a:gd name="T20" fmla="*/ 16 w 16"/>
                  <a:gd name="T21" fmla="*/ 5 h 13"/>
                  <a:gd name="T22" fmla="*/ 16 w 16"/>
                  <a:gd name="T23" fmla="*/ 5 h 13"/>
                  <a:gd name="T24" fmla="*/ 13 w 16"/>
                  <a:gd name="T25" fmla="*/ 1 h 13"/>
                  <a:gd name="T26" fmla="*/ 9 w 16"/>
                  <a:gd name="T27" fmla="*/ 0 h 13"/>
                  <a:gd name="T28" fmla="*/ 9 w 16"/>
                  <a:gd name="T29" fmla="*/ 0 h 13"/>
                  <a:gd name="T30" fmla="*/ 5 w 16"/>
                  <a:gd name="T31" fmla="*/ 0 h 13"/>
                  <a:gd name="T32" fmla="*/ 2 w 16"/>
                  <a:gd name="T33" fmla="*/ 2 h 13"/>
                  <a:gd name="T34" fmla="*/ 1 w 16"/>
                  <a:gd name="T35" fmla="*/ 4 h 13"/>
                  <a:gd name="T36" fmla="*/ 0 w 16"/>
                  <a:gd name="T37" fmla="*/ 8 h 13"/>
                  <a:gd name="T38" fmla="*/ 0 w 16"/>
                  <a:gd name="T39" fmla="*/ 8 h 13"/>
                  <a:gd name="T40" fmla="*/ 0 w 16"/>
                  <a:gd name="T41" fmla="*/ 10 h 13"/>
                  <a:gd name="T42" fmla="*/ 1 w 16"/>
                  <a:gd name="T43" fmla="*/ 13 h 13"/>
                  <a:gd name="T44" fmla="*/ 1 w 16"/>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3">
                    <a:moveTo>
                      <a:pt x="1" y="13"/>
                    </a:moveTo>
                    <a:lnTo>
                      <a:pt x="1" y="13"/>
                    </a:lnTo>
                    <a:lnTo>
                      <a:pt x="1" y="9"/>
                    </a:lnTo>
                    <a:lnTo>
                      <a:pt x="1" y="9"/>
                    </a:lnTo>
                    <a:lnTo>
                      <a:pt x="2" y="6"/>
                    </a:lnTo>
                    <a:lnTo>
                      <a:pt x="4" y="4"/>
                    </a:lnTo>
                    <a:lnTo>
                      <a:pt x="6" y="2"/>
                    </a:lnTo>
                    <a:lnTo>
                      <a:pt x="11" y="2"/>
                    </a:lnTo>
                    <a:lnTo>
                      <a:pt x="11" y="2"/>
                    </a:lnTo>
                    <a:lnTo>
                      <a:pt x="13" y="4"/>
                    </a:lnTo>
                    <a:lnTo>
                      <a:pt x="16" y="5"/>
                    </a:lnTo>
                    <a:lnTo>
                      <a:pt x="16" y="5"/>
                    </a:lnTo>
                    <a:lnTo>
                      <a:pt x="13" y="1"/>
                    </a:lnTo>
                    <a:lnTo>
                      <a:pt x="9" y="0"/>
                    </a:lnTo>
                    <a:lnTo>
                      <a:pt x="9" y="0"/>
                    </a:lnTo>
                    <a:lnTo>
                      <a:pt x="5" y="0"/>
                    </a:lnTo>
                    <a:lnTo>
                      <a:pt x="2" y="2"/>
                    </a:lnTo>
                    <a:lnTo>
                      <a:pt x="1" y="4"/>
                    </a:lnTo>
                    <a:lnTo>
                      <a:pt x="0" y="8"/>
                    </a:lnTo>
                    <a:lnTo>
                      <a:pt x="0" y="8"/>
                    </a:lnTo>
                    <a:lnTo>
                      <a:pt x="0" y="10"/>
                    </a:lnTo>
                    <a:lnTo>
                      <a:pt x="1" y="13"/>
                    </a:lnTo>
                    <a:lnTo>
                      <a:pt x="1" y="1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7" name="Freeform 485"/>
              <p:cNvSpPr>
                <a:spLocks/>
              </p:cNvSpPr>
              <p:nvPr/>
            </p:nvSpPr>
            <p:spPr bwMode="auto">
              <a:xfrm>
                <a:off x="4449367" y="1721457"/>
                <a:ext cx="21552" cy="22899"/>
              </a:xfrm>
              <a:custGeom>
                <a:avLst/>
                <a:gdLst>
                  <a:gd name="T0" fmla="*/ 6 w 16"/>
                  <a:gd name="T1" fmla="*/ 17 h 17"/>
                  <a:gd name="T2" fmla="*/ 6 w 16"/>
                  <a:gd name="T3" fmla="*/ 17 h 17"/>
                  <a:gd name="T4" fmla="*/ 10 w 16"/>
                  <a:gd name="T5" fmla="*/ 17 h 17"/>
                  <a:gd name="T6" fmla="*/ 13 w 16"/>
                  <a:gd name="T7" fmla="*/ 15 h 17"/>
                  <a:gd name="T8" fmla="*/ 15 w 16"/>
                  <a:gd name="T9" fmla="*/ 13 h 17"/>
                  <a:gd name="T10" fmla="*/ 16 w 16"/>
                  <a:gd name="T11" fmla="*/ 10 h 17"/>
                  <a:gd name="T12" fmla="*/ 16 w 16"/>
                  <a:gd name="T13" fmla="*/ 10 h 17"/>
                  <a:gd name="T14" fmla="*/ 16 w 16"/>
                  <a:gd name="T15" fmla="*/ 6 h 17"/>
                  <a:gd name="T16" fmla="*/ 15 w 16"/>
                  <a:gd name="T17" fmla="*/ 3 h 17"/>
                  <a:gd name="T18" fmla="*/ 12 w 16"/>
                  <a:gd name="T19" fmla="*/ 2 h 17"/>
                  <a:gd name="T20" fmla="*/ 9 w 16"/>
                  <a:gd name="T21" fmla="*/ 0 h 17"/>
                  <a:gd name="T22" fmla="*/ 9 w 16"/>
                  <a:gd name="T23" fmla="*/ 0 h 17"/>
                  <a:gd name="T24" fmla="*/ 5 w 16"/>
                  <a:gd name="T25" fmla="*/ 0 h 17"/>
                  <a:gd name="T26" fmla="*/ 2 w 16"/>
                  <a:gd name="T27" fmla="*/ 2 h 17"/>
                  <a:gd name="T28" fmla="*/ 1 w 16"/>
                  <a:gd name="T29" fmla="*/ 4 h 17"/>
                  <a:gd name="T30" fmla="*/ 0 w 16"/>
                  <a:gd name="T31" fmla="*/ 7 h 17"/>
                  <a:gd name="T32" fmla="*/ 0 w 16"/>
                  <a:gd name="T33" fmla="*/ 7 h 17"/>
                  <a:gd name="T34" fmla="*/ 0 w 16"/>
                  <a:gd name="T35" fmla="*/ 11 h 17"/>
                  <a:gd name="T36" fmla="*/ 1 w 16"/>
                  <a:gd name="T37" fmla="*/ 14 h 17"/>
                  <a:gd name="T38" fmla="*/ 4 w 16"/>
                  <a:gd name="T39" fmla="*/ 15 h 17"/>
                  <a:gd name="T40" fmla="*/ 6 w 16"/>
                  <a:gd name="T41" fmla="*/ 17 h 17"/>
                  <a:gd name="T42" fmla="*/ 6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6" y="17"/>
                    </a:moveTo>
                    <a:lnTo>
                      <a:pt x="6" y="17"/>
                    </a:lnTo>
                    <a:lnTo>
                      <a:pt x="10" y="17"/>
                    </a:lnTo>
                    <a:lnTo>
                      <a:pt x="13" y="15"/>
                    </a:lnTo>
                    <a:lnTo>
                      <a:pt x="15" y="13"/>
                    </a:lnTo>
                    <a:lnTo>
                      <a:pt x="16" y="10"/>
                    </a:lnTo>
                    <a:lnTo>
                      <a:pt x="16" y="10"/>
                    </a:lnTo>
                    <a:lnTo>
                      <a:pt x="16" y="6"/>
                    </a:lnTo>
                    <a:lnTo>
                      <a:pt x="15" y="3"/>
                    </a:lnTo>
                    <a:lnTo>
                      <a:pt x="12" y="2"/>
                    </a:lnTo>
                    <a:lnTo>
                      <a:pt x="9" y="0"/>
                    </a:lnTo>
                    <a:lnTo>
                      <a:pt x="9" y="0"/>
                    </a:lnTo>
                    <a:lnTo>
                      <a:pt x="5" y="0"/>
                    </a:lnTo>
                    <a:lnTo>
                      <a:pt x="2" y="2"/>
                    </a:lnTo>
                    <a:lnTo>
                      <a:pt x="1" y="4"/>
                    </a:lnTo>
                    <a:lnTo>
                      <a:pt x="0" y="7"/>
                    </a:lnTo>
                    <a:lnTo>
                      <a:pt x="0" y="7"/>
                    </a:lnTo>
                    <a:lnTo>
                      <a:pt x="0" y="11"/>
                    </a:lnTo>
                    <a:lnTo>
                      <a:pt x="1" y="14"/>
                    </a:lnTo>
                    <a:lnTo>
                      <a:pt x="4" y="15"/>
                    </a:lnTo>
                    <a:lnTo>
                      <a:pt x="6" y="17"/>
                    </a:lnTo>
                    <a:lnTo>
                      <a:pt x="6"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8" name="Freeform 486"/>
              <p:cNvSpPr>
                <a:spLocks/>
              </p:cNvSpPr>
              <p:nvPr/>
            </p:nvSpPr>
            <p:spPr bwMode="auto">
              <a:xfrm>
                <a:off x="4449367" y="1721457"/>
                <a:ext cx="21552" cy="18858"/>
              </a:xfrm>
              <a:custGeom>
                <a:avLst/>
                <a:gdLst>
                  <a:gd name="T0" fmla="*/ 1 w 16"/>
                  <a:gd name="T1" fmla="*/ 14 h 14"/>
                  <a:gd name="T2" fmla="*/ 1 w 16"/>
                  <a:gd name="T3" fmla="*/ 14 h 14"/>
                  <a:gd name="T4" fmla="*/ 1 w 16"/>
                  <a:gd name="T5" fmla="*/ 10 h 14"/>
                  <a:gd name="T6" fmla="*/ 1 w 16"/>
                  <a:gd name="T7" fmla="*/ 10 h 14"/>
                  <a:gd name="T8" fmla="*/ 2 w 16"/>
                  <a:gd name="T9" fmla="*/ 7 h 14"/>
                  <a:gd name="T10" fmla="*/ 4 w 16"/>
                  <a:gd name="T11" fmla="*/ 4 h 14"/>
                  <a:gd name="T12" fmla="*/ 6 w 16"/>
                  <a:gd name="T13" fmla="*/ 3 h 14"/>
                  <a:gd name="T14" fmla="*/ 10 w 16"/>
                  <a:gd name="T15" fmla="*/ 2 h 14"/>
                  <a:gd name="T16" fmla="*/ 10 w 16"/>
                  <a:gd name="T17" fmla="*/ 2 h 14"/>
                  <a:gd name="T18" fmla="*/ 13 w 16"/>
                  <a:gd name="T19" fmla="*/ 3 h 14"/>
                  <a:gd name="T20" fmla="*/ 16 w 16"/>
                  <a:gd name="T21" fmla="*/ 6 h 14"/>
                  <a:gd name="T22" fmla="*/ 16 w 16"/>
                  <a:gd name="T23" fmla="*/ 6 h 14"/>
                  <a:gd name="T24" fmla="*/ 13 w 16"/>
                  <a:gd name="T25" fmla="*/ 2 h 14"/>
                  <a:gd name="T26" fmla="*/ 9 w 16"/>
                  <a:gd name="T27" fmla="*/ 0 h 14"/>
                  <a:gd name="T28" fmla="*/ 9 w 16"/>
                  <a:gd name="T29" fmla="*/ 0 h 14"/>
                  <a:gd name="T30" fmla="*/ 5 w 16"/>
                  <a:gd name="T31" fmla="*/ 0 h 14"/>
                  <a:gd name="T32" fmla="*/ 2 w 16"/>
                  <a:gd name="T33" fmla="*/ 2 h 14"/>
                  <a:gd name="T34" fmla="*/ 1 w 16"/>
                  <a:gd name="T35" fmla="*/ 4 h 14"/>
                  <a:gd name="T36" fmla="*/ 0 w 16"/>
                  <a:gd name="T37" fmla="*/ 7 h 14"/>
                  <a:gd name="T38" fmla="*/ 0 w 16"/>
                  <a:gd name="T39" fmla="*/ 7 h 14"/>
                  <a:gd name="T40" fmla="*/ 0 w 16"/>
                  <a:gd name="T41" fmla="*/ 11 h 14"/>
                  <a:gd name="T42" fmla="*/ 1 w 16"/>
                  <a:gd name="T43" fmla="*/ 14 h 14"/>
                  <a:gd name="T44" fmla="*/ 1 w 16"/>
                  <a:gd name="T45"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4">
                    <a:moveTo>
                      <a:pt x="1" y="14"/>
                    </a:moveTo>
                    <a:lnTo>
                      <a:pt x="1" y="14"/>
                    </a:lnTo>
                    <a:lnTo>
                      <a:pt x="1" y="10"/>
                    </a:lnTo>
                    <a:lnTo>
                      <a:pt x="1" y="10"/>
                    </a:lnTo>
                    <a:lnTo>
                      <a:pt x="2" y="7"/>
                    </a:lnTo>
                    <a:lnTo>
                      <a:pt x="4" y="4"/>
                    </a:lnTo>
                    <a:lnTo>
                      <a:pt x="6" y="3"/>
                    </a:lnTo>
                    <a:lnTo>
                      <a:pt x="10" y="2"/>
                    </a:lnTo>
                    <a:lnTo>
                      <a:pt x="10" y="2"/>
                    </a:lnTo>
                    <a:lnTo>
                      <a:pt x="13" y="3"/>
                    </a:lnTo>
                    <a:lnTo>
                      <a:pt x="16" y="6"/>
                    </a:lnTo>
                    <a:lnTo>
                      <a:pt x="16" y="6"/>
                    </a:lnTo>
                    <a:lnTo>
                      <a:pt x="13" y="2"/>
                    </a:lnTo>
                    <a:lnTo>
                      <a:pt x="9" y="0"/>
                    </a:lnTo>
                    <a:lnTo>
                      <a:pt x="9" y="0"/>
                    </a:lnTo>
                    <a:lnTo>
                      <a:pt x="5" y="0"/>
                    </a:lnTo>
                    <a:lnTo>
                      <a:pt x="2" y="2"/>
                    </a:lnTo>
                    <a:lnTo>
                      <a:pt x="1" y="4"/>
                    </a:lnTo>
                    <a:lnTo>
                      <a:pt x="0" y="7"/>
                    </a:lnTo>
                    <a:lnTo>
                      <a:pt x="0" y="7"/>
                    </a:lnTo>
                    <a:lnTo>
                      <a:pt x="0" y="11"/>
                    </a:lnTo>
                    <a:lnTo>
                      <a:pt x="1" y="14"/>
                    </a:lnTo>
                    <a:lnTo>
                      <a:pt x="1" y="14"/>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9" name="Freeform 487"/>
              <p:cNvSpPr>
                <a:spLocks/>
              </p:cNvSpPr>
              <p:nvPr/>
            </p:nvSpPr>
            <p:spPr bwMode="auto">
              <a:xfrm>
                <a:off x="4443979" y="1765908"/>
                <a:ext cx="21552" cy="22899"/>
              </a:xfrm>
              <a:custGeom>
                <a:avLst/>
                <a:gdLst>
                  <a:gd name="T0" fmla="*/ 6 w 16"/>
                  <a:gd name="T1" fmla="*/ 17 h 17"/>
                  <a:gd name="T2" fmla="*/ 6 w 16"/>
                  <a:gd name="T3" fmla="*/ 17 h 17"/>
                  <a:gd name="T4" fmla="*/ 10 w 16"/>
                  <a:gd name="T5" fmla="*/ 16 h 17"/>
                  <a:gd name="T6" fmla="*/ 13 w 16"/>
                  <a:gd name="T7" fmla="*/ 15 h 17"/>
                  <a:gd name="T8" fmla="*/ 14 w 16"/>
                  <a:gd name="T9" fmla="*/ 13 h 17"/>
                  <a:gd name="T10" fmla="*/ 16 w 16"/>
                  <a:gd name="T11" fmla="*/ 9 h 17"/>
                  <a:gd name="T12" fmla="*/ 16 w 16"/>
                  <a:gd name="T13" fmla="*/ 9 h 17"/>
                  <a:gd name="T14" fmla="*/ 16 w 16"/>
                  <a:gd name="T15" fmla="*/ 7 h 17"/>
                  <a:gd name="T16" fmla="*/ 14 w 16"/>
                  <a:gd name="T17" fmla="*/ 4 h 17"/>
                  <a:gd name="T18" fmla="*/ 12 w 16"/>
                  <a:gd name="T19" fmla="*/ 1 h 17"/>
                  <a:gd name="T20" fmla="*/ 9 w 16"/>
                  <a:gd name="T21" fmla="*/ 0 h 17"/>
                  <a:gd name="T22" fmla="*/ 9 w 16"/>
                  <a:gd name="T23" fmla="*/ 0 h 17"/>
                  <a:gd name="T24" fmla="*/ 5 w 16"/>
                  <a:gd name="T25" fmla="*/ 1 h 17"/>
                  <a:gd name="T26" fmla="*/ 2 w 16"/>
                  <a:gd name="T27" fmla="*/ 2 h 17"/>
                  <a:gd name="T28" fmla="*/ 1 w 16"/>
                  <a:gd name="T29" fmla="*/ 5 h 17"/>
                  <a:gd name="T30" fmla="*/ 0 w 16"/>
                  <a:gd name="T31" fmla="*/ 8 h 17"/>
                  <a:gd name="T32" fmla="*/ 0 w 16"/>
                  <a:gd name="T33" fmla="*/ 8 h 17"/>
                  <a:gd name="T34" fmla="*/ 0 w 16"/>
                  <a:gd name="T35" fmla="*/ 11 h 17"/>
                  <a:gd name="T36" fmla="*/ 1 w 16"/>
                  <a:gd name="T37" fmla="*/ 13 h 17"/>
                  <a:gd name="T38" fmla="*/ 4 w 16"/>
                  <a:gd name="T39" fmla="*/ 16 h 17"/>
                  <a:gd name="T40" fmla="*/ 6 w 16"/>
                  <a:gd name="T41" fmla="*/ 17 h 17"/>
                  <a:gd name="T42" fmla="*/ 6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6" y="17"/>
                    </a:moveTo>
                    <a:lnTo>
                      <a:pt x="6" y="17"/>
                    </a:lnTo>
                    <a:lnTo>
                      <a:pt x="10" y="16"/>
                    </a:lnTo>
                    <a:lnTo>
                      <a:pt x="13" y="15"/>
                    </a:lnTo>
                    <a:lnTo>
                      <a:pt x="14" y="13"/>
                    </a:lnTo>
                    <a:lnTo>
                      <a:pt x="16" y="9"/>
                    </a:lnTo>
                    <a:lnTo>
                      <a:pt x="16" y="9"/>
                    </a:lnTo>
                    <a:lnTo>
                      <a:pt x="16" y="7"/>
                    </a:lnTo>
                    <a:lnTo>
                      <a:pt x="14" y="4"/>
                    </a:lnTo>
                    <a:lnTo>
                      <a:pt x="12" y="1"/>
                    </a:lnTo>
                    <a:lnTo>
                      <a:pt x="9" y="0"/>
                    </a:lnTo>
                    <a:lnTo>
                      <a:pt x="9" y="0"/>
                    </a:lnTo>
                    <a:lnTo>
                      <a:pt x="5" y="1"/>
                    </a:lnTo>
                    <a:lnTo>
                      <a:pt x="2" y="2"/>
                    </a:lnTo>
                    <a:lnTo>
                      <a:pt x="1" y="5"/>
                    </a:lnTo>
                    <a:lnTo>
                      <a:pt x="0" y="8"/>
                    </a:lnTo>
                    <a:lnTo>
                      <a:pt x="0" y="8"/>
                    </a:lnTo>
                    <a:lnTo>
                      <a:pt x="0" y="11"/>
                    </a:lnTo>
                    <a:lnTo>
                      <a:pt x="1" y="13"/>
                    </a:lnTo>
                    <a:lnTo>
                      <a:pt x="4" y="16"/>
                    </a:lnTo>
                    <a:lnTo>
                      <a:pt x="6" y="17"/>
                    </a:lnTo>
                    <a:lnTo>
                      <a:pt x="6"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0" name="Freeform 488"/>
              <p:cNvSpPr>
                <a:spLocks/>
              </p:cNvSpPr>
              <p:nvPr/>
            </p:nvSpPr>
            <p:spPr bwMode="auto">
              <a:xfrm>
                <a:off x="4443979" y="1765908"/>
                <a:ext cx="21552" cy="17511"/>
              </a:xfrm>
              <a:custGeom>
                <a:avLst/>
                <a:gdLst>
                  <a:gd name="T0" fmla="*/ 1 w 16"/>
                  <a:gd name="T1" fmla="*/ 13 h 13"/>
                  <a:gd name="T2" fmla="*/ 1 w 16"/>
                  <a:gd name="T3" fmla="*/ 13 h 13"/>
                  <a:gd name="T4" fmla="*/ 1 w 16"/>
                  <a:gd name="T5" fmla="*/ 11 h 13"/>
                  <a:gd name="T6" fmla="*/ 1 w 16"/>
                  <a:gd name="T7" fmla="*/ 11 h 13"/>
                  <a:gd name="T8" fmla="*/ 2 w 16"/>
                  <a:gd name="T9" fmla="*/ 7 h 13"/>
                  <a:gd name="T10" fmla="*/ 4 w 16"/>
                  <a:gd name="T11" fmla="*/ 4 h 13"/>
                  <a:gd name="T12" fmla="*/ 6 w 16"/>
                  <a:gd name="T13" fmla="*/ 2 h 13"/>
                  <a:gd name="T14" fmla="*/ 10 w 16"/>
                  <a:gd name="T15" fmla="*/ 2 h 13"/>
                  <a:gd name="T16" fmla="*/ 10 w 16"/>
                  <a:gd name="T17" fmla="*/ 2 h 13"/>
                  <a:gd name="T18" fmla="*/ 13 w 16"/>
                  <a:gd name="T19" fmla="*/ 4 h 13"/>
                  <a:gd name="T20" fmla="*/ 16 w 16"/>
                  <a:gd name="T21" fmla="*/ 5 h 13"/>
                  <a:gd name="T22" fmla="*/ 16 w 16"/>
                  <a:gd name="T23" fmla="*/ 5 h 13"/>
                  <a:gd name="T24" fmla="*/ 13 w 16"/>
                  <a:gd name="T25" fmla="*/ 2 h 13"/>
                  <a:gd name="T26" fmla="*/ 9 w 16"/>
                  <a:gd name="T27" fmla="*/ 0 h 13"/>
                  <a:gd name="T28" fmla="*/ 9 w 16"/>
                  <a:gd name="T29" fmla="*/ 0 h 13"/>
                  <a:gd name="T30" fmla="*/ 5 w 16"/>
                  <a:gd name="T31" fmla="*/ 1 h 13"/>
                  <a:gd name="T32" fmla="*/ 2 w 16"/>
                  <a:gd name="T33" fmla="*/ 2 h 13"/>
                  <a:gd name="T34" fmla="*/ 1 w 16"/>
                  <a:gd name="T35" fmla="*/ 5 h 13"/>
                  <a:gd name="T36" fmla="*/ 0 w 16"/>
                  <a:gd name="T37" fmla="*/ 8 h 13"/>
                  <a:gd name="T38" fmla="*/ 0 w 16"/>
                  <a:gd name="T39" fmla="*/ 8 h 13"/>
                  <a:gd name="T40" fmla="*/ 0 w 16"/>
                  <a:gd name="T41" fmla="*/ 11 h 13"/>
                  <a:gd name="T42" fmla="*/ 1 w 16"/>
                  <a:gd name="T43" fmla="*/ 13 h 13"/>
                  <a:gd name="T44" fmla="*/ 1 w 16"/>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3">
                    <a:moveTo>
                      <a:pt x="1" y="13"/>
                    </a:moveTo>
                    <a:lnTo>
                      <a:pt x="1" y="13"/>
                    </a:lnTo>
                    <a:lnTo>
                      <a:pt x="1" y="11"/>
                    </a:lnTo>
                    <a:lnTo>
                      <a:pt x="1" y="11"/>
                    </a:lnTo>
                    <a:lnTo>
                      <a:pt x="2" y="7"/>
                    </a:lnTo>
                    <a:lnTo>
                      <a:pt x="4" y="4"/>
                    </a:lnTo>
                    <a:lnTo>
                      <a:pt x="6" y="2"/>
                    </a:lnTo>
                    <a:lnTo>
                      <a:pt x="10" y="2"/>
                    </a:lnTo>
                    <a:lnTo>
                      <a:pt x="10" y="2"/>
                    </a:lnTo>
                    <a:lnTo>
                      <a:pt x="13" y="4"/>
                    </a:lnTo>
                    <a:lnTo>
                      <a:pt x="16" y="5"/>
                    </a:lnTo>
                    <a:lnTo>
                      <a:pt x="16" y="5"/>
                    </a:lnTo>
                    <a:lnTo>
                      <a:pt x="13" y="2"/>
                    </a:lnTo>
                    <a:lnTo>
                      <a:pt x="9" y="0"/>
                    </a:lnTo>
                    <a:lnTo>
                      <a:pt x="9" y="0"/>
                    </a:lnTo>
                    <a:lnTo>
                      <a:pt x="5" y="1"/>
                    </a:lnTo>
                    <a:lnTo>
                      <a:pt x="2" y="2"/>
                    </a:lnTo>
                    <a:lnTo>
                      <a:pt x="1" y="5"/>
                    </a:lnTo>
                    <a:lnTo>
                      <a:pt x="0" y="8"/>
                    </a:lnTo>
                    <a:lnTo>
                      <a:pt x="0" y="8"/>
                    </a:lnTo>
                    <a:lnTo>
                      <a:pt x="0" y="11"/>
                    </a:lnTo>
                    <a:lnTo>
                      <a:pt x="1" y="13"/>
                    </a:lnTo>
                    <a:lnTo>
                      <a:pt x="1" y="1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1" name="Freeform 489"/>
              <p:cNvSpPr>
                <a:spLocks/>
              </p:cNvSpPr>
              <p:nvPr/>
            </p:nvSpPr>
            <p:spPr bwMode="auto">
              <a:xfrm>
                <a:off x="4423775" y="1767255"/>
                <a:ext cx="16164" cy="13470"/>
              </a:xfrm>
              <a:custGeom>
                <a:avLst/>
                <a:gdLst>
                  <a:gd name="T0" fmla="*/ 2 w 12"/>
                  <a:gd name="T1" fmla="*/ 10 h 10"/>
                  <a:gd name="T2" fmla="*/ 11 w 12"/>
                  <a:gd name="T3" fmla="*/ 10 h 10"/>
                  <a:gd name="T4" fmla="*/ 11 w 12"/>
                  <a:gd name="T5" fmla="*/ 7 h 10"/>
                  <a:gd name="T6" fmla="*/ 4 w 12"/>
                  <a:gd name="T7" fmla="*/ 7 h 10"/>
                  <a:gd name="T8" fmla="*/ 4 w 12"/>
                  <a:gd name="T9" fmla="*/ 7 h 10"/>
                  <a:gd name="T10" fmla="*/ 2 w 12"/>
                  <a:gd name="T11" fmla="*/ 6 h 10"/>
                  <a:gd name="T12" fmla="*/ 2 w 12"/>
                  <a:gd name="T13" fmla="*/ 4 h 10"/>
                  <a:gd name="T14" fmla="*/ 2 w 12"/>
                  <a:gd name="T15" fmla="*/ 4 h 10"/>
                  <a:gd name="T16" fmla="*/ 2 w 12"/>
                  <a:gd name="T17" fmla="*/ 3 h 10"/>
                  <a:gd name="T18" fmla="*/ 4 w 12"/>
                  <a:gd name="T19" fmla="*/ 3 h 10"/>
                  <a:gd name="T20" fmla="*/ 12 w 12"/>
                  <a:gd name="T21" fmla="*/ 3 h 10"/>
                  <a:gd name="T22" fmla="*/ 12 w 12"/>
                  <a:gd name="T23" fmla="*/ 1 h 10"/>
                  <a:gd name="T24" fmla="*/ 4 w 12"/>
                  <a:gd name="T25" fmla="*/ 0 h 10"/>
                  <a:gd name="T26" fmla="*/ 4 w 12"/>
                  <a:gd name="T27" fmla="*/ 0 h 10"/>
                  <a:gd name="T28" fmla="*/ 1 w 12"/>
                  <a:gd name="T29" fmla="*/ 1 h 10"/>
                  <a:gd name="T30" fmla="*/ 0 w 12"/>
                  <a:gd name="T31" fmla="*/ 4 h 10"/>
                  <a:gd name="T32" fmla="*/ 0 w 12"/>
                  <a:gd name="T33" fmla="*/ 4 h 10"/>
                  <a:gd name="T34" fmla="*/ 1 w 12"/>
                  <a:gd name="T35" fmla="*/ 7 h 10"/>
                  <a:gd name="T36" fmla="*/ 2 w 12"/>
                  <a:gd name="T37" fmla="*/ 10 h 10"/>
                  <a:gd name="T38" fmla="*/ 2 w 12"/>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2" y="10"/>
                    </a:moveTo>
                    <a:lnTo>
                      <a:pt x="11" y="10"/>
                    </a:lnTo>
                    <a:lnTo>
                      <a:pt x="11" y="7"/>
                    </a:lnTo>
                    <a:lnTo>
                      <a:pt x="4" y="7"/>
                    </a:lnTo>
                    <a:lnTo>
                      <a:pt x="4" y="7"/>
                    </a:lnTo>
                    <a:lnTo>
                      <a:pt x="2" y="6"/>
                    </a:lnTo>
                    <a:lnTo>
                      <a:pt x="2" y="4"/>
                    </a:lnTo>
                    <a:lnTo>
                      <a:pt x="2" y="4"/>
                    </a:lnTo>
                    <a:lnTo>
                      <a:pt x="2" y="3"/>
                    </a:lnTo>
                    <a:lnTo>
                      <a:pt x="4" y="3"/>
                    </a:lnTo>
                    <a:lnTo>
                      <a:pt x="12" y="3"/>
                    </a:lnTo>
                    <a:lnTo>
                      <a:pt x="12" y="1"/>
                    </a:lnTo>
                    <a:lnTo>
                      <a:pt x="4" y="0"/>
                    </a:lnTo>
                    <a:lnTo>
                      <a:pt x="4" y="0"/>
                    </a:lnTo>
                    <a:lnTo>
                      <a:pt x="1" y="1"/>
                    </a:lnTo>
                    <a:lnTo>
                      <a:pt x="0" y="4"/>
                    </a:lnTo>
                    <a:lnTo>
                      <a:pt x="0" y="4"/>
                    </a:lnTo>
                    <a:lnTo>
                      <a:pt x="1" y="7"/>
                    </a:lnTo>
                    <a:lnTo>
                      <a:pt x="2" y="10"/>
                    </a:lnTo>
                    <a:lnTo>
                      <a:pt x="2" y="1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2" name="Freeform 490"/>
              <p:cNvSpPr>
                <a:spLocks/>
              </p:cNvSpPr>
              <p:nvPr/>
            </p:nvSpPr>
            <p:spPr bwMode="auto">
              <a:xfrm>
                <a:off x="4438591" y="1768602"/>
                <a:ext cx="13470" cy="13470"/>
              </a:xfrm>
              <a:custGeom>
                <a:avLst/>
                <a:gdLst>
                  <a:gd name="T0" fmla="*/ 8 w 10"/>
                  <a:gd name="T1" fmla="*/ 3 h 10"/>
                  <a:gd name="T2" fmla="*/ 8 w 10"/>
                  <a:gd name="T3" fmla="*/ 3 h 10"/>
                  <a:gd name="T4" fmla="*/ 9 w 10"/>
                  <a:gd name="T5" fmla="*/ 3 h 10"/>
                  <a:gd name="T6" fmla="*/ 9 w 10"/>
                  <a:gd name="T7" fmla="*/ 6 h 10"/>
                  <a:gd name="T8" fmla="*/ 9 w 10"/>
                  <a:gd name="T9" fmla="*/ 6 h 10"/>
                  <a:gd name="T10" fmla="*/ 8 w 10"/>
                  <a:gd name="T11" fmla="*/ 7 h 10"/>
                  <a:gd name="T12" fmla="*/ 8 w 10"/>
                  <a:gd name="T13" fmla="*/ 7 h 10"/>
                  <a:gd name="T14" fmla="*/ 0 w 10"/>
                  <a:gd name="T15" fmla="*/ 6 h 10"/>
                  <a:gd name="T16" fmla="*/ 0 w 10"/>
                  <a:gd name="T17" fmla="*/ 9 h 10"/>
                  <a:gd name="T18" fmla="*/ 8 w 10"/>
                  <a:gd name="T19" fmla="*/ 10 h 10"/>
                  <a:gd name="T20" fmla="*/ 8 w 10"/>
                  <a:gd name="T21" fmla="*/ 10 h 10"/>
                  <a:gd name="T22" fmla="*/ 9 w 10"/>
                  <a:gd name="T23" fmla="*/ 9 h 10"/>
                  <a:gd name="T24" fmla="*/ 10 w 10"/>
                  <a:gd name="T25" fmla="*/ 6 h 10"/>
                  <a:gd name="T26" fmla="*/ 10 w 10"/>
                  <a:gd name="T27" fmla="*/ 6 h 10"/>
                  <a:gd name="T28" fmla="*/ 10 w 10"/>
                  <a:gd name="T29" fmla="*/ 2 h 10"/>
                  <a:gd name="T30" fmla="*/ 8 w 10"/>
                  <a:gd name="T31" fmla="*/ 0 h 10"/>
                  <a:gd name="T32" fmla="*/ 1 w 10"/>
                  <a:gd name="T33" fmla="*/ 0 h 10"/>
                  <a:gd name="T34" fmla="*/ 1 w 10"/>
                  <a:gd name="T35" fmla="*/ 2 h 10"/>
                  <a:gd name="T36" fmla="*/ 8 w 10"/>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0">
                    <a:moveTo>
                      <a:pt x="8" y="3"/>
                    </a:moveTo>
                    <a:lnTo>
                      <a:pt x="8" y="3"/>
                    </a:lnTo>
                    <a:lnTo>
                      <a:pt x="9" y="3"/>
                    </a:lnTo>
                    <a:lnTo>
                      <a:pt x="9" y="6"/>
                    </a:lnTo>
                    <a:lnTo>
                      <a:pt x="9" y="6"/>
                    </a:lnTo>
                    <a:lnTo>
                      <a:pt x="8" y="7"/>
                    </a:lnTo>
                    <a:lnTo>
                      <a:pt x="8" y="7"/>
                    </a:lnTo>
                    <a:lnTo>
                      <a:pt x="0" y="6"/>
                    </a:lnTo>
                    <a:lnTo>
                      <a:pt x="0" y="9"/>
                    </a:lnTo>
                    <a:lnTo>
                      <a:pt x="8" y="10"/>
                    </a:lnTo>
                    <a:lnTo>
                      <a:pt x="8" y="10"/>
                    </a:lnTo>
                    <a:lnTo>
                      <a:pt x="9" y="9"/>
                    </a:lnTo>
                    <a:lnTo>
                      <a:pt x="10" y="6"/>
                    </a:lnTo>
                    <a:lnTo>
                      <a:pt x="10" y="6"/>
                    </a:lnTo>
                    <a:lnTo>
                      <a:pt x="10" y="2"/>
                    </a:lnTo>
                    <a:lnTo>
                      <a:pt x="8" y="0"/>
                    </a:lnTo>
                    <a:lnTo>
                      <a:pt x="1" y="0"/>
                    </a:lnTo>
                    <a:lnTo>
                      <a:pt x="1" y="2"/>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3" name="Freeform 491"/>
              <p:cNvSpPr>
                <a:spLocks/>
              </p:cNvSpPr>
              <p:nvPr/>
            </p:nvSpPr>
            <p:spPr bwMode="auto">
              <a:xfrm>
                <a:off x="4429163" y="1724151"/>
                <a:ext cx="16164" cy="12123"/>
              </a:xfrm>
              <a:custGeom>
                <a:avLst/>
                <a:gdLst>
                  <a:gd name="T0" fmla="*/ 3 w 12"/>
                  <a:gd name="T1" fmla="*/ 8 h 9"/>
                  <a:gd name="T2" fmla="*/ 11 w 12"/>
                  <a:gd name="T3" fmla="*/ 9 h 9"/>
                  <a:gd name="T4" fmla="*/ 11 w 12"/>
                  <a:gd name="T5" fmla="*/ 6 h 9"/>
                  <a:gd name="T6" fmla="*/ 4 w 12"/>
                  <a:gd name="T7" fmla="*/ 5 h 9"/>
                  <a:gd name="T8" fmla="*/ 4 w 12"/>
                  <a:gd name="T9" fmla="*/ 5 h 9"/>
                  <a:gd name="T10" fmla="*/ 3 w 12"/>
                  <a:gd name="T11" fmla="*/ 5 h 9"/>
                  <a:gd name="T12" fmla="*/ 3 w 12"/>
                  <a:gd name="T13" fmla="*/ 4 h 9"/>
                  <a:gd name="T14" fmla="*/ 3 w 12"/>
                  <a:gd name="T15" fmla="*/ 4 h 9"/>
                  <a:gd name="T16" fmla="*/ 3 w 12"/>
                  <a:gd name="T17" fmla="*/ 2 h 9"/>
                  <a:gd name="T18" fmla="*/ 4 w 12"/>
                  <a:gd name="T19" fmla="*/ 1 h 9"/>
                  <a:gd name="T20" fmla="*/ 12 w 12"/>
                  <a:gd name="T21" fmla="*/ 2 h 9"/>
                  <a:gd name="T22" fmla="*/ 12 w 12"/>
                  <a:gd name="T23" fmla="*/ 0 h 9"/>
                  <a:gd name="T24" fmla="*/ 4 w 12"/>
                  <a:gd name="T25" fmla="*/ 0 h 9"/>
                  <a:gd name="T26" fmla="*/ 4 w 12"/>
                  <a:gd name="T27" fmla="*/ 0 h 9"/>
                  <a:gd name="T28" fmla="*/ 1 w 12"/>
                  <a:gd name="T29" fmla="*/ 0 h 9"/>
                  <a:gd name="T30" fmla="*/ 0 w 12"/>
                  <a:gd name="T31" fmla="*/ 4 h 9"/>
                  <a:gd name="T32" fmla="*/ 0 w 12"/>
                  <a:gd name="T33" fmla="*/ 4 h 9"/>
                  <a:gd name="T34" fmla="*/ 1 w 12"/>
                  <a:gd name="T35" fmla="*/ 6 h 9"/>
                  <a:gd name="T36" fmla="*/ 3 w 12"/>
                  <a:gd name="T37" fmla="*/ 8 h 9"/>
                  <a:gd name="T38" fmla="*/ 3 w 12"/>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9">
                    <a:moveTo>
                      <a:pt x="3" y="8"/>
                    </a:moveTo>
                    <a:lnTo>
                      <a:pt x="11" y="9"/>
                    </a:lnTo>
                    <a:lnTo>
                      <a:pt x="11" y="6"/>
                    </a:lnTo>
                    <a:lnTo>
                      <a:pt x="4" y="5"/>
                    </a:lnTo>
                    <a:lnTo>
                      <a:pt x="4" y="5"/>
                    </a:lnTo>
                    <a:lnTo>
                      <a:pt x="3" y="5"/>
                    </a:lnTo>
                    <a:lnTo>
                      <a:pt x="3" y="4"/>
                    </a:lnTo>
                    <a:lnTo>
                      <a:pt x="3" y="4"/>
                    </a:lnTo>
                    <a:lnTo>
                      <a:pt x="3" y="2"/>
                    </a:lnTo>
                    <a:lnTo>
                      <a:pt x="4" y="1"/>
                    </a:lnTo>
                    <a:lnTo>
                      <a:pt x="12" y="2"/>
                    </a:lnTo>
                    <a:lnTo>
                      <a:pt x="12" y="0"/>
                    </a:lnTo>
                    <a:lnTo>
                      <a:pt x="4" y="0"/>
                    </a:lnTo>
                    <a:lnTo>
                      <a:pt x="4" y="0"/>
                    </a:lnTo>
                    <a:lnTo>
                      <a:pt x="1" y="0"/>
                    </a:lnTo>
                    <a:lnTo>
                      <a:pt x="0" y="4"/>
                    </a:lnTo>
                    <a:lnTo>
                      <a:pt x="0" y="4"/>
                    </a:lnTo>
                    <a:lnTo>
                      <a:pt x="1" y="6"/>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4" name="Freeform 492"/>
              <p:cNvSpPr>
                <a:spLocks/>
              </p:cNvSpPr>
              <p:nvPr/>
            </p:nvSpPr>
            <p:spPr bwMode="auto">
              <a:xfrm>
                <a:off x="4443979" y="1724151"/>
                <a:ext cx="13470" cy="12123"/>
              </a:xfrm>
              <a:custGeom>
                <a:avLst/>
                <a:gdLst>
                  <a:gd name="T0" fmla="*/ 8 w 10"/>
                  <a:gd name="T1" fmla="*/ 2 h 9"/>
                  <a:gd name="T2" fmla="*/ 8 w 10"/>
                  <a:gd name="T3" fmla="*/ 2 h 9"/>
                  <a:gd name="T4" fmla="*/ 9 w 10"/>
                  <a:gd name="T5" fmla="*/ 4 h 9"/>
                  <a:gd name="T6" fmla="*/ 9 w 10"/>
                  <a:gd name="T7" fmla="*/ 5 h 9"/>
                  <a:gd name="T8" fmla="*/ 9 w 10"/>
                  <a:gd name="T9" fmla="*/ 5 h 9"/>
                  <a:gd name="T10" fmla="*/ 8 w 10"/>
                  <a:gd name="T11" fmla="*/ 6 h 9"/>
                  <a:gd name="T12" fmla="*/ 8 w 10"/>
                  <a:gd name="T13" fmla="*/ 8 h 9"/>
                  <a:gd name="T14" fmla="*/ 0 w 10"/>
                  <a:gd name="T15" fmla="*/ 6 h 9"/>
                  <a:gd name="T16" fmla="*/ 0 w 10"/>
                  <a:gd name="T17" fmla="*/ 9 h 9"/>
                  <a:gd name="T18" fmla="*/ 6 w 10"/>
                  <a:gd name="T19" fmla="*/ 9 h 9"/>
                  <a:gd name="T20" fmla="*/ 6 w 10"/>
                  <a:gd name="T21" fmla="*/ 9 h 9"/>
                  <a:gd name="T22" fmla="*/ 9 w 10"/>
                  <a:gd name="T23" fmla="*/ 9 h 9"/>
                  <a:gd name="T24" fmla="*/ 10 w 10"/>
                  <a:gd name="T25" fmla="*/ 5 h 9"/>
                  <a:gd name="T26" fmla="*/ 10 w 10"/>
                  <a:gd name="T27" fmla="*/ 5 h 9"/>
                  <a:gd name="T28" fmla="*/ 10 w 10"/>
                  <a:gd name="T29" fmla="*/ 2 h 9"/>
                  <a:gd name="T30" fmla="*/ 8 w 10"/>
                  <a:gd name="T31" fmla="*/ 1 h 9"/>
                  <a:gd name="T32" fmla="*/ 1 w 10"/>
                  <a:gd name="T33" fmla="*/ 0 h 9"/>
                  <a:gd name="T34" fmla="*/ 1 w 10"/>
                  <a:gd name="T35" fmla="*/ 2 h 9"/>
                  <a:gd name="T36" fmla="*/ 8 w 10"/>
                  <a:gd name="T3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
                    <a:moveTo>
                      <a:pt x="8" y="2"/>
                    </a:moveTo>
                    <a:lnTo>
                      <a:pt x="8" y="2"/>
                    </a:lnTo>
                    <a:lnTo>
                      <a:pt x="9" y="4"/>
                    </a:lnTo>
                    <a:lnTo>
                      <a:pt x="9" y="5"/>
                    </a:lnTo>
                    <a:lnTo>
                      <a:pt x="9" y="5"/>
                    </a:lnTo>
                    <a:lnTo>
                      <a:pt x="8" y="6"/>
                    </a:lnTo>
                    <a:lnTo>
                      <a:pt x="8" y="8"/>
                    </a:lnTo>
                    <a:lnTo>
                      <a:pt x="0" y="6"/>
                    </a:lnTo>
                    <a:lnTo>
                      <a:pt x="0" y="9"/>
                    </a:lnTo>
                    <a:lnTo>
                      <a:pt x="6" y="9"/>
                    </a:lnTo>
                    <a:lnTo>
                      <a:pt x="6" y="9"/>
                    </a:lnTo>
                    <a:lnTo>
                      <a:pt x="9" y="9"/>
                    </a:lnTo>
                    <a:lnTo>
                      <a:pt x="10" y="5"/>
                    </a:lnTo>
                    <a:lnTo>
                      <a:pt x="10" y="5"/>
                    </a:lnTo>
                    <a:lnTo>
                      <a:pt x="10" y="2"/>
                    </a:lnTo>
                    <a:lnTo>
                      <a:pt x="8" y="1"/>
                    </a:lnTo>
                    <a:lnTo>
                      <a:pt x="1" y="0"/>
                    </a:lnTo>
                    <a:lnTo>
                      <a:pt x="1" y="2"/>
                    </a:lnTo>
                    <a:lnTo>
                      <a:pt x="8" y="2"/>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5" name="Freeform 493"/>
              <p:cNvSpPr>
                <a:spLocks/>
              </p:cNvSpPr>
              <p:nvPr/>
            </p:nvSpPr>
            <p:spPr bwMode="auto">
              <a:xfrm>
                <a:off x="4434551" y="1678354"/>
                <a:ext cx="16164" cy="12123"/>
              </a:xfrm>
              <a:custGeom>
                <a:avLst/>
                <a:gdLst>
                  <a:gd name="T0" fmla="*/ 3 w 12"/>
                  <a:gd name="T1" fmla="*/ 9 h 9"/>
                  <a:gd name="T2" fmla="*/ 11 w 12"/>
                  <a:gd name="T3" fmla="*/ 9 h 9"/>
                  <a:gd name="T4" fmla="*/ 11 w 12"/>
                  <a:gd name="T5" fmla="*/ 8 h 9"/>
                  <a:gd name="T6" fmla="*/ 4 w 12"/>
                  <a:gd name="T7" fmla="*/ 7 h 9"/>
                  <a:gd name="T8" fmla="*/ 4 w 12"/>
                  <a:gd name="T9" fmla="*/ 7 h 9"/>
                  <a:gd name="T10" fmla="*/ 3 w 12"/>
                  <a:gd name="T11" fmla="*/ 5 h 9"/>
                  <a:gd name="T12" fmla="*/ 3 w 12"/>
                  <a:gd name="T13" fmla="*/ 4 h 9"/>
                  <a:gd name="T14" fmla="*/ 3 w 12"/>
                  <a:gd name="T15" fmla="*/ 4 h 9"/>
                  <a:gd name="T16" fmla="*/ 3 w 12"/>
                  <a:gd name="T17" fmla="*/ 3 h 9"/>
                  <a:gd name="T18" fmla="*/ 4 w 12"/>
                  <a:gd name="T19" fmla="*/ 3 h 9"/>
                  <a:gd name="T20" fmla="*/ 11 w 12"/>
                  <a:gd name="T21" fmla="*/ 3 h 9"/>
                  <a:gd name="T22" fmla="*/ 12 w 12"/>
                  <a:gd name="T23" fmla="*/ 1 h 9"/>
                  <a:gd name="T24" fmla="*/ 4 w 12"/>
                  <a:gd name="T25" fmla="*/ 0 h 9"/>
                  <a:gd name="T26" fmla="*/ 4 w 12"/>
                  <a:gd name="T27" fmla="*/ 0 h 9"/>
                  <a:gd name="T28" fmla="*/ 1 w 12"/>
                  <a:gd name="T29" fmla="*/ 1 h 9"/>
                  <a:gd name="T30" fmla="*/ 0 w 12"/>
                  <a:gd name="T31" fmla="*/ 4 h 9"/>
                  <a:gd name="T32" fmla="*/ 0 w 12"/>
                  <a:gd name="T33" fmla="*/ 4 h 9"/>
                  <a:gd name="T34" fmla="*/ 1 w 12"/>
                  <a:gd name="T35" fmla="*/ 8 h 9"/>
                  <a:gd name="T36" fmla="*/ 3 w 12"/>
                  <a:gd name="T37" fmla="*/ 9 h 9"/>
                  <a:gd name="T38" fmla="*/ 3 w 12"/>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9">
                    <a:moveTo>
                      <a:pt x="3" y="9"/>
                    </a:moveTo>
                    <a:lnTo>
                      <a:pt x="11" y="9"/>
                    </a:lnTo>
                    <a:lnTo>
                      <a:pt x="11" y="8"/>
                    </a:lnTo>
                    <a:lnTo>
                      <a:pt x="4" y="7"/>
                    </a:lnTo>
                    <a:lnTo>
                      <a:pt x="4" y="7"/>
                    </a:lnTo>
                    <a:lnTo>
                      <a:pt x="3" y="5"/>
                    </a:lnTo>
                    <a:lnTo>
                      <a:pt x="3" y="4"/>
                    </a:lnTo>
                    <a:lnTo>
                      <a:pt x="3" y="4"/>
                    </a:lnTo>
                    <a:lnTo>
                      <a:pt x="3" y="3"/>
                    </a:lnTo>
                    <a:lnTo>
                      <a:pt x="4" y="3"/>
                    </a:lnTo>
                    <a:lnTo>
                      <a:pt x="11" y="3"/>
                    </a:lnTo>
                    <a:lnTo>
                      <a:pt x="12" y="1"/>
                    </a:lnTo>
                    <a:lnTo>
                      <a:pt x="4" y="0"/>
                    </a:lnTo>
                    <a:lnTo>
                      <a:pt x="4" y="0"/>
                    </a:lnTo>
                    <a:lnTo>
                      <a:pt x="1" y="1"/>
                    </a:lnTo>
                    <a:lnTo>
                      <a:pt x="0" y="4"/>
                    </a:lnTo>
                    <a:lnTo>
                      <a:pt x="0" y="4"/>
                    </a:lnTo>
                    <a:lnTo>
                      <a:pt x="1" y="8"/>
                    </a:lnTo>
                    <a:lnTo>
                      <a:pt x="3" y="9"/>
                    </a:lnTo>
                    <a:lnTo>
                      <a:pt x="3"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6" name="Freeform 494"/>
              <p:cNvSpPr>
                <a:spLocks/>
              </p:cNvSpPr>
              <p:nvPr/>
            </p:nvSpPr>
            <p:spPr bwMode="auto">
              <a:xfrm>
                <a:off x="4449367" y="1679701"/>
                <a:ext cx="13470" cy="13470"/>
              </a:xfrm>
              <a:custGeom>
                <a:avLst/>
                <a:gdLst>
                  <a:gd name="T0" fmla="*/ 8 w 10"/>
                  <a:gd name="T1" fmla="*/ 3 h 10"/>
                  <a:gd name="T2" fmla="*/ 8 w 10"/>
                  <a:gd name="T3" fmla="*/ 3 h 10"/>
                  <a:gd name="T4" fmla="*/ 9 w 10"/>
                  <a:gd name="T5" fmla="*/ 4 h 10"/>
                  <a:gd name="T6" fmla="*/ 9 w 10"/>
                  <a:gd name="T7" fmla="*/ 6 h 10"/>
                  <a:gd name="T8" fmla="*/ 9 w 10"/>
                  <a:gd name="T9" fmla="*/ 6 h 10"/>
                  <a:gd name="T10" fmla="*/ 8 w 10"/>
                  <a:gd name="T11" fmla="*/ 7 h 10"/>
                  <a:gd name="T12" fmla="*/ 8 w 10"/>
                  <a:gd name="T13" fmla="*/ 7 h 10"/>
                  <a:gd name="T14" fmla="*/ 0 w 10"/>
                  <a:gd name="T15" fmla="*/ 7 h 10"/>
                  <a:gd name="T16" fmla="*/ 0 w 10"/>
                  <a:gd name="T17" fmla="*/ 8 h 10"/>
                  <a:gd name="T18" fmla="*/ 6 w 10"/>
                  <a:gd name="T19" fmla="*/ 10 h 10"/>
                  <a:gd name="T20" fmla="*/ 6 w 10"/>
                  <a:gd name="T21" fmla="*/ 10 h 10"/>
                  <a:gd name="T22" fmla="*/ 9 w 10"/>
                  <a:gd name="T23" fmla="*/ 8 h 10"/>
                  <a:gd name="T24" fmla="*/ 10 w 10"/>
                  <a:gd name="T25" fmla="*/ 6 h 10"/>
                  <a:gd name="T26" fmla="*/ 10 w 10"/>
                  <a:gd name="T27" fmla="*/ 6 h 10"/>
                  <a:gd name="T28" fmla="*/ 10 w 10"/>
                  <a:gd name="T29" fmla="*/ 2 h 10"/>
                  <a:gd name="T30" fmla="*/ 8 w 10"/>
                  <a:gd name="T31" fmla="*/ 0 h 10"/>
                  <a:gd name="T32" fmla="*/ 1 w 10"/>
                  <a:gd name="T33" fmla="*/ 0 h 10"/>
                  <a:gd name="T34" fmla="*/ 0 w 10"/>
                  <a:gd name="T35" fmla="*/ 2 h 10"/>
                  <a:gd name="T36" fmla="*/ 8 w 10"/>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0">
                    <a:moveTo>
                      <a:pt x="8" y="3"/>
                    </a:moveTo>
                    <a:lnTo>
                      <a:pt x="8" y="3"/>
                    </a:lnTo>
                    <a:lnTo>
                      <a:pt x="9" y="4"/>
                    </a:lnTo>
                    <a:lnTo>
                      <a:pt x="9" y="6"/>
                    </a:lnTo>
                    <a:lnTo>
                      <a:pt x="9" y="6"/>
                    </a:lnTo>
                    <a:lnTo>
                      <a:pt x="8" y="7"/>
                    </a:lnTo>
                    <a:lnTo>
                      <a:pt x="8" y="7"/>
                    </a:lnTo>
                    <a:lnTo>
                      <a:pt x="0" y="7"/>
                    </a:lnTo>
                    <a:lnTo>
                      <a:pt x="0" y="8"/>
                    </a:lnTo>
                    <a:lnTo>
                      <a:pt x="6" y="10"/>
                    </a:lnTo>
                    <a:lnTo>
                      <a:pt x="6" y="10"/>
                    </a:lnTo>
                    <a:lnTo>
                      <a:pt x="9" y="8"/>
                    </a:lnTo>
                    <a:lnTo>
                      <a:pt x="10" y="6"/>
                    </a:lnTo>
                    <a:lnTo>
                      <a:pt x="10" y="6"/>
                    </a:lnTo>
                    <a:lnTo>
                      <a:pt x="10" y="2"/>
                    </a:lnTo>
                    <a:lnTo>
                      <a:pt x="8" y="0"/>
                    </a:lnTo>
                    <a:lnTo>
                      <a:pt x="1" y="0"/>
                    </a:lnTo>
                    <a:lnTo>
                      <a:pt x="0" y="2"/>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7" name="Freeform 495"/>
              <p:cNvSpPr>
                <a:spLocks/>
              </p:cNvSpPr>
              <p:nvPr/>
            </p:nvSpPr>
            <p:spPr bwMode="auto">
              <a:xfrm>
                <a:off x="4439939" y="1635250"/>
                <a:ext cx="16164" cy="12123"/>
              </a:xfrm>
              <a:custGeom>
                <a:avLst/>
                <a:gdLst>
                  <a:gd name="T0" fmla="*/ 3 w 12"/>
                  <a:gd name="T1" fmla="*/ 8 h 9"/>
                  <a:gd name="T2" fmla="*/ 11 w 12"/>
                  <a:gd name="T3" fmla="*/ 9 h 9"/>
                  <a:gd name="T4" fmla="*/ 11 w 12"/>
                  <a:gd name="T5" fmla="*/ 6 h 9"/>
                  <a:gd name="T6" fmla="*/ 3 w 12"/>
                  <a:gd name="T7" fmla="*/ 6 h 9"/>
                  <a:gd name="T8" fmla="*/ 3 w 12"/>
                  <a:gd name="T9" fmla="*/ 6 h 9"/>
                  <a:gd name="T10" fmla="*/ 3 w 12"/>
                  <a:gd name="T11" fmla="*/ 5 h 9"/>
                  <a:gd name="T12" fmla="*/ 3 w 12"/>
                  <a:gd name="T13" fmla="*/ 4 h 9"/>
                  <a:gd name="T14" fmla="*/ 3 w 12"/>
                  <a:gd name="T15" fmla="*/ 4 h 9"/>
                  <a:gd name="T16" fmla="*/ 3 w 12"/>
                  <a:gd name="T17" fmla="*/ 2 h 9"/>
                  <a:gd name="T18" fmla="*/ 4 w 12"/>
                  <a:gd name="T19" fmla="*/ 1 h 9"/>
                  <a:gd name="T20" fmla="*/ 11 w 12"/>
                  <a:gd name="T21" fmla="*/ 2 h 9"/>
                  <a:gd name="T22" fmla="*/ 12 w 12"/>
                  <a:gd name="T23" fmla="*/ 0 h 9"/>
                  <a:gd name="T24" fmla="*/ 4 w 12"/>
                  <a:gd name="T25" fmla="*/ 0 h 9"/>
                  <a:gd name="T26" fmla="*/ 4 w 12"/>
                  <a:gd name="T27" fmla="*/ 0 h 9"/>
                  <a:gd name="T28" fmla="*/ 1 w 12"/>
                  <a:gd name="T29" fmla="*/ 0 h 9"/>
                  <a:gd name="T30" fmla="*/ 0 w 12"/>
                  <a:gd name="T31" fmla="*/ 4 h 9"/>
                  <a:gd name="T32" fmla="*/ 0 w 12"/>
                  <a:gd name="T33" fmla="*/ 4 h 9"/>
                  <a:gd name="T34" fmla="*/ 1 w 12"/>
                  <a:gd name="T35" fmla="*/ 6 h 9"/>
                  <a:gd name="T36" fmla="*/ 3 w 12"/>
                  <a:gd name="T37" fmla="*/ 8 h 9"/>
                  <a:gd name="T38" fmla="*/ 3 w 12"/>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9">
                    <a:moveTo>
                      <a:pt x="3" y="8"/>
                    </a:moveTo>
                    <a:lnTo>
                      <a:pt x="11" y="9"/>
                    </a:lnTo>
                    <a:lnTo>
                      <a:pt x="11" y="6"/>
                    </a:lnTo>
                    <a:lnTo>
                      <a:pt x="3" y="6"/>
                    </a:lnTo>
                    <a:lnTo>
                      <a:pt x="3" y="6"/>
                    </a:lnTo>
                    <a:lnTo>
                      <a:pt x="3" y="5"/>
                    </a:lnTo>
                    <a:lnTo>
                      <a:pt x="3" y="4"/>
                    </a:lnTo>
                    <a:lnTo>
                      <a:pt x="3" y="4"/>
                    </a:lnTo>
                    <a:lnTo>
                      <a:pt x="3" y="2"/>
                    </a:lnTo>
                    <a:lnTo>
                      <a:pt x="4" y="1"/>
                    </a:lnTo>
                    <a:lnTo>
                      <a:pt x="11" y="2"/>
                    </a:lnTo>
                    <a:lnTo>
                      <a:pt x="12" y="0"/>
                    </a:lnTo>
                    <a:lnTo>
                      <a:pt x="4" y="0"/>
                    </a:lnTo>
                    <a:lnTo>
                      <a:pt x="4" y="0"/>
                    </a:lnTo>
                    <a:lnTo>
                      <a:pt x="1" y="0"/>
                    </a:lnTo>
                    <a:lnTo>
                      <a:pt x="0" y="4"/>
                    </a:lnTo>
                    <a:lnTo>
                      <a:pt x="0" y="4"/>
                    </a:lnTo>
                    <a:lnTo>
                      <a:pt x="1" y="6"/>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8" name="Freeform 496"/>
              <p:cNvSpPr>
                <a:spLocks/>
              </p:cNvSpPr>
              <p:nvPr/>
            </p:nvSpPr>
            <p:spPr bwMode="auto">
              <a:xfrm>
                <a:off x="4454755" y="1635250"/>
                <a:ext cx="14817" cy="12123"/>
              </a:xfrm>
              <a:custGeom>
                <a:avLst/>
                <a:gdLst>
                  <a:gd name="T0" fmla="*/ 8 w 11"/>
                  <a:gd name="T1" fmla="*/ 4 h 9"/>
                  <a:gd name="T2" fmla="*/ 8 w 11"/>
                  <a:gd name="T3" fmla="*/ 4 h 9"/>
                  <a:gd name="T4" fmla="*/ 8 w 11"/>
                  <a:gd name="T5" fmla="*/ 4 h 9"/>
                  <a:gd name="T6" fmla="*/ 9 w 11"/>
                  <a:gd name="T7" fmla="*/ 5 h 9"/>
                  <a:gd name="T8" fmla="*/ 9 w 11"/>
                  <a:gd name="T9" fmla="*/ 5 h 9"/>
                  <a:gd name="T10" fmla="*/ 8 w 11"/>
                  <a:gd name="T11" fmla="*/ 6 h 9"/>
                  <a:gd name="T12" fmla="*/ 8 w 11"/>
                  <a:gd name="T13" fmla="*/ 8 h 9"/>
                  <a:gd name="T14" fmla="*/ 0 w 11"/>
                  <a:gd name="T15" fmla="*/ 6 h 9"/>
                  <a:gd name="T16" fmla="*/ 0 w 11"/>
                  <a:gd name="T17" fmla="*/ 9 h 9"/>
                  <a:gd name="T18" fmla="*/ 6 w 11"/>
                  <a:gd name="T19" fmla="*/ 9 h 9"/>
                  <a:gd name="T20" fmla="*/ 6 w 11"/>
                  <a:gd name="T21" fmla="*/ 9 h 9"/>
                  <a:gd name="T22" fmla="*/ 9 w 11"/>
                  <a:gd name="T23" fmla="*/ 9 h 9"/>
                  <a:gd name="T24" fmla="*/ 11 w 11"/>
                  <a:gd name="T25" fmla="*/ 5 h 9"/>
                  <a:gd name="T26" fmla="*/ 11 w 11"/>
                  <a:gd name="T27" fmla="*/ 5 h 9"/>
                  <a:gd name="T28" fmla="*/ 11 w 11"/>
                  <a:gd name="T29" fmla="*/ 2 h 9"/>
                  <a:gd name="T30" fmla="*/ 8 w 11"/>
                  <a:gd name="T31" fmla="*/ 1 h 9"/>
                  <a:gd name="T32" fmla="*/ 1 w 11"/>
                  <a:gd name="T33" fmla="*/ 0 h 9"/>
                  <a:gd name="T34" fmla="*/ 0 w 11"/>
                  <a:gd name="T35" fmla="*/ 2 h 9"/>
                  <a:gd name="T36" fmla="*/ 8 w 11"/>
                  <a:gd name="T3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9">
                    <a:moveTo>
                      <a:pt x="8" y="4"/>
                    </a:moveTo>
                    <a:lnTo>
                      <a:pt x="8" y="4"/>
                    </a:lnTo>
                    <a:lnTo>
                      <a:pt x="8" y="4"/>
                    </a:lnTo>
                    <a:lnTo>
                      <a:pt x="9" y="5"/>
                    </a:lnTo>
                    <a:lnTo>
                      <a:pt x="9" y="5"/>
                    </a:lnTo>
                    <a:lnTo>
                      <a:pt x="8" y="6"/>
                    </a:lnTo>
                    <a:lnTo>
                      <a:pt x="8" y="8"/>
                    </a:lnTo>
                    <a:lnTo>
                      <a:pt x="0" y="6"/>
                    </a:lnTo>
                    <a:lnTo>
                      <a:pt x="0" y="9"/>
                    </a:lnTo>
                    <a:lnTo>
                      <a:pt x="6" y="9"/>
                    </a:lnTo>
                    <a:lnTo>
                      <a:pt x="6" y="9"/>
                    </a:lnTo>
                    <a:lnTo>
                      <a:pt x="9" y="9"/>
                    </a:lnTo>
                    <a:lnTo>
                      <a:pt x="11" y="5"/>
                    </a:lnTo>
                    <a:lnTo>
                      <a:pt x="11" y="5"/>
                    </a:lnTo>
                    <a:lnTo>
                      <a:pt x="11" y="2"/>
                    </a:lnTo>
                    <a:lnTo>
                      <a:pt x="8" y="1"/>
                    </a:lnTo>
                    <a:lnTo>
                      <a:pt x="1" y="0"/>
                    </a:lnTo>
                    <a:lnTo>
                      <a:pt x="0" y="2"/>
                    </a:lnTo>
                    <a:lnTo>
                      <a:pt x="8"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9" name="Freeform 497"/>
              <p:cNvSpPr>
                <a:spLocks/>
              </p:cNvSpPr>
              <p:nvPr/>
            </p:nvSpPr>
            <p:spPr bwMode="auto">
              <a:xfrm>
                <a:off x="4445327" y="1589453"/>
                <a:ext cx="16164" cy="12123"/>
              </a:xfrm>
              <a:custGeom>
                <a:avLst/>
                <a:gdLst>
                  <a:gd name="T0" fmla="*/ 3 w 12"/>
                  <a:gd name="T1" fmla="*/ 9 h 9"/>
                  <a:gd name="T2" fmla="*/ 11 w 12"/>
                  <a:gd name="T3" fmla="*/ 9 h 9"/>
                  <a:gd name="T4" fmla="*/ 11 w 12"/>
                  <a:gd name="T5" fmla="*/ 8 h 9"/>
                  <a:gd name="T6" fmla="*/ 3 w 12"/>
                  <a:gd name="T7" fmla="*/ 7 h 9"/>
                  <a:gd name="T8" fmla="*/ 3 w 12"/>
                  <a:gd name="T9" fmla="*/ 7 h 9"/>
                  <a:gd name="T10" fmla="*/ 3 w 12"/>
                  <a:gd name="T11" fmla="*/ 7 h 9"/>
                  <a:gd name="T12" fmla="*/ 3 w 12"/>
                  <a:gd name="T13" fmla="*/ 4 h 9"/>
                  <a:gd name="T14" fmla="*/ 3 w 12"/>
                  <a:gd name="T15" fmla="*/ 4 h 9"/>
                  <a:gd name="T16" fmla="*/ 3 w 12"/>
                  <a:gd name="T17" fmla="*/ 3 h 9"/>
                  <a:gd name="T18" fmla="*/ 4 w 12"/>
                  <a:gd name="T19" fmla="*/ 3 h 9"/>
                  <a:gd name="T20" fmla="*/ 11 w 12"/>
                  <a:gd name="T21" fmla="*/ 4 h 9"/>
                  <a:gd name="T22" fmla="*/ 12 w 12"/>
                  <a:gd name="T23" fmla="*/ 1 h 9"/>
                  <a:gd name="T24" fmla="*/ 4 w 12"/>
                  <a:gd name="T25" fmla="*/ 0 h 9"/>
                  <a:gd name="T26" fmla="*/ 4 w 12"/>
                  <a:gd name="T27" fmla="*/ 0 h 9"/>
                  <a:gd name="T28" fmla="*/ 1 w 12"/>
                  <a:gd name="T29" fmla="*/ 1 h 9"/>
                  <a:gd name="T30" fmla="*/ 0 w 12"/>
                  <a:gd name="T31" fmla="*/ 4 h 9"/>
                  <a:gd name="T32" fmla="*/ 0 w 12"/>
                  <a:gd name="T33" fmla="*/ 4 h 9"/>
                  <a:gd name="T34" fmla="*/ 1 w 12"/>
                  <a:gd name="T35" fmla="*/ 8 h 9"/>
                  <a:gd name="T36" fmla="*/ 3 w 12"/>
                  <a:gd name="T37" fmla="*/ 9 h 9"/>
                  <a:gd name="T38" fmla="*/ 3 w 12"/>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9">
                    <a:moveTo>
                      <a:pt x="3" y="9"/>
                    </a:moveTo>
                    <a:lnTo>
                      <a:pt x="11" y="9"/>
                    </a:lnTo>
                    <a:lnTo>
                      <a:pt x="11" y="8"/>
                    </a:lnTo>
                    <a:lnTo>
                      <a:pt x="3" y="7"/>
                    </a:lnTo>
                    <a:lnTo>
                      <a:pt x="3" y="7"/>
                    </a:lnTo>
                    <a:lnTo>
                      <a:pt x="3" y="7"/>
                    </a:lnTo>
                    <a:lnTo>
                      <a:pt x="3" y="4"/>
                    </a:lnTo>
                    <a:lnTo>
                      <a:pt x="3" y="4"/>
                    </a:lnTo>
                    <a:lnTo>
                      <a:pt x="3" y="3"/>
                    </a:lnTo>
                    <a:lnTo>
                      <a:pt x="4" y="3"/>
                    </a:lnTo>
                    <a:lnTo>
                      <a:pt x="11" y="4"/>
                    </a:lnTo>
                    <a:lnTo>
                      <a:pt x="12" y="1"/>
                    </a:lnTo>
                    <a:lnTo>
                      <a:pt x="4" y="0"/>
                    </a:lnTo>
                    <a:lnTo>
                      <a:pt x="4" y="0"/>
                    </a:lnTo>
                    <a:lnTo>
                      <a:pt x="1" y="1"/>
                    </a:lnTo>
                    <a:lnTo>
                      <a:pt x="0" y="4"/>
                    </a:lnTo>
                    <a:lnTo>
                      <a:pt x="0" y="4"/>
                    </a:lnTo>
                    <a:lnTo>
                      <a:pt x="1" y="8"/>
                    </a:lnTo>
                    <a:lnTo>
                      <a:pt x="3" y="9"/>
                    </a:lnTo>
                    <a:lnTo>
                      <a:pt x="3"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0" name="Freeform 498"/>
              <p:cNvSpPr>
                <a:spLocks/>
              </p:cNvSpPr>
              <p:nvPr/>
            </p:nvSpPr>
            <p:spPr bwMode="auto">
              <a:xfrm>
                <a:off x="4460143" y="1590800"/>
                <a:ext cx="14817" cy="13470"/>
              </a:xfrm>
              <a:custGeom>
                <a:avLst/>
                <a:gdLst>
                  <a:gd name="T0" fmla="*/ 8 w 11"/>
                  <a:gd name="T1" fmla="*/ 3 h 10"/>
                  <a:gd name="T2" fmla="*/ 8 w 11"/>
                  <a:gd name="T3" fmla="*/ 3 h 10"/>
                  <a:gd name="T4" fmla="*/ 8 w 11"/>
                  <a:gd name="T5" fmla="*/ 4 h 10"/>
                  <a:gd name="T6" fmla="*/ 9 w 11"/>
                  <a:gd name="T7" fmla="*/ 6 h 10"/>
                  <a:gd name="T8" fmla="*/ 9 w 11"/>
                  <a:gd name="T9" fmla="*/ 6 h 10"/>
                  <a:gd name="T10" fmla="*/ 8 w 11"/>
                  <a:gd name="T11" fmla="*/ 7 h 10"/>
                  <a:gd name="T12" fmla="*/ 8 w 11"/>
                  <a:gd name="T13" fmla="*/ 7 h 10"/>
                  <a:gd name="T14" fmla="*/ 0 w 11"/>
                  <a:gd name="T15" fmla="*/ 7 h 10"/>
                  <a:gd name="T16" fmla="*/ 0 w 11"/>
                  <a:gd name="T17" fmla="*/ 8 h 10"/>
                  <a:gd name="T18" fmla="*/ 7 w 11"/>
                  <a:gd name="T19" fmla="*/ 10 h 10"/>
                  <a:gd name="T20" fmla="*/ 7 w 11"/>
                  <a:gd name="T21" fmla="*/ 10 h 10"/>
                  <a:gd name="T22" fmla="*/ 9 w 11"/>
                  <a:gd name="T23" fmla="*/ 8 h 10"/>
                  <a:gd name="T24" fmla="*/ 11 w 11"/>
                  <a:gd name="T25" fmla="*/ 6 h 10"/>
                  <a:gd name="T26" fmla="*/ 11 w 11"/>
                  <a:gd name="T27" fmla="*/ 6 h 10"/>
                  <a:gd name="T28" fmla="*/ 11 w 11"/>
                  <a:gd name="T29" fmla="*/ 3 h 10"/>
                  <a:gd name="T30" fmla="*/ 8 w 11"/>
                  <a:gd name="T31" fmla="*/ 0 h 10"/>
                  <a:gd name="T32" fmla="*/ 1 w 11"/>
                  <a:gd name="T33" fmla="*/ 0 h 10"/>
                  <a:gd name="T34" fmla="*/ 0 w 11"/>
                  <a:gd name="T35" fmla="*/ 3 h 10"/>
                  <a:gd name="T36" fmla="*/ 8 w 11"/>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0">
                    <a:moveTo>
                      <a:pt x="8" y="3"/>
                    </a:moveTo>
                    <a:lnTo>
                      <a:pt x="8" y="3"/>
                    </a:lnTo>
                    <a:lnTo>
                      <a:pt x="8" y="4"/>
                    </a:lnTo>
                    <a:lnTo>
                      <a:pt x="9" y="6"/>
                    </a:lnTo>
                    <a:lnTo>
                      <a:pt x="9" y="6"/>
                    </a:lnTo>
                    <a:lnTo>
                      <a:pt x="8" y="7"/>
                    </a:lnTo>
                    <a:lnTo>
                      <a:pt x="8" y="7"/>
                    </a:lnTo>
                    <a:lnTo>
                      <a:pt x="0" y="7"/>
                    </a:lnTo>
                    <a:lnTo>
                      <a:pt x="0" y="8"/>
                    </a:lnTo>
                    <a:lnTo>
                      <a:pt x="7" y="10"/>
                    </a:lnTo>
                    <a:lnTo>
                      <a:pt x="7" y="10"/>
                    </a:lnTo>
                    <a:lnTo>
                      <a:pt x="9" y="8"/>
                    </a:lnTo>
                    <a:lnTo>
                      <a:pt x="11" y="6"/>
                    </a:lnTo>
                    <a:lnTo>
                      <a:pt x="11" y="6"/>
                    </a:lnTo>
                    <a:lnTo>
                      <a:pt x="11" y="3"/>
                    </a:lnTo>
                    <a:lnTo>
                      <a:pt x="8" y="0"/>
                    </a:lnTo>
                    <a:lnTo>
                      <a:pt x="1" y="0"/>
                    </a:lnTo>
                    <a:lnTo>
                      <a:pt x="0" y="3"/>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1" name="Freeform 499"/>
              <p:cNvSpPr>
                <a:spLocks/>
              </p:cNvSpPr>
              <p:nvPr/>
            </p:nvSpPr>
            <p:spPr bwMode="auto">
              <a:xfrm>
                <a:off x="4450715" y="1545003"/>
                <a:ext cx="14817" cy="13470"/>
              </a:xfrm>
              <a:custGeom>
                <a:avLst/>
                <a:gdLst>
                  <a:gd name="T0" fmla="*/ 3 w 11"/>
                  <a:gd name="T1" fmla="*/ 9 h 10"/>
                  <a:gd name="T2" fmla="*/ 11 w 11"/>
                  <a:gd name="T3" fmla="*/ 10 h 10"/>
                  <a:gd name="T4" fmla="*/ 11 w 11"/>
                  <a:gd name="T5" fmla="*/ 7 h 10"/>
                  <a:gd name="T6" fmla="*/ 3 w 11"/>
                  <a:gd name="T7" fmla="*/ 7 h 10"/>
                  <a:gd name="T8" fmla="*/ 3 w 11"/>
                  <a:gd name="T9" fmla="*/ 7 h 10"/>
                  <a:gd name="T10" fmla="*/ 3 w 11"/>
                  <a:gd name="T11" fmla="*/ 6 h 10"/>
                  <a:gd name="T12" fmla="*/ 3 w 11"/>
                  <a:gd name="T13" fmla="*/ 4 h 10"/>
                  <a:gd name="T14" fmla="*/ 3 w 11"/>
                  <a:gd name="T15" fmla="*/ 4 h 10"/>
                  <a:gd name="T16" fmla="*/ 3 w 11"/>
                  <a:gd name="T17" fmla="*/ 3 h 10"/>
                  <a:gd name="T18" fmla="*/ 4 w 11"/>
                  <a:gd name="T19" fmla="*/ 3 h 10"/>
                  <a:gd name="T20" fmla="*/ 11 w 11"/>
                  <a:gd name="T21" fmla="*/ 3 h 10"/>
                  <a:gd name="T22" fmla="*/ 11 w 11"/>
                  <a:gd name="T23" fmla="*/ 0 h 10"/>
                  <a:gd name="T24" fmla="*/ 4 w 11"/>
                  <a:gd name="T25" fmla="*/ 0 h 10"/>
                  <a:gd name="T26" fmla="*/ 4 w 11"/>
                  <a:gd name="T27" fmla="*/ 0 h 10"/>
                  <a:gd name="T28" fmla="*/ 1 w 11"/>
                  <a:gd name="T29" fmla="*/ 2 h 10"/>
                  <a:gd name="T30" fmla="*/ 0 w 11"/>
                  <a:gd name="T31" fmla="*/ 4 h 10"/>
                  <a:gd name="T32" fmla="*/ 0 w 11"/>
                  <a:gd name="T33" fmla="*/ 4 h 10"/>
                  <a:gd name="T34" fmla="*/ 0 w 11"/>
                  <a:gd name="T35" fmla="*/ 7 h 10"/>
                  <a:gd name="T36" fmla="*/ 3 w 11"/>
                  <a:gd name="T37" fmla="*/ 9 h 10"/>
                  <a:gd name="T38" fmla="*/ 3 w 11"/>
                  <a:gd name="T3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0">
                    <a:moveTo>
                      <a:pt x="3" y="9"/>
                    </a:moveTo>
                    <a:lnTo>
                      <a:pt x="11" y="10"/>
                    </a:lnTo>
                    <a:lnTo>
                      <a:pt x="11" y="7"/>
                    </a:lnTo>
                    <a:lnTo>
                      <a:pt x="3" y="7"/>
                    </a:lnTo>
                    <a:lnTo>
                      <a:pt x="3" y="7"/>
                    </a:lnTo>
                    <a:lnTo>
                      <a:pt x="3" y="6"/>
                    </a:lnTo>
                    <a:lnTo>
                      <a:pt x="3" y="4"/>
                    </a:lnTo>
                    <a:lnTo>
                      <a:pt x="3" y="4"/>
                    </a:lnTo>
                    <a:lnTo>
                      <a:pt x="3" y="3"/>
                    </a:lnTo>
                    <a:lnTo>
                      <a:pt x="4" y="3"/>
                    </a:lnTo>
                    <a:lnTo>
                      <a:pt x="11" y="3"/>
                    </a:lnTo>
                    <a:lnTo>
                      <a:pt x="11" y="0"/>
                    </a:lnTo>
                    <a:lnTo>
                      <a:pt x="4" y="0"/>
                    </a:lnTo>
                    <a:lnTo>
                      <a:pt x="4" y="0"/>
                    </a:lnTo>
                    <a:lnTo>
                      <a:pt x="1" y="2"/>
                    </a:lnTo>
                    <a:lnTo>
                      <a:pt x="0" y="4"/>
                    </a:lnTo>
                    <a:lnTo>
                      <a:pt x="0" y="4"/>
                    </a:lnTo>
                    <a:lnTo>
                      <a:pt x="0" y="7"/>
                    </a:lnTo>
                    <a:lnTo>
                      <a:pt x="3" y="9"/>
                    </a:lnTo>
                    <a:lnTo>
                      <a:pt x="3"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2" name="Freeform 500"/>
              <p:cNvSpPr>
                <a:spLocks/>
              </p:cNvSpPr>
              <p:nvPr/>
            </p:nvSpPr>
            <p:spPr bwMode="auto">
              <a:xfrm>
                <a:off x="4465531" y="1545003"/>
                <a:ext cx="14817" cy="14817"/>
              </a:xfrm>
              <a:custGeom>
                <a:avLst/>
                <a:gdLst>
                  <a:gd name="T0" fmla="*/ 8 w 11"/>
                  <a:gd name="T1" fmla="*/ 4 h 11"/>
                  <a:gd name="T2" fmla="*/ 8 w 11"/>
                  <a:gd name="T3" fmla="*/ 4 h 11"/>
                  <a:gd name="T4" fmla="*/ 8 w 11"/>
                  <a:gd name="T5" fmla="*/ 4 h 11"/>
                  <a:gd name="T6" fmla="*/ 8 w 11"/>
                  <a:gd name="T7" fmla="*/ 6 h 11"/>
                  <a:gd name="T8" fmla="*/ 8 w 11"/>
                  <a:gd name="T9" fmla="*/ 6 h 11"/>
                  <a:gd name="T10" fmla="*/ 8 w 11"/>
                  <a:gd name="T11" fmla="*/ 7 h 11"/>
                  <a:gd name="T12" fmla="*/ 7 w 11"/>
                  <a:gd name="T13" fmla="*/ 9 h 11"/>
                  <a:gd name="T14" fmla="*/ 0 w 11"/>
                  <a:gd name="T15" fmla="*/ 7 h 11"/>
                  <a:gd name="T16" fmla="*/ 0 w 11"/>
                  <a:gd name="T17" fmla="*/ 10 h 11"/>
                  <a:gd name="T18" fmla="*/ 7 w 11"/>
                  <a:gd name="T19" fmla="*/ 11 h 11"/>
                  <a:gd name="T20" fmla="*/ 7 w 11"/>
                  <a:gd name="T21" fmla="*/ 11 h 11"/>
                  <a:gd name="T22" fmla="*/ 9 w 11"/>
                  <a:gd name="T23" fmla="*/ 10 h 11"/>
                  <a:gd name="T24" fmla="*/ 11 w 11"/>
                  <a:gd name="T25" fmla="*/ 7 h 11"/>
                  <a:gd name="T26" fmla="*/ 11 w 11"/>
                  <a:gd name="T27" fmla="*/ 7 h 11"/>
                  <a:gd name="T28" fmla="*/ 11 w 11"/>
                  <a:gd name="T29" fmla="*/ 3 h 11"/>
                  <a:gd name="T30" fmla="*/ 8 w 11"/>
                  <a:gd name="T31" fmla="*/ 2 h 11"/>
                  <a:gd name="T32" fmla="*/ 0 w 11"/>
                  <a:gd name="T33" fmla="*/ 0 h 11"/>
                  <a:gd name="T34" fmla="*/ 0 w 11"/>
                  <a:gd name="T35" fmla="*/ 3 h 11"/>
                  <a:gd name="T36" fmla="*/ 8 w 11"/>
                  <a:gd name="T3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1">
                    <a:moveTo>
                      <a:pt x="8" y="4"/>
                    </a:moveTo>
                    <a:lnTo>
                      <a:pt x="8" y="4"/>
                    </a:lnTo>
                    <a:lnTo>
                      <a:pt x="8" y="4"/>
                    </a:lnTo>
                    <a:lnTo>
                      <a:pt x="8" y="6"/>
                    </a:lnTo>
                    <a:lnTo>
                      <a:pt x="8" y="6"/>
                    </a:lnTo>
                    <a:lnTo>
                      <a:pt x="8" y="7"/>
                    </a:lnTo>
                    <a:lnTo>
                      <a:pt x="7" y="9"/>
                    </a:lnTo>
                    <a:lnTo>
                      <a:pt x="0" y="7"/>
                    </a:lnTo>
                    <a:lnTo>
                      <a:pt x="0" y="10"/>
                    </a:lnTo>
                    <a:lnTo>
                      <a:pt x="7" y="11"/>
                    </a:lnTo>
                    <a:lnTo>
                      <a:pt x="7" y="11"/>
                    </a:lnTo>
                    <a:lnTo>
                      <a:pt x="9" y="10"/>
                    </a:lnTo>
                    <a:lnTo>
                      <a:pt x="11" y="7"/>
                    </a:lnTo>
                    <a:lnTo>
                      <a:pt x="11" y="7"/>
                    </a:lnTo>
                    <a:lnTo>
                      <a:pt x="11" y="3"/>
                    </a:lnTo>
                    <a:lnTo>
                      <a:pt x="8" y="2"/>
                    </a:lnTo>
                    <a:lnTo>
                      <a:pt x="0" y="0"/>
                    </a:lnTo>
                    <a:lnTo>
                      <a:pt x="0" y="3"/>
                    </a:lnTo>
                    <a:lnTo>
                      <a:pt x="8"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3" name="Freeform 501"/>
              <p:cNvSpPr>
                <a:spLocks/>
              </p:cNvSpPr>
              <p:nvPr/>
            </p:nvSpPr>
            <p:spPr bwMode="auto">
              <a:xfrm>
                <a:off x="4456103" y="1500552"/>
                <a:ext cx="14817" cy="13470"/>
              </a:xfrm>
              <a:custGeom>
                <a:avLst/>
                <a:gdLst>
                  <a:gd name="T0" fmla="*/ 3 w 11"/>
                  <a:gd name="T1" fmla="*/ 9 h 10"/>
                  <a:gd name="T2" fmla="*/ 11 w 11"/>
                  <a:gd name="T3" fmla="*/ 10 h 10"/>
                  <a:gd name="T4" fmla="*/ 11 w 11"/>
                  <a:gd name="T5" fmla="*/ 8 h 10"/>
                  <a:gd name="T6" fmla="*/ 3 w 11"/>
                  <a:gd name="T7" fmla="*/ 6 h 10"/>
                  <a:gd name="T8" fmla="*/ 3 w 11"/>
                  <a:gd name="T9" fmla="*/ 6 h 10"/>
                  <a:gd name="T10" fmla="*/ 3 w 11"/>
                  <a:gd name="T11" fmla="*/ 6 h 10"/>
                  <a:gd name="T12" fmla="*/ 3 w 11"/>
                  <a:gd name="T13" fmla="*/ 5 h 10"/>
                  <a:gd name="T14" fmla="*/ 3 w 11"/>
                  <a:gd name="T15" fmla="*/ 5 h 10"/>
                  <a:gd name="T16" fmla="*/ 3 w 11"/>
                  <a:gd name="T17" fmla="*/ 2 h 10"/>
                  <a:gd name="T18" fmla="*/ 4 w 11"/>
                  <a:gd name="T19" fmla="*/ 2 h 10"/>
                  <a:gd name="T20" fmla="*/ 11 w 11"/>
                  <a:gd name="T21" fmla="*/ 4 h 10"/>
                  <a:gd name="T22" fmla="*/ 11 w 11"/>
                  <a:gd name="T23" fmla="*/ 1 h 10"/>
                  <a:gd name="T24" fmla="*/ 4 w 11"/>
                  <a:gd name="T25" fmla="*/ 0 h 10"/>
                  <a:gd name="T26" fmla="*/ 4 w 11"/>
                  <a:gd name="T27" fmla="*/ 0 h 10"/>
                  <a:gd name="T28" fmla="*/ 1 w 11"/>
                  <a:gd name="T29" fmla="*/ 1 h 10"/>
                  <a:gd name="T30" fmla="*/ 0 w 11"/>
                  <a:gd name="T31" fmla="*/ 4 h 10"/>
                  <a:gd name="T32" fmla="*/ 0 w 11"/>
                  <a:gd name="T33" fmla="*/ 4 h 10"/>
                  <a:gd name="T34" fmla="*/ 0 w 11"/>
                  <a:gd name="T35" fmla="*/ 8 h 10"/>
                  <a:gd name="T36" fmla="*/ 3 w 11"/>
                  <a:gd name="T37" fmla="*/ 9 h 10"/>
                  <a:gd name="T38" fmla="*/ 3 w 11"/>
                  <a:gd name="T3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0">
                    <a:moveTo>
                      <a:pt x="3" y="9"/>
                    </a:moveTo>
                    <a:lnTo>
                      <a:pt x="11" y="10"/>
                    </a:lnTo>
                    <a:lnTo>
                      <a:pt x="11" y="8"/>
                    </a:lnTo>
                    <a:lnTo>
                      <a:pt x="3" y="6"/>
                    </a:lnTo>
                    <a:lnTo>
                      <a:pt x="3" y="6"/>
                    </a:lnTo>
                    <a:lnTo>
                      <a:pt x="3" y="6"/>
                    </a:lnTo>
                    <a:lnTo>
                      <a:pt x="3" y="5"/>
                    </a:lnTo>
                    <a:lnTo>
                      <a:pt x="3" y="5"/>
                    </a:lnTo>
                    <a:lnTo>
                      <a:pt x="3" y="2"/>
                    </a:lnTo>
                    <a:lnTo>
                      <a:pt x="4" y="2"/>
                    </a:lnTo>
                    <a:lnTo>
                      <a:pt x="11" y="4"/>
                    </a:lnTo>
                    <a:lnTo>
                      <a:pt x="11" y="1"/>
                    </a:lnTo>
                    <a:lnTo>
                      <a:pt x="4" y="0"/>
                    </a:lnTo>
                    <a:lnTo>
                      <a:pt x="4" y="0"/>
                    </a:lnTo>
                    <a:lnTo>
                      <a:pt x="1" y="1"/>
                    </a:lnTo>
                    <a:lnTo>
                      <a:pt x="0" y="4"/>
                    </a:lnTo>
                    <a:lnTo>
                      <a:pt x="0" y="4"/>
                    </a:lnTo>
                    <a:lnTo>
                      <a:pt x="0" y="8"/>
                    </a:lnTo>
                    <a:lnTo>
                      <a:pt x="3" y="9"/>
                    </a:lnTo>
                    <a:lnTo>
                      <a:pt x="3"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4" name="Freeform 502"/>
              <p:cNvSpPr>
                <a:spLocks/>
              </p:cNvSpPr>
              <p:nvPr/>
            </p:nvSpPr>
            <p:spPr bwMode="auto">
              <a:xfrm>
                <a:off x="4470919" y="1501899"/>
                <a:ext cx="14817" cy="12123"/>
              </a:xfrm>
              <a:custGeom>
                <a:avLst/>
                <a:gdLst>
                  <a:gd name="T0" fmla="*/ 8 w 11"/>
                  <a:gd name="T1" fmla="*/ 3 h 9"/>
                  <a:gd name="T2" fmla="*/ 8 w 11"/>
                  <a:gd name="T3" fmla="*/ 3 h 9"/>
                  <a:gd name="T4" fmla="*/ 8 w 11"/>
                  <a:gd name="T5" fmla="*/ 4 h 9"/>
                  <a:gd name="T6" fmla="*/ 8 w 11"/>
                  <a:gd name="T7" fmla="*/ 5 h 9"/>
                  <a:gd name="T8" fmla="*/ 8 w 11"/>
                  <a:gd name="T9" fmla="*/ 5 h 9"/>
                  <a:gd name="T10" fmla="*/ 8 w 11"/>
                  <a:gd name="T11" fmla="*/ 7 h 9"/>
                  <a:gd name="T12" fmla="*/ 7 w 11"/>
                  <a:gd name="T13" fmla="*/ 7 h 9"/>
                  <a:gd name="T14" fmla="*/ 0 w 11"/>
                  <a:gd name="T15" fmla="*/ 7 h 9"/>
                  <a:gd name="T16" fmla="*/ 0 w 11"/>
                  <a:gd name="T17" fmla="*/ 9 h 9"/>
                  <a:gd name="T18" fmla="*/ 7 w 11"/>
                  <a:gd name="T19" fmla="*/ 9 h 9"/>
                  <a:gd name="T20" fmla="*/ 7 w 11"/>
                  <a:gd name="T21" fmla="*/ 9 h 9"/>
                  <a:gd name="T22" fmla="*/ 9 w 11"/>
                  <a:gd name="T23" fmla="*/ 8 h 9"/>
                  <a:gd name="T24" fmla="*/ 11 w 11"/>
                  <a:gd name="T25" fmla="*/ 5 h 9"/>
                  <a:gd name="T26" fmla="*/ 11 w 11"/>
                  <a:gd name="T27" fmla="*/ 5 h 9"/>
                  <a:gd name="T28" fmla="*/ 11 w 11"/>
                  <a:gd name="T29" fmla="*/ 3 h 9"/>
                  <a:gd name="T30" fmla="*/ 8 w 11"/>
                  <a:gd name="T31" fmla="*/ 1 h 9"/>
                  <a:gd name="T32" fmla="*/ 0 w 11"/>
                  <a:gd name="T33" fmla="*/ 0 h 9"/>
                  <a:gd name="T34" fmla="*/ 0 w 11"/>
                  <a:gd name="T35" fmla="*/ 3 h 9"/>
                  <a:gd name="T36" fmla="*/ 8 w 11"/>
                  <a:gd name="T3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9">
                    <a:moveTo>
                      <a:pt x="8" y="3"/>
                    </a:moveTo>
                    <a:lnTo>
                      <a:pt x="8" y="3"/>
                    </a:lnTo>
                    <a:lnTo>
                      <a:pt x="8" y="4"/>
                    </a:lnTo>
                    <a:lnTo>
                      <a:pt x="8" y="5"/>
                    </a:lnTo>
                    <a:lnTo>
                      <a:pt x="8" y="5"/>
                    </a:lnTo>
                    <a:lnTo>
                      <a:pt x="8" y="7"/>
                    </a:lnTo>
                    <a:lnTo>
                      <a:pt x="7" y="7"/>
                    </a:lnTo>
                    <a:lnTo>
                      <a:pt x="0" y="7"/>
                    </a:lnTo>
                    <a:lnTo>
                      <a:pt x="0" y="9"/>
                    </a:lnTo>
                    <a:lnTo>
                      <a:pt x="7" y="9"/>
                    </a:lnTo>
                    <a:lnTo>
                      <a:pt x="7" y="9"/>
                    </a:lnTo>
                    <a:lnTo>
                      <a:pt x="9" y="8"/>
                    </a:lnTo>
                    <a:lnTo>
                      <a:pt x="11" y="5"/>
                    </a:lnTo>
                    <a:lnTo>
                      <a:pt x="11" y="5"/>
                    </a:lnTo>
                    <a:lnTo>
                      <a:pt x="11" y="3"/>
                    </a:lnTo>
                    <a:lnTo>
                      <a:pt x="8" y="1"/>
                    </a:lnTo>
                    <a:lnTo>
                      <a:pt x="0" y="0"/>
                    </a:lnTo>
                    <a:lnTo>
                      <a:pt x="0" y="3"/>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5" name="Freeform 503"/>
              <p:cNvSpPr>
                <a:spLocks/>
              </p:cNvSpPr>
              <p:nvPr/>
            </p:nvSpPr>
            <p:spPr bwMode="auto">
              <a:xfrm>
                <a:off x="4461490" y="1456102"/>
                <a:ext cx="14817" cy="13470"/>
              </a:xfrm>
              <a:custGeom>
                <a:avLst/>
                <a:gdLst>
                  <a:gd name="T0" fmla="*/ 3 w 11"/>
                  <a:gd name="T1" fmla="*/ 8 h 10"/>
                  <a:gd name="T2" fmla="*/ 11 w 11"/>
                  <a:gd name="T3" fmla="*/ 10 h 10"/>
                  <a:gd name="T4" fmla="*/ 11 w 11"/>
                  <a:gd name="T5" fmla="*/ 7 h 10"/>
                  <a:gd name="T6" fmla="*/ 3 w 11"/>
                  <a:gd name="T7" fmla="*/ 7 h 10"/>
                  <a:gd name="T8" fmla="*/ 3 w 11"/>
                  <a:gd name="T9" fmla="*/ 7 h 10"/>
                  <a:gd name="T10" fmla="*/ 3 w 11"/>
                  <a:gd name="T11" fmla="*/ 6 h 10"/>
                  <a:gd name="T12" fmla="*/ 3 w 11"/>
                  <a:gd name="T13" fmla="*/ 4 h 10"/>
                  <a:gd name="T14" fmla="*/ 3 w 11"/>
                  <a:gd name="T15" fmla="*/ 4 h 10"/>
                  <a:gd name="T16" fmla="*/ 3 w 11"/>
                  <a:gd name="T17" fmla="*/ 3 h 10"/>
                  <a:gd name="T18" fmla="*/ 4 w 11"/>
                  <a:gd name="T19" fmla="*/ 3 h 10"/>
                  <a:gd name="T20" fmla="*/ 11 w 11"/>
                  <a:gd name="T21" fmla="*/ 3 h 10"/>
                  <a:gd name="T22" fmla="*/ 11 w 11"/>
                  <a:gd name="T23" fmla="*/ 2 h 10"/>
                  <a:gd name="T24" fmla="*/ 4 w 11"/>
                  <a:gd name="T25" fmla="*/ 0 h 10"/>
                  <a:gd name="T26" fmla="*/ 4 w 11"/>
                  <a:gd name="T27" fmla="*/ 0 h 10"/>
                  <a:gd name="T28" fmla="*/ 1 w 11"/>
                  <a:gd name="T29" fmla="*/ 2 h 10"/>
                  <a:gd name="T30" fmla="*/ 0 w 11"/>
                  <a:gd name="T31" fmla="*/ 4 h 10"/>
                  <a:gd name="T32" fmla="*/ 0 w 11"/>
                  <a:gd name="T33" fmla="*/ 4 h 10"/>
                  <a:gd name="T34" fmla="*/ 0 w 11"/>
                  <a:gd name="T35" fmla="*/ 7 h 10"/>
                  <a:gd name="T36" fmla="*/ 3 w 11"/>
                  <a:gd name="T37" fmla="*/ 8 h 10"/>
                  <a:gd name="T38" fmla="*/ 3 w 11"/>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0">
                    <a:moveTo>
                      <a:pt x="3" y="8"/>
                    </a:moveTo>
                    <a:lnTo>
                      <a:pt x="11" y="10"/>
                    </a:lnTo>
                    <a:lnTo>
                      <a:pt x="11" y="7"/>
                    </a:lnTo>
                    <a:lnTo>
                      <a:pt x="3" y="7"/>
                    </a:lnTo>
                    <a:lnTo>
                      <a:pt x="3" y="7"/>
                    </a:lnTo>
                    <a:lnTo>
                      <a:pt x="3" y="6"/>
                    </a:lnTo>
                    <a:lnTo>
                      <a:pt x="3" y="4"/>
                    </a:lnTo>
                    <a:lnTo>
                      <a:pt x="3" y="4"/>
                    </a:lnTo>
                    <a:lnTo>
                      <a:pt x="3" y="3"/>
                    </a:lnTo>
                    <a:lnTo>
                      <a:pt x="4" y="3"/>
                    </a:lnTo>
                    <a:lnTo>
                      <a:pt x="11" y="3"/>
                    </a:lnTo>
                    <a:lnTo>
                      <a:pt x="11" y="2"/>
                    </a:lnTo>
                    <a:lnTo>
                      <a:pt x="4" y="0"/>
                    </a:lnTo>
                    <a:lnTo>
                      <a:pt x="4" y="0"/>
                    </a:lnTo>
                    <a:lnTo>
                      <a:pt x="1" y="2"/>
                    </a:lnTo>
                    <a:lnTo>
                      <a:pt x="0" y="4"/>
                    </a:lnTo>
                    <a:lnTo>
                      <a:pt x="0" y="4"/>
                    </a:lnTo>
                    <a:lnTo>
                      <a:pt x="0" y="7"/>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6" name="Freeform 504"/>
              <p:cNvSpPr>
                <a:spLocks/>
              </p:cNvSpPr>
              <p:nvPr/>
            </p:nvSpPr>
            <p:spPr bwMode="auto">
              <a:xfrm>
                <a:off x="4476307" y="1458796"/>
                <a:ext cx="14817" cy="12123"/>
              </a:xfrm>
              <a:custGeom>
                <a:avLst/>
                <a:gdLst>
                  <a:gd name="T0" fmla="*/ 8 w 11"/>
                  <a:gd name="T1" fmla="*/ 2 h 9"/>
                  <a:gd name="T2" fmla="*/ 8 w 11"/>
                  <a:gd name="T3" fmla="*/ 2 h 9"/>
                  <a:gd name="T4" fmla="*/ 8 w 11"/>
                  <a:gd name="T5" fmla="*/ 2 h 9"/>
                  <a:gd name="T6" fmla="*/ 8 w 11"/>
                  <a:gd name="T7" fmla="*/ 5 h 9"/>
                  <a:gd name="T8" fmla="*/ 8 w 11"/>
                  <a:gd name="T9" fmla="*/ 5 h 9"/>
                  <a:gd name="T10" fmla="*/ 8 w 11"/>
                  <a:gd name="T11" fmla="*/ 6 h 9"/>
                  <a:gd name="T12" fmla="*/ 7 w 11"/>
                  <a:gd name="T13" fmla="*/ 6 h 9"/>
                  <a:gd name="T14" fmla="*/ 0 w 11"/>
                  <a:gd name="T15" fmla="*/ 5 h 9"/>
                  <a:gd name="T16" fmla="*/ 0 w 11"/>
                  <a:gd name="T17" fmla="*/ 8 h 9"/>
                  <a:gd name="T18" fmla="*/ 7 w 11"/>
                  <a:gd name="T19" fmla="*/ 9 h 9"/>
                  <a:gd name="T20" fmla="*/ 7 w 11"/>
                  <a:gd name="T21" fmla="*/ 9 h 9"/>
                  <a:gd name="T22" fmla="*/ 9 w 11"/>
                  <a:gd name="T23" fmla="*/ 8 h 9"/>
                  <a:gd name="T24" fmla="*/ 11 w 11"/>
                  <a:gd name="T25" fmla="*/ 5 h 9"/>
                  <a:gd name="T26" fmla="*/ 11 w 11"/>
                  <a:gd name="T27" fmla="*/ 5 h 9"/>
                  <a:gd name="T28" fmla="*/ 11 w 11"/>
                  <a:gd name="T29" fmla="*/ 1 h 9"/>
                  <a:gd name="T30" fmla="*/ 8 w 11"/>
                  <a:gd name="T31" fmla="*/ 0 h 9"/>
                  <a:gd name="T32" fmla="*/ 0 w 11"/>
                  <a:gd name="T33" fmla="*/ 0 h 9"/>
                  <a:gd name="T34" fmla="*/ 0 w 11"/>
                  <a:gd name="T35" fmla="*/ 1 h 9"/>
                  <a:gd name="T36" fmla="*/ 8 w 11"/>
                  <a:gd name="T3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9">
                    <a:moveTo>
                      <a:pt x="8" y="2"/>
                    </a:moveTo>
                    <a:lnTo>
                      <a:pt x="8" y="2"/>
                    </a:lnTo>
                    <a:lnTo>
                      <a:pt x="8" y="2"/>
                    </a:lnTo>
                    <a:lnTo>
                      <a:pt x="8" y="5"/>
                    </a:lnTo>
                    <a:lnTo>
                      <a:pt x="8" y="5"/>
                    </a:lnTo>
                    <a:lnTo>
                      <a:pt x="8" y="6"/>
                    </a:lnTo>
                    <a:lnTo>
                      <a:pt x="7" y="6"/>
                    </a:lnTo>
                    <a:lnTo>
                      <a:pt x="0" y="5"/>
                    </a:lnTo>
                    <a:lnTo>
                      <a:pt x="0" y="8"/>
                    </a:lnTo>
                    <a:lnTo>
                      <a:pt x="7" y="9"/>
                    </a:lnTo>
                    <a:lnTo>
                      <a:pt x="7" y="9"/>
                    </a:lnTo>
                    <a:lnTo>
                      <a:pt x="9" y="8"/>
                    </a:lnTo>
                    <a:lnTo>
                      <a:pt x="11" y="5"/>
                    </a:lnTo>
                    <a:lnTo>
                      <a:pt x="11" y="5"/>
                    </a:lnTo>
                    <a:lnTo>
                      <a:pt x="11" y="1"/>
                    </a:lnTo>
                    <a:lnTo>
                      <a:pt x="8" y="0"/>
                    </a:lnTo>
                    <a:lnTo>
                      <a:pt x="0" y="0"/>
                    </a:lnTo>
                    <a:lnTo>
                      <a:pt x="0" y="1"/>
                    </a:lnTo>
                    <a:lnTo>
                      <a:pt x="8" y="2"/>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7" name="Freeform 505"/>
              <p:cNvSpPr>
                <a:spLocks/>
              </p:cNvSpPr>
              <p:nvPr/>
            </p:nvSpPr>
            <p:spPr bwMode="auto">
              <a:xfrm>
                <a:off x="4466878" y="1412998"/>
                <a:ext cx="14817" cy="12123"/>
              </a:xfrm>
              <a:custGeom>
                <a:avLst/>
                <a:gdLst>
                  <a:gd name="T0" fmla="*/ 3 w 11"/>
                  <a:gd name="T1" fmla="*/ 8 h 9"/>
                  <a:gd name="T2" fmla="*/ 11 w 11"/>
                  <a:gd name="T3" fmla="*/ 9 h 9"/>
                  <a:gd name="T4" fmla="*/ 11 w 11"/>
                  <a:gd name="T5" fmla="*/ 7 h 9"/>
                  <a:gd name="T6" fmla="*/ 3 w 11"/>
                  <a:gd name="T7" fmla="*/ 5 h 9"/>
                  <a:gd name="T8" fmla="*/ 3 w 11"/>
                  <a:gd name="T9" fmla="*/ 5 h 9"/>
                  <a:gd name="T10" fmla="*/ 3 w 11"/>
                  <a:gd name="T11" fmla="*/ 5 h 9"/>
                  <a:gd name="T12" fmla="*/ 3 w 11"/>
                  <a:gd name="T13" fmla="*/ 4 h 9"/>
                  <a:gd name="T14" fmla="*/ 3 w 11"/>
                  <a:gd name="T15" fmla="*/ 4 h 9"/>
                  <a:gd name="T16" fmla="*/ 3 w 11"/>
                  <a:gd name="T17" fmla="*/ 3 h 9"/>
                  <a:gd name="T18" fmla="*/ 4 w 11"/>
                  <a:gd name="T19" fmla="*/ 1 h 9"/>
                  <a:gd name="T20" fmla="*/ 11 w 11"/>
                  <a:gd name="T21" fmla="*/ 3 h 9"/>
                  <a:gd name="T22" fmla="*/ 11 w 11"/>
                  <a:gd name="T23" fmla="*/ 0 h 9"/>
                  <a:gd name="T24" fmla="*/ 4 w 11"/>
                  <a:gd name="T25" fmla="*/ 0 h 9"/>
                  <a:gd name="T26" fmla="*/ 4 w 11"/>
                  <a:gd name="T27" fmla="*/ 0 h 9"/>
                  <a:gd name="T28" fmla="*/ 2 w 11"/>
                  <a:gd name="T29" fmla="*/ 0 h 9"/>
                  <a:gd name="T30" fmla="*/ 0 w 11"/>
                  <a:gd name="T31" fmla="*/ 4 h 9"/>
                  <a:gd name="T32" fmla="*/ 0 w 11"/>
                  <a:gd name="T33" fmla="*/ 4 h 9"/>
                  <a:gd name="T34" fmla="*/ 0 w 11"/>
                  <a:gd name="T35" fmla="*/ 7 h 9"/>
                  <a:gd name="T36" fmla="*/ 3 w 11"/>
                  <a:gd name="T37" fmla="*/ 8 h 9"/>
                  <a:gd name="T38" fmla="*/ 3 w 11"/>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9">
                    <a:moveTo>
                      <a:pt x="3" y="8"/>
                    </a:moveTo>
                    <a:lnTo>
                      <a:pt x="11" y="9"/>
                    </a:lnTo>
                    <a:lnTo>
                      <a:pt x="11" y="7"/>
                    </a:lnTo>
                    <a:lnTo>
                      <a:pt x="3" y="5"/>
                    </a:lnTo>
                    <a:lnTo>
                      <a:pt x="3" y="5"/>
                    </a:lnTo>
                    <a:lnTo>
                      <a:pt x="3" y="5"/>
                    </a:lnTo>
                    <a:lnTo>
                      <a:pt x="3" y="4"/>
                    </a:lnTo>
                    <a:lnTo>
                      <a:pt x="3" y="4"/>
                    </a:lnTo>
                    <a:lnTo>
                      <a:pt x="3" y="3"/>
                    </a:lnTo>
                    <a:lnTo>
                      <a:pt x="4" y="1"/>
                    </a:lnTo>
                    <a:lnTo>
                      <a:pt x="11" y="3"/>
                    </a:lnTo>
                    <a:lnTo>
                      <a:pt x="11" y="0"/>
                    </a:lnTo>
                    <a:lnTo>
                      <a:pt x="4" y="0"/>
                    </a:lnTo>
                    <a:lnTo>
                      <a:pt x="4" y="0"/>
                    </a:lnTo>
                    <a:lnTo>
                      <a:pt x="2" y="0"/>
                    </a:lnTo>
                    <a:lnTo>
                      <a:pt x="0" y="4"/>
                    </a:lnTo>
                    <a:lnTo>
                      <a:pt x="0" y="4"/>
                    </a:lnTo>
                    <a:lnTo>
                      <a:pt x="0" y="7"/>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8" name="Freeform 506"/>
              <p:cNvSpPr>
                <a:spLocks/>
              </p:cNvSpPr>
              <p:nvPr/>
            </p:nvSpPr>
            <p:spPr bwMode="auto">
              <a:xfrm>
                <a:off x="4481695" y="1412998"/>
                <a:ext cx="14817" cy="12123"/>
              </a:xfrm>
              <a:custGeom>
                <a:avLst/>
                <a:gdLst>
                  <a:gd name="T0" fmla="*/ 8 w 11"/>
                  <a:gd name="T1" fmla="*/ 3 h 9"/>
                  <a:gd name="T2" fmla="*/ 8 w 11"/>
                  <a:gd name="T3" fmla="*/ 3 h 9"/>
                  <a:gd name="T4" fmla="*/ 8 w 11"/>
                  <a:gd name="T5" fmla="*/ 4 h 9"/>
                  <a:gd name="T6" fmla="*/ 8 w 11"/>
                  <a:gd name="T7" fmla="*/ 5 h 9"/>
                  <a:gd name="T8" fmla="*/ 8 w 11"/>
                  <a:gd name="T9" fmla="*/ 5 h 9"/>
                  <a:gd name="T10" fmla="*/ 8 w 11"/>
                  <a:gd name="T11" fmla="*/ 7 h 9"/>
                  <a:gd name="T12" fmla="*/ 7 w 11"/>
                  <a:gd name="T13" fmla="*/ 8 h 9"/>
                  <a:gd name="T14" fmla="*/ 0 w 11"/>
                  <a:gd name="T15" fmla="*/ 7 h 9"/>
                  <a:gd name="T16" fmla="*/ 0 w 11"/>
                  <a:gd name="T17" fmla="*/ 9 h 9"/>
                  <a:gd name="T18" fmla="*/ 7 w 11"/>
                  <a:gd name="T19" fmla="*/ 9 h 9"/>
                  <a:gd name="T20" fmla="*/ 7 w 11"/>
                  <a:gd name="T21" fmla="*/ 9 h 9"/>
                  <a:gd name="T22" fmla="*/ 9 w 11"/>
                  <a:gd name="T23" fmla="*/ 9 h 9"/>
                  <a:gd name="T24" fmla="*/ 11 w 11"/>
                  <a:gd name="T25" fmla="*/ 5 h 9"/>
                  <a:gd name="T26" fmla="*/ 11 w 11"/>
                  <a:gd name="T27" fmla="*/ 5 h 9"/>
                  <a:gd name="T28" fmla="*/ 11 w 11"/>
                  <a:gd name="T29" fmla="*/ 3 h 9"/>
                  <a:gd name="T30" fmla="*/ 8 w 11"/>
                  <a:gd name="T31" fmla="*/ 1 h 9"/>
                  <a:gd name="T32" fmla="*/ 0 w 11"/>
                  <a:gd name="T33" fmla="*/ 0 h 9"/>
                  <a:gd name="T34" fmla="*/ 0 w 11"/>
                  <a:gd name="T35" fmla="*/ 3 h 9"/>
                  <a:gd name="T36" fmla="*/ 8 w 11"/>
                  <a:gd name="T3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9">
                    <a:moveTo>
                      <a:pt x="8" y="3"/>
                    </a:moveTo>
                    <a:lnTo>
                      <a:pt x="8" y="3"/>
                    </a:lnTo>
                    <a:lnTo>
                      <a:pt x="8" y="4"/>
                    </a:lnTo>
                    <a:lnTo>
                      <a:pt x="8" y="5"/>
                    </a:lnTo>
                    <a:lnTo>
                      <a:pt x="8" y="5"/>
                    </a:lnTo>
                    <a:lnTo>
                      <a:pt x="8" y="7"/>
                    </a:lnTo>
                    <a:lnTo>
                      <a:pt x="7" y="8"/>
                    </a:lnTo>
                    <a:lnTo>
                      <a:pt x="0" y="7"/>
                    </a:lnTo>
                    <a:lnTo>
                      <a:pt x="0" y="9"/>
                    </a:lnTo>
                    <a:lnTo>
                      <a:pt x="7" y="9"/>
                    </a:lnTo>
                    <a:lnTo>
                      <a:pt x="7" y="9"/>
                    </a:lnTo>
                    <a:lnTo>
                      <a:pt x="9" y="9"/>
                    </a:lnTo>
                    <a:lnTo>
                      <a:pt x="11" y="5"/>
                    </a:lnTo>
                    <a:lnTo>
                      <a:pt x="11" y="5"/>
                    </a:lnTo>
                    <a:lnTo>
                      <a:pt x="11" y="3"/>
                    </a:lnTo>
                    <a:lnTo>
                      <a:pt x="8" y="1"/>
                    </a:lnTo>
                    <a:lnTo>
                      <a:pt x="0" y="0"/>
                    </a:lnTo>
                    <a:lnTo>
                      <a:pt x="0" y="3"/>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9" name="Freeform 507"/>
              <p:cNvSpPr>
                <a:spLocks/>
              </p:cNvSpPr>
              <p:nvPr/>
            </p:nvSpPr>
            <p:spPr bwMode="auto">
              <a:xfrm>
                <a:off x="4485736" y="1368547"/>
                <a:ext cx="16164" cy="13470"/>
              </a:xfrm>
              <a:custGeom>
                <a:avLst/>
                <a:gdLst>
                  <a:gd name="T0" fmla="*/ 9 w 12"/>
                  <a:gd name="T1" fmla="*/ 3 h 10"/>
                  <a:gd name="T2" fmla="*/ 9 w 12"/>
                  <a:gd name="T3" fmla="*/ 3 h 10"/>
                  <a:gd name="T4" fmla="*/ 9 w 12"/>
                  <a:gd name="T5" fmla="*/ 5 h 10"/>
                  <a:gd name="T6" fmla="*/ 9 w 12"/>
                  <a:gd name="T7" fmla="*/ 6 h 10"/>
                  <a:gd name="T8" fmla="*/ 9 w 12"/>
                  <a:gd name="T9" fmla="*/ 6 h 10"/>
                  <a:gd name="T10" fmla="*/ 9 w 12"/>
                  <a:gd name="T11" fmla="*/ 7 h 10"/>
                  <a:gd name="T12" fmla="*/ 8 w 12"/>
                  <a:gd name="T13" fmla="*/ 7 h 10"/>
                  <a:gd name="T14" fmla="*/ 1 w 12"/>
                  <a:gd name="T15" fmla="*/ 7 h 10"/>
                  <a:gd name="T16" fmla="*/ 0 w 12"/>
                  <a:gd name="T17" fmla="*/ 9 h 10"/>
                  <a:gd name="T18" fmla="*/ 8 w 12"/>
                  <a:gd name="T19" fmla="*/ 10 h 10"/>
                  <a:gd name="T20" fmla="*/ 8 w 12"/>
                  <a:gd name="T21" fmla="*/ 10 h 10"/>
                  <a:gd name="T22" fmla="*/ 10 w 12"/>
                  <a:gd name="T23" fmla="*/ 9 h 10"/>
                  <a:gd name="T24" fmla="*/ 12 w 12"/>
                  <a:gd name="T25" fmla="*/ 6 h 10"/>
                  <a:gd name="T26" fmla="*/ 12 w 12"/>
                  <a:gd name="T27" fmla="*/ 6 h 10"/>
                  <a:gd name="T28" fmla="*/ 10 w 12"/>
                  <a:gd name="T29" fmla="*/ 2 h 10"/>
                  <a:gd name="T30" fmla="*/ 9 w 12"/>
                  <a:gd name="T31" fmla="*/ 0 h 10"/>
                  <a:gd name="T32" fmla="*/ 1 w 12"/>
                  <a:gd name="T33" fmla="*/ 0 h 10"/>
                  <a:gd name="T34" fmla="*/ 1 w 12"/>
                  <a:gd name="T35" fmla="*/ 2 h 10"/>
                  <a:gd name="T36" fmla="*/ 9 w 12"/>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0">
                    <a:moveTo>
                      <a:pt x="9" y="3"/>
                    </a:moveTo>
                    <a:lnTo>
                      <a:pt x="9" y="3"/>
                    </a:lnTo>
                    <a:lnTo>
                      <a:pt x="9" y="5"/>
                    </a:lnTo>
                    <a:lnTo>
                      <a:pt x="9" y="6"/>
                    </a:lnTo>
                    <a:lnTo>
                      <a:pt x="9" y="6"/>
                    </a:lnTo>
                    <a:lnTo>
                      <a:pt x="9" y="7"/>
                    </a:lnTo>
                    <a:lnTo>
                      <a:pt x="8" y="7"/>
                    </a:lnTo>
                    <a:lnTo>
                      <a:pt x="1" y="7"/>
                    </a:lnTo>
                    <a:lnTo>
                      <a:pt x="0" y="9"/>
                    </a:lnTo>
                    <a:lnTo>
                      <a:pt x="8" y="10"/>
                    </a:lnTo>
                    <a:lnTo>
                      <a:pt x="8" y="10"/>
                    </a:lnTo>
                    <a:lnTo>
                      <a:pt x="10" y="9"/>
                    </a:lnTo>
                    <a:lnTo>
                      <a:pt x="12" y="6"/>
                    </a:lnTo>
                    <a:lnTo>
                      <a:pt x="12" y="6"/>
                    </a:lnTo>
                    <a:lnTo>
                      <a:pt x="10" y="2"/>
                    </a:lnTo>
                    <a:lnTo>
                      <a:pt x="9" y="0"/>
                    </a:lnTo>
                    <a:lnTo>
                      <a:pt x="1" y="0"/>
                    </a:lnTo>
                    <a:lnTo>
                      <a:pt x="1" y="2"/>
                    </a:lnTo>
                    <a:lnTo>
                      <a:pt x="9"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0" name="Freeform 508"/>
              <p:cNvSpPr>
                <a:spLocks/>
              </p:cNvSpPr>
              <p:nvPr/>
            </p:nvSpPr>
            <p:spPr bwMode="auto">
              <a:xfrm>
                <a:off x="4472266" y="1367201"/>
                <a:ext cx="14817" cy="13470"/>
              </a:xfrm>
              <a:custGeom>
                <a:avLst/>
                <a:gdLst>
                  <a:gd name="T0" fmla="*/ 3 w 11"/>
                  <a:gd name="T1" fmla="*/ 10 h 10"/>
                  <a:gd name="T2" fmla="*/ 10 w 11"/>
                  <a:gd name="T3" fmla="*/ 10 h 10"/>
                  <a:gd name="T4" fmla="*/ 11 w 11"/>
                  <a:gd name="T5" fmla="*/ 8 h 10"/>
                  <a:gd name="T6" fmla="*/ 3 w 11"/>
                  <a:gd name="T7" fmla="*/ 7 h 10"/>
                  <a:gd name="T8" fmla="*/ 3 w 11"/>
                  <a:gd name="T9" fmla="*/ 7 h 10"/>
                  <a:gd name="T10" fmla="*/ 3 w 11"/>
                  <a:gd name="T11" fmla="*/ 6 h 10"/>
                  <a:gd name="T12" fmla="*/ 2 w 11"/>
                  <a:gd name="T13" fmla="*/ 4 h 10"/>
                  <a:gd name="T14" fmla="*/ 2 w 11"/>
                  <a:gd name="T15" fmla="*/ 4 h 10"/>
                  <a:gd name="T16" fmla="*/ 3 w 11"/>
                  <a:gd name="T17" fmla="*/ 3 h 10"/>
                  <a:gd name="T18" fmla="*/ 3 w 11"/>
                  <a:gd name="T19" fmla="*/ 3 h 10"/>
                  <a:gd name="T20" fmla="*/ 11 w 11"/>
                  <a:gd name="T21" fmla="*/ 3 h 10"/>
                  <a:gd name="T22" fmla="*/ 11 w 11"/>
                  <a:gd name="T23" fmla="*/ 1 h 10"/>
                  <a:gd name="T24" fmla="*/ 4 w 11"/>
                  <a:gd name="T25" fmla="*/ 0 h 10"/>
                  <a:gd name="T26" fmla="*/ 4 w 11"/>
                  <a:gd name="T27" fmla="*/ 0 h 10"/>
                  <a:gd name="T28" fmla="*/ 2 w 11"/>
                  <a:gd name="T29" fmla="*/ 1 h 10"/>
                  <a:gd name="T30" fmla="*/ 0 w 11"/>
                  <a:gd name="T31" fmla="*/ 4 h 10"/>
                  <a:gd name="T32" fmla="*/ 0 w 11"/>
                  <a:gd name="T33" fmla="*/ 4 h 10"/>
                  <a:gd name="T34" fmla="*/ 0 w 11"/>
                  <a:gd name="T35" fmla="*/ 7 h 10"/>
                  <a:gd name="T36" fmla="*/ 3 w 11"/>
                  <a:gd name="T37" fmla="*/ 10 h 10"/>
                  <a:gd name="T38" fmla="*/ 3 w 11"/>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0">
                    <a:moveTo>
                      <a:pt x="3" y="10"/>
                    </a:moveTo>
                    <a:lnTo>
                      <a:pt x="10" y="10"/>
                    </a:lnTo>
                    <a:lnTo>
                      <a:pt x="11" y="8"/>
                    </a:lnTo>
                    <a:lnTo>
                      <a:pt x="3" y="7"/>
                    </a:lnTo>
                    <a:lnTo>
                      <a:pt x="3" y="7"/>
                    </a:lnTo>
                    <a:lnTo>
                      <a:pt x="3" y="6"/>
                    </a:lnTo>
                    <a:lnTo>
                      <a:pt x="2" y="4"/>
                    </a:lnTo>
                    <a:lnTo>
                      <a:pt x="2" y="4"/>
                    </a:lnTo>
                    <a:lnTo>
                      <a:pt x="3" y="3"/>
                    </a:lnTo>
                    <a:lnTo>
                      <a:pt x="3" y="3"/>
                    </a:lnTo>
                    <a:lnTo>
                      <a:pt x="11" y="3"/>
                    </a:lnTo>
                    <a:lnTo>
                      <a:pt x="11" y="1"/>
                    </a:lnTo>
                    <a:lnTo>
                      <a:pt x="4" y="0"/>
                    </a:lnTo>
                    <a:lnTo>
                      <a:pt x="4" y="0"/>
                    </a:lnTo>
                    <a:lnTo>
                      <a:pt x="2" y="1"/>
                    </a:lnTo>
                    <a:lnTo>
                      <a:pt x="0" y="4"/>
                    </a:lnTo>
                    <a:lnTo>
                      <a:pt x="0" y="4"/>
                    </a:lnTo>
                    <a:lnTo>
                      <a:pt x="0" y="7"/>
                    </a:lnTo>
                    <a:lnTo>
                      <a:pt x="3" y="10"/>
                    </a:lnTo>
                    <a:lnTo>
                      <a:pt x="3" y="1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1" name="Freeform 509"/>
              <p:cNvSpPr>
                <a:spLocks/>
              </p:cNvSpPr>
              <p:nvPr/>
            </p:nvSpPr>
            <p:spPr bwMode="auto">
              <a:xfrm>
                <a:off x="4491124" y="1324097"/>
                <a:ext cx="16164" cy="12123"/>
              </a:xfrm>
              <a:custGeom>
                <a:avLst/>
                <a:gdLst>
                  <a:gd name="T0" fmla="*/ 9 w 12"/>
                  <a:gd name="T1" fmla="*/ 4 h 9"/>
                  <a:gd name="T2" fmla="*/ 9 w 12"/>
                  <a:gd name="T3" fmla="*/ 4 h 9"/>
                  <a:gd name="T4" fmla="*/ 9 w 12"/>
                  <a:gd name="T5" fmla="*/ 4 h 9"/>
                  <a:gd name="T6" fmla="*/ 9 w 12"/>
                  <a:gd name="T7" fmla="*/ 5 h 9"/>
                  <a:gd name="T8" fmla="*/ 9 w 12"/>
                  <a:gd name="T9" fmla="*/ 5 h 9"/>
                  <a:gd name="T10" fmla="*/ 9 w 12"/>
                  <a:gd name="T11" fmla="*/ 6 h 9"/>
                  <a:gd name="T12" fmla="*/ 8 w 12"/>
                  <a:gd name="T13" fmla="*/ 8 h 9"/>
                  <a:gd name="T14" fmla="*/ 1 w 12"/>
                  <a:gd name="T15" fmla="*/ 6 h 9"/>
                  <a:gd name="T16" fmla="*/ 0 w 12"/>
                  <a:gd name="T17" fmla="*/ 9 h 9"/>
                  <a:gd name="T18" fmla="*/ 8 w 12"/>
                  <a:gd name="T19" fmla="*/ 9 h 9"/>
                  <a:gd name="T20" fmla="*/ 8 w 12"/>
                  <a:gd name="T21" fmla="*/ 9 h 9"/>
                  <a:gd name="T22" fmla="*/ 11 w 12"/>
                  <a:gd name="T23" fmla="*/ 9 h 9"/>
                  <a:gd name="T24" fmla="*/ 12 w 12"/>
                  <a:gd name="T25" fmla="*/ 5 h 9"/>
                  <a:gd name="T26" fmla="*/ 12 w 12"/>
                  <a:gd name="T27" fmla="*/ 5 h 9"/>
                  <a:gd name="T28" fmla="*/ 11 w 12"/>
                  <a:gd name="T29" fmla="*/ 2 h 9"/>
                  <a:gd name="T30" fmla="*/ 9 w 12"/>
                  <a:gd name="T31" fmla="*/ 1 h 9"/>
                  <a:gd name="T32" fmla="*/ 1 w 12"/>
                  <a:gd name="T33" fmla="*/ 0 h 9"/>
                  <a:gd name="T34" fmla="*/ 1 w 12"/>
                  <a:gd name="T35" fmla="*/ 2 h 9"/>
                  <a:gd name="T36" fmla="*/ 9 w 12"/>
                  <a:gd name="T3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9">
                    <a:moveTo>
                      <a:pt x="9" y="4"/>
                    </a:moveTo>
                    <a:lnTo>
                      <a:pt x="9" y="4"/>
                    </a:lnTo>
                    <a:lnTo>
                      <a:pt x="9" y="4"/>
                    </a:lnTo>
                    <a:lnTo>
                      <a:pt x="9" y="5"/>
                    </a:lnTo>
                    <a:lnTo>
                      <a:pt x="9" y="5"/>
                    </a:lnTo>
                    <a:lnTo>
                      <a:pt x="9" y="6"/>
                    </a:lnTo>
                    <a:lnTo>
                      <a:pt x="8" y="8"/>
                    </a:lnTo>
                    <a:lnTo>
                      <a:pt x="1" y="6"/>
                    </a:lnTo>
                    <a:lnTo>
                      <a:pt x="0" y="9"/>
                    </a:lnTo>
                    <a:lnTo>
                      <a:pt x="8" y="9"/>
                    </a:lnTo>
                    <a:lnTo>
                      <a:pt x="8" y="9"/>
                    </a:lnTo>
                    <a:lnTo>
                      <a:pt x="11" y="9"/>
                    </a:lnTo>
                    <a:lnTo>
                      <a:pt x="12" y="5"/>
                    </a:lnTo>
                    <a:lnTo>
                      <a:pt x="12" y="5"/>
                    </a:lnTo>
                    <a:lnTo>
                      <a:pt x="11" y="2"/>
                    </a:lnTo>
                    <a:lnTo>
                      <a:pt x="9" y="1"/>
                    </a:lnTo>
                    <a:lnTo>
                      <a:pt x="1" y="0"/>
                    </a:lnTo>
                    <a:lnTo>
                      <a:pt x="1" y="2"/>
                    </a:ln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2" name="Freeform 510"/>
              <p:cNvSpPr>
                <a:spLocks/>
              </p:cNvSpPr>
              <p:nvPr/>
            </p:nvSpPr>
            <p:spPr bwMode="auto">
              <a:xfrm>
                <a:off x="4477654" y="1324097"/>
                <a:ext cx="14817" cy="12123"/>
              </a:xfrm>
              <a:custGeom>
                <a:avLst/>
                <a:gdLst>
                  <a:gd name="T0" fmla="*/ 3 w 11"/>
                  <a:gd name="T1" fmla="*/ 8 h 9"/>
                  <a:gd name="T2" fmla="*/ 10 w 11"/>
                  <a:gd name="T3" fmla="*/ 9 h 9"/>
                  <a:gd name="T4" fmla="*/ 11 w 11"/>
                  <a:gd name="T5" fmla="*/ 6 h 9"/>
                  <a:gd name="T6" fmla="*/ 3 w 11"/>
                  <a:gd name="T7" fmla="*/ 5 h 9"/>
                  <a:gd name="T8" fmla="*/ 3 w 11"/>
                  <a:gd name="T9" fmla="*/ 5 h 9"/>
                  <a:gd name="T10" fmla="*/ 3 w 11"/>
                  <a:gd name="T11" fmla="*/ 5 h 9"/>
                  <a:gd name="T12" fmla="*/ 2 w 11"/>
                  <a:gd name="T13" fmla="*/ 4 h 9"/>
                  <a:gd name="T14" fmla="*/ 2 w 11"/>
                  <a:gd name="T15" fmla="*/ 4 h 9"/>
                  <a:gd name="T16" fmla="*/ 3 w 11"/>
                  <a:gd name="T17" fmla="*/ 2 h 9"/>
                  <a:gd name="T18" fmla="*/ 3 w 11"/>
                  <a:gd name="T19" fmla="*/ 1 h 9"/>
                  <a:gd name="T20" fmla="*/ 11 w 11"/>
                  <a:gd name="T21" fmla="*/ 2 h 9"/>
                  <a:gd name="T22" fmla="*/ 11 w 11"/>
                  <a:gd name="T23" fmla="*/ 0 h 9"/>
                  <a:gd name="T24" fmla="*/ 4 w 11"/>
                  <a:gd name="T25" fmla="*/ 0 h 9"/>
                  <a:gd name="T26" fmla="*/ 4 w 11"/>
                  <a:gd name="T27" fmla="*/ 0 h 9"/>
                  <a:gd name="T28" fmla="*/ 2 w 11"/>
                  <a:gd name="T29" fmla="*/ 0 h 9"/>
                  <a:gd name="T30" fmla="*/ 0 w 11"/>
                  <a:gd name="T31" fmla="*/ 4 h 9"/>
                  <a:gd name="T32" fmla="*/ 0 w 11"/>
                  <a:gd name="T33" fmla="*/ 4 h 9"/>
                  <a:gd name="T34" fmla="*/ 0 w 11"/>
                  <a:gd name="T35" fmla="*/ 6 h 9"/>
                  <a:gd name="T36" fmla="*/ 3 w 11"/>
                  <a:gd name="T37" fmla="*/ 8 h 9"/>
                  <a:gd name="T38" fmla="*/ 3 w 11"/>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9">
                    <a:moveTo>
                      <a:pt x="3" y="8"/>
                    </a:moveTo>
                    <a:lnTo>
                      <a:pt x="10" y="9"/>
                    </a:lnTo>
                    <a:lnTo>
                      <a:pt x="11" y="6"/>
                    </a:lnTo>
                    <a:lnTo>
                      <a:pt x="3" y="5"/>
                    </a:lnTo>
                    <a:lnTo>
                      <a:pt x="3" y="5"/>
                    </a:lnTo>
                    <a:lnTo>
                      <a:pt x="3" y="5"/>
                    </a:lnTo>
                    <a:lnTo>
                      <a:pt x="2" y="4"/>
                    </a:lnTo>
                    <a:lnTo>
                      <a:pt x="2" y="4"/>
                    </a:lnTo>
                    <a:lnTo>
                      <a:pt x="3" y="2"/>
                    </a:lnTo>
                    <a:lnTo>
                      <a:pt x="3" y="1"/>
                    </a:lnTo>
                    <a:lnTo>
                      <a:pt x="11" y="2"/>
                    </a:lnTo>
                    <a:lnTo>
                      <a:pt x="11" y="0"/>
                    </a:lnTo>
                    <a:lnTo>
                      <a:pt x="4" y="0"/>
                    </a:lnTo>
                    <a:lnTo>
                      <a:pt x="4" y="0"/>
                    </a:lnTo>
                    <a:lnTo>
                      <a:pt x="2" y="0"/>
                    </a:lnTo>
                    <a:lnTo>
                      <a:pt x="0" y="4"/>
                    </a:lnTo>
                    <a:lnTo>
                      <a:pt x="0" y="4"/>
                    </a:lnTo>
                    <a:lnTo>
                      <a:pt x="0" y="6"/>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3" name="Freeform 511"/>
              <p:cNvSpPr>
                <a:spLocks/>
              </p:cNvSpPr>
              <p:nvPr/>
            </p:nvSpPr>
            <p:spPr bwMode="auto">
              <a:xfrm>
                <a:off x="4474960" y="1749744"/>
                <a:ext cx="344828" cy="37716"/>
              </a:xfrm>
              <a:custGeom>
                <a:avLst/>
                <a:gdLst>
                  <a:gd name="T0" fmla="*/ 256 w 256"/>
                  <a:gd name="T1" fmla="*/ 28 h 28"/>
                  <a:gd name="T2" fmla="*/ 256 w 256"/>
                  <a:gd name="T3" fmla="*/ 28 h 28"/>
                  <a:gd name="T4" fmla="*/ 1 w 256"/>
                  <a:gd name="T5" fmla="*/ 0 h 28"/>
                  <a:gd name="T6" fmla="*/ 0 w 256"/>
                  <a:gd name="T7" fmla="*/ 1 h 28"/>
                  <a:gd name="T8" fmla="*/ 256 w 256"/>
                  <a:gd name="T9" fmla="*/ 28 h 28"/>
                </a:gdLst>
                <a:ahLst/>
                <a:cxnLst>
                  <a:cxn ang="0">
                    <a:pos x="T0" y="T1"/>
                  </a:cxn>
                  <a:cxn ang="0">
                    <a:pos x="T2" y="T3"/>
                  </a:cxn>
                  <a:cxn ang="0">
                    <a:pos x="T4" y="T5"/>
                  </a:cxn>
                  <a:cxn ang="0">
                    <a:pos x="T6" y="T7"/>
                  </a:cxn>
                  <a:cxn ang="0">
                    <a:pos x="T8" y="T9"/>
                  </a:cxn>
                </a:cxnLst>
                <a:rect l="0" t="0" r="r" b="b"/>
                <a:pathLst>
                  <a:path w="256" h="28">
                    <a:moveTo>
                      <a:pt x="256" y="28"/>
                    </a:moveTo>
                    <a:lnTo>
                      <a:pt x="256" y="28"/>
                    </a:lnTo>
                    <a:lnTo>
                      <a:pt x="1" y="0"/>
                    </a:lnTo>
                    <a:lnTo>
                      <a:pt x="0" y="1"/>
                    </a:lnTo>
                    <a:lnTo>
                      <a:pt x="256"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4" name="Freeform 512"/>
              <p:cNvSpPr>
                <a:spLocks/>
              </p:cNvSpPr>
              <p:nvPr/>
            </p:nvSpPr>
            <p:spPr bwMode="auto">
              <a:xfrm>
                <a:off x="4477654" y="1726845"/>
                <a:ext cx="343481" cy="40410"/>
              </a:xfrm>
              <a:custGeom>
                <a:avLst/>
                <a:gdLst>
                  <a:gd name="T0" fmla="*/ 255 w 255"/>
                  <a:gd name="T1" fmla="*/ 30 h 30"/>
                  <a:gd name="T2" fmla="*/ 255 w 255"/>
                  <a:gd name="T3" fmla="*/ 29 h 30"/>
                  <a:gd name="T4" fmla="*/ 0 w 255"/>
                  <a:gd name="T5" fmla="*/ 0 h 30"/>
                  <a:gd name="T6" fmla="*/ 0 w 255"/>
                  <a:gd name="T7" fmla="*/ 2 h 30"/>
                  <a:gd name="T8" fmla="*/ 255 w 255"/>
                  <a:gd name="T9" fmla="*/ 30 h 30"/>
                </a:gdLst>
                <a:ahLst/>
                <a:cxnLst>
                  <a:cxn ang="0">
                    <a:pos x="T0" y="T1"/>
                  </a:cxn>
                  <a:cxn ang="0">
                    <a:pos x="T2" y="T3"/>
                  </a:cxn>
                  <a:cxn ang="0">
                    <a:pos x="T4" y="T5"/>
                  </a:cxn>
                  <a:cxn ang="0">
                    <a:pos x="T6" y="T7"/>
                  </a:cxn>
                  <a:cxn ang="0">
                    <a:pos x="T8" y="T9"/>
                  </a:cxn>
                </a:cxnLst>
                <a:rect l="0" t="0" r="r" b="b"/>
                <a:pathLst>
                  <a:path w="255" h="30">
                    <a:moveTo>
                      <a:pt x="255" y="30"/>
                    </a:moveTo>
                    <a:lnTo>
                      <a:pt x="255" y="29"/>
                    </a:lnTo>
                    <a:lnTo>
                      <a:pt x="0" y="0"/>
                    </a:lnTo>
                    <a:lnTo>
                      <a:pt x="0" y="2"/>
                    </a:lnTo>
                    <a:lnTo>
                      <a:pt x="255" y="30"/>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5" name="Freeform 513"/>
              <p:cNvSpPr>
                <a:spLocks/>
              </p:cNvSpPr>
              <p:nvPr/>
            </p:nvSpPr>
            <p:spPr bwMode="auto">
              <a:xfrm>
                <a:off x="4480348" y="1707987"/>
                <a:ext cx="344828" cy="37716"/>
              </a:xfrm>
              <a:custGeom>
                <a:avLst/>
                <a:gdLst>
                  <a:gd name="T0" fmla="*/ 255 w 256"/>
                  <a:gd name="T1" fmla="*/ 28 h 28"/>
                  <a:gd name="T2" fmla="*/ 256 w 256"/>
                  <a:gd name="T3" fmla="*/ 27 h 28"/>
                  <a:gd name="T4" fmla="*/ 0 w 256"/>
                  <a:gd name="T5" fmla="*/ 0 h 28"/>
                  <a:gd name="T6" fmla="*/ 0 w 256"/>
                  <a:gd name="T7" fmla="*/ 0 h 28"/>
                  <a:gd name="T8" fmla="*/ 255 w 256"/>
                  <a:gd name="T9" fmla="*/ 28 h 28"/>
                </a:gdLst>
                <a:ahLst/>
                <a:cxnLst>
                  <a:cxn ang="0">
                    <a:pos x="T0" y="T1"/>
                  </a:cxn>
                  <a:cxn ang="0">
                    <a:pos x="T2" y="T3"/>
                  </a:cxn>
                  <a:cxn ang="0">
                    <a:pos x="T4" y="T5"/>
                  </a:cxn>
                  <a:cxn ang="0">
                    <a:pos x="T6" y="T7"/>
                  </a:cxn>
                  <a:cxn ang="0">
                    <a:pos x="T8" y="T9"/>
                  </a:cxn>
                </a:cxnLst>
                <a:rect l="0" t="0" r="r" b="b"/>
                <a:pathLst>
                  <a:path w="256" h="28">
                    <a:moveTo>
                      <a:pt x="255" y="28"/>
                    </a:moveTo>
                    <a:lnTo>
                      <a:pt x="256"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6" name="Freeform 514"/>
              <p:cNvSpPr>
                <a:spLocks/>
              </p:cNvSpPr>
              <p:nvPr/>
            </p:nvSpPr>
            <p:spPr bwMode="auto">
              <a:xfrm>
                <a:off x="4483042" y="1685089"/>
                <a:ext cx="343481" cy="39063"/>
              </a:xfrm>
              <a:custGeom>
                <a:avLst/>
                <a:gdLst>
                  <a:gd name="T0" fmla="*/ 255 w 255"/>
                  <a:gd name="T1" fmla="*/ 29 h 29"/>
                  <a:gd name="T2" fmla="*/ 255 w 255"/>
                  <a:gd name="T3" fmla="*/ 29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7" name="Freeform 515"/>
              <p:cNvSpPr>
                <a:spLocks/>
              </p:cNvSpPr>
              <p:nvPr/>
            </p:nvSpPr>
            <p:spPr bwMode="auto">
              <a:xfrm>
                <a:off x="4485736" y="1663537"/>
                <a:ext cx="343481" cy="39063"/>
              </a:xfrm>
              <a:custGeom>
                <a:avLst/>
                <a:gdLst>
                  <a:gd name="T0" fmla="*/ 255 w 255"/>
                  <a:gd name="T1" fmla="*/ 29 h 29"/>
                  <a:gd name="T2" fmla="*/ 255 w 255"/>
                  <a:gd name="T3" fmla="*/ 29 h 29"/>
                  <a:gd name="T4" fmla="*/ 0 w 255"/>
                  <a:gd name="T5" fmla="*/ 0 h 29"/>
                  <a:gd name="T6" fmla="*/ 0 w 255"/>
                  <a:gd name="T7" fmla="*/ 2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2"/>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8" name="Freeform 516"/>
              <p:cNvSpPr>
                <a:spLocks/>
              </p:cNvSpPr>
              <p:nvPr/>
            </p:nvSpPr>
            <p:spPr bwMode="auto">
              <a:xfrm>
                <a:off x="4488430" y="1643332"/>
                <a:ext cx="344828" cy="39063"/>
              </a:xfrm>
              <a:custGeom>
                <a:avLst/>
                <a:gdLst>
                  <a:gd name="T0" fmla="*/ 256 w 256"/>
                  <a:gd name="T1" fmla="*/ 29 h 29"/>
                  <a:gd name="T2" fmla="*/ 256 w 256"/>
                  <a:gd name="T3" fmla="*/ 27 h 29"/>
                  <a:gd name="T4" fmla="*/ 0 w 256"/>
                  <a:gd name="T5" fmla="*/ 0 h 29"/>
                  <a:gd name="T6" fmla="*/ 0 w 256"/>
                  <a:gd name="T7" fmla="*/ 0 h 29"/>
                  <a:gd name="T8" fmla="*/ 256 w 256"/>
                  <a:gd name="T9" fmla="*/ 29 h 29"/>
                </a:gdLst>
                <a:ahLst/>
                <a:cxnLst>
                  <a:cxn ang="0">
                    <a:pos x="T0" y="T1"/>
                  </a:cxn>
                  <a:cxn ang="0">
                    <a:pos x="T2" y="T3"/>
                  </a:cxn>
                  <a:cxn ang="0">
                    <a:pos x="T4" y="T5"/>
                  </a:cxn>
                  <a:cxn ang="0">
                    <a:pos x="T6" y="T7"/>
                  </a:cxn>
                  <a:cxn ang="0">
                    <a:pos x="T8" y="T9"/>
                  </a:cxn>
                </a:cxnLst>
                <a:rect l="0" t="0" r="r" b="b"/>
                <a:pathLst>
                  <a:path w="256" h="29">
                    <a:moveTo>
                      <a:pt x="256" y="29"/>
                    </a:moveTo>
                    <a:lnTo>
                      <a:pt x="256" y="27"/>
                    </a:lnTo>
                    <a:lnTo>
                      <a:pt x="0" y="0"/>
                    </a:lnTo>
                    <a:lnTo>
                      <a:pt x="0" y="0"/>
                    </a:lnTo>
                    <a:lnTo>
                      <a:pt x="256"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9" name="Freeform 517"/>
              <p:cNvSpPr>
                <a:spLocks/>
              </p:cNvSpPr>
              <p:nvPr/>
            </p:nvSpPr>
            <p:spPr bwMode="auto">
              <a:xfrm>
                <a:off x="4491124" y="1621780"/>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0" name="Freeform 518"/>
              <p:cNvSpPr>
                <a:spLocks/>
              </p:cNvSpPr>
              <p:nvPr/>
            </p:nvSpPr>
            <p:spPr bwMode="auto">
              <a:xfrm>
                <a:off x="4492471" y="1600229"/>
                <a:ext cx="346175" cy="37716"/>
              </a:xfrm>
              <a:custGeom>
                <a:avLst/>
                <a:gdLst>
                  <a:gd name="T0" fmla="*/ 257 w 257"/>
                  <a:gd name="T1" fmla="*/ 28 h 28"/>
                  <a:gd name="T2" fmla="*/ 257 w 257"/>
                  <a:gd name="T3" fmla="*/ 28 h 28"/>
                  <a:gd name="T4" fmla="*/ 0 w 257"/>
                  <a:gd name="T5" fmla="*/ 0 h 28"/>
                  <a:gd name="T6" fmla="*/ 0 w 257"/>
                  <a:gd name="T7" fmla="*/ 1 h 28"/>
                  <a:gd name="T8" fmla="*/ 257 w 257"/>
                  <a:gd name="T9" fmla="*/ 28 h 28"/>
                </a:gdLst>
                <a:ahLst/>
                <a:cxnLst>
                  <a:cxn ang="0">
                    <a:pos x="T0" y="T1"/>
                  </a:cxn>
                  <a:cxn ang="0">
                    <a:pos x="T2" y="T3"/>
                  </a:cxn>
                  <a:cxn ang="0">
                    <a:pos x="T4" y="T5"/>
                  </a:cxn>
                  <a:cxn ang="0">
                    <a:pos x="T6" y="T7"/>
                  </a:cxn>
                  <a:cxn ang="0">
                    <a:pos x="T8" y="T9"/>
                  </a:cxn>
                </a:cxnLst>
                <a:rect l="0" t="0" r="r" b="b"/>
                <a:pathLst>
                  <a:path w="257" h="28">
                    <a:moveTo>
                      <a:pt x="257" y="28"/>
                    </a:moveTo>
                    <a:lnTo>
                      <a:pt x="257" y="28"/>
                    </a:lnTo>
                    <a:lnTo>
                      <a:pt x="0" y="0"/>
                    </a:lnTo>
                    <a:lnTo>
                      <a:pt x="0" y="1"/>
                    </a:lnTo>
                    <a:lnTo>
                      <a:pt x="257"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1" name="Freeform 519"/>
              <p:cNvSpPr>
                <a:spLocks/>
              </p:cNvSpPr>
              <p:nvPr/>
            </p:nvSpPr>
            <p:spPr bwMode="auto">
              <a:xfrm>
                <a:off x="4496512" y="1578677"/>
                <a:ext cx="343481" cy="39063"/>
              </a:xfrm>
              <a:custGeom>
                <a:avLst/>
                <a:gdLst>
                  <a:gd name="T0" fmla="*/ 255 w 255"/>
                  <a:gd name="T1" fmla="*/ 29 h 29"/>
                  <a:gd name="T2" fmla="*/ 255 w 255"/>
                  <a:gd name="T3" fmla="*/ 28 h 29"/>
                  <a:gd name="T4" fmla="*/ 0 w 255"/>
                  <a:gd name="T5" fmla="*/ 0 h 29"/>
                  <a:gd name="T6" fmla="*/ 0 w 255"/>
                  <a:gd name="T7" fmla="*/ 1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8"/>
                    </a:lnTo>
                    <a:lnTo>
                      <a:pt x="0" y="0"/>
                    </a:lnTo>
                    <a:lnTo>
                      <a:pt x="0" y="1"/>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2" name="Freeform 520"/>
              <p:cNvSpPr>
                <a:spLocks/>
              </p:cNvSpPr>
              <p:nvPr/>
            </p:nvSpPr>
            <p:spPr bwMode="auto">
              <a:xfrm>
                <a:off x="4497859" y="1558473"/>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3" name="Freeform 521"/>
              <p:cNvSpPr>
                <a:spLocks/>
              </p:cNvSpPr>
              <p:nvPr/>
            </p:nvSpPr>
            <p:spPr bwMode="auto">
              <a:xfrm>
                <a:off x="4501900" y="1536921"/>
                <a:ext cx="343481" cy="37716"/>
              </a:xfrm>
              <a:custGeom>
                <a:avLst/>
                <a:gdLst>
                  <a:gd name="T0" fmla="*/ 255 w 255"/>
                  <a:gd name="T1" fmla="*/ 28 h 28"/>
                  <a:gd name="T2" fmla="*/ 255 w 255"/>
                  <a:gd name="T3" fmla="*/ 28 h 28"/>
                  <a:gd name="T4" fmla="*/ 0 w 255"/>
                  <a:gd name="T5" fmla="*/ 0 h 28"/>
                  <a:gd name="T6" fmla="*/ 0 w 255"/>
                  <a:gd name="T7" fmla="*/ 1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8"/>
                    </a:lnTo>
                    <a:lnTo>
                      <a:pt x="0" y="0"/>
                    </a:lnTo>
                    <a:lnTo>
                      <a:pt x="0" y="1"/>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4" name="Freeform 522"/>
              <p:cNvSpPr>
                <a:spLocks/>
              </p:cNvSpPr>
              <p:nvPr/>
            </p:nvSpPr>
            <p:spPr bwMode="auto">
              <a:xfrm>
                <a:off x="4503247" y="1514022"/>
                <a:ext cx="343481" cy="39063"/>
              </a:xfrm>
              <a:custGeom>
                <a:avLst/>
                <a:gdLst>
                  <a:gd name="T0" fmla="*/ 255 w 255"/>
                  <a:gd name="T1" fmla="*/ 29 h 29"/>
                  <a:gd name="T2" fmla="*/ 255 w 255"/>
                  <a:gd name="T3" fmla="*/ 29 h 29"/>
                  <a:gd name="T4" fmla="*/ 0 w 255"/>
                  <a:gd name="T5" fmla="*/ 0 h 29"/>
                  <a:gd name="T6" fmla="*/ 0 w 255"/>
                  <a:gd name="T7" fmla="*/ 2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2"/>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5" name="Freeform 523"/>
              <p:cNvSpPr>
                <a:spLocks/>
              </p:cNvSpPr>
              <p:nvPr/>
            </p:nvSpPr>
            <p:spPr bwMode="auto">
              <a:xfrm>
                <a:off x="4505941" y="1495164"/>
                <a:ext cx="344828" cy="37716"/>
              </a:xfrm>
              <a:custGeom>
                <a:avLst/>
                <a:gdLst>
                  <a:gd name="T0" fmla="*/ 256 w 256"/>
                  <a:gd name="T1" fmla="*/ 28 h 28"/>
                  <a:gd name="T2" fmla="*/ 256 w 256"/>
                  <a:gd name="T3" fmla="*/ 27 h 28"/>
                  <a:gd name="T4" fmla="*/ 0 w 256"/>
                  <a:gd name="T5" fmla="*/ 0 h 28"/>
                  <a:gd name="T6" fmla="*/ 0 w 256"/>
                  <a:gd name="T7" fmla="*/ 0 h 28"/>
                  <a:gd name="T8" fmla="*/ 256 w 256"/>
                  <a:gd name="T9" fmla="*/ 28 h 28"/>
                </a:gdLst>
                <a:ahLst/>
                <a:cxnLst>
                  <a:cxn ang="0">
                    <a:pos x="T0" y="T1"/>
                  </a:cxn>
                  <a:cxn ang="0">
                    <a:pos x="T2" y="T3"/>
                  </a:cxn>
                  <a:cxn ang="0">
                    <a:pos x="T4" y="T5"/>
                  </a:cxn>
                  <a:cxn ang="0">
                    <a:pos x="T6" y="T7"/>
                  </a:cxn>
                  <a:cxn ang="0">
                    <a:pos x="T8" y="T9"/>
                  </a:cxn>
                </a:cxnLst>
                <a:rect l="0" t="0" r="r" b="b"/>
                <a:pathLst>
                  <a:path w="256" h="28">
                    <a:moveTo>
                      <a:pt x="256" y="28"/>
                    </a:moveTo>
                    <a:lnTo>
                      <a:pt x="256" y="27"/>
                    </a:lnTo>
                    <a:lnTo>
                      <a:pt x="0" y="0"/>
                    </a:lnTo>
                    <a:lnTo>
                      <a:pt x="0" y="0"/>
                    </a:lnTo>
                    <a:lnTo>
                      <a:pt x="256"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6" name="Freeform 524"/>
              <p:cNvSpPr>
                <a:spLocks/>
              </p:cNvSpPr>
              <p:nvPr/>
            </p:nvSpPr>
            <p:spPr bwMode="auto">
              <a:xfrm>
                <a:off x="4508634" y="1472266"/>
                <a:ext cx="343481" cy="39063"/>
              </a:xfrm>
              <a:custGeom>
                <a:avLst/>
                <a:gdLst>
                  <a:gd name="T0" fmla="*/ 255 w 255"/>
                  <a:gd name="T1" fmla="*/ 29 h 29"/>
                  <a:gd name="T2" fmla="*/ 255 w 255"/>
                  <a:gd name="T3" fmla="*/ 29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7" name="Freeform 525"/>
              <p:cNvSpPr>
                <a:spLocks/>
              </p:cNvSpPr>
              <p:nvPr/>
            </p:nvSpPr>
            <p:spPr bwMode="auto">
              <a:xfrm>
                <a:off x="4511328" y="1450714"/>
                <a:ext cx="343481" cy="39063"/>
              </a:xfrm>
              <a:custGeom>
                <a:avLst/>
                <a:gdLst>
                  <a:gd name="T0" fmla="*/ 255 w 255"/>
                  <a:gd name="T1" fmla="*/ 29 h 29"/>
                  <a:gd name="T2" fmla="*/ 255 w 255"/>
                  <a:gd name="T3" fmla="*/ 29 h 29"/>
                  <a:gd name="T4" fmla="*/ 0 w 255"/>
                  <a:gd name="T5" fmla="*/ 0 h 29"/>
                  <a:gd name="T6" fmla="*/ 0 w 255"/>
                  <a:gd name="T7" fmla="*/ 2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2"/>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8" name="Freeform 526"/>
              <p:cNvSpPr>
                <a:spLocks/>
              </p:cNvSpPr>
              <p:nvPr/>
            </p:nvSpPr>
            <p:spPr bwMode="auto">
              <a:xfrm>
                <a:off x="4514022" y="1430509"/>
                <a:ext cx="343481" cy="39063"/>
              </a:xfrm>
              <a:custGeom>
                <a:avLst/>
                <a:gdLst>
                  <a:gd name="T0" fmla="*/ 255 w 255"/>
                  <a:gd name="T1" fmla="*/ 29 h 29"/>
                  <a:gd name="T2" fmla="*/ 255 w 255"/>
                  <a:gd name="T3" fmla="*/ 27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7"/>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9" name="Freeform 527"/>
              <p:cNvSpPr>
                <a:spLocks/>
              </p:cNvSpPr>
              <p:nvPr/>
            </p:nvSpPr>
            <p:spPr bwMode="auto">
              <a:xfrm>
                <a:off x="4516716" y="1408957"/>
                <a:ext cx="343481" cy="39063"/>
              </a:xfrm>
              <a:custGeom>
                <a:avLst/>
                <a:gdLst>
                  <a:gd name="T0" fmla="*/ 255 w 255"/>
                  <a:gd name="T1" fmla="*/ 29 h 29"/>
                  <a:gd name="T2" fmla="*/ 255 w 255"/>
                  <a:gd name="T3" fmla="*/ 27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7"/>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0" name="Freeform 528"/>
              <p:cNvSpPr>
                <a:spLocks/>
              </p:cNvSpPr>
              <p:nvPr/>
            </p:nvSpPr>
            <p:spPr bwMode="auto">
              <a:xfrm>
                <a:off x="4518064" y="1387405"/>
                <a:ext cx="344828" cy="37716"/>
              </a:xfrm>
              <a:custGeom>
                <a:avLst/>
                <a:gdLst>
                  <a:gd name="T0" fmla="*/ 256 w 256"/>
                  <a:gd name="T1" fmla="*/ 28 h 28"/>
                  <a:gd name="T2" fmla="*/ 256 w 256"/>
                  <a:gd name="T3" fmla="*/ 28 h 28"/>
                  <a:gd name="T4" fmla="*/ 0 w 256"/>
                  <a:gd name="T5" fmla="*/ 0 h 28"/>
                  <a:gd name="T6" fmla="*/ 0 w 256"/>
                  <a:gd name="T7" fmla="*/ 1 h 28"/>
                  <a:gd name="T8" fmla="*/ 256 w 256"/>
                  <a:gd name="T9" fmla="*/ 28 h 28"/>
                </a:gdLst>
                <a:ahLst/>
                <a:cxnLst>
                  <a:cxn ang="0">
                    <a:pos x="T0" y="T1"/>
                  </a:cxn>
                  <a:cxn ang="0">
                    <a:pos x="T2" y="T3"/>
                  </a:cxn>
                  <a:cxn ang="0">
                    <a:pos x="T4" y="T5"/>
                  </a:cxn>
                  <a:cxn ang="0">
                    <a:pos x="T6" y="T7"/>
                  </a:cxn>
                  <a:cxn ang="0">
                    <a:pos x="T8" y="T9"/>
                  </a:cxn>
                </a:cxnLst>
                <a:rect l="0" t="0" r="r" b="b"/>
                <a:pathLst>
                  <a:path w="256" h="28">
                    <a:moveTo>
                      <a:pt x="256" y="28"/>
                    </a:moveTo>
                    <a:lnTo>
                      <a:pt x="256" y="28"/>
                    </a:lnTo>
                    <a:lnTo>
                      <a:pt x="0" y="0"/>
                    </a:lnTo>
                    <a:lnTo>
                      <a:pt x="0" y="1"/>
                    </a:lnTo>
                    <a:lnTo>
                      <a:pt x="256"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1" name="Freeform 529"/>
              <p:cNvSpPr>
                <a:spLocks/>
              </p:cNvSpPr>
              <p:nvPr/>
            </p:nvSpPr>
            <p:spPr bwMode="auto">
              <a:xfrm>
                <a:off x="4522104" y="1365853"/>
                <a:ext cx="343481" cy="39063"/>
              </a:xfrm>
              <a:custGeom>
                <a:avLst/>
                <a:gdLst>
                  <a:gd name="T0" fmla="*/ 255 w 255"/>
                  <a:gd name="T1" fmla="*/ 29 h 29"/>
                  <a:gd name="T2" fmla="*/ 255 w 255"/>
                  <a:gd name="T3" fmla="*/ 28 h 29"/>
                  <a:gd name="T4" fmla="*/ 0 w 255"/>
                  <a:gd name="T5" fmla="*/ 0 h 29"/>
                  <a:gd name="T6" fmla="*/ 0 w 255"/>
                  <a:gd name="T7" fmla="*/ 1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8"/>
                    </a:lnTo>
                    <a:lnTo>
                      <a:pt x="0" y="0"/>
                    </a:lnTo>
                    <a:lnTo>
                      <a:pt x="0" y="1"/>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2" name="Freeform 530"/>
              <p:cNvSpPr>
                <a:spLocks/>
              </p:cNvSpPr>
              <p:nvPr/>
            </p:nvSpPr>
            <p:spPr bwMode="auto">
              <a:xfrm>
                <a:off x="4523452" y="1345649"/>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3" name="Freeform 531"/>
              <p:cNvSpPr>
                <a:spLocks/>
              </p:cNvSpPr>
              <p:nvPr/>
            </p:nvSpPr>
            <p:spPr bwMode="auto">
              <a:xfrm>
                <a:off x="4527492" y="1324097"/>
                <a:ext cx="277479" cy="30981"/>
              </a:xfrm>
              <a:custGeom>
                <a:avLst/>
                <a:gdLst>
                  <a:gd name="T0" fmla="*/ 206 w 206"/>
                  <a:gd name="T1" fmla="*/ 23 h 23"/>
                  <a:gd name="T2" fmla="*/ 206 w 206"/>
                  <a:gd name="T3" fmla="*/ 23 h 23"/>
                  <a:gd name="T4" fmla="*/ 0 w 206"/>
                  <a:gd name="T5" fmla="*/ 0 h 23"/>
                  <a:gd name="T6" fmla="*/ 0 w 206"/>
                  <a:gd name="T7" fmla="*/ 1 h 23"/>
                  <a:gd name="T8" fmla="*/ 206 w 206"/>
                  <a:gd name="T9" fmla="*/ 23 h 23"/>
                </a:gdLst>
                <a:ahLst/>
                <a:cxnLst>
                  <a:cxn ang="0">
                    <a:pos x="T0" y="T1"/>
                  </a:cxn>
                  <a:cxn ang="0">
                    <a:pos x="T2" y="T3"/>
                  </a:cxn>
                  <a:cxn ang="0">
                    <a:pos x="T4" y="T5"/>
                  </a:cxn>
                  <a:cxn ang="0">
                    <a:pos x="T6" y="T7"/>
                  </a:cxn>
                  <a:cxn ang="0">
                    <a:pos x="T8" y="T9"/>
                  </a:cxn>
                </a:cxnLst>
                <a:rect l="0" t="0" r="r" b="b"/>
                <a:pathLst>
                  <a:path w="206" h="23">
                    <a:moveTo>
                      <a:pt x="206" y="23"/>
                    </a:moveTo>
                    <a:lnTo>
                      <a:pt x="206" y="23"/>
                    </a:lnTo>
                    <a:lnTo>
                      <a:pt x="0" y="0"/>
                    </a:lnTo>
                    <a:lnTo>
                      <a:pt x="0" y="1"/>
                    </a:lnTo>
                    <a:lnTo>
                      <a:pt x="206" y="23"/>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4" name="Freeform 532"/>
              <p:cNvSpPr>
                <a:spLocks/>
              </p:cNvSpPr>
              <p:nvPr/>
            </p:nvSpPr>
            <p:spPr bwMode="auto">
              <a:xfrm>
                <a:off x="3971188" y="1654108"/>
                <a:ext cx="52533" cy="140086"/>
              </a:xfrm>
              <a:custGeom>
                <a:avLst/>
                <a:gdLst>
                  <a:gd name="T0" fmla="*/ 0 w 39"/>
                  <a:gd name="T1" fmla="*/ 83 h 104"/>
                  <a:gd name="T2" fmla="*/ 0 w 39"/>
                  <a:gd name="T3" fmla="*/ 83 h 104"/>
                  <a:gd name="T4" fmla="*/ 0 w 39"/>
                  <a:gd name="T5" fmla="*/ 87 h 104"/>
                  <a:gd name="T6" fmla="*/ 0 w 39"/>
                  <a:gd name="T7" fmla="*/ 90 h 104"/>
                  <a:gd name="T8" fmla="*/ 4 w 39"/>
                  <a:gd name="T9" fmla="*/ 96 h 104"/>
                  <a:gd name="T10" fmla="*/ 10 w 39"/>
                  <a:gd name="T11" fmla="*/ 102 h 104"/>
                  <a:gd name="T12" fmla="*/ 19 w 39"/>
                  <a:gd name="T13" fmla="*/ 103 h 104"/>
                  <a:gd name="T14" fmla="*/ 27 w 39"/>
                  <a:gd name="T15" fmla="*/ 104 h 104"/>
                  <a:gd name="T16" fmla="*/ 39 w 39"/>
                  <a:gd name="T17" fmla="*/ 2 h 104"/>
                  <a:gd name="T18" fmla="*/ 31 w 39"/>
                  <a:gd name="T19" fmla="*/ 0 h 104"/>
                  <a:gd name="T20" fmla="*/ 31 w 39"/>
                  <a:gd name="T21" fmla="*/ 0 h 104"/>
                  <a:gd name="T22" fmla="*/ 23 w 39"/>
                  <a:gd name="T23" fmla="*/ 2 h 104"/>
                  <a:gd name="T24" fmla="*/ 14 w 39"/>
                  <a:gd name="T25" fmla="*/ 4 h 104"/>
                  <a:gd name="T26" fmla="*/ 9 w 39"/>
                  <a:gd name="T27" fmla="*/ 10 h 104"/>
                  <a:gd name="T28" fmla="*/ 8 w 39"/>
                  <a:gd name="T29" fmla="*/ 14 h 104"/>
                  <a:gd name="T30" fmla="*/ 8 w 39"/>
                  <a:gd name="T31" fmla="*/ 18 h 104"/>
                  <a:gd name="T32" fmla="*/ 0 w 39"/>
                  <a:gd name="T33" fmla="*/ 8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104">
                    <a:moveTo>
                      <a:pt x="0" y="83"/>
                    </a:moveTo>
                    <a:lnTo>
                      <a:pt x="0" y="83"/>
                    </a:lnTo>
                    <a:lnTo>
                      <a:pt x="0" y="87"/>
                    </a:lnTo>
                    <a:lnTo>
                      <a:pt x="0" y="90"/>
                    </a:lnTo>
                    <a:lnTo>
                      <a:pt x="4" y="96"/>
                    </a:lnTo>
                    <a:lnTo>
                      <a:pt x="10" y="102"/>
                    </a:lnTo>
                    <a:lnTo>
                      <a:pt x="19" y="103"/>
                    </a:lnTo>
                    <a:lnTo>
                      <a:pt x="27" y="104"/>
                    </a:lnTo>
                    <a:lnTo>
                      <a:pt x="39" y="2"/>
                    </a:lnTo>
                    <a:lnTo>
                      <a:pt x="31" y="0"/>
                    </a:lnTo>
                    <a:lnTo>
                      <a:pt x="31" y="0"/>
                    </a:lnTo>
                    <a:lnTo>
                      <a:pt x="23" y="2"/>
                    </a:lnTo>
                    <a:lnTo>
                      <a:pt x="14" y="4"/>
                    </a:lnTo>
                    <a:lnTo>
                      <a:pt x="9" y="10"/>
                    </a:lnTo>
                    <a:lnTo>
                      <a:pt x="8" y="14"/>
                    </a:lnTo>
                    <a:lnTo>
                      <a:pt x="8" y="18"/>
                    </a:lnTo>
                    <a:lnTo>
                      <a:pt x="0" y="83"/>
                    </a:lnTo>
                    <a:close/>
                  </a:path>
                </a:pathLst>
              </a:custGeom>
              <a:solidFill>
                <a:srgbClr val="327A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5" name="Freeform 533"/>
              <p:cNvSpPr>
                <a:spLocks/>
              </p:cNvSpPr>
              <p:nvPr/>
            </p:nvSpPr>
            <p:spPr bwMode="auto">
              <a:xfrm>
                <a:off x="3981964" y="1557125"/>
                <a:ext cx="52533" cy="138740"/>
              </a:xfrm>
              <a:custGeom>
                <a:avLst/>
                <a:gdLst>
                  <a:gd name="T0" fmla="*/ 0 w 39"/>
                  <a:gd name="T1" fmla="*/ 82 h 103"/>
                  <a:gd name="T2" fmla="*/ 0 w 39"/>
                  <a:gd name="T3" fmla="*/ 82 h 103"/>
                  <a:gd name="T4" fmla="*/ 0 w 39"/>
                  <a:gd name="T5" fmla="*/ 85 h 103"/>
                  <a:gd name="T6" fmla="*/ 1 w 39"/>
                  <a:gd name="T7" fmla="*/ 89 h 103"/>
                  <a:gd name="T8" fmla="*/ 5 w 39"/>
                  <a:gd name="T9" fmla="*/ 95 h 103"/>
                  <a:gd name="T10" fmla="*/ 11 w 39"/>
                  <a:gd name="T11" fmla="*/ 99 h 103"/>
                  <a:gd name="T12" fmla="*/ 20 w 39"/>
                  <a:gd name="T13" fmla="*/ 102 h 103"/>
                  <a:gd name="T14" fmla="*/ 27 w 39"/>
                  <a:gd name="T15" fmla="*/ 103 h 103"/>
                  <a:gd name="T16" fmla="*/ 39 w 39"/>
                  <a:gd name="T17" fmla="*/ 1 h 103"/>
                  <a:gd name="T18" fmla="*/ 32 w 39"/>
                  <a:gd name="T19" fmla="*/ 0 h 103"/>
                  <a:gd name="T20" fmla="*/ 32 w 39"/>
                  <a:gd name="T21" fmla="*/ 0 h 103"/>
                  <a:gd name="T22" fmla="*/ 23 w 39"/>
                  <a:gd name="T23" fmla="*/ 1 h 103"/>
                  <a:gd name="T24" fmla="*/ 16 w 39"/>
                  <a:gd name="T25" fmla="*/ 4 h 103"/>
                  <a:gd name="T26" fmla="*/ 11 w 39"/>
                  <a:gd name="T27" fmla="*/ 9 h 103"/>
                  <a:gd name="T28" fmla="*/ 9 w 39"/>
                  <a:gd name="T29" fmla="*/ 13 h 103"/>
                  <a:gd name="T30" fmla="*/ 8 w 39"/>
                  <a:gd name="T31" fmla="*/ 17 h 103"/>
                  <a:gd name="T32" fmla="*/ 0 w 39"/>
                  <a:gd name="T33" fmla="*/ 8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103">
                    <a:moveTo>
                      <a:pt x="0" y="82"/>
                    </a:moveTo>
                    <a:lnTo>
                      <a:pt x="0" y="82"/>
                    </a:lnTo>
                    <a:lnTo>
                      <a:pt x="0" y="85"/>
                    </a:lnTo>
                    <a:lnTo>
                      <a:pt x="1" y="89"/>
                    </a:lnTo>
                    <a:lnTo>
                      <a:pt x="5" y="95"/>
                    </a:lnTo>
                    <a:lnTo>
                      <a:pt x="11" y="99"/>
                    </a:lnTo>
                    <a:lnTo>
                      <a:pt x="20" y="102"/>
                    </a:lnTo>
                    <a:lnTo>
                      <a:pt x="27" y="103"/>
                    </a:lnTo>
                    <a:lnTo>
                      <a:pt x="39" y="1"/>
                    </a:lnTo>
                    <a:lnTo>
                      <a:pt x="32" y="0"/>
                    </a:lnTo>
                    <a:lnTo>
                      <a:pt x="32" y="0"/>
                    </a:lnTo>
                    <a:lnTo>
                      <a:pt x="23" y="1"/>
                    </a:lnTo>
                    <a:lnTo>
                      <a:pt x="16" y="4"/>
                    </a:lnTo>
                    <a:lnTo>
                      <a:pt x="11" y="9"/>
                    </a:lnTo>
                    <a:lnTo>
                      <a:pt x="9" y="13"/>
                    </a:lnTo>
                    <a:lnTo>
                      <a:pt x="8" y="17"/>
                    </a:lnTo>
                    <a:lnTo>
                      <a:pt x="0" y="82"/>
                    </a:lnTo>
                    <a:close/>
                  </a:path>
                </a:pathLst>
              </a:custGeom>
              <a:solidFill>
                <a:srgbClr val="CF4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6" name="Freeform 534"/>
              <p:cNvSpPr>
                <a:spLocks/>
              </p:cNvSpPr>
              <p:nvPr/>
            </p:nvSpPr>
            <p:spPr bwMode="auto">
              <a:xfrm>
                <a:off x="3994087" y="1458796"/>
                <a:ext cx="52533" cy="140086"/>
              </a:xfrm>
              <a:custGeom>
                <a:avLst/>
                <a:gdLst>
                  <a:gd name="T0" fmla="*/ 0 w 39"/>
                  <a:gd name="T1" fmla="*/ 82 h 104"/>
                  <a:gd name="T2" fmla="*/ 0 w 39"/>
                  <a:gd name="T3" fmla="*/ 82 h 104"/>
                  <a:gd name="T4" fmla="*/ 0 w 39"/>
                  <a:gd name="T5" fmla="*/ 86 h 104"/>
                  <a:gd name="T6" fmla="*/ 0 w 39"/>
                  <a:gd name="T7" fmla="*/ 89 h 104"/>
                  <a:gd name="T8" fmla="*/ 4 w 39"/>
                  <a:gd name="T9" fmla="*/ 95 h 104"/>
                  <a:gd name="T10" fmla="*/ 11 w 39"/>
                  <a:gd name="T11" fmla="*/ 101 h 104"/>
                  <a:gd name="T12" fmla="*/ 19 w 39"/>
                  <a:gd name="T13" fmla="*/ 102 h 104"/>
                  <a:gd name="T14" fmla="*/ 27 w 39"/>
                  <a:gd name="T15" fmla="*/ 104 h 104"/>
                  <a:gd name="T16" fmla="*/ 39 w 39"/>
                  <a:gd name="T17" fmla="*/ 1 h 104"/>
                  <a:gd name="T18" fmla="*/ 31 w 39"/>
                  <a:gd name="T19" fmla="*/ 0 h 104"/>
                  <a:gd name="T20" fmla="*/ 31 w 39"/>
                  <a:gd name="T21" fmla="*/ 0 h 104"/>
                  <a:gd name="T22" fmla="*/ 23 w 39"/>
                  <a:gd name="T23" fmla="*/ 1 h 104"/>
                  <a:gd name="T24" fmla="*/ 15 w 39"/>
                  <a:gd name="T25" fmla="*/ 4 h 104"/>
                  <a:gd name="T26" fmla="*/ 10 w 39"/>
                  <a:gd name="T27" fmla="*/ 9 h 104"/>
                  <a:gd name="T28" fmla="*/ 8 w 39"/>
                  <a:gd name="T29" fmla="*/ 13 h 104"/>
                  <a:gd name="T30" fmla="*/ 8 w 39"/>
                  <a:gd name="T31" fmla="*/ 17 h 104"/>
                  <a:gd name="T32" fmla="*/ 0 w 39"/>
                  <a:gd name="T33" fmla="*/ 8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104">
                    <a:moveTo>
                      <a:pt x="0" y="82"/>
                    </a:moveTo>
                    <a:lnTo>
                      <a:pt x="0" y="82"/>
                    </a:lnTo>
                    <a:lnTo>
                      <a:pt x="0" y="86"/>
                    </a:lnTo>
                    <a:lnTo>
                      <a:pt x="0" y="89"/>
                    </a:lnTo>
                    <a:lnTo>
                      <a:pt x="4" y="95"/>
                    </a:lnTo>
                    <a:lnTo>
                      <a:pt x="11" y="101"/>
                    </a:lnTo>
                    <a:lnTo>
                      <a:pt x="19" y="102"/>
                    </a:lnTo>
                    <a:lnTo>
                      <a:pt x="27" y="104"/>
                    </a:lnTo>
                    <a:lnTo>
                      <a:pt x="39" y="1"/>
                    </a:lnTo>
                    <a:lnTo>
                      <a:pt x="31" y="0"/>
                    </a:lnTo>
                    <a:lnTo>
                      <a:pt x="31" y="0"/>
                    </a:lnTo>
                    <a:lnTo>
                      <a:pt x="23" y="1"/>
                    </a:lnTo>
                    <a:lnTo>
                      <a:pt x="15" y="4"/>
                    </a:lnTo>
                    <a:lnTo>
                      <a:pt x="10" y="9"/>
                    </a:lnTo>
                    <a:lnTo>
                      <a:pt x="8" y="13"/>
                    </a:lnTo>
                    <a:lnTo>
                      <a:pt x="8" y="17"/>
                    </a:lnTo>
                    <a:lnTo>
                      <a:pt x="0" y="82"/>
                    </a:lnTo>
                    <a:close/>
                  </a:path>
                </a:pathLst>
              </a:custGeom>
              <a:solidFill>
                <a:srgbClr val="EABE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7" name="Freeform 535"/>
              <p:cNvSpPr>
                <a:spLocks/>
              </p:cNvSpPr>
              <p:nvPr/>
            </p:nvSpPr>
            <p:spPr bwMode="auto">
              <a:xfrm>
                <a:off x="4002168" y="1194787"/>
                <a:ext cx="491650" cy="645206"/>
              </a:xfrm>
              <a:custGeom>
                <a:avLst/>
                <a:gdLst>
                  <a:gd name="T0" fmla="*/ 311 w 365"/>
                  <a:gd name="T1" fmla="*/ 479 h 479"/>
                  <a:gd name="T2" fmla="*/ 365 w 365"/>
                  <a:gd name="T3" fmla="*/ 34 h 479"/>
                  <a:gd name="T4" fmla="*/ 52 w 365"/>
                  <a:gd name="T5" fmla="*/ 0 h 479"/>
                  <a:gd name="T6" fmla="*/ 0 w 365"/>
                  <a:gd name="T7" fmla="*/ 445 h 479"/>
                  <a:gd name="T8" fmla="*/ 311 w 365"/>
                  <a:gd name="T9" fmla="*/ 479 h 479"/>
                </a:gdLst>
                <a:ahLst/>
                <a:cxnLst>
                  <a:cxn ang="0">
                    <a:pos x="T0" y="T1"/>
                  </a:cxn>
                  <a:cxn ang="0">
                    <a:pos x="T2" y="T3"/>
                  </a:cxn>
                  <a:cxn ang="0">
                    <a:pos x="T4" y="T5"/>
                  </a:cxn>
                  <a:cxn ang="0">
                    <a:pos x="T6" y="T7"/>
                  </a:cxn>
                  <a:cxn ang="0">
                    <a:pos x="T8" y="T9"/>
                  </a:cxn>
                </a:cxnLst>
                <a:rect l="0" t="0" r="r" b="b"/>
                <a:pathLst>
                  <a:path w="365" h="479">
                    <a:moveTo>
                      <a:pt x="311" y="479"/>
                    </a:moveTo>
                    <a:lnTo>
                      <a:pt x="365" y="34"/>
                    </a:lnTo>
                    <a:lnTo>
                      <a:pt x="52" y="0"/>
                    </a:lnTo>
                    <a:lnTo>
                      <a:pt x="0" y="445"/>
                    </a:lnTo>
                    <a:lnTo>
                      <a:pt x="311" y="479"/>
                    </a:lnTo>
                    <a:close/>
                  </a:path>
                </a:pathLst>
              </a:custGeom>
              <a:solidFill>
                <a:srgbClr val="BBBC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8" name="Freeform 536"/>
              <p:cNvSpPr>
                <a:spLocks/>
              </p:cNvSpPr>
              <p:nvPr/>
            </p:nvSpPr>
            <p:spPr bwMode="auto">
              <a:xfrm>
                <a:off x="4002168" y="1194787"/>
                <a:ext cx="491650" cy="645206"/>
              </a:xfrm>
              <a:custGeom>
                <a:avLst/>
                <a:gdLst>
                  <a:gd name="T0" fmla="*/ 311 w 365"/>
                  <a:gd name="T1" fmla="*/ 479 h 479"/>
                  <a:gd name="T2" fmla="*/ 365 w 365"/>
                  <a:gd name="T3" fmla="*/ 34 h 479"/>
                  <a:gd name="T4" fmla="*/ 52 w 365"/>
                  <a:gd name="T5" fmla="*/ 0 h 479"/>
                  <a:gd name="T6" fmla="*/ 0 w 365"/>
                  <a:gd name="T7" fmla="*/ 445 h 479"/>
                  <a:gd name="T8" fmla="*/ 311 w 365"/>
                  <a:gd name="T9" fmla="*/ 479 h 479"/>
                </a:gdLst>
                <a:ahLst/>
                <a:cxnLst>
                  <a:cxn ang="0">
                    <a:pos x="T0" y="T1"/>
                  </a:cxn>
                  <a:cxn ang="0">
                    <a:pos x="T2" y="T3"/>
                  </a:cxn>
                  <a:cxn ang="0">
                    <a:pos x="T4" y="T5"/>
                  </a:cxn>
                  <a:cxn ang="0">
                    <a:pos x="T6" y="T7"/>
                  </a:cxn>
                  <a:cxn ang="0">
                    <a:pos x="T8" y="T9"/>
                  </a:cxn>
                </a:cxnLst>
                <a:rect l="0" t="0" r="r" b="b"/>
                <a:pathLst>
                  <a:path w="365" h="479">
                    <a:moveTo>
                      <a:pt x="311" y="479"/>
                    </a:moveTo>
                    <a:lnTo>
                      <a:pt x="365" y="34"/>
                    </a:lnTo>
                    <a:lnTo>
                      <a:pt x="52" y="0"/>
                    </a:lnTo>
                    <a:lnTo>
                      <a:pt x="0" y="445"/>
                    </a:lnTo>
                    <a:lnTo>
                      <a:pt x="311" y="47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9" name="Freeform 537"/>
              <p:cNvSpPr>
                <a:spLocks/>
              </p:cNvSpPr>
              <p:nvPr/>
            </p:nvSpPr>
            <p:spPr bwMode="auto">
              <a:xfrm>
                <a:off x="4002168" y="1205563"/>
                <a:ext cx="491650" cy="634430"/>
              </a:xfrm>
              <a:custGeom>
                <a:avLst/>
                <a:gdLst>
                  <a:gd name="T0" fmla="*/ 311 w 365"/>
                  <a:gd name="T1" fmla="*/ 471 h 471"/>
                  <a:gd name="T2" fmla="*/ 365 w 365"/>
                  <a:gd name="T3" fmla="*/ 26 h 471"/>
                  <a:gd name="T4" fmla="*/ 135 w 365"/>
                  <a:gd name="T5" fmla="*/ 0 h 471"/>
                  <a:gd name="T6" fmla="*/ 45 w 365"/>
                  <a:gd name="T7" fmla="*/ 46 h 471"/>
                  <a:gd name="T8" fmla="*/ 0 w 365"/>
                  <a:gd name="T9" fmla="*/ 437 h 471"/>
                  <a:gd name="T10" fmla="*/ 311 w 365"/>
                  <a:gd name="T11" fmla="*/ 471 h 471"/>
                </a:gdLst>
                <a:ahLst/>
                <a:cxnLst>
                  <a:cxn ang="0">
                    <a:pos x="T0" y="T1"/>
                  </a:cxn>
                  <a:cxn ang="0">
                    <a:pos x="T2" y="T3"/>
                  </a:cxn>
                  <a:cxn ang="0">
                    <a:pos x="T4" y="T5"/>
                  </a:cxn>
                  <a:cxn ang="0">
                    <a:pos x="T6" y="T7"/>
                  </a:cxn>
                  <a:cxn ang="0">
                    <a:pos x="T8" y="T9"/>
                  </a:cxn>
                  <a:cxn ang="0">
                    <a:pos x="T10" y="T11"/>
                  </a:cxn>
                </a:cxnLst>
                <a:rect l="0" t="0" r="r" b="b"/>
                <a:pathLst>
                  <a:path w="365" h="471">
                    <a:moveTo>
                      <a:pt x="311" y="471"/>
                    </a:moveTo>
                    <a:lnTo>
                      <a:pt x="365" y="26"/>
                    </a:lnTo>
                    <a:lnTo>
                      <a:pt x="135" y="0"/>
                    </a:lnTo>
                    <a:lnTo>
                      <a:pt x="45" y="46"/>
                    </a:lnTo>
                    <a:lnTo>
                      <a:pt x="0" y="437"/>
                    </a:lnTo>
                    <a:lnTo>
                      <a:pt x="311" y="4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0" name="Freeform 538"/>
              <p:cNvSpPr>
                <a:spLocks/>
              </p:cNvSpPr>
              <p:nvPr/>
            </p:nvSpPr>
            <p:spPr bwMode="auto">
              <a:xfrm>
                <a:off x="4002168" y="1205563"/>
                <a:ext cx="491650" cy="634430"/>
              </a:xfrm>
              <a:custGeom>
                <a:avLst/>
                <a:gdLst>
                  <a:gd name="T0" fmla="*/ 311 w 365"/>
                  <a:gd name="T1" fmla="*/ 471 h 471"/>
                  <a:gd name="T2" fmla="*/ 365 w 365"/>
                  <a:gd name="T3" fmla="*/ 26 h 471"/>
                  <a:gd name="T4" fmla="*/ 135 w 365"/>
                  <a:gd name="T5" fmla="*/ 0 h 471"/>
                  <a:gd name="T6" fmla="*/ 45 w 365"/>
                  <a:gd name="T7" fmla="*/ 46 h 471"/>
                  <a:gd name="T8" fmla="*/ 0 w 365"/>
                  <a:gd name="T9" fmla="*/ 437 h 471"/>
                  <a:gd name="T10" fmla="*/ 311 w 365"/>
                  <a:gd name="T11" fmla="*/ 471 h 471"/>
                </a:gdLst>
                <a:ahLst/>
                <a:cxnLst>
                  <a:cxn ang="0">
                    <a:pos x="T0" y="T1"/>
                  </a:cxn>
                  <a:cxn ang="0">
                    <a:pos x="T2" y="T3"/>
                  </a:cxn>
                  <a:cxn ang="0">
                    <a:pos x="T4" y="T5"/>
                  </a:cxn>
                  <a:cxn ang="0">
                    <a:pos x="T6" y="T7"/>
                  </a:cxn>
                  <a:cxn ang="0">
                    <a:pos x="T8" y="T9"/>
                  </a:cxn>
                  <a:cxn ang="0">
                    <a:pos x="T10" y="T11"/>
                  </a:cxn>
                </a:cxnLst>
                <a:rect l="0" t="0" r="r" b="b"/>
                <a:pathLst>
                  <a:path w="365" h="471">
                    <a:moveTo>
                      <a:pt x="311" y="471"/>
                    </a:moveTo>
                    <a:lnTo>
                      <a:pt x="365" y="26"/>
                    </a:lnTo>
                    <a:lnTo>
                      <a:pt x="135" y="0"/>
                    </a:lnTo>
                    <a:lnTo>
                      <a:pt x="45" y="46"/>
                    </a:lnTo>
                    <a:lnTo>
                      <a:pt x="0" y="437"/>
                    </a:lnTo>
                    <a:lnTo>
                      <a:pt x="311" y="47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1" name="Freeform 539"/>
              <p:cNvSpPr>
                <a:spLocks/>
              </p:cNvSpPr>
              <p:nvPr/>
            </p:nvSpPr>
            <p:spPr bwMode="auto">
              <a:xfrm>
                <a:off x="4062783" y="1205563"/>
                <a:ext cx="121229" cy="78125"/>
              </a:xfrm>
              <a:custGeom>
                <a:avLst/>
                <a:gdLst>
                  <a:gd name="T0" fmla="*/ 44 w 90"/>
                  <a:gd name="T1" fmla="*/ 58 h 58"/>
                  <a:gd name="T2" fmla="*/ 44 w 90"/>
                  <a:gd name="T3" fmla="*/ 58 h 58"/>
                  <a:gd name="T4" fmla="*/ 44 w 90"/>
                  <a:gd name="T5" fmla="*/ 51 h 58"/>
                  <a:gd name="T6" fmla="*/ 45 w 90"/>
                  <a:gd name="T7" fmla="*/ 46 h 58"/>
                  <a:gd name="T8" fmla="*/ 50 w 90"/>
                  <a:gd name="T9" fmla="*/ 35 h 58"/>
                  <a:gd name="T10" fmla="*/ 57 w 90"/>
                  <a:gd name="T11" fmla="*/ 24 h 58"/>
                  <a:gd name="T12" fmla="*/ 65 w 90"/>
                  <a:gd name="T13" fmla="*/ 16 h 58"/>
                  <a:gd name="T14" fmla="*/ 75 w 90"/>
                  <a:gd name="T15" fmla="*/ 9 h 58"/>
                  <a:gd name="T16" fmla="*/ 81 w 90"/>
                  <a:gd name="T17" fmla="*/ 4 h 58"/>
                  <a:gd name="T18" fmla="*/ 90 w 90"/>
                  <a:gd name="T19" fmla="*/ 0 h 58"/>
                  <a:gd name="T20" fmla="*/ 0 w 90"/>
                  <a:gd name="T21" fmla="*/ 46 h 58"/>
                  <a:gd name="T22" fmla="*/ 0 w 90"/>
                  <a:gd name="T23" fmla="*/ 46 h 58"/>
                  <a:gd name="T24" fmla="*/ 11 w 90"/>
                  <a:gd name="T25" fmla="*/ 45 h 58"/>
                  <a:gd name="T26" fmla="*/ 19 w 90"/>
                  <a:gd name="T27" fmla="*/ 45 h 58"/>
                  <a:gd name="T28" fmla="*/ 27 w 90"/>
                  <a:gd name="T29" fmla="*/ 46 h 58"/>
                  <a:gd name="T30" fmla="*/ 33 w 90"/>
                  <a:gd name="T31" fmla="*/ 49 h 58"/>
                  <a:gd name="T32" fmla="*/ 41 w 90"/>
                  <a:gd name="T33" fmla="*/ 55 h 58"/>
                  <a:gd name="T34" fmla="*/ 44 w 90"/>
                  <a:gd name="T3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58">
                    <a:moveTo>
                      <a:pt x="44" y="58"/>
                    </a:moveTo>
                    <a:lnTo>
                      <a:pt x="44" y="58"/>
                    </a:lnTo>
                    <a:lnTo>
                      <a:pt x="44" y="51"/>
                    </a:lnTo>
                    <a:lnTo>
                      <a:pt x="45" y="46"/>
                    </a:lnTo>
                    <a:lnTo>
                      <a:pt x="50" y="35"/>
                    </a:lnTo>
                    <a:lnTo>
                      <a:pt x="57" y="24"/>
                    </a:lnTo>
                    <a:lnTo>
                      <a:pt x="65" y="16"/>
                    </a:lnTo>
                    <a:lnTo>
                      <a:pt x="75" y="9"/>
                    </a:lnTo>
                    <a:lnTo>
                      <a:pt x="81" y="4"/>
                    </a:lnTo>
                    <a:lnTo>
                      <a:pt x="90" y="0"/>
                    </a:lnTo>
                    <a:lnTo>
                      <a:pt x="0" y="46"/>
                    </a:lnTo>
                    <a:lnTo>
                      <a:pt x="0" y="46"/>
                    </a:lnTo>
                    <a:lnTo>
                      <a:pt x="11" y="45"/>
                    </a:lnTo>
                    <a:lnTo>
                      <a:pt x="19" y="45"/>
                    </a:lnTo>
                    <a:lnTo>
                      <a:pt x="27" y="46"/>
                    </a:lnTo>
                    <a:lnTo>
                      <a:pt x="33" y="49"/>
                    </a:lnTo>
                    <a:lnTo>
                      <a:pt x="41" y="55"/>
                    </a:lnTo>
                    <a:lnTo>
                      <a:pt x="44" y="58"/>
                    </a:lnTo>
                    <a:close/>
                  </a:path>
                </a:pathLst>
              </a:custGeom>
              <a:solidFill>
                <a:srgbClr val="C7C9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2" name="Freeform 540"/>
              <p:cNvSpPr>
                <a:spLocks/>
              </p:cNvSpPr>
              <p:nvPr/>
            </p:nvSpPr>
            <p:spPr bwMode="auto">
              <a:xfrm>
                <a:off x="4062783" y="1205563"/>
                <a:ext cx="121229" cy="78125"/>
              </a:xfrm>
              <a:custGeom>
                <a:avLst/>
                <a:gdLst>
                  <a:gd name="T0" fmla="*/ 44 w 90"/>
                  <a:gd name="T1" fmla="*/ 58 h 58"/>
                  <a:gd name="T2" fmla="*/ 44 w 90"/>
                  <a:gd name="T3" fmla="*/ 58 h 58"/>
                  <a:gd name="T4" fmla="*/ 44 w 90"/>
                  <a:gd name="T5" fmla="*/ 51 h 58"/>
                  <a:gd name="T6" fmla="*/ 45 w 90"/>
                  <a:gd name="T7" fmla="*/ 46 h 58"/>
                  <a:gd name="T8" fmla="*/ 50 w 90"/>
                  <a:gd name="T9" fmla="*/ 35 h 58"/>
                  <a:gd name="T10" fmla="*/ 57 w 90"/>
                  <a:gd name="T11" fmla="*/ 24 h 58"/>
                  <a:gd name="T12" fmla="*/ 65 w 90"/>
                  <a:gd name="T13" fmla="*/ 16 h 58"/>
                  <a:gd name="T14" fmla="*/ 75 w 90"/>
                  <a:gd name="T15" fmla="*/ 9 h 58"/>
                  <a:gd name="T16" fmla="*/ 81 w 90"/>
                  <a:gd name="T17" fmla="*/ 4 h 58"/>
                  <a:gd name="T18" fmla="*/ 90 w 90"/>
                  <a:gd name="T19" fmla="*/ 0 h 58"/>
                  <a:gd name="T20" fmla="*/ 0 w 90"/>
                  <a:gd name="T21" fmla="*/ 46 h 58"/>
                  <a:gd name="T22" fmla="*/ 0 w 90"/>
                  <a:gd name="T23" fmla="*/ 46 h 58"/>
                  <a:gd name="T24" fmla="*/ 11 w 90"/>
                  <a:gd name="T25" fmla="*/ 45 h 58"/>
                  <a:gd name="T26" fmla="*/ 19 w 90"/>
                  <a:gd name="T27" fmla="*/ 45 h 58"/>
                  <a:gd name="T28" fmla="*/ 27 w 90"/>
                  <a:gd name="T29" fmla="*/ 46 h 58"/>
                  <a:gd name="T30" fmla="*/ 33 w 90"/>
                  <a:gd name="T31" fmla="*/ 49 h 58"/>
                  <a:gd name="T32" fmla="*/ 41 w 90"/>
                  <a:gd name="T33" fmla="*/ 55 h 58"/>
                  <a:gd name="T34" fmla="*/ 44 w 90"/>
                  <a:gd name="T35"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58">
                    <a:moveTo>
                      <a:pt x="44" y="58"/>
                    </a:moveTo>
                    <a:lnTo>
                      <a:pt x="44" y="58"/>
                    </a:lnTo>
                    <a:lnTo>
                      <a:pt x="44" y="51"/>
                    </a:lnTo>
                    <a:lnTo>
                      <a:pt x="45" y="46"/>
                    </a:lnTo>
                    <a:lnTo>
                      <a:pt x="50" y="35"/>
                    </a:lnTo>
                    <a:lnTo>
                      <a:pt x="57" y="24"/>
                    </a:lnTo>
                    <a:lnTo>
                      <a:pt x="65" y="16"/>
                    </a:lnTo>
                    <a:lnTo>
                      <a:pt x="75" y="9"/>
                    </a:lnTo>
                    <a:lnTo>
                      <a:pt x="81" y="4"/>
                    </a:lnTo>
                    <a:lnTo>
                      <a:pt x="90" y="0"/>
                    </a:lnTo>
                    <a:lnTo>
                      <a:pt x="0" y="46"/>
                    </a:lnTo>
                    <a:lnTo>
                      <a:pt x="0" y="46"/>
                    </a:lnTo>
                    <a:lnTo>
                      <a:pt x="11" y="45"/>
                    </a:lnTo>
                    <a:lnTo>
                      <a:pt x="19" y="45"/>
                    </a:lnTo>
                    <a:lnTo>
                      <a:pt x="27" y="46"/>
                    </a:lnTo>
                    <a:lnTo>
                      <a:pt x="33" y="49"/>
                    </a:lnTo>
                    <a:lnTo>
                      <a:pt x="41" y="55"/>
                    </a:lnTo>
                    <a:lnTo>
                      <a:pt x="44"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3" name="Freeform 541"/>
              <p:cNvSpPr>
                <a:spLocks/>
              </p:cNvSpPr>
              <p:nvPr/>
            </p:nvSpPr>
            <p:spPr bwMode="auto">
              <a:xfrm>
                <a:off x="4454755" y="1314668"/>
                <a:ext cx="21552" cy="21552"/>
              </a:xfrm>
              <a:custGeom>
                <a:avLst/>
                <a:gdLst>
                  <a:gd name="T0" fmla="*/ 6 w 16"/>
                  <a:gd name="T1" fmla="*/ 16 h 16"/>
                  <a:gd name="T2" fmla="*/ 6 w 16"/>
                  <a:gd name="T3" fmla="*/ 16 h 16"/>
                  <a:gd name="T4" fmla="*/ 11 w 16"/>
                  <a:gd name="T5" fmla="*/ 16 h 16"/>
                  <a:gd name="T6" fmla="*/ 13 w 16"/>
                  <a:gd name="T7" fmla="*/ 15 h 16"/>
                  <a:gd name="T8" fmla="*/ 15 w 16"/>
                  <a:gd name="T9" fmla="*/ 12 h 16"/>
                  <a:gd name="T10" fmla="*/ 16 w 16"/>
                  <a:gd name="T11" fmla="*/ 9 h 16"/>
                  <a:gd name="T12" fmla="*/ 16 w 16"/>
                  <a:gd name="T13" fmla="*/ 9 h 16"/>
                  <a:gd name="T14" fmla="*/ 16 w 16"/>
                  <a:gd name="T15" fmla="*/ 5 h 16"/>
                  <a:gd name="T16" fmla="*/ 15 w 16"/>
                  <a:gd name="T17" fmla="*/ 3 h 16"/>
                  <a:gd name="T18" fmla="*/ 12 w 16"/>
                  <a:gd name="T19" fmla="*/ 1 h 16"/>
                  <a:gd name="T20" fmla="*/ 9 w 16"/>
                  <a:gd name="T21" fmla="*/ 0 h 16"/>
                  <a:gd name="T22" fmla="*/ 9 w 16"/>
                  <a:gd name="T23" fmla="*/ 0 h 16"/>
                  <a:gd name="T24" fmla="*/ 5 w 16"/>
                  <a:gd name="T25" fmla="*/ 0 h 16"/>
                  <a:gd name="T26" fmla="*/ 2 w 16"/>
                  <a:gd name="T27" fmla="*/ 1 h 16"/>
                  <a:gd name="T28" fmla="*/ 1 w 16"/>
                  <a:gd name="T29" fmla="*/ 4 h 16"/>
                  <a:gd name="T30" fmla="*/ 0 w 16"/>
                  <a:gd name="T31" fmla="*/ 7 h 16"/>
                  <a:gd name="T32" fmla="*/ 0 w 16"/>
                  <a:gd name="T33" fmla="*/ 7 h 16"/>
                  <a:gd name="T34" fmla="*/ 0 w 16"/>
                  <a:gd name="T35" fmla="*/ 11 h 16"/>
                  <a:gd name="T36" fmla="*/ 1 w 16"/>
                  <a:gd name="T37" fmla="*/ 13 h 16"/>
                  <a:gd name="T38" fmla="*/ 4 w 16"/>
                  <a:gd name="T39" fmla="*/ 15 h 16"/>
                  <a:gd name="T40" fmla="*/ 6 w 16"/>
                  <a:gd name="T41" fmla="*/ 16 h 16"/>
                  <a:gd name="T42" fmla="*/ 6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6" y="16"/>
                    </a:moveTo>
                    <a:lnTo>
                      <a:pt x="6" y="16"/>
                    </a:lnTo>
                    <a:lnTo>
                      <a:pt x="11" y="16"/>
                    </a:lnTo>
                    <a:lnTo>
                      <a:pt x="13" y="15"/>
                    </a:lnTo>
                    <a:lnTo>
                      <a:pt x="15" y="12"/>
                    </a:lnTo>
                    <a:lnTo>
                      <a:pt x="16" y="9"/>
                    </a:lnTo>
                    <a:lnTo>
                      <a:pt x="16" y="9"/>
                    </a:lnTo>
                    <a:lnTo>
                      <a:pt x="16" y="5"/>
                    </a:lnTo>
                    <a:lnTo>
                      <a:pt x="15" y="3"/>
                    </a:lnTo>
                    <a:lnTo>
                      <a:pt x="12" y="1"/>
                    </a:lnTo>
                    <a:lnTo>
                      <a:pt x="9" y="0"/>
                    </a:lnTo>
                    <a:lnTo>
                      <a:pt x="9" y="0"/>
                    </a:lnTo>
                    <a:lnTo>
                      <a:pt x="5" y="0"/>
                    </a:lnTo>
                    <a:lnTo>
                      <a:pt x="2" y="1"/>
                    </a:lnTo>
                    <a:lnTo>
                      <a:pt x="1" y="4"/>
                    </a:lnTo>
                    <a:lnTo>
                      <a:pt x="0" y="7"/>
                    </a:lnTo>
                    <a:lnTo>
                      <a:pt x="0" y="7"/>
                    </a:lnTo>
                    <a:lnTo>
                      <a:pt x="0" y="11"/>
                    </a:lnTo>
                    <a:lnTo>
                      <a:pt x="1" y="13"/>
                    </a:lnTo>
                    <a:lnTo>
                      <a:pt x="4" y="15"/>
                    </a:lnTo>
                    <a:lnTo>
                      <a:pt x="6" y="16"/>
                    </a:lnTo>
                    <a:lnTo>
                      <a:pt x="6"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4" name="Freeform 542"/>
              <p:cNvSpPr>
                <a:spLocks/>
              </p:cNvSpPr>
              <p:nvPr/>
            </p:nvSpPr>
            <p:spPr bwMode="auto">
              <a:xfrm>
                <a:off x="4456103" y="1314668"/>
                <a:ext cx="20205" cy="20205"/>
              </a:xfrm>
              <a:custGeom>
                <a:avLst/>
                <a:gdLst>
                  <a:gd name="T0" fmla="*/ 5 w 15"/>
                  <a:gd name="T1" fmla="*/ 1 h 15"/>
                  <a:gd name="T2" fmla="*/ 5 w 15"/>
                  <a:gd name="T3" fmla="*/ 1 h 15"/>
                  <a:gd name="T4" fmla="*/ 10 w 15"/>
                  <a:gd name="T5" fmla="*/ 3 h 15"/>
                  <a:gd name="T6" fmla="*/ 11 w 15"/>
                  <a:gd name="T7" fmla="*/ 5 h 15"/>
                  <a:gd name="T8" fmla="*/ 14 w 15"/>
                  <a:gd name="T9" fmla="*/ 8 h 15"/>
                  <a:gd name="T10" fmla="*/ 14 w 15"/>
                  <a:gd name="T11" fmla="*/ 11 h 15"/>
                  <a:gd name="T12" fmla="*/ 14 w 15"/>
                  <a:gd name="T13" fmla="*/ 11 h 15"/>
                  <a:gd name="T14" fmla="*/ 12 w 15"/>
                  <a:gd name="T15" fmla="*/ 15 h 15"/>
                  <a:gd name="T16" fmla="*/ 12 w 15"/>
                  <a:gd name="T17" fmla="*/ 15 h 15"/>
                  <a:gd name="T18" fmla="*/ 14 w 15"/>
                  <a:gd name="T19" fmla="*/ 12 h 15"/>
                  <a:gd name="T20" fmla="*/ 15 w 15"/>
                  <a:gd name="T21" fmla="*/ 9 h 15"/>
                  <a:gd name="T22" fmla="*/ 15 w 15"/>
                  <a:gd name="T23" fmla="*/ 9 h 15"/>
                  <a:gd name="T24" fmla="*/ 15 w 15"/>
                  <a:gd name="T25" fmla="*/ 5 h 15"/>
                  <a:gd name="T26" fmla="*/ 14 w 15"/>
                  <a:gd name="T27" fmla="*/ 3 h 15"/>
                  <a:gd name="T28" fmla="*/ 11 w 15"/>
                  <a:gd name="T29" fmla="*/ 1 h 15"/>
                  <a:gd name="T30" fmla="*/ 8 w 15"/>
                  <a:gd name="T31" fmla="*/ 0 h 15"/>
                  <a:gd name="T32" fmla="*/ 8 w 15"/>
                  <a:gd name="T33" fmla="*/ 0 h 15"/>
                  <a:gd name="T34" fmla="*/ 3 w 15"/>
                  <a:gd name="T35" fmla="*/ 0 h 15"/>
                  <a:gd name="T36" fmla="*/ 0 w 15"/>
                  <a:gd name="T37" fmla="*/ 4 h 15"/>
                  <a:gd name="T38" fmla="*/ 0 w 15"/>
                  <a:gd name="T39" fmla="*/ 4 h 15"/>
                  <a:gd name="T40" fmla="*/ 3 w 15"/>
                  <a:gd name="T41" fmla="*/ 3 h 15"/>
                  <a:gd name="T42" fmla="*/ 5 w 15"/>
                  <a:gd name="T43" fmla="*/ 1 h 15"/>
                  <a:gd name="T44" fmla="*/ 5 w 15"/>
                  <a:gd name="T4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5" y="1"/>
                    </a:moveTo>
                    <a:lnTo>
                      <a:pt x="5" y="1"/>
                    </a:lnTo>
                    <a:lnTo>
                      <a:pt x="10" y="3"/>
                    </a:lnTo>
                    <a:lnTo>
                      <a:pt x="11" y="5"/>
                    </a:lnTo>
                    <a:lnTo>
                      <a:pt x="14" y="8"/>
                    </a:lnTo>
                    <a:lnTo>
                      <a:pt x="14" y="11"/>
                    </a:lnTo>
                    <a:lnTo>
                      <a:pt x="14" y="11"/>
                    </a:lnTo>
                    <a:lnTo>
                      <a:pt x="12" y="15"/>
                    </a:lnTo>
                    <a:lnTo>
                      <a:pt x="12" y="15"/>
                    </a:lnTo>
                    <a:lnTo>
                      <a:pt x="14" y="12"/>
                    </a:lnTo>
                    <a:lnTo>
                      <a:pt x="15" y="9"/>
                    </a:lnTo>
                    <a:lnTo>
                      <a:pt x="15" y="9"/>
                    </a:lnTo>
                    <a:lnTo>
                      <a:pt x="15" y="5"/>
                    </a:lnTo>
                    <a:lnTo>
                      <a:pt x="14" y="3"/>
                    </a:lnTo>
                    <a:lnTo>
                      <a:pt x="11" y="1"/>
                    </a:lnTo>
                    <a:lnTo>
                      <a:pt x="8" y="0"/>
                    </a:lnTo>
                    <a:lnTo>
                      <a:pt x="8" y="0"/>
                    </a:lnTo>
                    <a:lnTo>
                      <a:pt x="3" y="0"/>
                    </a:lnTo>
                    <a:lnTo>
                      <a:pt x="0" y="4"/>
                    </a:lnTo>
                    <a:lnTo>
                      <a:pt x="0" y="4"/>
                    </a:lnTo>
                    <a:lnTo>
                      <a:pt x="3" y="3"/>
                    </a:lnTo>
                    <a:lnTo>
                      <a:pt x="5" y="1"/>
                    </a:lnTo>
                    <a:lnTo>
                      <a:pt x="5" y="1"/>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5" name="Freeform 543"/>
              <p:cNvSpPr>
                <a:spLocks/>
              </p:cNvSpPr>
              <p:nvPr/>
            </p:nvSpPr>
            <p:spPr bwMode="auto">
              <a:xfrm>
                <a:off x="4449367" y="1357771"/>
                <a:ext cx="21552" cy="24246"/>
              </a:xfrm>
              <a:custGeom>
                <a:avLst/>
                <a:gdLst>
                  <a:gd name="T0" fmla="*/ 6 w 16"/>
                  <a:gd name="T1" fmla="*/ 18 h 18"/>
                  <a:gd name="T2" fmla="*/ 6 w 16"/>
                  <a:gd name="T3" fmla="*/ 18 h 18"/>
                  <a:gd name="T4" fmla="*/ 10 w 16"/>
                  <a:gd name="T5" fmla="*/ 17 h 18"/>
                  <a:gd name="T6" fmla="*/ 13 w 16"/>
                  <a:gd name="T7" fmla="*/ 15 h 18"/>
                  <a:gd name="T8" fmla="*/ 15 w 16"/>
                  <a:gd name="T9" fmla="*/ 14 h 18"/>
                  <a:gd name="T10" fmla="*/ 16 w 16"/>
                  <a:gd name="T11" fmla="*/ 10 h 18"/>
                  <a:gd name="T12" fmla="*/ 16 w 16"/>
                  <a:gd name="T13" fmla="*/ 10 h 18"/>
                  <a:gd name="T14" fmla="*/ 16 w 16"/>
                  <a:gd name="T15" fmla="*/ 7 h 18"/>
                  <a:gd name="T16" fmla="*/ 15 w 16"/>
                  <a:gd name="T17" fmla="*/ 4 h 18"/>
                  <a:gd name="T18" fmla="*/ 12 w 16"/>
                  <a:gd name="T19" fmla="*/ 2 h 18"/>
                  <a:gd name="T20" fmla="*/ 9 w 16"/>
                  <a:gd name="T21" fmla="*/ 0 h 18"/>
                  <a:gd name="T22" fmla="*/ 9 w 16"/>
                  <a:gd name="T23" fmla="*/ 0 h 18"/>
                  <a:gd name="T24" fmla="*/ 5 w 16"/>
                  <a:gd name="T25" fmla="*/ 2 h 18"/>
                  <a:gd name="T26" fmla="*/ 2 w 16"/>
                  <a:gd name="T27" fmla="*/ 3 h 18"/>
                  <a:gd name="T28" fmla="*/ 1 w 16"/>
                  <a:gd name="T29" fmla="*/ 6 h 18"/>
                  <a:gd name="T30" fmla="*/ 0 w 16"/>
                  <a:gd name="T31" fmla="*/ 8 h 18"/>
                  <a:gd name="T32" fmla="*/ 0 w 16"/>
                  <a:gd name="T33" fmla="*/ 8 h 18"/>
                  <a:gd name="T34" fmla="*/ 0 w 16"/>
                  <a:gd name="T35" fmla="*/ 11 h 18"/>
                  <a:gd name="T36" fmla="*/ 1 w 16"/>
                  <a:gd name="T37" fmla="*/ 14 h 18"/>
                  <a:gd name="T38" fmla="*/ 4 w 16"/>
                  <a:gd name="T39" fmla="*/ 17 h 18"/>
                  <a:gd name="T40" fmla="*/ 6 w 16"/>
                  <a:gd name="T41" fmla="*/ 18 h 18"/>
                  <a:gd name="T42" fmla="*/ 6 w 16"/>
                  <a:gd name="T4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8">
                    <a:moveTo>
                      <a:pt x="6" y="18"/>
                    </a:moveTo>
                    <a:lnTo>
                      <a:pt x="6" y="18"/>
                    </a:lnTo>
                    <a:lnTo>
                      <a:pt x="10" y="17"/>
                    </a:lnTo>
                    <a:lnTo>
                      <a:pt x="13" y="15"/>
                    </a:lnTo>
                    <a:lnTo>
                      <a:pt x="15" y="14"/>
                    </a:lnTo>
                    <a:lnTo>
                      <a:pt x="16" y="10"/>
                    </a:lnTo>
                    <a:lnTo>
                      <a:pt x="16" y="10"/>
                    </a:lnTo>
                    <a:lnTo>
                      <a:pt x="16" y="7"/>
                    </a:lnTo>
                    <a:lnTo>
                      <a:pt x="15" y="4"/>
                    </a:lnTo>
                    <a:lnTo>
                      <a:pt x="12" y="2"/>
                    </a:lnTo>
                    <a:lnTo>
                      <a:pt x="9" y="0"/>
                    </a:lnTo>
                    <a:lnTo>
                      <a:pt x="9" y="0"/>
                    </a:lnTo>
                    <a:lnTo>
                      <a:pt x="5" y="2"/>
                    </a:lnTo>
                    <a:lnTo>
                      <a:pt x="2" y="3"/>
                    </a:lnTo>
                    <a:lnTo>
                      <a:pt x="1" y="6"/>
                    </a:lnTo>
                    <a:lnTo>
                      <a:pt x="0" y="8"/>
                    </a:lnTo>
                    <a:lnTo>
                      <a:pt x="0" y="8"/>
                    </a:lnTo>
                    <a:lnTo>
                      <a:pt x="0" y="11"/>
                    </a:lnTo>
                    <a:lnTo>
                      <a:pt x="1" y="14"/>
                    </a:lnTo>
                    <a:lnTo>
                      <a:pt x="4" y="17"/>
                    </a:lnTo>
                    <a:lnTo>
                      <a:pt x="6" y="18"/>
                    </a:lnTo>
                    <a:lnTo>
                      <a:pt x="6" y="18"/>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6" name="Freeform 544"/>
              <p:cNvSpPr>
                <a:spLocks/>
              </p:cNvSpPr>
              <p:nvPr/>
            </p:nvSpPr>
            <p:spPr bwMode="auto">
              <a:xfrm>
                <a:off x="4450715" y="1357771"/>
                <a:ext cx="20205" cy="20205"/>
              </a:xfrm>
              <a:custGeom>
                <a:avLst/>
                <a:gdLst>
                  <a:gd name="T0" fmla="*/ 5 w 15"/>
                  <a:gd name="T1" fmla="*/ 3 h 15"/>
                  <a:gd name="T2" fmla="*/ 5 w 15"/>
                  <a:gd name="T3" fmla="*/ 3 h 15"/>
                  <a:gd name="T4" fmla="*/ 9 w 15"/>
                  <a:gd name="T5" fmla="*/ 4 h 15"/>
                  <a:gd name="T6" fmla="*/ 12 w 15"/>
                  <a:gd name="T7" fmla="*/ 6 h 15"/>
                  <a:gd name="T8" fmla="*/ 14 w 15"/>
                  <a:gd name="T9" fmla="*/ 8 h 15"/>
                  <a:gd name="T10" fmla="*/ 14 w 15"/>
                  <a:gd name="T11" fmla="*/ 13 h 15"/>
                  <a:gd name="T12" fmla="*/ 14 w 15"/>
                  <a:gd name="T13" fmla="*/ 13 h 15"/>
                  <a:gd name="T14" fmla="*/ 12 w 15"/>
                  <a:gd name="T15" fmla="*/ 15 h 15"/>
                  <a:gd name="T16" fmla="*/ 12 w 15"/>
                  <a:gd name="T17" fmla="*/ 15 h 15"/>
                  <a:gd name="T18" fmla="*/ 14 w 15"/>
                  <a:gd name="T19" fmla="*/ 14 h 15"/>
                  <a:gd name="T20" fmla="*/ 15 w 15"/>
                  <a:gd name="T21" fmla="*/ 10 h 15"/>
                  <a:gd name="T22" fmla="*/ 15 w 15"/>
                  <a:gd name="T23" fmla="*/ 10 h 15"/>
                  <a:gd name="T24" fmla="*/ 15 w 15"/>
                  <a:gd name="T25" fmla="*/ 7 h 15"/>
                  <a:gd name="T26" fmla="*/ 14 w 15"/>
                  <a:gd name="T27" fmla="*/ 4 h 15"/>
                  <a:gd name="T28" fmla="*/ 11 w 15"/>
                  <a:gd name="T29" fmla="*/ 2 h 15"/>
                  <a:gd name="T30" fmla="*/ 8 w 15"/>
                  <a:gd name="T31" fmla="*/ 0 h 15"/>
                  <a:gd name="T32" fmla="*/ 8 w 15"/>
                  <a:gd name="T33" fmla="*/ 0 h 15"/>
                  <a:gd name="T34" fmla="*/ 4 w 15"/>
                  <a:gd name="T35" fmla="*/ 2 h 15"/>
                  <a:gd name="T36" fmla="*/ 0 w 15"/>
                  <a:gd name="T37" fmla="*/ 4 h 15"/>
                  <a:gd name="T38" fmla="*/ 0 w 15"/>
                  <a:gd name="T39" fmla="*/ 4 h 15"/>
                  <a:gd name="T40" fmla="*/ 3 w 15"/>
                  <a:gd name="T41" fmla="*/ 3 h 15"/>
                  <a:gd name="T42" fmla="*/ 5 w 15"/>
                  <a:gd name="T43" fmla="*/ 3 h 15"/>
                  <a:gd name="T44" fmla="*/ 5 w 15"/>
                  <a:gd name="T4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5" y="3"/>
                    </a:moveTo>
                    <a:lnTo>
                      <a:pt x="5" y="3"/>
                    </a:lnTo>
                    <a:lnTo>
                      <a:pt x="9" y="4"/>
                    </a:lnTo>
                    <a:lnTo>
                      <a:pt x="12" y="6"/>
                    </a:lnTo>
                    <a:lnTo>
                      <a:pt x="14" y="8"/>
                    </a:lnTo>
                    <a:lnTo>
                      <a:pt x="14" y="13"/>
                    </a:lnTo>
                    <a:lnTo>
                      <a:pt x="14" y="13"/>
                    </a:lnTo>
                    <a:lnTo>
                      <a:pt x="12" y="15"/>
                    </a:lnTo>
                    <a:lnTo>
                      <a:pt x="12" y="15"/>
                    </a:lnTo>
                    <a:lnTo>
                      <a:pt x="14" y="14"/>
                    </a:lnTo>
                    <a:lnTo>
                      <a:pt x="15" y="10"/>
                    </a:lnTo>
                    <a:lnTo>
                      <a:pt x="15" y="10"/>
                    </a:lnTo>
                    <a:lnTo>
                      <a:pt x="15" y="7"/>
                    </a:lnTo>
                    <a:lnTo>
                      <a:pt x="14" y="4"/>
                    </a:lnTo>
                    <a:lnTo>
                      <a:pt x="11" y="2"/>
                    </a:lnTo>
                    <a:lnTo>
                      <a:pt x="8" y="0"/>
                    </a:lnTo>
                    <a:lnTo>
                      <a:pt x="8" y="0"/>
                    </a:lnTo>
                    <a:lnTo>
                      <a:pt x="4" y="2"/>
                    </a:lnTo>
                    <a:lnTo>
                      <a:pt x="0" y="4"/>
                    </a:lnTo>
                    <a:lnTo>
                      <a:pt x="0" y="4"/>
                    </a:lnTo>
                    <a:lnTo>
                      <a:pt x="3" y="3"/>
                    </a:lnTo>
                    <a:lnTo>
                      <a:pt x="5" y="3"/>
                    </a:lnTo>
                    <a:lnTo>
                      <a:pt x="5" y="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7" name="Freeform 545"/>
              <p:cNvSpPr>
                <a:spLocks/>
              </p:cNvSpPr>
              <p:nvPr/>
            </p:nvSpPr>
            <p:spPr bwMode="auto">
              <a:xfrm>
                <a:off x="4443979" y="1403569"/>
                <a:ext cx="21552" cy="21552"/>
              </a:xfrm>
              <a:custGeom>
                <a:avLst/>
                <a:gdLst>
                  <a:gd name="T0" fmla="*/ 6 w 16"/>
                  <a:gd name="T1" fmla="*/ 16 h 16"/>
                  <a:gd name="T2" fmla="*/ 6 w 16"/>
                  <a:gd name="T3" fmla="*/ 16 h 16"/>
                  <a:gd name="T4" fmla="*/ 10 w 16"/>
                  <a:gd name="T5" fmla="*/ 16 h 16"/>
                  <a:gd name="T6" fmla="*/ 13 w 16"/>
                  <a:gd name="T7" fmla="*/ 15 h 16"/>
                  <a:gd name="T8" fmla="*/ 14 w 16"/>
                  <a:gd name="T9" fmla="*/ 12 h 16"/>
                  <a:gd name="T10" fmla="*/ 16 w 16"/>
                  <a:gd name="T11" fmla="*/ 10 h 16"/>
                  <a:gd name="T12" fmla="*/ 16 w 16"/>
                  <a:gd name="T13" fmla="*/ 10 h 16"/>
                  <a:gd name="T14" fmla="*/ 16 w 16"/>
                  <a:gd name="T15" fmla="*/ 6 h 16"/>
                  <a:gd name="T16" fmla="*/ 14 w 16"/>
                  <a:gd name="T17" fmla="*/ 3 h 16"/>
                  <a:gd name="T18" fmla="*/ 12 w 16"/>
                  <a:gd name="T19" fmla="*/ 1 h 16"/>
                  <a:gd name="T20" fmla="*/ 9 w 16"/>
                  <a:gd name="T21" fmla="*/ 0 h 16"/>
                  <a:gd name="T22" fmla="*/ 9 w 16"/>
                  <a:gd name="T23" fmla="*/ 0 h 16"/>
                  <a:gd name="T24" fmla="*/ 5 w 16"/>
                  <a:gd name="T25" fmla="*/ 0 h 16"/>
                  <a:gd name="T26" fmla="*/ 2 w 16"/>
                  <a:gd name="T27" fmla="*/ 1 h 16"/>
                  <a:gd name="T28" fmla="*/ 1 w 16"/>
                  <a:gd name="T29" fmla="*/ 4 h 16"/>
                  <a:gd name="T30" fmla="*/ 0 w 16"/>
                  <a:gd name="T31" fmla="*/ 8 h 16"/>
                  <a:gd name="T32" fmla="*/ 0 w 16"/>
                  <a:gd name="T33" fmla="*/ 8 h 16"/>
                  <a:gd name="T34" fmla="*/ 0 w 16"/>
                  <a:gd name="T35" fmla="*/ 11 h 16"/>
                  <a:gd name="T36" fmla="*/ 1 w 16"/>
                  <a:gd name="T37" fmla="*/ 14 h 16"/>
                  <a:gd name="T38" fmla="*/ 4 w 16"/>
                  <a:gd name="T39" fmla="*/ 16 h 16"/>
                  <a:gd name="T40" fmla="*/ 6 w 16"/>
                  <a:gd name="T41" fmla="*/ 16 h 16"/>
                  <a:gd name="T42" fmla="*/ 6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6" y="16"/>
                    </a:moveTo>
                    <a:lnTo>
                      <a:pt x="6" y="16"/>
                    </a:lnTo>
                    <a:lnTo>
                      <a:pt x="10" y="16"/>
                    </a:lnTo>
                    <a:lnTo>
                      <a:pt x="13" y="15"/>
                    </a:lnTo>
                    <a:lnTo>
                      <a:pt x="14" y="12"/>
                    </a:lnTo>
                    <a:lnTo>
                      <a:pt x="16" y="10"/>
                    </a:lnTo>
                    <a:lnTo>
                      <a:pt x="16" y="10"/>
                    </a:lnTo>
                    <a:lnTo>
                      <a:pt x="16" y="6"/>
                    </a:lnTo>
                    <a:lnTo>
                      <a:pt x="14" y="3"/>
                    </a:lnTo>
                    <a:lnTo>
                      <a:pt x="12" y="1"/>
                    </a:lnTo>
                    <a:lnTo>
                      <a:pt x="9" y="0"/>
                    </a:lnTo>
                    <a:lnTo>
                      <a:pt x="9" y="0"/>
                    </a:lnTo>
                    <a:lnTo>
                      <a:pt x="5" y="0"/>
                    </a:lnTo>
                    <a:lnTo>
                      <a:pt x="2" y="1"/>
                    </a:lnTo>
                    <a:lnTo>
                      <a:pt x="1" y="4"/>
                    </a:lnTo>
                    <a:lnTo>
                      <a:pt x="0" y="8"/>
                    </a:lnTo>
                    <a:lnTo>
                      <a:pt x="0" y="8"/>
                    </a:lnTo>
                    <a:lnTo>
                      <a:pt x="0" y="11"/>
                    </a:lnTo>
                    <a:lnTo>
                      <a:pt x="1" y="14"/>
                    </a:lnTo>
                    <a:lnTo>
                      <a:pt x="4" y="16"/>
                    </a:lnTo>
                    <a:lnTo>
                      <a:pt x="6" y="16"/>
                    </a:lnTo>
                    <a:lnTo>
                      <a:pt x="6"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8" name="Freeform 546"/>
              <p:cNvSpPr>
                <a:spLocks/>
              </p:cNvSpPr>
              <p:nvPr/>
            </p:nvSpPr>
            <p:spPr bwMode="auto">
              <a:xfrm>
                <a:off x="4445327" y="1403569"/>
                <a:ext cx="20205" cy="20205"/>
              </a:xfrm>
              <a:custGeom>
                <a:avLst/>
                <a:gdLst>
                  <a:gd name="T0" fmla="*/ 7 w 15"/>
                  <a:gd name="T1" fmla="*/ 1 h 15"/>
                  <a:gd name="T2" fmla="*/ 7 w 15"/>
                  <a:gd name="T3" fmla="*/ 1 h 15"/>
                  <a:gd name="T4" fmla="*/ 9 w 15"/>
                  <a:gd name="T5" fmla="*/ 3 h 15"/>
                  <a:gd name="T6" fmla="*/ 12 w 15"/>
                  <a:gd name="T7" fmla="*/ 6 h 15"/>
                  <a:gd name="T8" fmla="*/ 13 w 15"/>
                  <a:gd name="T9" fmla="*/ 8 h 15"/>
                  <a:gd name="T10" fmla="*/ 13 w 15"/>
                  <a:gd name="T11" fmla="*/ 11 h 15"/>
                  <a:gd name="T12" fmla="*/ 13 w 15"/>
                  <a:gd name="T13" fmla="*/ 11 h 15"/>
                  <a:gd name="T14" fmla="*/ 12 w 15"/>
                  <a:gd name="T15" fmla="*/ 15 h 15"/>
                  <a:gd name="T16" fmla="*/ 12 w 15"/>
                  <a:gd name="T17" fmla="*/ 15 h 15"/>
                  <a:gd name="T18" fmla="*/ 13 w 15"/>
                  <a:gd name="T19" fmla="*/ 12 h 15"/>
                  <a:gd name="T20" fmla="*/ 15 w 15"/>
                  <a:gd name="T21" fmla="*/ 10 h 15"/>
                  <a:gd name="T22" fmla="*/ 15 w 15"/>
                  <a:gd name="T23" fmla="*/ 10 h 15"/>
                  <a:gd name="T24" fmla="*/ 15 w 15"/>
                  <a:gd name="T25" fmla="*/ 6 h 15"/>
                  <a:gd name="T26" fmla="*/ 13 w 15"/>
                  <a:gd name="T27" fmla="*/ 3 h 15"/>
                  <a:gd name="T28" fmla="*/ 11 w 15"/>
                  <a:gd name="T29" fmla="*/ 1 h 15"/>
                  <a:gd name="T30" fmla="*/ 8 w 15"/>
                  <a:gd name="T31" fmla="*/ 0 h 15"/>
                  <a:gd name="T32" fmla="*/ 8 w 15"/>
                  <a:gd name="T33" fmla="*/ 0 h 15"/>
                  <a:gd name="T34" fmla="*/ 4 w 15"/>
                  <a:gd name="T35" fmla="*/ 1 h 15"/>
                  <a:gd name="T36" fmla="*/ 0 w 15"/>
                  <a:gd name="T37" fmla="*/ 4 h 15"/>
                  <a:gd name="T38" fmla="*/ 0 w 15"/>
                  <a:gd name="T39" fmla="*/ 4 h 15"/>
                  <a:gd name="T40" fmla="*/ 3 w 15"/>
                  <a:gd name="T41" fmla="*/ 3 h 15"/>
                  <a:gd name="T42" fmla="*/ 7 w 15"/>
                  <a:gd name="T43" fmla="*/ 1 h 15"/>
                  <a:gd name="T44" fmla="*/ 7 w 15"/>
                  <a:gd name="T4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7" y="1"/>
                    </a:moveTo>
                    <a:lnTo>
                      <a:pt x="7" y="1"/>
                    </a:lnTo>
                    <a:lnTo>
                      <a:pt x="9" y="3"/>
                    </a:lnTo>
                    <a:lnTo>
                      <a:pt x="12" y="6"/>
                    </a:lnTo>
                    <a:lnTo>
                      <a:pt x="13" y="8"/>
                    </a:lnTo>
                    <a:lnTo>
                      <a:pt x="13" y="11"/>
                    </a:lnTo>
                    <a:lnTo>
                      <a:pt x="13" y="11"/>
                    </a:lnTo>
                    <a:lnTo>
                      <a:pt x="12" y="15"/>
                    </a:lnTo>
                    <a:lnTo>
                      <a:pt x="12" y="15"/>
                    </a:lnTo>
                    <a:lnTo>
                      <a:pt x="13" y="12"/>
                    </a:lnTo>
                    <a:lnTo>
                      <a:pt x="15" y="10"/>
                    </a:lnTo>
                    <a:lnTo>
                      <a:pt x="15" y="10"/>
                    </a:lnTo>
                    <a:lnTo>
                      <a:pt x="15" y="6"/>
                    </a:lnTo>
                    <a:lnTo>
                      <a:pt x="13" y="3"/>
                    </a:lnTo>
                    <a:lnTo>
                      <a:pt x="11" y="1"/>
                    </a:lnTo>
                    <a:lnTo>
                      <a:pt x="8" y="0"/>
                    </a:lnTo>
                    <a:lnTo>
                      <a:pt x="8" y="0"/>
                    </a:lnTo>
                    <a:lnTo>
                      <a:pt x="4" y="1"/>
                    </a:lnTo>
                    <a:lnTo>
                      <a:pt x="0" y="4"/>
                    </a:lnTo>
                    <a:lnTo>
                      <a:pt x="0" y="4"/>
                    </a:lnTo>
                    <a:lnTo>
                      <a:pt x="3" y="3"/>
                    </a:lnTo>
                    <a:lnTo>
                      <a:pt x="7" y="1"/>
                    </a:lnTo>
                    <a:lnTo>
                      <a:pt x="7" y="1"/>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9" name="Freeform 547"/>
              <p:cNvSpPr>
                <a:spLocks/>
              </p:cNvSpPr>
              <p:nvPr/>
            </p:nvSpPr>
            <p:spPr bwMode="auto">
              <a:xfrm>
                <a:off x="4438591" y="1449366"/>
                <a:ext cx="21552" cy="21552"/>
              </a:xfrm>
              <a:custGeom>
                <a:avLst/>
                <a:gdLst>
                  <a:gd name="T0" fmla="*/ 6 w 16"/>
                  <a:gd name="T1" fmla="*/ 16 h 16"/>
                  <a:gd name="T2" fmla="*/ 6 w 16"/>
                  <a:gd name="T3" fmla="*/ 16 h 16"/>
                  <a:gd name="T4" fmla="*/ 10 w 16"/>
                  <a:gd name="T5" fmla="*/ 16 h 16"/>
                  <a:gd name="T6" fmla="*/ 13 w 16"/>
                  <a:gd name="T7" fmla="*/ 15 h 16"/>
                  <a:gd name="T8" fmla="*/ 14 w 16"/>
                  <a:gd name="T9" fmla="*/ 12 h 16"/>
                  <a:gd name="T10" fmla="*/ 16 w 16"/>
                  <a:gd name="T11" fmla="*/ 8 h 16"/>
                  <a:gd name="T12" fmla="*/ 16 w 16"/>
                  <a:gd name="T13" fmla="*/ 8 h 16"/>
                  <a:gd name="T14" fmla="*/ 16 w 16"/>
                  <a:gd name="T15" fmla="*/ 5 h 16"/>
                  <a:gd name="T16" fmla="*/ 14 w 16"/>
                  <a:gd name="T17" fmla="*/ 3 h 16"/>
                  <a:gd name="T18" fmla="*/ 12 w 16"/>
                  <a:gd name="T19" fmla="*/ 0 h 16"/>
                  <a:gd name="T20" fmla="*/ 9 w 16"/>
                  <a:gd name="T21" fmla="*/ 0 h 16"/>
                  <a:gd name="T22" fmla="*/ 9 w 16"/>
                  <a:gd name="T23" fmla="*/ 0 h 16"/>
                  <a:gd name="T24" fmla="*/ 5 w 16"/>
                  <a:gd name="T25" fmla="*/ 0 h 16"/>
                  <a:gd name="T26" fmla="*/ 2 w 16"/>
                  <a:gd name="T27" fmla="*/ 1 h 16"/>
                  <a:gd name="T28" fmla="*/ 1 w 16"/>
                  <a:gd name="T29" fmla="*/ 4 h 16"/>
                  <a:gd name="T30" fmla="*/ 0 w 16"/>
                  <a:gd name="T31" fmla="*/ 7 h 16"/>
                  <a:gd name="T32" fmla="*/ 0 w 16"/>
                  <a:gd name="T33" fmla="*/ 7 h 16"/>
                  <a:gd name="T34" fmla="*/ 0 w 16"/>
                  <a:gd name="T35" fmla="*/ 11 h 16"/>
                  <a:gd name="T36" fmla="*/ 1 w 16"/>
                  <a:gd name="T37" fmla="*/ 13 h 16"/>
                  <a:gd name="T38" fmla="*/ 4 w 16"/>
                  <a:gd name="T39" fmla="*/ 15 h 16"/>
                  <a:gd name="T40" fmla="*/ 6 w 16"/>
                  <a:gd name="T41" fmla="*/ 16 h 16"/>
                  <a:gd name="T42" fmla="*/ 6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6" y="16"/>
                    </a:moveTo>
                    <a:lnTo>
                      <a:pt x="6" y="16"/>
                    </a:lnTo>
                    <a:lnTo>
                      <a:pt x="10" y="16"/>
                    </a:lnTo>
                    <a:lnTo>
                      <a:pt x="13" y="15"/>
                    </a:lnTo>
                    <a:lnTo>
                      <a:pt x="14" y="12"/>
                    </a:lnTo>
                    <a:lnTo>
                      <a:pt x="16" y="8"/>
                    </a:lnTo>
                    <a:lnTo>
                      <a:pt x="16" y="8"/>
                    </a:lnTo>
                    <a:lnTo>
                      <a:pt x="16" y="5"/>
                    </a:lnTo>
                    <a:lnTo>
                      <a:pt x="14" y="3"/>
                    </a:lnTo>
                    <a:lnTo>
                      <a:pt x="12" y="0"/>
                    </a:lnTo>
                    <a:lnTo>
                      <a:pt x="9" y="0"/>
                    </a:lnTo>
                    <a:lnTo>
                      <a:pt x="9" y="0"/>
                    </a:lnTo>
                    <a:lnTo>
                      <a:pt x="5" y="0"/>
                    </a:lnTo>
                    <a:lnTo>
                      <a:pt x="2" y="1"/>
                    </a:lnTo>
                    <a:lnTo>
                      <a:pt x="1" y="4"/>
                    </a:lnTo>
                    <a:lnTo>
                      <a:pt x="0" y="7"/>
                    </a:lnTo>
                    <a:lnTo>
                      <a:pt x="0" y="7"/>
                    </a:lnTo>
                    <a:lnTo>
                      <a:pt x="0" y="11"/>
                    </a:lnTo>
                    <a:lnTo>
                      <a:pt x="1" y="13"/>
                    </a:lnTo>
                    <a:lnTo>
                      <a:pt x="4" y="15"/>
                    </a:lnTo>
                    <a:lnTo>
                      <a:pt x="6" y="16"/>
                    </a:lnTo>
                    <a:lnTo>
                      <a:pt x="6"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0" name="Freeform 548"/>
              <p:cNvSpPr>
                <a:spLocks/>
              </p:cNvSpPr>
              <p:nvPr/>
            </p:nvSpPr>
            <p:spPr bwMode="auto">
              <a:xfrm>
                <a:off x="4439939" y="1449366"/>
                <a:ext cx="20205" cy="20205"/>
              </a:xfrm>
              <a:custGeom>
                <a:avLst/>
                <a:gdLst>
                  <a:gd name="T0" fmla="*/ 7 w 15"/>
                  <a:gd name="T1" fmla="*/ 1 h 15"/>
                  <a:gd name="T2" fmla="*/ 7 w 15"/>
                  <a:gd name="T3" fmla="*/ 1 h 15"/>
                  <a:gd name="T4" fmla="*/ 9 w 15"/>
                  <a:gd name="T5" fmla="*/ 3 h 15"/>
                  <a:gd name="T6" fmla="*/ 12 w 15"/>
                  <a:gd name="T7" fmla="*/ 4 h 15"/>
                  <a:gd name="T8" fmla="*/ 13 w 15"/>
                  <a:gd name="T9" fmla="*/ 7 h 15"/>
                  <a:gd name="T10" fmla="*/ 13 w 15"/>
                  <a:gd name="T11" fmla="*/ 11 h 15"/>
                  <a:gd name="T12" fmla="*/ 13 w 15"/>
                  <a:gd name="T13" fmla="*/ 11 h 15"/>
                  <a:gd name="T14" fmla="*/ 12 w 15"/>
                  <a:gd name="T15" fmla="*/ 15 h 15"/>
                  <a:gd name="T16" fmla="*/ 12 w 15"/>
                  <a:gd name="T17" fmla="*/ 15 h 15"/>
                  <a:gd name="T18" fmla="*/ 13 w 15"/>
                  <a:gd name="T19" fmla="*/ 12 h 15"/>
                  <a:gd name="T20" fmla="*/ 15 w 15"/>
                  <a:gd name="T21" fmla="*/ 8 h 15"/>
                  <a:gd name="T22" fmla="*/ 15 w 15"/>
                  <a:gd name="T23" fmla="*/ 8 h 15"/>
                  <a:gd name="T24" fmla="*/ 15 w 15"/>
                  <a:gd name="T25" fmla="*/ 5 h 15"/>
                  <a:gd name="T26" fmla="*/ 13 w 15"/>
                  <a:gd name="T27" fmla="*/ 3 h 15"/>
                  <a:gd name="T28" fmla="*/ 11 w 15"/>
                  <a:gd name="T29" fmla="*/ 0 h 15"/>
                  <a:gd name="T30" fmla="*/ 8 w 15"/>
                  <a:gd name="T31" fmla="*/ 0 h 15"/>
                  <a:gd name="T32" fmla="*/ 8 w 15"/>
                  <a:gd name="T33" fmla="*/ 0 h 15"/>
                  <a:gd name="T34" fmla="*/ 4 w 15"/>
                  <a:gd name="T35" fmla="*/ 0 h 15"/>
                  <a:gd name="T36" fmla="*/ 0 w 15"/>
                  <a:gd name="T37" fmla="*/ 3 h 15"/>
                  <a:gd name="T38" fmla="*/ 0 w 15"/>
                  <a:gd name="T39" fmla="*/ 3 h 15"/>
                  <a:gd name="T40" fmla="*/ 3 w 15"/>
                  <a:gd name="T41" fmla="*/ 1 h 15"/>
                  <a:gd name="T42" fmla="*/ 7 w 15"/>
                  <a:gd name="T43" fmla="*/ 1 h 15"/>
                  <a:gd name="T44" fmla="*/ 7 w 15"/>
                  <a:gd name="T4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7" y="1"/>
                    </a:moveTo>
                    <a:lnTo>
                      <a:pt x="7" y="1"/>
                    </a:lnTo>
                    <a:lnTo>
                      <a:pt x="9" y="3"/>
                    </a:lnTo>
                    <a:lnTo>
                      <a:pt x="12" y="4"/>
                    </a:lnTo>
                    <a:lnTo>
                      <a:pt x="13" y="7"/>
                    </a:lnTo>
                    <a:lnTo>
                      <a:pt x="13" y="11"/>
                    </a:lnTo>
                    <a:lnTo>
                      <a:pt x="13" y="11"/>
                    </a:lnTo>
                    <a:lnTo>
                      <a:pt x="12" y="15"/>
                    </a:lnTo>
                    <a:lnTo>
                      <a:pt x="12" y="15"/>
                    </a:lnTo>
                    <a:lnTo>
                      <a:pt x="13" y="12"/>
                    </a:lnTo>
                    <a:lnTo>
                      <a:pt x="15" y="8"/>
                    </a:lnTo>
                    <a:lnTo>
                      <a:pt x="15" y="8"/>
                    </a:lnTo>
                    <a:lnTo>
                      <a:pt x="15" y="5"/>
                    </a:lnTo>
                    <a:lnTo>
                      <a:pt x="13" y="3"/>
                    </a:lnTo>
                    <a:lnTo>
                      <a:pt x="11" y="0"/>
                    </a:lnTo>
                    <a:lnTo>
                      <a:pt x="8" y="0"/>
                    </a:lnTo>
                    <a:lnTo>
                      <a:pt x="8" y="0"/>
                    </a:lnTo>
                    <a:lnTo>
                      <a:pt x="4" y="0"/>
                    </a:lnTo>
                    <a:lnTo>
                      <a:pt x="0" y="3"/>
                    </a:lnTo>
                    <a:lnTo>
                      <a:pt x="0" y="3"/>
                    </a:lnTo>
                    <a:lnTo>
                      <a:pt x="3" y="1"/>
                    </a:lnTo>
                    <a:lnTo>
                      <a:pt x="7" y="1"/>
                    </a:lnTo>
                    <a:lnTo>
                      <a:pt x="7" y="1"/>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1" name="Freeform 549"/>
              <p:cNvSpPr>
                <a:spLocks/>
              </p:cNvSpPr>
              <p:nvPr/>
            </p:nvSpPr>
            <p:spPr bwMode="auto">
              <a:xfrm>
                <a:off x="4433203" y="1492470"/>
                <a:ext cx="21552" cy="24246"/>
              </a:xfrm>
              <a:custGeom>
                <a:avLst/>
                <a:gdLst>
                  <a:gd name="T0" fmla="*/ 6 w 16"/>
                  <a:gd name="T1" fmla="*/ 18 h 18"/>
                  <a:gd name="T2" fmla="*/ 6 w 16"/>
                  <a:gd name="T3" fmla="*/ 18 h 18"/>
                  <a:gd name="T4" fmla="*/ 10 w 16"/>
                  <a:gd name="T5" fmla="*/ 16 h 18"/>
                  <a:gd name="T6" fmla="*/ 13 w 16"/>
                  <a:gd name="T7" fmla="*/ 15 h 18"/>
                  <a:gd name="T8" fmla="*/ 14 w 16"/>
                  <a:gd name="T9" fmla="*/ 12 h 18"/>
                  <a:gd name="T10" fmla="*/ 16 w 16"/>
                  <a:gd name="T11" fmla="*/ 10 h 18"/>
                  <a:gd name="T12" fmla="*/ 16 w 16"/>
                  <a:gd name="T13" fmla="*/ 10 h 18"/>
                  <a:gd name="T14" fmla="*/ 16 w 16"/>
                  <a:gd name="T15" fmla="*/ 7 h 18"/>
                  <a:gd name="T16" fmla="*/ 14 w 16"/>
                  <a:gd name="T17" fmla="*/ 4 h 18"/>
                  <a:gd name="T18" fmla="*/ 12 w 16"/>
                  <a:gd name="T19" fmla="*/ 2 h 18"/>
                  <a:gd name="T20" fmla="*/ 9 w 16"/>
                  <a:gd name="T21" fmla="*/ 0 h 18"/>
                  <a:gd name="T22" fmla="*/ 9 w 16"/>
                  <a:gd name="T23" fmla="*/ 0 h 18"/>
                  <a:gd name="T24" fmla="*/ 6 w 16"/>
                  <a:gd name="T25" fmla="*/ 0 h 18"/>
                  <a:gd name="T26" fmla="*/ 2 w 16"/>
                  <a:gd name="T27" fmla="*/ 3 h 18"/>
                  <a:gd name="T28" fmla="*/ 1 w 16"/>
                  <a:gd name="T29" fmla="*/ 4 h 18"/>
                  <a:gd name="T30" fmla="*/ 0 w 16"/>
                  <a:gd name="T31" fmla="*/ 8 h 18"/>
                  <a:gd name="T32" fmla="*/ 0 w 16"/>
                  <a:gd name="T33" fmla="*/ 8 h 18"/>
                  <a:gd name="T34" fmla="*/ 0 w 16"/>
                  <a:gd name="T35" fmla="*/ 11 h 18"/>
                  <a:gd name="T36" fmla="*/ 1 w 16"/>
                  <a:gd name="T37" fmla="*/ 14 h 18"/>
                  <a:gd name="T38" fmla="*/ 4 w 16"/>
                  <a:gd name="T39" fmla="*/ 16 h 18"/>
                  <a:gd name="T40" fmla="*/ 6 w 16"/>
                  <a:gd name="T41" fmla="*/ 18 h 18"/>
                  <a:gd name="T42" fmla="*/ 6 w 16"/>
                  <a:gd name="T4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8">
                    <a:moveTo>
                      <a:pt x="6" y="18"/>
                    </a:moveTo>
                    <a:lnTo>
                      <a:pt x="6" y="18"/>
                    </a:lnTo>
                    <a:lnTo>
                      <a:pt x="10" y="16"/>
                    </a:lnTo>
                    <a:lnTo>
                      <a:pt x="13" y="15"/>
                    </a:lnTo>
                    <a:lnTo>
                      <a:pt x="14" y="12"/>
                    </a:lnTo>
                    <a:lnTo>
                      <a:pt x="16" y="10"/>
                    </a:lnTo>
                    <a:lnTo>
                      <a:pt x="16" y="10"/>
                    </a:lnTo>
                    <a:lnTo>
                      <a:pt x="16" y="7"/>
                    </a:lnTo>
                    <a:lnTo>
                      <a:pt x="14" y="4"/>
                    </a:lnTo>
                    <a:lnTo>
                      <a:pt x="12" y="2"/>
                    </a:lnTo>
                    <a:lnTo>
                      <a:pt x="9" y="0"/>
                    </a:lnTo>
                    <a:lnTo>
                      <a:pt x="9" y="0"/>
                    </a:lnTo>
                    <a:lnTo>
                      <a:pt x="6" y="0"/>
                    </a:lnTo>
                    <a:lnTo>
                      <a:pt x="2" y="3"/>
                    </a:lnTo>
                    <a:lnTo>
                      <a:pt x="1" y="4"/>
                    </a:lnTo>
                    <a:lnTo>
                      <a:pt x="0" y="8"/>
                    </a:lnTo>
                    <a:lnTo>
                      <a:pt x="0" y="8"/>
                    </a:lnTo>
                    <a:lnTo>
                      <a:pt x="0" y="11"/>
                    </a:lnTo>
                    <a:lnTo>
                      <a:pt x="1" y="14"/>
                    </a:lnTo>
                    <a:lnTo>
                      <a:pt x="4" y="16"/>
                    </a:lnTo>
                    <a:lnTo>
                      <a:pt x="6" y="18"/>
                    </a:lnTo>
                    <a:lnTo>
                      <a:pt x="6" y="18"/>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2" name="Freeform 550"/>
              <p:cNvSpPr>
                <a:spLocks/>
              </p:cNvSpPr>
              <p:nvPr/>
            </p:nvSpPr>
            <p:spPr bwMode="auto">
              <a:xfrm>
                <a:off x="4434551" y="1492470"/>
                <a:ext cx="20205" cy="20205"/>
              </a:xfrm>
              <a:custGeom>
                <a:avLst/>
                <a:gdLst>
                  <a:gd name="T0" fmla="*/ 7 w 15"/>
                  <a:gd name="T1" fmla="*/ 3 h 15"/>
                  <a:gd name="T2" fmla="*/ 7 w 15"/>
                  <a:gd name="T3" fmla="*/ 3 h 15"/>
                  <a:gd name="T4" fmla="*/ 9 w 15"/>
                  <a:gd name="T5" fmla="*/ 3 h 15"/>
                  <a:gd name="T6" fmla="*/ 12 w 15"/>
                  <a:gd name="T7" fmla="*/ 6 h 15"/>
                  <a:gd name="T8" fmla="*/ 13 w 15"/>
                  <a:gd name="T9" fmla="*/ 8 h 15"/>
                  <a:gd name="T10" fmla="*/ 13 w 15"/>
                  <a:gd name="T11" fmla="*/ 11 h 15"/>
                  <a:gd name="T12" fmla="*/ 13 w 15"/>
                  <a:gd name="T13" fmla="*/ 11 h 15"/>
                  <a:gd name="T14" fmla="*/ 12 w 15"/>
                  <a:gd name="T15" fmla="*/ 15 h 15"/>
                  <a:gd name="T16" fmla="*/ 12 w 15"/>
                  <a:gd name="T17" fmla="*/ 15 h 15"/>
                  <a:gd name="T18" fmla="*/ 13 w 15"/>
                  <a:gd name="T19" fmla="*/ 12 h 15"/>
                  <a:gd name="T20" fmla="*/ 15 w 15"/>
                  <a:gd name="T21" fmla="*/ 10 h 15"/>
                  <a:gd name="T22" fmla="*/ 15 w 15"/>
                  <a:gd name="T23" fmla="*/ 10 h 15"/>
                  <a:gd name="T24" fmla="*/ 15 w 15"/>
                  <a:gd name="T25" fmla="*/ 7 h 15"/>
                  <a:gd name="T26" fmla="*/ 13 w 15"/>
                  <a:gd name="T27" fmla="*/ 4 h 15"/>
                  <a:gd name="T28" fmla="*/ 11 w 15"/>
                  <a:gd name="T29" fmla="*/ 2 h 15"/>
                  <a:gd name="T30" fmla="*/ 8 w 15"/>
                  <a:gd name="T31" fmla="*/ 0 h 15"/>
                  <a:gd name="T32" fmla="*/ 8 w 15"/>
                  <a:gd name="T33" fmla="*/ 0 h 15"/>
                  <a:gd name="T34" fmla="*/ 4 w 15"/>
                  <a:gd name="T35" fmla="*/ 2 h 15"/>
                  <a:gd name="T36" fmla="*/ 0 w 15"/>
                  <a:gd name="T37" fmla="*/ 4 h 15"/>
                  <a:gd name="T38" fmla="*/ 0 w 15"/>
                  <a:gd name="T39" fmla="*/ 4 h 15"/>
                  <a:gd name="T40" fmla="*/ 3 w 15"/>
                  <a:gd name="T41" fmla="*/ 3 h 15"/>
                  <a:gd name="T42" fmla="*/ 7 w 15"/>
                  <a:gd name="T43" fmla="*/ 3 h 15"/>
                  <a:gd name="T44" fmla="*/ 7 w 15"/>
                  <a:gd name="T4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7" y="3"/>
                    </a:moveTo>
                    <a:lnTo>
                      <a:pt x="7" y="3"/>
                    </a:lnTo>
                    <a:lnTo>
                      <a:pt x="9" y="3"/>
                    </a:lnTo>
                    <a:lnTo>
                      <a:pt x="12" y="6"/>
                    </a:lnTo>
                    <a:lnTo>
                      <a:pt x="13" y="8"/>
                    </a:lnTo>
                    <a:lnTo>
                      <a:pt x="13" y="11"/>
                    </a:lnTo>
                    <a:lnTo>
                      <a:pt x="13" y="11"/>
                    </a:lnTo>
                    <a:lnTo>
                      <a:pt x="12" y="15"/>
                    </a:lnTo>
                    <a:lnTo>
                      <a:pt x="12" y="15"/>
                    </a:lnTo>
                    <a:lnTo>
                      <a:pt x="13" y="12"/>
                    </a:lnTo>
                    <a:lnTo>
                      <a:pt x="15" y="10"/>
                    </a:lnTo>
                    <a:lnTo>
                      <a:pt x="15" y="10"/>
                    </a:lnTo>
                    <a:lnTo>
                      <a:pt x="15" y="7"/>
                    </a:lnTo>
                    <a:lnTo>
                      <a:pt x="13" y="4"/>
                    </a:lnTo>
                    <a:lnTo>
                      <a:pt x="11" y="2"/>
                    </a:lnTo>
                    <a:lnTo>
                      <a:pt x="8" y="0"/>
                    </a:lnTo>
                    <a:lnTo>
                      <a:pt x="8" y="0"/>
                    </a:lnTo>
                    <a:lnTo>
                      <a:pt x="4" y="2"/>
                    </a:lnTo>
                    <a:lnTo>
                      <a:pt x="0" y="4"/>
                    </a:lnTo>
                    <a:lnTo>
                      <a:pt x="0" y="4"/>
                    </a:lnTo>
                    <a:lnTo>
                      <a:pt x="3" y="3"/>
                    </a:lnTo>
                    <a:lnTo>
                      <a:pt x="7" y="3"/>
                    </a:lnTo>
                    <a:lnTo>
                      <a:pt x="7" y="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3" name="Freeform 551"/>
              <p:cNvSpPr>
                <a:spLocks/>
              </p:cNvSpPr>
              <p:nvPr/>
            </p:nvSpPr>
            <p:spPr bwMode="auto">
              <a:xfrm>
                <a:off x="4426469" y="1538267"/>
                <a:ext cx="22899" cy="21552"/>
              </a:xfrm>
              <a:custGeom>
                <a:avLst/>
                <a:gdLst>
                  <a:gd name="T0" fmla="*/ 7 w 17"/>
                  <a:gd name="T1" fmla="*/ 16 h 16"/>
                  <a:gd name="T2" fmla="*/ 7 w 17"/>
                  <a:gd name="T3" fmla="*/ 16 h 16"/>
                  <a:gd name="T4" fmla="*/ 11 w 17"/>
                  <a:gd name="T5" fmla="*/ 16 h 16"/>
                  <a:gd name="T6" fmla="*/ 14 w 17"/>
                  <a:gd name="T7" fmla="*/ 15 h 16"/>
                  <a:gd name="T8" fmla="*/ 15 w 17"/>
                  <a:gd name="T9" fmla="*/ 12 h 16"/>
                  <a:gd name="T10" fmla="*/ 17 w 17"/>
                  <a:gd name="T11" fmla="*/ 9 h 16"/>
                  <a:gd name="T12" fmla="*/ 17 w 17"/>
                  <a:gd name="T13" fmla="*/ 9 h 16"/>
                  <a:gd name="T14" fmla="*/ 17 w 17"/>
                  <a:gd name="T15" fmla="*/ 5 h 16"/>
                  <a:gd name="T16" fmla="*/ 15 w 17"/>
                  <a:gd name="T17" fmla="*/ 3 h 16"/>
                  <a:gd name="T18" fmla="*/ 13 w 17"/>
                  <a:gd name="T19" fmla="*/ 1 h 16"/>
                  <a:gd name="T20" fmla="*/ 10 w 17"/>
                  <a:gd name="T21" fmla="*/ 0 h 16"/>
                  <a:gd name="T22" fmla="*/ 10 w 17"/>
                  <a:gd name="T23" fmla="*/ 0 h 16"/>
                  <a:gd name="T24" fmla="*/ 7 w 17"/>
                  <a:gd name="T25" fmla="*/ 0 h 16"/>
                  <a:gd name="T26" fmla="*/ 5 w 17"/>
                  <a:gd name="T27" fmla="*/ 1 h 16"/>
                  <a:gd name="T28" fmla="*/ 2 w 17"/>
                  <a:gd name="T29" fmla="*/ 4 h 16"/>
                  <a:gd name="T30" fmla="*/ 0 w 17"/>
                  <a:gd name="T31" fmla="*/ 7 h 16"/>
                  <a:gd name="T32" fmla="*/ 0 w 17"/>
                  <a:gd name="T33" fmla="*/ 7 h 16"/>
                  <a:gd name="T34" fmla="*/ 0 w 17"/>
                  <a:gd name="T35" fmla="*/ 11 h 16"/>
                  <a:gd name="T36" fmla="*/ 2 w 17"/>
                  <a:gd name="T37" fmla="*/ 14 h 16"/>
                  <a:gd name="T38" fmla="*/ 5 w 17"/>
                  <a:gd name="T39" fmla="*/ 15 h 16"/>
                  <a:gd name="T40" fmla="*/ 7 w 17"/>
                  <a:gd name="T41" fmla="*/ 16 h 16"/>
                  <a:gd name="T42" fmla="*/ 7 w 17"/>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6">
                    <a:moveTo>
                      <a:pt x="7" y="16"/>
                    </a:moveTo>
                    <a:lnTo>
                      <a:pt x="7" y="16"/>
                    </a:lnTo>
                    <a:lnTo>
                      <a:pt x="11" y="16"/>
                    </a:lnTo>
                    <a:lnTo>
                      <a:pt x="14" y="15"/>
                    </a:lnTo>
                    <a:lnTo>
                      <a:pt x="15" y="12"/>
                    </a:lnTo>
                    <a:lnTo>
                      <a:pt x="17" y="9"/>
                    </a:lnTo>
                    <a:lnTo>
                      <a:pt x="17" y="9"/>
                    </a:lnTo>
                    <a:lnTo>
                      <a:pt x="17" y="5"/>
                    </a:lnTo>
                    <a:lnTo>
                      <a:pt x="15" y="3"/>
                    </a:lnTo>
                    <a:lnTo>
                      <a:pt x="13" y="1"/>
                    </a:lnTo>
                    <a:lnTo>
                      <a:pt x="10" y="0"/>
                    </a:lnTo>
                    <a:lnTo>
                      <a:pt x="10" y="0"/>
                    </a:lnTo>
                    <a:lnTo>
                      <a:pt x="7" y="0"/>
                    </a:lnTo>
                    <a:lnTo>
                      <a:pt x="5" y="1"/>
                    </a:lnTo>
                    <a:lnTo>
                      <a:pt x="2" y="4"/>
                    </a:lnTo>
                    <a:lnTo>
                      <a:pt x="0" y="7"/>
                    </a:lnTo>
                    <a:lnTo>
                      <a:pt x="0" y="7"/>
                    </a:lnTo>
                    <a:lnTo>
                      <a:pt x="0" y="11"/>
                    </a:lnTo>
                    <a:lnTo>
                      <a:pt x="2" y="14"/>
                    </a:lnTo>
                    <a:lnTo>
                      <a:pt x="5" y="15"/>
                    </a:lnTo>
                    <a:lnTo>
                      <a:pt x="7" y="16"/>
                    </a:lnTo>
                    <a:lnTo>
                      <a:pt x="7"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4" name="Freeform 552"/>
              <p:cNvSpPr>
                <a:spLocks/>
              </p:cNvSpPr>
              <p:nvPr/>
            </p:nvSpPr>
            <p:spPr bwMode="auto">
              <a:xfrm>
                <a:off x="4429163" y="1538267"/>
                <a:ext cx="20205" cy="20205"/>
              </a:xfrm>
              <a:custGeom>
                <a:avLst/>
                <a:gdLst>
                  <a:gd name="T0" fmla="*/ 7 w 15"/>
                  <a:gd name="T1" fmla="*/ 1 h 15"/>
                  <a:gd name="T2" fmla="*/ 7 w 15"/>
                  <a:gd name="T3" fmla="*/ 1 h 15"/>
                  <a:gd name="T4" fmla="*/ 9 w 15"/>
                  <a:gd name="T5" fmla="*/ 3 h 15"/>
                  <a:gd name="T6" fmla="*/ 12 w 15"/>
                  <a:gd name="T7" fmla="*/ 5 h 15"/>
                  <a:gd name="T8" fmla="*/ 13 w 15"/>
                  <a:gd name="T9" fmla="*/ 8 h 15"/>
                  <a:gd name="T10" fmla="*/ 13 w 15"/>
                  <a:gd name="T11" fmla="*/ 11 h 15"/>
                  <a:gd name="T12" fmla="*/ 13 w 15"/>
                  <a:gd name="T13" fmla="*/ 11 h 15"/>
                  <a:gd name="T14" fmla="*/ 12 w 15"/>
                  <a:gd name="T15" fmla="*/ 15 h 15"/>
                  <a:gd name="T16" fmla="*/ 12 w 15"/>
                  <a:gd name="T17" fmla="*/ 15 h 15"/>
                  <a:gd name="T18" fmla="*/ 13 w 15"/>
                  <a:gd name="T19" fmla="*/ 12 h 15"/>
                  <a:gd name="T20" fmla="*/ 15 w 15"/>
                  <a:gd name="T21" fmla="*/ 9 h 15"/>
                  <a:gd name="T22" fmla="*/ 15 w 15"/>
                  <a:gd name="T23" fmla="*/ 9 h 15"/>
                  <a:gd name="T24" fmla="*/ 15 w 15"/>
                  <a:gd name="T25" fmla="*/ 5 h 15"/>
                  <a:gd name="T26" fmla="*/ 13 w 15"/>
                  <a:gd name="T27" fmla="*/ 3 h 15"/>
                  <a:gd name="T28" fmla="*/ 11 w 15"/>
                  <a:gd name="T29" fmla="*/ 1 h 15"/>
                  <a:gd name="T30" fmla="*/ 8 w 15"/>
                  <a:gd name="T31" fmla="*/ 0 h 15"/>
                  <a:gd name="T32" fmla="*/ 8 w 15"/>
                  <a:gd name="T33" fmla="*/ 0 h 15"/>
                  <a:gd name="T34" fmla="*/ 4 w 15"/>
                  <a:gd name="T35" fmla="*/ 0 h 15"/>
                  <a:gd name="T36" fmla="*/ 0 w 15"/>
                  <a:gd name="T37" fmla="*/ 4 h 15"/>
                  <a:gd name="T38" fmla="*/ 0 w 15"/>
                  <a:gd name="T39" fmla="*/ 4 h 15"/>
                  <a:gd name="T40" fmla="*/ 3 w 15"/>
                  <a:gd name="T41" fmla="*/ 1 h 15"/>
                  <a:gd name="T42" fmla="*/ 7 w 15"/>
                  <a:gd name="T43" fmla="*/ 1 h 15"/>
                  <a:gd name="T44" fmla="*/ 7 w 15"/>
                  <a:gd name="T4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7" y="1"/>
                    </a:moveTo>
                    <a:lnTo>
                      <a:pt x="7" y="1"/>
                    </a:lnTo>
                    <a:lnTo>
                      <a:pt x="9" y="3"/>
                    </a:lnTo>
                    <a:lnTo>
                      <a:pt x="12" y="5"/>
                    </a:lnTo>
                    <a:lnTo>
                      <a:pt x="13" y="8"/>
                    </a:lnTo>
                    <a:lnTo>
                      <a:pt x="13" y="11"/>
                    </a:lnTo>
                    <a:lnTo>
                      <a:pt x="13" y="11"/>
                    </a:lnTo>
                    <a:lnTo>
                      <a:pt x="12" y="15"/>
                    </a:lnTo>
                    <a:lnTo>
                      <a:pt x="12" y="15"/>
                    </a:lnTo>
                    <a:lnTo>
                      <a:pt x="13" y="12"/>
                    </a:lnTo>
                    <a:lnTo>
                      <a:pt x="15" y="9"/>
                    </a:lnTo>
                    <a:lnTo>
                      <a:pt x="15" y="9"/>
                    </a:lnTo>
                    <a:lnTo>
                      <a:pt x="15" y="5"/>
                    </a:lnTo>
                    <a:lnTo>
                      <a:pt x="13" y="3"/>
                    </a:lnTo>
                    <a:lnTo>
                      <a:pt x="11" y="1"/>
                    </a:lnTo>
                    <a:lnTo>
                      <a:pt x="8" y="0"/>
                    </a:lnTo>
                    <a:lnTo>
                      <a:pt x="8" y="0"/>
                    </a:lnTo>
                    <a:lnTo>
                      <a:pt x="4" y="0"/>
                    </a:lnTo>
                    <a:lnTo>
                      <a:pt x="0" y="4"/>
                    </a:lnTo>
                    <a:lnTo>
                      <a:pt x="0" y="4"/>
                    </a:lnTo>
                    <a:lnTo>
                      <a:pt x="3" y="1"/>
                    </a:lnTo>
                    <a:lnTo>
                      <a:pt x="7" y="1"/>
                    </a:lnTo>
                    <a:lnTo>
                      <a:pt x="7" y="1"/>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5" name="Freeform 553"/>
              <p:cNvSpPr>
                <a:spLocks/>
              </p:cNvSpPr>
              <p:nvPr/>
            </p:nvSpPr>
            <p:spPr bwMode="auto">
              <a:xfrm>
                <a:off x="4421081" y="1581371"/>
                <a:ext cx="22899" cy="24246"/>
              </a:xfrm>
              <a:custGeom>
                <a:avLst/>
                <a:gdLst>
                  <a:gd name="T0" fmla="*/ 9 w 17"/>
                  <a:gd name="T1" fmla="*/ 18 h 18"/>
                  <a:gd name="T2" fmla="*/ 9 w 17"/>
                  <a:gd name="T3" fmla="*/ 18 h 18"/>
                  <a:gd name="T4" fmla="*/ 11 w 17"/>
                  <a:gd name="T5" fmla="*/ 17 h 18"/>
                  <a:gd name="T6" fmla="*/ 14 w 17"/>
                  <a:gd name="T7" fmla="*/ 15 h 18"/>
                  <a:gd name="T8" fmla="*/ 17 w 17"/>
                  <a:gd name="T9" fmla="*/ 14 h 18"/>
                  <a:gd name="T10" fmla="*/ 17 w 17"/>
                  <a:gd name="T11" fmla="*/ 10 h 18"/>
                  <a:gd name="T12" fmla="*/ 17 w 17"/>
                  <a:gd name="T13" fmla="*/ 10 h 18"/>
                  <a:gd name="T14" fmla="*/ 17 w 17"/>
                  <a:gd name="T15" fmla="*/ 7 h 18"/>
                  <a:gd name="T16" fmla="*/ 15 w 17"/>
                  <a:gd name="T17" fmla="*/ 4 h 18"/>
                  <a:gd name="T18" fmla="*/ 13 w 17"/>
                  <a:gd name="T19" fmla="*/ 2 h 18"/>
                  <a:gd name="T20" fmla="*/ 10 w 17"/>
                  <a:gd name="T21" fmla="*/ 0 h 18"/>
                  <a:gd name="T22" fmla="*/ 10 w 17"/>
                  <a:gd name="T23" fmla="*/ 0 h 18"/>
                  <a:gd name="T24" fmla="*/ 7 w 17"/>
                  <a:gd name="T25" fmla="*/ 2 h 18"/>
                  <a:gd name="T26" fmla="*/ 4 w 17"/>
                  <a:gd name="T27" fmla="*/ 3 h 18"/>
                  <a:gd name="T28" fmla="*/ 2 w 17"/>
                  <a:gd name="T29" fmla="*/ 6 h 18"/>
                  <a:gd name="T30" fmla="*/ 0 w 17"/>
                  <a:gd name="T31" fmla="*/ 9 h 18"/>
                  <a:gd name="T32" fmla="*/ 0 w 17"/>
                  <a:gd name="T33" fmla="*/ 9 h 18"/>
                  <a:gd name="T34" fmla="*/ 0 w 17"/>
                  <a:gd name="T35" fmla="*/ 11 h 18"/>
                  <a:gd name="T36" fmla="*/ 3 w 17"/>
                  <a:gd name="T37" fmla="*/ 14 h 18"/>
                  <a:gd name="T38" fmla="*/ 4 w 17"/>
                  <a:gd name="T39" fmla="*/ 17 h 18"/>
                  <a:gd name="T40" fmla="*/ 9 w 17"/>
                  <a:gd name="T41" fmla="*/ 18 h 18"/>
                  <a:gd name="T42" fmla="*/ 9 w 17"/>
                  <a:gd name="T4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8">
                    <a:moveTo>
                      <a:pt x="9" y="18"/>
                    </a:moveTo>
                    <a:lnTo>
                      <a:pt x="9" y="18"/>
                    </a:lnTo>
                    <a:lnTo>
                      <a:pt x="11" y="17"/>
                    </a:lnTo>
                    <a:lnTo>
                      <a:pt x="14" y="15"/>
                    </a:lnTo>
                    <a:lnTo>
                      <a:pt x="17" y="14"/>
                    </a:lnTo>
                    <a:lnTo>
                      <a:pt x="17" y="10"/>
                    </a:lnTo>
                    <a:lnTo>
                      <a:pt x="17" y="10"/>
                    </a:lnTo>
                    <a:lnTo>
                      <a:pt x="17" y="7"/>
                    </a:lnTo>
                    <a:lnTo>
                      <a:pt x="15" y="4"/>
                    </a:lnTo>
                    <a:lnTo>
                      <a:pt x="13" y="2"/>
                    </a:lnTo>
                    <a:lnTo>
                      <a:pt x="10" y="0"/>
                    </a:lnTo>
                    <a:lnTo>
                      <a:pt x="10" y="0"/>
                    </a:lnTo>
                    <a:lnTo>
                      <a:pt x="7" y="2"/>
                    </a:lnTo>
                    <a:lnTo>
                      <a:pt x="4" y="3"/>
                    </a:lnTo>
                    <a:lnTo>
                      <a:pt x="2" y="6"/>
                    </a:lnTo>
                    <a:lnTo>
                      <a:pt x="0" y="9"/>
                    </a:lnTo>
                    <a:lnTo>
                      <a:pt x="0" y="9"/>
                    </a:lnTo>
                    <a:lnTo>
                      <a:pt x="0" y="11"/>
                    </a:lnTo>
                    <a:lnTo>
                      <a:pt x="3" y="14"/>
                    </a:lnTo>
                    <a:lnTo>
                      <a:pt x="4" y="17"/>
                    </a:lnTo>
                    <a:lnTo>
                      <a:pt x="9" y="18"/>
                    </a:lnTo>
                    <a:lnTo>
                      <a:pt x="9" y="18"/>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6" name="Freeform 554"/>
              <p:cNvSpPr>
                <a:spLocks/>
              </p:cNvSpPr>
              <p:nvPr/>
            </p:nvSpPr>
            <p:spPr bwMode="auto">
              <a:xfrm>
                <a:off x="4423775" y="1581371"/>
                <a:ext cx="20205" cy="20205"/>
              </a:xfrm>
              <a:custGeom>
                <a:avLst/>
                <a:gdLst>
                  <a:gd name="T0" fmla="*/ 7 w 15"/>
                  <a:gd name="T1" fmla="*/ 3 h 15"/>
                  <a:gd name="T2" fmla="*/ 7 w 15"/>
                  <a:gd name="T3" fmla="*/ 3 h 15"/>
                  <a:gd name="T4" fmla="*/ 9 w 15"/>
                  <a:gd name="T5" fmla="*/ 4 h 15"/>
                  <a:gd name="T6" fmla="*/ 12 w 15"/>
                  <a:gd name="T7" fmla="*/ 6 h 15"/>
                  <a:gd name="T8" fmla="*/ 13 w 15"/>
                  <a:gd name="T9" fmla="*/ 9 h 15"/>
                  <a:gd name="T10" fmla="*/ 13 w 15"/>
                  <a:gd name="T11" fmla="*/ 13 h 15"/>
                  <a:gd name="T12" fmla="*/ 13 w 15"/>
                  <a:gd name="T13" fmla="*/ 13 h 15"/>
                  <a:gd name="T14" fmla="*/ 12 w 15"/>
                  <a:gd name="T15" fmla="*/ 15 h 15"/>
                  <a:gd name="T16" fmla="*/ 12 w 15"/>
                  <a:gd name="T17" fmla="*/ 15 h 15"/>
                  <a:gd name="T18" fmla="*/ 13 w 15"/>
                  <a:gd name="T19" fmla="*/ 14 h 15"/>
                  <a:gd name="T20" fmla="*/ 15 w 15"/>
                  <a:gd name="T21" fmla="*/ 10 h 15"/>
                  <a:gd name="T22" fmla="*/ 15 w 15"/>
                  <a:gd name="T23" fmla="*/ 10 h 15"/>
                  <a:gd name="T24" fmla="*/ 15 w 15"/>
                  <a:gd name="T25" fmla="*/ 7 h 15"/>
                  <a:gd name="T26" fmla="*/ 13 w 15"/>
                  <a:gd name="T27" fmla="*/ 4 h 15"/>
                  <a:gd name="T28" fmla="*/ 11 w 15"/>
                  <a:gd name="T29" fmla="*/ 2 h 15"/>
                  <a:gd name="T30" fmla="*/ 8 w 15"/>
                  <a:gd name="T31" fmla="*/ 0 h 15"/>
                  <a:gd name="T32" fmla="*/ 8 w 15"/>
                  <a:gd name="T33" fmla="*/ 0 h 15"/>
                  <a:gd name="T34" fmla="*/ 4 w 15"/>
                  <a:gd name="T35" fmla="*/ 2 h 15"/>
                  <a:gd name="T36" fmla="*/ 0 w 15"/>
                  <a:gd name="T37" fmla="*/ 4 h 15"/>
                  <a:gd name="T38" fmla="*/ 0 w 15"/>
                  <a:gd name="T39" fmla="*/ 4 h 15"/>
                  <a:gd name="T40" fmla="*/ 2 w 15"/>
                  <a:gd name="T41" fmla="*/ 3 h 15"/>
                  <a:gd name="T42" fmla="*/ 7 w 15"/>
                  <a:gd name="T43" fmla="*/ 3 h 15"/>
                  <a:gd name="T44" fmla="*/ 7 w 15"/>
                  <a:gd name="T4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7" y="3"/>
                    </a:moveTo>
                    <a:lnTo>
                      <a:pt x="7" y="3"/>
                    </a:lnTo>
                    <a:lnTo>
                      <a:pt x="9" y="4"/>
                    </a:lnTo>
                    <a:lnTo>
                      <a:pt x="12" y="6"/>
                    </a:lnTo>
                    <a:lnTo>
                      <a:pt x="13" y="9"/>
                    </a:lnTo>
                    <a:lnTo>
                      <a:pt x="13" y="13"/>
                    </a:lnTo>
                    <a:lnTo>
                      <a:pt x="13" y="13"/>
                    </a:lnTo>
                    <a:lnTo>
                      <a:pt x="12" y="15"/>
                    </a:lnTo>
                    <a:lnTo>
                      <a:pt x="12" y="15"/>
                    </a:lnTo>
                    <a:lnTo>
                      <a:pt x="13" y="14"/>
                    </a:lnTo>
                    <a:lnTo>
                      <a:pt x="15" y="10"/>
                    </a:lnTo>
                    <a:lnTo>
                      <a:pt x="15" y="10"/>
                    </a:lnTo>
                    <a:lnTo>
                      <a:pt x="15" y="7"/>
                    </a:lnTo>
                    <a:lnTo>
                      <a:pt x="13" y="4"/>
                    </a:lnTo>
                    <a:lnTo>
                      <a:pt x="11" y="2"/>
                    </a:lnTo>
                    <a:lnTo>
                      <a:pt x="8" y="0"/>
                    </a:lnTo>
                    <a:lnTo>
                      <a:pt x="8" y="0"/>
                    </a:lnTo>
                    <a:lnTo>
                      <a:pt x="4" y="2"/>
                    </a:lnTo>
                    <a:lnTo>
                      <a:pt x="0" y="4"/>
                    </a:lnTo>
                    <a:lnTo>
                      <a:pt x="0" y="4"/>
                    </a:lnTo>
                    <a:lnTo>
                      <a:pt x="2" y="3"/>
                    </a:lnTo>
                    <a:lnTo>
                      <a:pt x="7" y="3"/>
                    </a:lnTo>
                    <a:lnTo>
                      <a:pt x="7" y="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7" name="Freeform 555"/>
              <p:cNvSpPr>
                <a:spLocks/>
              </p:cNvSpPr>
              <p:nvPr/>
            </p:nvSpPr>
            <p:spPr bwMode="auto">
              <a:xfrm>
                <a:off x="4415693" y="1627168"/>
                <a:ext cx="22899" cy="21552"/>
              </a:xfrm>
              <a:custGeom>
                <a:avLst/>
                <a:gdLst>
                  <a:gd name="T0" fmla="*/ 8 w 17"/>
                  <a:gd name="T1" fmla="*/ 16 h 16"/>
                  <a:gd name="T2" fmla="*/ 8 w 17"/>
                  <a:gd name="T3" fmla="*/ 16 h 16"/>
                  <a:gd name="T4" fmla="*/ 11 w 17"/>
                  <a:gd name="T5" fmla="*/ 16 h 16"/>
                  <a:gd name="T6" fmla="*/ 14 w 17"/>
                  <a:gd name="T7" fmla="*/ 15 h 16"/>
                  <a:gd name="T8" fmla="*/ 17 w 17"/>
                  <a:gd name="T9" fmla="*/ 12 h 16"/>
                  <a:gd name="T10" fmla="*/ 17 w 17"/>
                  <a:gd name="T11" fmla="*/ 10 h 16"/>
                  <a:gd name="T12" fmla="*/ 17 w 17"/>
                  <a:gd name="T13" fmla="*/ 10 h 16"/>
                  <a:gd name="T14" fmla="*/ 17 w 17"/>
                  <a:gd name="T15" fmla="*/ 6 h 16"/>
                  <a:gd name="T16" fmla="*/ 15 w 17"/>
                  <a:gd name="T17" fmla="*/ 3 h 16"/>
                  <a:gd name="T18" fmla="*/ 13 w 17"/>
                  <a:gd name="T19" fmla="*/ 2 h 16"/>
                  <a:gd name="T20" fmla="*/ 10 w 17"/>
                  <a:gd name="T21" fmla="*/ 0 h 16"/>
                  <a:gd name="T22" fmla="*/ 10 w 17"/>
                  <a:gd name="T23" fmla="*/ 0 h 16"/>
                  <a:gd name="T24" fmla="*/ 7 w 17"/>
                  <a:gd name="T25" fmla="*/ 0 h 16"/>
                  <a:gd name="T26" fmla="*/ 4 w 17"/>
                  <a:gd name="T27" fmla="*/ 2 h 16"/>
                  <a:gd name="T28" fmla="*/ 2 w 17"/>
                  <a:gd name="T29" fmla="*/ 4 h 16"/>
                  <a:gd name="T30" fmla="*/ 0 w 17"/>
                  <a:gd name="T31" fmla="*/ 8 h 16"/>
                  <a:gd name="T32" fmla="*/ 0 w 17"/>
                  <a:gd name="T33" fmla="*/ 8 h 16"/>
                  <a:gd name="T34" fmla="*/ 0 w 17"/>
                  <a:gd name="T35" fmla="*/ 11 h 16"/>
                  <a:gd name="T36" fmla="*/ 3 w 17"/>
                  <a:gd name="T37" fmla="*/ 14 h 16"/>
                  <a:gd name="T38" fmla="*/ 4 w 17"/>
                  <a:gd name="T39" fmla="*/ 16 h 16"/>
                  <a:gd name="T40" fmla="*/ 8 w 17"/>
                  <a:gd name="T41" fmla="*/ 16 h 16"/>
                  <a:gd name="T42" fmla="*/ 8 w 17"/>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6">
                    <a:moveTo>
                      <a:pt x="8" y="16"/>
                    </a:moveTo>
                    <a:lnTo>
                      <a:pt x="8" y="16"/>
                    </a:lnTo>
                    <a:lnTo>
                      <a:pt x="11" y="16"/>
                    </a:lnTo>
                    <a:lnTo>
                      <a:pt x="14" y="15"/>
                    </a:lnTo>
                    <a:lnTo>
                      <a:pt x="17" y="12"/>
                    </a:lnTo>
                    <a:lnTo>
                      <a:pt x="17" y="10"/>
                    </a:lnTo>
                    <a:lnTo>
                      <a:pt x="17" y="10"/>
                    </a:lnTo>
                    <a:lnTo>
                      <a:pt x="17" y="6"/>
                    </a:lnTo>
                    <a:lnTo>
                      <a:pt x="15" y="3"/>
                    </a:lnTo>
                    <a:lnTo>
                      <a:pt x="13" y="2"/>
                    </a:lnTo>
                    <a:lnTo>
                      <a:pt x="10" y="0"/>
                    </a:lnTo>
                    <a:lnTo>
                      <a:pt x="10" y="0"/>
                    </a:lnTo>
                    <a:lnTo>
                      <a:pt x="7" y="0"/>
                    </a:lnTo>
                    <a:lnTo>
                      <a:pt x="4" y="2"/>
                    </a:lnTo>
                    <a:lnTo>
                      <a:pt x="2" y="4"/>
                    </a:lnTo>
                    <a:lnTo>
                      <a:pt x="0" y="8"/>
                    </a:lnTo>
                    <a:lnTo>
                      <a:pt x="0" y="8"/>
                    </a:lnTo>
                    <a:lnTo>
                      <a:pt x="0" y="11"/>
                    </a:lnTo>
                    <a:lnTo>
                      <a:pt x="3" y="14"/>
                    </a:lnTo>
                    <a:lnTo>
                      <a:pt x="4" y="16"/>
                    </a:lnTo>
                    <a:lnTo>
                      <a:pt x="8" y="16"/>
                    </a:lnTo>
                    <a:lnTo>
                      <a:pt x="8"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8" name="Freeform 556"/>
              <p:cNvSpPr>
                <a:spLocks/>
              </p:cNvSpPr>
              <p:nvPr/>
            </p:nvSpPr>
            <p:spPr bwMode="auto">
              <a:xfrm>
                <a:off x="4418387" y="1627168"/>
                <a:ext cx="20205" cy="20205"/>
              </a:xfrm>
              <a:custGeom>
                <a:avLst/>
                <a:gdLst>
                  <a:gd name="T0" fmla="*/ 6 w 15"/>
                  <a:gd name="T1" fmla="*/ 2 h 15"/>
                  <a:gd name="T2" fmla="*/ 6 w 15"/>
                  <a:gd name="T3" fmla="*/ 2 h 15"/>
                  <a:gd name="T4" fmla="*/ 9 w 15"/>
                  <a:gd name="T5" fmla="*/ 3 h 15"/>
                  <a:gd name="T6" fmla="*/ 12 w 15"/>
                  <a:gd name="T7" fmla="*/ 6 h 15"/>
                  <a:gd name="T8" fmla="*/ 13 w 15"/>
                  <a:gd name="T9" fmla="*/ 8 h 15"/>
                  <a:gd name="T10" fmla="*/ 13 w 15"/>
                  <a:gd name="T11" fmla="*/ 11 h 15"/>
                  <a:gd name="T12" fmla="*/ 13 w 15"/>
                  <a:gd name="T13" fmla="*/ 11 h 15"/>
                  <a:gd name="T14" fmla="*/ 12 w 15"/>
                  <a:gd name="T15" fmla="*/ 15 h 15"/>
                  <a:gd name="T16" fmla="*/ 12 w 15"/>
                  <a:gd name="T17" fmla="*/ 15 h 15"/>
                  <a:gd name="T18" fmla="*/ 15 w 15"/>
                  <a:gd name="T19" fmla="*/ 12 h 15"/>
                  <a:gd name="T20" fmla="*/ 15 w 15"/>
                  <a:gd name="T21" fmla="*/ 10 h 15"/>
                  <a:gd name="T22" fmla="*/ 15 w 15"/>
                  <a:gd name="T23" fmla="*/ 10 h 15"/>
                  <a:gd name="T24" fmla="*/ 15 w 15"/>
                  <a:gd name="T25" fmla="*/ 6 h 15"/>
                  <a:gd name="T26" fmla="*/ 13 w 15"/>
                  <a:gd name="T27" fmla="*/ 3 h 15"/>
                  <a:gd name="T28" fmla="*/ 11 w 15"/>
                  <a:gd name="T29" fmla="*/ 2 h 15"/>
                  <a:gd name="T30" fmla="*/ 8 w 15"/>
                  <a:gd name="T31" fmla="*/ 0 h 15"/>
                  <a:gd name="T32" fmla="*/ 8 w 15"/>
                  <a:gd name="T33" fmla="*/ 0 h 15"/>
                  <a:gd name="T34" fmla="*/ 4 w 15"/>
                  <a:gd name="T35" fmla="*/ 2 h 15"/>
                  <a:gd name="T36" fmla="*/ 0 w 15"/>
                  <a:gd name="T37" fmla="*/ 4 h 15"/>
                  <a:gd name="T38" fmla="*/ 0 w 15"/>
                  <a:gd name="T39" fmla="*/ 4 h 15"/>
                  <a:gd name="T40" fmla="*/ 2 w 15"/>
                  <a:gd name="T41" fmla="*/ 3 h 15"/>
                  <a:gd name="T42" fmla="*/ 6 w 15"/>
                  <a:gd name="T43" fmla="*/ 2 h 15"/>
                  <a:gd name="T44" fmla="*/ 6 w 15"/>
                  <a:gd name="T45"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6" y="2"/>
                    </a:moveTo>
                    <a:lnTo>
                      <a:pt x="6" y="2"/>
                    </a:lnTo>
                    <a:lnTo>
                      <a:pt x="9" y="3"/>
                    </a:lnTo>
                    <a:lnTo>
                      <a:pt x="12" y="6"/>
                    </a:lnTo>
                    <a:lnTo>
                      <a:pt x="13" y="8"/>
                    </a:lnTo>
                    <a:lnTo>
                      <a:pt x="13" y="11"/>
                    </a:lnTo>
                    <a:lnTo>
                      <a:pt x="13" y="11"/>
                    </a:lnTo>
                    <a:lnTo>
                      <a:pt x="12" y="15"/>
                    </a:lnTo>
                    <a:lnTo>
                      <a:pt x="12" y="15"/>
                    </a:lnTo>
                    <a:lnTo>
                      <a:pt x="15" y="12"/>
                    </a:lnTo>
                    <a:lnTo>
                      <a:pt x="15" y="10"/>
                    </a:lnTo>
                    <a:lnTo>
                      <a:pt x="15" y="10"/>
                    </a:lnTo>
                    <a:lnTo>
                      <a:pt x="15" y="6"/>
                    </a:lnTo>
                    <a:lnTo>
                      <a:pt x="13" y="3"/>
                    </a:lnTo>
                    <a:lnTo>
                      <a:pt x="11" y="2"/>
                    </a:lnTo>
                    <a:lnTo>
                      <a:pt x="8" y="0"/>
                    </a:lnTo>
                    <a:lnTo>
                      <a:pt x="8" y="0"/>
                    </a:lnTo>
                    <a:lnTo>
                      <a:pt x="4" y="2"/>
                    </a:lnTo>
                    <a:lnTo>
                      <a:pt x="0" y="4"/>
                    </a:lnTo>
                    <a:lnTo>
                      <a:pt x="0" y="4"/>
                    </a:lnTo>
                    <a:lnTo>
                      <a:pt x="2" y="3"/>
                    </a:lnTo>
                    <a:lnTo>
                      <a:pt x="6" y="2"/>
                    </a:lnTo>
                    <a:lnTo>
                      <a:pt x="6" y="2"/>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9" name="Freeform 557"/>
              <p:cNvSpPr>
                <a:spLocks/>
              </p:cNvSpPr>
              <p:nvPr/>
            </p:nvSpPr>
            <p:spPr bwMode="auto">
              <a:xfrm>
                <a:off x="4410305" y="1672966"/>
                <a:ext cx="22899" cy="21552"/>
              </a:xfrm>
              <a:custGeom>
                <a:avLst/>
                <a:gdLst>
                  <a:gd name="T0" fmla="*/ 8 w 17"/>
                  <a:gd name="T1" fmla="*/ 16 h 16"/>
                  <a:gd name="T2" fmla="*/ 8 w 17"/>
                  <a:gd name="T3" fmla="*/ 16 h 16"/>
                  <a:gd name="T4" fmla="*/ 11 w 17"/>
                  <a:gd name="T5" fmla="*/ 16 h 16"/>
                  <a:gd name="T6" fmla="*/ 14 w 17"/>
                  <a:gd name="T7" fmla="*/ 15 h 16"/>
                  <a:gd name="T8" fmla="*/ 17 w 17"/>
                  <a:gd name="T9" fmla="*/ 12 h 16"/>
                  <a:gd name="T10" fmla="*/ 17 w 17"/>
                  <a:gd name="T11" fmla="*/ 8 h 16"/>
                  <a:gd name="T12" fmla="*/ 17 w 17"/>
                  <a:gd name="T13" fmla="*/ 8 h 16"/>
                  <a:gd name="T14" fmla="*/ 17 w 17"/>
                  <a:gd name="T15" fmla="*/ 5 h 16"/>
                  <a:gd name="T16" fmla="*/ 15 w 17"/>
                  <a:gd name="T17" fmla="*/ 3 h 16"/>
                  <a:gd name="T18" fmla="*/ 12 w 17"/>
                  <a:gd name="T19" fmla="*/ 0 h 16"/>
                  <a:gd name="T20" fmla="*/ 10 w 17"/>
                  <a:gd name="T21" fmla="*/ 0 h 16"/>
                  <a:gd name="T22" fmla="*/ 10 w 17"/>
                  <a:gd name="T23" fmla="*/ 0 h 16"/>
                  <a:gd name="T24" fmla="*/ 7 w 17"/>
                  <a:gd name="T25" fmla="*/ 0 h 16"/>
                  <a:gd name="T26" fmla="*/ 4 w 17"/>
                  <a:gd name="T27" fmla="*/ 1 h 16"/>
                  <a:gd name="T28" fmla="*/ 2 w 17"/>
                  <a:gd name="T29" fmla="*/ 4 h 16"/>
                  <a:gd name="T30" fmla="*/ 0 w 17"/>
                  <a:gd name="T31" fmla="*/ 7 h 16"/>
                  <a:gd name="T32" fmla="*/ 0 w 17"/>
                  <a:gd name="T33" fmla="*/ 7 h 16"/>
                  <a:gd name="T34" fmla="*/ 2 w 17"/>
                  <a:gd name="T35" fmla="*/ 11 h 16"/>
                  <a:gd name="T36" fmla="*/ 3 w 17"/>
                  <a:gd name="T37" fmla="*/ 13 h 16"/>
                  <a:gd name="T38" fmla="*/ 4 w 17"/>
                  <a:gd name="T39" fmla="*/ 15 h 16"/>
                  <a:gd name="T40" fmla="*/ 8 w 17"/>
                  <a:gd name="T41" fmla="*/ 16 h 16"/>
                  <a:gd name="T42" fmla="*/ 8 w 17"/>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6">
                    <a:moveTo>
                      <a:pt x="8" y="16"/>
                    </a:moveTo>
                    <a:lnTo>
                      <a:pt x="8" y="16"/>
                    </a:lnTo>
                    <a:lnTo>
                      <a:pt x="11" y="16"/>
                    </a:lnTo>
                    <a:lnTo>
                      <a:pt x="14" y="15"/>
                    </a:lnTo>
                    <a:lnTo>
                      <a:pt x="17" y="12"/>
                    </a:lnTo>
                    <a:lnTo>
                      <a:pt x="17" y="8"/>
                    </a:lnTo>
                    <a:lnTo>
                      <a:pt x="17" y="8"/>
                    </a:lnTo>
                    <a:lnTo>
                      <a:pt x="17" y="5"/>
                    </a:lnTo>
                    <a:lnTo>
                      <a:pt x="15" y="3"/>
                    </a:lnTo>
                    <a:lnTo>
                      <a:pt x="12" y="0"/>
                    </a:lnTo>
                    <a:lnTo>
                      <a:pt x="10" y="0"/>
                    </a:lnTo>
                    <a:lnTo>
                      <a:pt x="10" y="0"/>
                    </a:lnTo>
                    <a:lnTo>
                      <a:pt x="7" y="0"/>
                    </a:lnTo>
                    <a:lnTo>
                      <a:pt x="4" y="1"/>
                    </a:lnTo>
                    <a:lnTo>
                      <a:pt x="2" y="4"/>
                    </a:lnTo>
                    <a:lnTo>
                      <a:pt x="0" y="7"/>
                    </a:lnTo>
                    <a:lnTo>
                      <a:pt x="0" y="7"/>
                    </a:lnTo>
                    <a:lnTo>
                      <a:pt x="2" y="11"/>
                    </a:lnTo>
                    <a:lnTo>
                      <a:pt x="3" y="13"/>
                    </a:lnTo>
                    <a:lnTo>
                      <a:pt x="4" y="15"/>
                    </a:lnTo>
                    <a:lnTo>
                      <a:pt x="8" y="16"/>
                    </a:lnTo>
                    <a:lnTo>
                      <a:pt x="8"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0" name="Freeform 558"/>
              <p:cNvSpPr>
                <a:spLocks/>
              </p:cNvSpPr>
              <p:nvPr/>
            </p:nvSpPr>
            <p:spPr bwMode="auto">
              <a:xfrm>
                <a:off x="4412999" y="1672966"/>
                <a:ext cx="20205" cy="20205"/>
              </a:xfrm>
              <a:custGeom>
                <a:avLst/>
                <a:gdLst>
                  <a:gd name="T0" fmla="*/ 6 w 15"/>
                  <a:gd name="T1" fmla="*/ 1 h 15"/>
                  <a:gd name="T2" fmla="*/ 6 w 15"/>
                  <a:gd name="T3" fmla="*/ 1 h 15"/>
                  <a:gd name="T4" fmla="*/ 9 w 15"/>
                  <a:gd name="T5" fmla="*/ 3 h 15"/>
                  <a:gd name="T6" fmla="*/ 12 w 15"/>
                  <a:gd name="T7" fmla="*/ 4 h 15"/>
                  <a:gd name="T8" fmla="*/ 13 w 15"/>
                  <a:gd name="T9" fmla="*/ 7 h 15"/>
                  <a:gd name="T10" fmla="*/ 13 w 15"/>
                  <a:gd name="T11" fmla="*/ 11 h 15"/>
                  <a:gd name="T12" fmla="*/ 13 w 15"/>
                  <a:gd name="T13" fmla="*/ 11 h 15"/>
                  <a:gd name="T14" fmla="*/ 12 w 15"/>
                  <a:gd name="T15" fmla="*/ 15 h 15"/>
                  <a:gd name="T16" fmla="*/ 12 w 15"/>
                  <a:gd name="T17" fmla="*/ 15 h 15"/>
                  <a:gd name="T18" fmla="*/ 15 w 15"/>
                  <a:gd name="T19" fmla="*/ 12 h 15"/>
                  <a:gd name="T20" fmla="*/ 15 w 15"/>
                  <a:gd name="T21" fmla="*/ 8 h 15"/>
                  <a:gd name="T22" fmla="*/ 15 w 15"/>
                  <a:gd name="T23" fmla="*/ 8 h 15"/>
                  <a:gd name="T24" fmla="*/ 15 w 15"/>
                  <a:gd name="T25" fmla="*/ 5 h 15"/>
                  <a:gd name="T26" fmla="*/ 13 w 15"/>
                  <a:gd name="T27" fmla="*/ 3 h 15"/>
                  <a:gd name="T28" fmla="*/ 10 w 15"/>
                  <a:gd name="T29" fmla="*/ 0 h 15"/>
                  <a:gd name="T30" fmla="*/ 8 w 15"/>
                  <a:gd name="T31" fmla="*/ 0 h 15"/>
                  <a:gd name="T32" fmla="*/ 8 w 15"/>
                  <a:gd name="T33" fmla="*/ 0 h 15"/>
                  <a:gd name="T34" fmla="*/ 4 w 15"/>
                  <a:gd name="T35" fmla="*/ 0 h 15"/>
                  <a:gd name="T36" fmla="*/ 0 w 15"/>
                  <a:gd name="T37" fmla="*/ 3 h 15"/>
                  <a:gd name="T38" fmla="*/ 0 w 15"/>
                  <a:gd name="T39" fmla="*/ 3 h 15"/>
                  <a:gd name="T40" fmla="*/ 2 w 15"/>
                  <a:gd name="T41" fmla="*/ 1 h 15"/>
                  <a:gd name="T42" fmla="*/ 6 w 15"/>
                  <a:gd name="T43" fmla="*/ 1 h 15"/>
                  <a:gd name="T44" fmla="*/ 6 w 15"/>
                  <a:gd name="T4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 h="15">
                    <a:moveTo>
                      <a:pt x="6" y="1"/>
                    </a:moveTo>
                    <a:lnTo>
                      <a:pt x="6" y="1"/>
                    </a:lnTo>
                    <a:lnTo>
                      <a:pt x="9" y="3"/>
                    </a:lnTo>
                    <a:lnTo>
                      <a:pt x="12" y="4"/>
                    </a:lnTo>
                    <a:lnTo>
                      <a:pt x="13" y="7"/>
                    </a:lnTo>
                    <a:lnTo>
                      <a:pt x="13" y="11"/>
                    </a:lnTo>
                    <a:lnTo>
                      <a:pt x="13" y="11"/>
                    </a:lnTo>
                    <a:lnTo>
                      <a:pt x="12" y="15"/>
                    </a:lnTo>
                    <a:lnTo>
                      <a:pt x="12" y="15"/>
                    </a:lnTo>
                    <a:lnTo>
                      <a:pt x="15" y="12"/>
                    </a:lnTo>
                    <a:lnTo>
                      <a:pt x="15" y="8"/>
                    </a:lnTo>
                    <a:lnTo>
                      <a:pt x="15" y="8"/>
                    </a:lnTo>
                    <a:lnTo>
                      <a:pt x="15" y="5"/>
                    </a:lnTo>
                    <a:lnTo>
                      <a:pt x="13" y="3"/>
                    </a:lnTo>
                    <a:lnTo>
                      <a:pt x="10" y="0"/>
                    </a:lnTo>
                    <a:lnTo>
                      <a:pt x="8" y="0"/>
                    </a:lnTo>
                    <a:lnTo>
                      <a:pt x="8" y="0"/>
                    </a:lnTo>
                    <a:lnTo>
                      <a:pt x="4" y="0"/>
                    </a:lnTo>
                    <a:lnTo>
                      <a:pt x="0" y="3"/>
                    </a:lnTo>
                    <a:lnTo>
                      <a:pt x="0" y="3"/>
                    </a:lnTo>
                    <a:lnTo>
                      <a:pt x="2" y="1"/>
                    </a:lnTo>
                    <a:lnTo>
                      <a:pt x="6" y="1"/>
                    </a:lnTo>
                    <a:lnTo>
                      <a:pt x="6" y="1"/>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1" name="Freeform 559"/>
              <p:cNvSpPr>
                <a:spLocks/>
              </p:cNvSpPr>
              <p:nvPr/>
            </p:nvSpPr>
            <p:spPr bwMode="auto">
              <a:xfrm>
                <a:off x="4404917" y="1716069"/>
                <a:ext cx="21552" cy="22899"/>
              </a:xfrm>
              <a:custGeom>
                <a:avLst/>
                <a:gdLst>
                  <a:gd name="T0" fmla="*/ 8 w 16"/>
                  <a:gd name="T1" fmla="*/ 17 h 17"/>
                  <a:gd name="T2" fmla="*/ 8 w 16"/>
                  <a:gd name="T3" fmla="*/ 17 h 17"/>
                  <a:gd name="T4" fmla="*/ 11 w 16"/>
                  <a:gd name="T5" fmla="*/ 17 h 17"/>
                  <a:gd name="T6" fmla="*/ 14 w 16"/>
                  <a:gd name="T7" fmla="*/ 15 h 17"/>
                  <a:gd name="T8" fmla="*/ 16 w 16"/>
                  <a:gd name="T9" fmla="*/ 12 h 17"/>
                  <a:gd name="T10" fmla="*/ 16 w 16"/>
                  <a:gd name="T11" fmla="*/ 10 h 17"/>
                  <a:gd name="T12" fmla="*/ 16 w 16"/>
                  <a:gd name="T13" fmla="*/ 10 h 17"/>
                  <a:gd name="T14" fmla="*/ 16 w 16"/>
                  <a:gd name="T15" fmla="*/ 7 h 17"/>
                  <a:gd name="T16" fmla="*/ 15 w 16"/>
                  <a:gd name="T17" fmla="*/ 3 h 17"/>
                  <a:gd name="T18" fmla="*/ 12 w 16"/>
                  <a:gd name="T19" fmla="*/ 2 h 17"/>
                  <a:gd name="T20" fmla="*/ 10 w 16"/>
                  <a:gd name="T21" fmla="*/ 0 h 17"/>
                  <a:gd name="T22" fmla="*/ 10 w 16"/>
                  <a:gd name="T23" fmla="*/ 0 h 17"/>
                  <a:gd name="T24" fmla="*/ 7 w 16"/>
                  <a:gd name="T25" fmla="*/ 0 h 17"/>
                  <a:gd name="T26" fmla="*/ 4 w 16"/>
                  <a:gd name="T27" fmla="*/ 3 h 17"/>
                  <a:gd name="T28" fmla="*/ 2 w 16"/>
                  <a:gd name="T29" fmla="*/ 4 h 17"/>
                  <a:gd name="T30" fmla="*/ 0 w 16"/>
                  <a:gd name="T31" fmla="*/ 8 h 17"/>
                  <a:gd name="T32" fmla="*/ 0 w 16"/>
                  <a:gd name="T33" fmla="*/ 8 h 17"/>
                  <a:gd name="T34" fmla="*/ 2 w 16"/>
                  <a:gd name="T35" fmla="*/ 11 h 17"/>
                  <a:gd name="T36" fmla="*/ 3 w 16"/>
                  <a:gd name="T37" fmla="*/ 14 h 17"/>
                  <a:gd name="T38" fmla="*/ 4 w 16"/>
                  <a:gd name="T39" fmla="*/ 17 h 17"/>
                  <a:gd name="T40" fmla="*/ 8 w 16"/>
                  <a:gd name="T41" fmla="*/ 17 h 17"/>
                  <a:gd name="T42" fmla="*/ 8 w 16"/>
                  <a:gd name="T43"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7">
                    <a:moveTo>
                      <a:pt x="8" y="17"/>
                    </a:moveTo>
                    <a:lnTo>
                      <a:pt x="8" y="17"/>
                    </a:lnTo>
                    <a:lnTo>
                      <a:pt x="11" y="17"/>
                    </a:lnTo>
                    <a:lnTo>
                      <a:pt x="14" y="15"/>
                    </a:lnTo>
                    <a:lnTo>
                      <a:pt x="16" y="12"/>
                    </a:lnTo>
                    <a:lnTo>
                      <a:pt x="16" y="10"/>
                    </a:lnTo>
                    <a:lnTo>
                      <a:pt x="16" y="10"/>
                    </a:lnTo>
                    <a:lnTo>
                      <a:pt x="16" y="7"/>
                    </a:lnTo>
                    <a:lnTo>
                      <a:pt x="15" y="3"/>
                    </a:lnTo>
                    <a:lnTo>
                      <a:pt x="12" y="2"/>
                    </a:lnTo>
                    <a:lnTo>
                      <a:pt x="10" y="0"/>
                    </a:lnTo>
                    <a:lnTo>
                      <a:pt x="10" y="0"/>
                    </a:lnTo>
                    <a:lnTo>
                      <a:pt x="7" y="0"/>
                    </a:lnTo>
                    <a:lnTo>
                      <a:pt x="4" y="3"/>
                    </a:lnTo>
                    <a:lnTo>
                      <a:pt x="2" y="4"/>
                    </a:lnTo>
                    <a:lnTo>
                      <a:pt x="0" y="8"/>
                    </a:lnTo>
                    <a:lnTo>
                      <a:pt x="0" y="8"/>
                    </a:lnTo>
                    <a:lnTo>
                      <a:pt x="2" y="11"/>
                    </a:lnTo>
                    <a:lnTo>
                      <a:pt x="3" y="14"/>
                    </a:lnTo>
                    <a:lnTo>
                      <a:pt x="4" y="17"/>
                    </a:lnTo>
                    <a:lnTo>
                      <a:pt x="8" y="17"/>
                    </a:lnTo>
                    <a:lnTo>
                      <a:pt x="8" y="17"/>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2" name="Freeform 560"/>
              <p:cNvSpPr>
                <a:spLocks/>
              </p:cNvSpPr>
              <p:nvPr/>
            </p:nvSpPr>
            <p:spPr bwMode="auto">
              <a:xfrm>
                <a:off x="4407611" y="1716069"/>
                <a:ext cx="18858" cy="20205"/>
              </a:xfrm>
              <a:custGeom>
                <a:avLst/>
                <a:gdLst>
                  <a:gd name="T0" fmla="*/ 6 w 14"/>
                  <a:gd name="T1" fmla="*/ 3 h 15"/>
                  <a:gd name="T2" fmla="*/ 6 w 14"/>
                  <a:gd name="T3" fmla="*/ 3 h 15"/>
                  <a:gd name="T4" fmla="*/ 9 w 14"/>
                  <a:gd name="T5" fmla="*/ 3 h 15"/>
                  <a:gd name="T6" fmla="*/ 12 w 14"/>
                  <a:gd name="T7" fmla="*/ 6 h 15"/>
                  <a:gd name="T8" fmla="*/ 13 w 14"/>
                  <a:gd name="T9" fmla="*/ 8 h 15"/>
                  <a:gd name="T10" fmla="*/ 13 w 14"/>
                  <a:gd name="T11" fmla="*/ 11 h 15"/>
                  <a:gd name="T12" fmla="*/ 13 w 14"/>
                  <a:gd name="T13" fmla="*/ 11 h 15"/>
                  <a:gd name="T14" fmla="*/ 12 w 14"/>
                  <a:gd name="T15" fmla="*/ 15 h 15"/>
                  <a:gd name="T16" fmla="*/ 12 w 14"/>
                  <a:gd name="T17" fmla="*/ 15 h 15"/>
                  <a:gd name="T18" fmla="*/ 14 w 14"/>
                  <a:gd name="T19" fmla="*/ 12 h 15"/>
                  <a:gd name="T20" fmla="*/ 14 w 14"/>
                  <a:gd name="T21" fmla="*/ 10 h 15"/>
                  <a:gd name="T22" fmla="*/ 14 w 14"/>
                  <a:gd name="T23" fmla="*/ 10 h 15"/>
                  <a:gd name="T24" fmla="*/ 14 w 14"/>
                  <a:gd name="T25" fmla="*/ 7 h 15"/>
                  <a:gd name="T26" fmla="*/ 13 w 14"/>
                  <a:gd name="T27" fmla="*/ 3 h 15"/>
                  <a:gd name="T28" fmla="*/ 10 w 14"/>
                  <a:gd name="T29" fmla="*/ 2 h 15"/>
                  <a:gd name="T30" fmla="*/ 8 w 14"/>
                  <a:gd name="T31" fmla="*/ 0 h 15"/>
                  <a:gd name="T32" fmla="*/ 8 w 14"/>
                  <a:gd name="T33" fmla="*/ 0 h 15"/>
                  <a:gd name="T34" fmla="*/ 4 w 14"/>
                  <a:gd name="T35" fmla="*/ 2 h 15"/>
                  <a:gd name="T36" fmla="*/ 0 w 14"/>
                  <a:gd name="T37" fmla="*/ 4 h 15"/>
                  <a:gd name="T38" fmla="*/ 0 w 14"/>
                  <a:gd name="T39" fmla="*/ 4 h 15"/>
                  <a:gd name="T40" fmla="*/ 2 w 14"/>
                  <a:gd name="T41" fmla="*/ 3 h 15"/>
                  <a:gd name="T42" fmla="*/ 6 w 14"/>
                  <a:gd name="T43" fmla="*/ 3 h 15"/>
                  <a:gd name="T44" fmla="*/ 6 w 14"/>
                  <a:gd name="T4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6" y="3"/>
                    </a:moveTo>
                    <a:lnTo>
                      <a:pt x="6" y="3"/>
                    </a:lnTo>
                    <a:lnTo>
                      <a:pt x="9" y="3"/>
                    </a:lnTo>
                    <a:lnTo>
                      <a:pt x="12" y="6"/>
                    </a:lnTo>
                    <a:lnTo>
                      <a:pt x="13" y="8"/>
                    </a:lnTo>
                    <a:lnTo>
                      <a:pt x="13" y="11"/>
                    </a:lnTo>
                    <a:lnTo>
                      <a:pt x="13" y="11"/>
                    </a:lnTo>
                    <a:lnTo>
                      <a:pt x="12" y="15"/>
                    </a:lnTo>
                    <a:lnTo>
                      <a:pt x="12" y="15"/>
                    </a:lnTo>
                    <a:lnTo>
                      <a:pt x="14" y="12"/>
                    </a:lnTo>
                    <a:lnTo>
                      <a:pt x="14" y="10"/>
                    </a:lnTo>
                    <a:lnTo>
                      <a:pt x="14" y="10"/>
                    </a:lnTo>
                    <a:lnTo>
                      <a:pt x="14" y="7"/>
                    </a:lnTo>
                    <a:lnTo>
                      <a:pt x="13" y="3"/>
                    </a:lnTo>
                    <a:lnTo>
                      <a:pt x="10" y="2"/>
                    </a:lnTo>
                    <a:lnTo>
                      <a:pt x="8" y="0"/>
                    </a:lnTo>
                    <a:lnTo>
                      <a:pt x="8" y="0"/>
                    </a:lnTo>
                    <a:lnTo>
                      <a:pt x="4" y="2"/>
                    </a:lnTo>
                    <a:lnTo>
                      <a:pt x="0" y="4"/>
                    </a:lnTo>
                    <a:lnTo>
                      <a:pt x="0" y="4"/>
                    </a:lnTo>
                    <a:lnTo>
                      <a:pt x="2" y="3"/>
                    </a:lnTo>
                    <a:lnTo>
                      <a:pt x="6" y="3"/>
                    </a:lnTo>
                    <a:lnTo>
                      <a:pt x="6" y="3"/>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3" name="Freeform 561"/>
              <p:cNvSpPr>
                <a:spLocks/>
              </p:cNvSpPr>
              <p:nvPr/>
            </p:nvSpPr>
            <p:spPr bwMode="auto">
              <a:xfrm>
                <a:off x="4399529" y="1761867"/>
                <a:ext cx="21552" cy="21552"/>
              </a:xfrm>
              <a:custGeom>
                <a:avLst/>
                <a:gdLst>
                  <a:gd name="T0" fmla="*/ 8 w 16"/>
                  <a:gd name="T1" fmla="*/ 16 h 16"/>
                  <a:gd name="T2" fmla="*/ 8 w 16"/>
                  <a:gd name="T3" fmla="*/ 16 h 16"/>
                  <a:gd name="T4" fmla="*/ 11 w 16"/>
                  <a:gd name="T5" fmla="*/ 16 h 16"/>
                  <a:gd name="T6" fmla="*/ 14 w 16"/>
                  <a:gd name="T7" fmla="*/ 15 h 16"/>
                  <a:gd name="T8" fmla="*/ 16 w 16"/>
                  <a:gd name="T9" fmla="*/ 12 h 16"/>
                  <a:gd name="T10" fmla="*/ 16 w 16"/>
                  <a:gd name="T11" fmla="*/ 10 h 16"/>
                  <a:gd name="T12" fmla="*/ 16 w 16"/>
                  <a:gd name="T13" fmla="*/ 10 h 16"/>
                  <a:gd name="T14" fmla="*/ 16 w 16"/>
                  <a:gd name="T15" fmla="*/ 5 h 16"/>
                  <a:gd name="T16" fmla="*/ 15 w 16"/>
                  <a:gd name="T17" fmla="*/ 3 h 16"/>
                  <a:gd name="T18" fmla="*/ 12 w 16"/>
                  <a:gd name="T19" fmla="*/ 1 h 16"/>
                  <a:gd name="T20" fmla="*/ 10 w 16"/>
                  <a:gd name="T21" fmla="*/ 0 h 16"/>
                  <a:gd name="T22" fmla="*/ 10 w 16"/>
                  <a:gd name="T23" fmla="*/ 0 h 16"/>
                  <a:gd name="T24" fmla="*/ 7 w 16"/>
                  <a:gd name="T25" fmla="*/ 0 h 16"/>
                  <a:gd name="T26" fmla="*/ 4 w 16"/>
                  <a:gd name="T27" fmla="*/ 1 h 16"/>
                  <a:gd name="T28" fmla="*/ 2 w 16"/>
                  <a:gd name="T29" fmla="*/ 4 h 16"/>
                  <a:gd name="T30" fmla="*/ 0 w 16"/>
                  <a:gd name="T31" fmla="*/ 7 h 16"/>
                  <a:gd name="T32" fmla="*/ 0 w 16"/>
                  <a:gd name="T33" fmla="*/ 7 h 16"/>
                  <a:gd name="T34" fmla="*/ 2 w 16"/>
                  <a:gd name="T35" fmla="*/ 11 h 16"/>
                  <a:gd name="T36" fmla="*/ 3 w 16"/>
                  <a:gd name="T37" fmla="*/ 14 h 16"/>
                  <a:gd name="T38" fmla="*/ 4 w 16"/>
                  <a:gd name="T39" fmla="*/ 15 h 16"/>
                  <a:gd name="T40" fmla="*/ 8 w 16"/>
                  <a:gd name="T41" fmla="*/ 16 h 16"/>
                  <a:gd name="T42" fmla="*/ 8 w 16"/>
                  <a:gd name="T4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 h="16">
                    <a:moveTo>
                      <a:pt x="8" y="16"/>
                    </a:moveTo>
                    <a:lnTo>
                      <a:pt x="8" y="16"/>
                    </a:lnTo>
                    <a:lnTo>
                      <a:pt x="11" y="16"/>
                    </a:lnTo>
                    <a:lnTo>
                      <a:pt x="14" y="15"/>
                    </a:lnTo>
                    <a:lnTo>
                      <a:pt x="16" y="12"/>
                    </a:lnTo>
                    <a:lnTo>
                      <a:pt x="16" y="10"/>
                    </a:lnTo>
                    <a:lnTo>
                      <a:pt x="16" y="10"/>
                    </a:lnTo>
                    <a:lnTo>
                      <a:pt x="16" y="5"/>
                    </a:lnTo>
                    <a:lnTo>
                      <a:pt x="15" y="3"/>
                    </a:lnTo>
                    <a:lnTo>
                      <a:pt x="12" y="1"/>
                    </a:lnTo>
                    <a:lnTo>
                      <a:pt x="10" y="0"/>
                    </a:lnTo>
                    <a:lnTo>
                      <a:pt x="10" y="0"/>
                    </a:lnTo>
                    <a:lnTo>
                      <a:pt x="7" y="0"/>
                    </a:lnTo>
                    <a:lnTo>
                      <a:pt x="4" y="1"/>
                    </a:lnTo>
                    <a:lnTo>
                      <a:pt x="2" y="4"/>
                    </a:lnTo>
                    <a:lnTo>
                      <a:pt x="0" y="7"/>
                    </a:lnTo>
                    <a:lnTo>
                      <a:pt x="0" y="7"/>
                    </a:lnTo>
                    <a:lnTo>
                      <a:pt x="2" y="11"/>
                    </a:lnTo>
                    <a:lnTo>
                      <a:pt x="3" y="14"/>
                    </a:lnTo>
                    <a:lnTo>
                      <a:pt x="4" y="15"/>
                    </a:lnTo>
                    <a:lnTo>
                      <a:pt x="8" y="16"/>
                    </a:lnTo>
                    <a:lnTo>
                      <a:pt x="8" y="16"/>
                    </a:lnTo>
                    <a:close/>
                  </a:path>
                </a:pathLst>
              </a:custGeom>
              <a:solidFill>
                <a:srgbClr val="6E6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4" name="Freeform 562"/>
              <p:cNvSpPr>
                <a:spLocks/>
              </p:cNvSpPr>
              <p:nvPr/>
            </p:nvSpPr>
            <p:spPr bwMode="auto">
              <a:xfrm>
                <a:off x="4402223" y="1761867"/>
                <a:ext cx="18858" cy="20205"/>
              </a:xfrm>
              <a:custGeom>
                <a:avLst/>
                <a:gdLst>
                  <a:gd name="T0" fmla="*/ 6 w 14"/>
                  <a:gd name="T1" fmla="*/ 1 h 15"/>
                  <a:gd name="T2" fmla="*/ 6 w 14"/>
                  <a:gd name="T3" fmla="*/ 1 h 15"/>
                  <a:gd name="T4" fmla="*/ 9 w 14"/>
                  <a:gd name="T5" fmla="*/ 3 h 15"/>
                  <a:gd name="T6" fmla="*/ 12 w 14"/>
                  <a:gd name="T7" fmla="*/ 5 h 15"/>
                  <a:gd name="T8" fmla="*/ 13 w 14"/>
                  <a:gd name="T9" fmla="*/ 8 h 15"/>
                  <a:gd name="T10" fmla="*/ 13 w 14"/>
                  <a:gd name="T11" fmla="*/ 11 h 15"/>
                  <a:gd name="T12" fmla="*/ 13 w 14"/>
                  <a:gd name="T13" fmla="*/ 11 h 15"/>
                  <a:gd name="T14" fmla="*/ 12 w 14"/>
                  <a:gd name="T15" fmla="*/ 15 h 15"/>
                  <a:gd name="T16" fmla="*/ 12 w 14"/>
                  <a:gd name="T17" fmla="*/ 15 h 15"/>
                  <a:gd name="T18" fmla="*/ 14 w 14"/>
                  <a:gd name="T19" fmla="*/ 12 h 15"/>
                  <a:gd name="T20" fmla="*/ 14 w 14"/>
                  <a:gd name="T21" fmla="*/ 10 h 15"/>
                  <a:gd name="T22" fmla="*/ 14 w 14"/>
                  <a:gd name="T23" fmla="*/ 10 h 15"/>
                  <a:gd name="T24" fmla="*/ 14 w 14"/>
                  <a:gd name="T25" fmla="*/ 5 h 15"/>
                  <a:gd name="T26" fmla="*/ 13 w 14"/>
                  <a:gd name="T27" fmla="*/ 3 h 15"/>
                  <a:gd name="T28" fmla="*/ 10 w 14"/>
                  <a:gd name="T29" fmla="*/ 1 h 15"/>
                  <a:gd name="T30" fmla="*/ 8 w 14"/>
                  <a:gd name="T31" fmla="*/ 0 h 15"/>
                  <a:gd name="T32" fmla="*/ 8 w 14"/>
                  <a:gd name="T33" fmla="*/ 0 h 15"/>
                  <a:gd name="T34" fmla="*/ 4 w 14"/>
                  <a:gd name="T35" fmla="*/ 0 h 15"/>
                  <a:gd name="T36" fmla="*/ 0 w 14"/>
                  <a:gd name="T37" fmla="*/ 4 h 15"/>
                  <a:gd name="T38" fmla="*/ 0 w 14"/>
                  <a:gd name="T39" fmla="*/ 4 h 15"/>
                  <a:gd name="T40" fmla="*/ 2 w 14"/>
                  <a:gd name="T41" fmla="*/ 1 h 15"/>
                  <a:gd name="T42" fmla="*/ 6 w 14"/>
                  <a:gd name="T43" fmla="*/ 1 h 15"/>
                  <a:gd name="T44" fmla="*/ 6 w 14"/>
                  <a:gd name="T4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15">
                    <a:moveTo>
                      <a:pt x="6" y="1"/>
                    </a:moveTo>
                    <a:lnTo>
                      <a:pt x="6" y="1"/>
                    </a:lnTo>
                    <a:lnTo>
                      <a:pt x="9" y="3"/>
                    </a:lnTo>
                    <a:lnTo>
                      <a:pt x="12" y="5"/>
                    </a:lnTo>
                    <a:lnTo>
                      <a:pt x="13" y="8"/>
                    </a:lnTo>
                    <a:lnTo>
                      <a:pt x="13" y="11"/>
                    </a:lnTo>
                    <a:lnTo>
                      <a:pt x="13" y="11"/>
                    </a:lnTo>
                    <a:lnTo>
                      <a:pt x="12" y="15"/>
                    </a:lnTo>
                    <a:lnTo>
                      <a:pt x="12" y="15"/>
                    </a:lnTo>
                    <a:lnTo>
                      <a:pt x="14" y="12"/>
                    </a:lnTo>
                    <a:lnTo>
                      <a:pt x="14" y="10"/>
                    </a:lnTo>
                    <a:lnTo>
                      <a:pt x="14" y="10"/>
                    </a:lnTo>
                    <a:lnTo>
                      <a:pt x="14" y="5"/>
                    </a:lnTo>
                    <a:lnTo>
                      <a:pt x="13" y="3"/>
                    </a:lnTo>
                    <a:lnTo>
                      <a:pt x="10" y="1"/>
                    </a:lnTo>
                    <a:lnTo>
                      <a:pt x="8" y="0"/>
                    </a:lnTo>
                    <a:lnTo>
                      <a:pt x="8" y="0"/>
                    </a:lnTo>
                    <a:lnTo>
                      <a:pt x="4" y="0"/>
                    </a:lnTo>
                    <a:lnTo>
                      <a:pt x="0" y="4"/>
                    </a:lnTo>
                    <a:lnTo>
                      <a:pt x="0" y="4"/>
                    </a:lnTo>
                    <a:lnTo>
                      <a:pt x="2" y="1"/>
                    </a:lnTo>
                    <a:lnTo>
                      <a:pt x="6" y="1"/>
                    </a:lnTo>
                    <a:lnTo>
                      <a:pt x="6" y="1"/>
                    </a:lnTo>
                    <a:close/>
                  </a:path>
                </a:pathLst>
              </a:custGeom>
              <a:solidFill>
                <a:srgbClr val="8B8D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5" name="Freeform 563"/>
              <p:cNvSpPr>
                <a:spLocks/>
              </p:cNvSpPr>
              <p:nvPr/>
            </p:nvSpPr>
            <p:spPr bwMode="auto">
              <a:xfrm>
                <a:off x="4426469" y="1767255"/>
                <a:ext cx="14817" cy="13470"/>
              </a:xfrm>
              <a:custGeom>
                <a:avLst/>
                <a:gdLst>
                  <a:gd name="T0" fmla="*/ 9 w 11"/>
                  <a:gd name="T1" fmla="*/ 3 h 10"/>
                  <a:gd name="T2" fmla="*/ 9 w 11"/>
                  <a:gd name="T3" fmla="*/ 3 h 10"/>
                  <a:gd name="T4" fmla="*/ 10 w 11"/>
                  <a:gd name="T5" fmla="*/ 4 h 10"/>
                  <a:gd name="T6" fmla="*/ 10 w 11"/>
                  <a:gd name="T7" fmla="*/ 6 h 10"/>
                  <a:gd name="T8" fmla="*/ 10 w 11"/>
                  <a:gd name="T9" fmla="*/ 6 h 10"/>
                  <a:gd name="T10" fmla="*/ 9 w 11"/>
                  <a:gd name="T11" fmla="*/ 7 h 10"/>
                  <a:gd name="T12" fmla="*/ 9 w 11"/>
                  <a:gd name="T13" fmla="*/ 7 h 10"/>
                  <a:gd name="T14" fmla="*/ 0 w 11"/>
                  <a:gd name="T15" fmla="*/ 7 h 10"/>
                  <a:gd name="T16" fmla="*/ 0 w 11"/>
                  <a:gd name="T17" fmla="*/ 8 h 10"/>
                  <a:gd name="T18" fmla="*/ 7 w 11"/>
                  <a:gd name="T19" fmla="*/ 10 h 10"/>
                  <a:gd name="T20" fmla="*/ 7 w 11"/>
                  <a:gd name="T21" fmla="*/ 10 h 10"/>
                  <a:gd name="T22" fmla="*/ 10 w 11"/>
                  <a:gd name="T23" fmla="*/ 8 h 10"/>
                  <a:gd name="T24" fmla="*/ 11 w 11"/>
                  <a:gd name="T25" fmla="*/ 6 h 10"/>
                  <a:gd name="T26" fmla="*/ 11 w 11"/>
                  <a:gd name="T27" fmla="*/ 6 h 10"/>
                  <a:gd name="T28" fmla="*/ 11 w 11"/>
                  <a:gd name="T29" fmla="*/ 3 h 10"/>
                  <a:gd name="T30" fmla="*/ 9 w 11"/>
                  <a:gd name="T31" fmla="*/ 1 h 10"/>
                  <a:gd name="T32" fmla="*/ 2 w 11"/>
                  <a:gd name="T33" fmla="*/ 0 h 10"/>
                  <a:gd name="T34" fmla="*/ 0 w 11"/>
                  <a:gd name="T35" fmla="*/ 3 h 10"/>
                  <a:gd name="T36" fmla="*/ 9 w 11"/>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0">
                    <a:moveTo>
                      <a:pt x="9" y="3"/>
                    </a:moveTo>
                    <a:lnTo>
                      <a:pt x="9" y="3"/>
                    </a:lnTo>
                    <a:lnTo>
                      <a:pt x="10" y="4"/>
                    </a:lnTo>
                    <a:lnTo>
                      <a:pt x="10" y="6"/>
                    </a:lnTo>
                    <a:lnTo>
                      <a:pt x="10" y="6"/>
                    </a:lnTo>
                    <a:lnTo>
                      <a:pt x="9" y="7"/>
                    </a:lnTo>
                    <a:lnTo>
                      <a:pt x="9" y="7"/>
                    </a:lnTo>
                    <a:lnTo>
                      <a:pt x="0" y="7"/>
                    </a:lnTo>
                    <a:lnTo>
                      <a:pt x="0" y="8"/>
                    </a:lnTo>
                    <a:lnTo>
                      <a:pt x="7" y="10"/>
                    </a:lnTo>
                    <a:lnTo>
                      <a:pt x="7" y="10"/>
                    </a:lnTo>
                    <a:lnTo>
                      <a:pt x="10" y="8"/>
                    </a:lnTo>
                    <a:lnTo>
                      <a:pt x="11" y="6"/>
                    </a:lnTo>
                    <a:lnTo>
                      <a:pt x="11" y="6"/>
                    </a:lnTo>
                    <a:lnTo>
                      <a:pt x="11" y="3"/>
                    </a:lnTo>
                    <a:lnTo>
                      <a:pt x="9" y="1"/>
                    </a:lnTo>
                    <a:lnTo>
                      <a:pt x="2" y="0"/>
                    </a:lnTo>
                    <a:lnTo>
                      <a:pt x="0" y="3"/>
                    </a:lnTo>
                    <a:lnTo>
                      <a:pt x="9"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6" name="Freeform 564"/>
              <p:cNvSpPr>
                <a:spLocks/>
              </p:cNvSpPr>
              <p:nvPr/>
            </p:nvSpPr>
            <p:spPr bwMode="auto">
              <a:xfrm>
                <a:off x="4412999" y="1765908"/>
                <a:ext cx="16164" cy="12123"/>
              </a:xfrm>
              <a:custGeom>
                <a:avLst/>
                <a:gdLst>
                  <a:gd name="T0" fmla="*/ 2 w 12"/>
                  <a:gd name="T1" fmla="*/ 9 h 9"/>
                  <a:gd name="T2" fmla="*/ 10 w 12"/>
                  <a:gd name="T3" fmla="*/ 9 h 9"/>
                  <a:gd name="T4" fmla="*/ 10 w 12"/>
                  <a:gd name="T5" fmla="*/ 8 h 9"/>
                  <a:gd name="T6" fmla="*/ 4 w 12"/>
                  <a:gd name="T7" fmla="*/ 7 h 9"/>
                  <a:gd name="T8" fmla="*/ 4 w 12"/>
                  <a:gd name="T9" fmla="*/ 7 h 9"/>
                  <a:gd name="T10" fmla="*/ 2 w 12"/>
                  <a:gd name="T11" fmla="*/ 7 h 9"/>
                  <a:gd name="T12" fmla="*/ 2 w 12"/>
                  <a:gd name="T13" fmla="*/ 4 h 9"/>
                  <a:gd name="T14" fmla="*/ 2 w 12"/>
                  <a:gd name="T15" fmla="*/ 4 h 9"/>
                  <a:gd name="T16" fmla="*/ 2 w 12"/>
                  <a:gd name="T17" fmla="*/ 2 h 9"/>
                  <a:gd name="T18" fmla="*/ 4 w 12"/>
                  <a:gd name="T19" fmla="*/ 2 h 9"/>
                  <a:gd name="T20" fmla="*/ 10 w 12"/>
                  <a:gd name="T21" fmla="*/ 4 h 9"/>
                  <a:gd name="T22" fmla="*/ 12 w 12"/>
                  <a:gd name="T23" fmla="*/ 1 h 9"/>
                  <a:gd name="T24" fmla="*/ 4 w 12"/>
                  <a:gd name="T25" fmla="*/ 0 h 9"/>
                  <a:gd name="T26" fmla="*/ 4 w 12"/>
                  <a:gd name="T27" fmla="*/ 0 h 9"/>
                  <a:gd name="T28" fmla="*/ 1 w 12"/>
                  <a:gd name="T29" fmla="*/ 1 h 9"/>
                  <a:gd name="T30" fmla="*/ 0 w 12"/>
                  <a:gd name="T31" fmla="*/ 4 h 9"/>
                  <a:gd name="T32" fmla="*/ 0 w 12"/>
                  <a:gd name="T33" fmla="*/ 4 h 9"/>
                  <a:gd name="T34" fmla="*/ 1 w 12"/>
                  <a:gd name="T35" fmla="*/ 8 h 9"/>
                  <a:gd name="T36" fmla="*/ 2 w 12"/>
                  <a:gd name="T37" fmla="*/ 9 h 9"/>
                  <a:gd name="T38" fmla="*/ 2 w 12"/>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9">
                    <a:moveTo>
                      <a:pt x="2" y="9"/>
                    </a:moveTo>
                    <a:lnTo>
                      <a:pt x="10" y="9"/>
                    </a:lnTo>
                    <a:lnTo>
                      <a:pt x="10" y="8"/>
                    </a:lnTo>
                    <a:lnTo>
                      <a:pt x="4" y="7"/>
                    </a:lnTo>
                    <a:lnTo>
                      <a:pt x="4" y="7"/>
                    </a:lnTo>
                    <a:lnTo>
                      <a:pt x="2" y="7"/>
                    </a:lnTo>
                    <a:lnTo>
                      <a:pt x="2" y="4"/>
                    </a:lnTo>
                    <a:lnTo>
                      <a:pt x="2" y="4"/>
                    </a:lnTo>
                    <a:lnTo>
                      <a:pt x="2" y="2"/>
                    </a:lnTo>
                    <a:lnTo>
                      <a:pt x="4" y="2"/>
                    </a:lnTo>
                    <a:lnTo>
                      <a:pt x="10" y="4"/>
                    </a:lnTo>
                    <a:lnTo>
                      <a:pt x="12" y="1"/>
                    </a:lnTo>
                    <a:lnTo>
                      <a:pt x="4" y="0"/>
                    </a:lnTo>
                    <a:lnTo>
                      <a:pt x="4" y="0"/>
                    </a:lnTo>
                    <a:lnTo>
                      <a:pt x="1" y="1"/>
                    </a:lnTo>
                    <a:lnTo>
                      <a:pt x="0" y="4"/>
                    </a:lnTo>
                    <a:lnTo>
                      <a:pt x="0" y="4"/>
                    </a:lnTo>
                    <a:lnTo>
                      <a:pt x="1" y="8"/>
                    </a:lnTo>
                    <a:lnTo>
                      <a:pt x="2" y="9"/>
                    </a:lnTo>
                    <a:lnTo>
                      <a:pt x="2"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7" name="Freeform 565"/>
              <p:cNvSpPr>
                <a:spLocks/>
              </p:cNvSpPr>
              <p:nvPr/>
            </p:nvSpPr>
            <p:spPr bwMode="auto">
              <a:xfrm>
                <a:off x="4418387" y="1721457"/>
                <a:ext cx="16164" cy="13470"/>
              </a:xfrm>
              <a:custGeom>
                <a:avLst/>
                <a:gdLst>
                  <a:gd name="T0" fmla="*/ 2 w 12"/>
                  <a:gd name="T1" fmla="*/ 8 h 10"/>
                  <a:gd name="T2" fmla="*/ 11 w 12"/>
                  <a:gd name="T3" fmla="*/ 10 h 10"/>
                  <a:gd name="T4" fmla="*/ 11 w 12"/>
                  <a:gd name="T5" fmla="*/ 7 h 10"/>
                  <a:gd name="T6" fmla="*/ 4 w 12"/>
                  <a:gd name="T7" fmla="*/ 7 h 10"/>
                  <a:gd name="T8" fmla="*/ 4 w 12"/>
                  <a:gd name="T9" fmla="*/ 7 h 10"/>
                  <a:gd name="T10" fmla="*/ 2 w 12"/>
                  <a:gd name="T11" fmla="*/ 6 h 10"/>
                  <a:gd name="T12" fmla="*/ 2 w 12"/>
                  <a:gd name="T13" fmla="*/ 4 h 10"/>
                  <a:gd name="T14" fmla="*/ 2 w 12"/>
                  <a:gd name="T15" fmla="*/ 4 h 10"/>
                  <a:gd name="T16" fmla="*/ 2 w 12"/>
                  <a:gd name="T17" fmla="*/ 3 h 10"/>
                  <a:gd name="T18" fmla="*/ 4 w 12"/>
                  <a:gd name="T19" fmla="*/ 3 h 10"/>
                  <a:gd name="T20" fmla="*/ 11 w 12"/>
                  <a:gd name="T21" fmla="*/ 3 h 10"/>
                  <a:gd name="T22" fmla="*/ 12 w 12"/>
                  <a:gd name="T23" fmla="*/ 0 h 10"/>
                  <a:gd name="T24" fmla="*/ 4 w 12"/>
                  <a:gd name="T25" fmla="*/ 0 h 10"/>
                  <a:gd name="T26" fmla="*/ 4 w 12"/>
                  <a:gd name="T27" fmla="*/ 0 h 10"/>
                  <a:gd name="T28" fmla="*/ 1 w 12"/>
                  <a:gd name="T29" fmla="*/ 2 h 10"/>
                  <a:gd name="T30" fmla="*/ 0 w 12"/>
                  <a:gd name="T31" fmla="*/ 4 h 10"/>
                  <a:gd name="T32" fmla="*/ 0 w 12"/>
                  <a:gd name="T33" fmla="*/ 4 h 10"/>
                  <a:gd name="T34" fmla="*/ 1 w 12"/>
                  <a:gd name="T35" fmla="*/ 7 h 10"/>
                  <a:gd name="T36" fmla="*/ 2 w 12"/>
                  <a:gd name="T37" fmla="*/ 8 h 10"/>
                  <a:gd name="T38" fmla="*/ 2 w 12"/>
                  <a:gd name="T3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2" y="8"/>
                    </a:moveTo>
                    <a:lnTo>
                      <a:pt x="11" y="10"/>
                    </a:lnTo>
                    <a:lnTo>
                      <a:pt x="11" y="7"/>
                    </a:lnTo>
                    <a:lnTo>
                      <a:pt x="4" y="7"/>
                    </a:lnTo>
                    <a:lnTo>
                      <a:pt x="4" y="7"/>
                    </a:lnTo>
                    <a:lnTo>
                      <a:pt x="2" y="6"/>
                    </a:lnTo>
                    <a:lnTo>
                      <a:pt x="2" y="4"/>
                    </a:lnTo>
                    <a:lnTo>
                      <a:pt x="2" y="4"/>
                    </a:lnTo>
                    <a:lnTo>
                      <a:pt x="2" y="3"/>
                    </a:lnTo>
                    <a:lnTo>
                      <a:pt x="4" y="3"/>
                    </a:lnTo>
                    <a:lnTo>
                      <a:pt x="11" y="3"/>
                    </a:lnTo>
                    <a:lnTo>
                      <a:pt x="12" y="0"/>
                    </a:lnTo>
                    <a:lnTo>
                      <a:pt x="4" y="0"/>
                    </a:lnTo>
                    <a:lnTo>
                      <a:pt x="4" y="0"/>
                    </a:lnTo>
                    <a:lnTo>
                      <a:pt x="1" y="2"/>
                    </a:lnTo>
                    <a:lnTo>
                      <a:pt x="0" y="4"/>
                    </a:lnTo>
                    <a:lnTo>
                      <a:pt x="0" y="4"/>
                    </a:lnTo>
                    <a:lnTo>
                      <a:pt x="1" y="7"/>
                    </a:lnTo>
                    <a:lnTo>
                      <a:pt x="2" y="8"/>
                    </a:lnTo>
                    <a:lnTo>
                      <a:pt x="2"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8" name="Freeform 566"/>
              <p:cNvSpPr>
                <a:spLocks/>
              </p:cNvSpPr>
              <p:nvPr/>
            </p:nvSpPr>
            <p:spPr bwMode="auto">
              <a:xfrm>
                <a:off x="4433203" y="1721457"/>
                <a:ext cx="13470" cy="14817"/>
              </a:xfrm>
              <a:custGeom>
                <a:avLst/>
                <a:gdLst>
                  <a:gd name="T0" fmla="*/ 8 w 10"/>
                  <a:gd name="T1" fmla="*/ 4 h 11"/>
                  <a:gd name="T2" fmla="*/ 8 w 10"/>
                  <a:gd name="T3" fmla="*/ 4 h 11"/>
                  <a:gd name="T4" fmla="*/ 8 w 10"/>
                  <a:gd name="T5" fmla="*/ 4 h 11"/>
                  <a:gd name="T6" fmla="*/ 9 w 10"/>
                  <a:gd name="T7" fmla="*/ 6 h 11"/>
                  <a:gd name="T8" fmla="*/ 9 w 10"/>
                  <a:gd name="T9" fmla="*/ 6 h 11"/>
                  <a:gd name="T10" fmla="*/ 8 w 10"/>
                  <a:gd name="T11" fmla="*/ 8 h 11"/>
                  <a:gd name="T12" fmla="*/ 8 w 10"/>
                  <a:gd name="T13" fmla="*/ 8 h 11"/>
                  <a:gd name="T14" fmla="*/ 0 w 10"/>
                  <a:gd name="T15" fmla="*/ 7 h 11"/>
                  <a:gd name="T16" fmla="*/ 0 w 10"/>
                  <a:gd name="T17" fmla="*/ 10 h 11"/>
                  <a:gd name="T18" fmla="*/ 6 w 10"/>
                  <a:gd name="T19" fmla="*/ 11 h 11"/>
                  <a:gd name="T20" fmla="*/ 6 w 10"/>
                  <a:gd name="T21" fmla="*/ 11 h 11"/>
                  <a:gd name="T22" fmla="*/ 9 w 10"/>
                  <a:gd name="T23" fmla="*/ 10 h 11"/>
                  <a:gd name="T24" fmla="*/ 10 w 10"/>
                  <a:gd name="T25" fmla="*/ 7 h 11"/>
                  <a:gd name="T26" fmla="*/ 10 w 10"/>
                  <a:gd name="T27" fmla="*/ 7 h 11"/>
                  <a:gd name="T28" fmla="*/ 10 w 10"/>
                  <a:gd name="T29" fmla="*/ 3 h 11"/>
                  <a:gd name="T30" fmla="*/ 8 w 10"/>
                  <a:gd name="T31" fmla="*/ 2 h 11"/>
                  <a:gd name="T32" fmla="*/ 1 w 10"/>
                  <a:gd name="T33" fmla="*/ 0 h 11"/>
                  <a:gd name="T34" fmla="*/ 0 w 10"/>
                  <a:gd name="T35" fmla="*/ 3 h 11"/>
                  <a:gd name="T36" fmla="*/ 8 w 10"/>
                  <a:gd name="T3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8" y="4"/>
                    </a:moveTo>
                    <a:lnTo>
                      <a:pt x="8" y="4"/>
                    </a:lnTo>
                    <a:lnTo>
                      <a:pt x="8" y="4"/>
                    </a:lnTo>
                    <a:lnTo>
                      <a:pt x="9" y="6"/>
                    </a:lnTo>
                    <a:lnTo>
                      <a:pt x="9" y="6"/>
                    </a:lnTo>
                    <a:lnTo>
                      <a:pt x="8" y="8"/>
                    </a:lnTo>
                    <a:lnTo>
                      <a:pt x="8" y="8"/>
                    </a:lnTo>
                    <a:lnTo>
                      <a:pt x="0" y="7"/>
                    </a:lnTo>
                    <a:lnTo>
                      <a:pt x="0" y="10"/>
                    </a:lnTo>
                    <a:lnTo>
                      <a:pt x="6" y="11"/>
                    </a:lnTo>
                    <a:lnTo>
                      <a:pt x="6" y="11"/>
                    </a:lnTo>
                    <a:lnTo>
                      <a:pt x="9" y="10"/>
                    </a:lnTo>
                    <a:lnTo>
                      <a:pt x="10" y="7"/>
                    </a:lnTo>
                    <a:lnTo>
                      <a:pt x="10" y="7"/>
                    </a:lnTo>
                    <a:lnTo>
                      <a:pt x="10" y="3"/>
                    </a:lnTo>
                    <a:lnTo>
                      <a:pt x="8" y="2"/>
                    </a:lnTo>
                    <a:lnTo>
                      <a:pt x="1" y="0"/>
                    </a:lnTo>
                    <a:lnTo>
                      <a:pt x="0" y="3"/>
                    </a:lnTo>
                    <a:lnTo>
                      <a:pt x="8"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9" name="Freeform 567"/>
              <p:cNvSpPr>
                <a:spLocks/>
              </p:cNvSpPr>
              <p:nvPr/>
            </p:nvSpPr>
            <p:spPr bwMode="auto">
              <a:xfrm>
                <a:off x="4438591" y="1678354"/>
                <a:ext cx="13470" cy="12123"/>
              </a:xfrm>
              <a:custGeom>
                <a:avLst/>
                <a:gdLst>
                  <a:gd name="T0" fmla="*/ 8 w 10"/>
                  <a:gd name="T1" fmla="*/ 3 h 9"/>
                  <a:gd name="T2" fmla="*/ 8 w 10"/>
                  <a:gd name="T3" fmla="*/ 3 h 9"/>
                  <a:gd name="T4" fmla="*/ 8 w 10"/>
                  <a:gd name="T5" fmla="*/ 4 h 9"/>
                  <a:gd name="T6" fmla="*/ 9 w 10"/>
                  <a:gd name="T7" fmla="*/ 5 h 9"/>
                  <a:gd name="T8" fmla="*/ 9 w 10"/>
                  <a:gd name="T9" fmla="*/ 5 h 9"/>
                  <a:gd name="T10" fmla="*/ 8 w 10"/>
                  <a:gd name="T11" fmla="*/ 7 h 9"/>
                  <a:gd name="T12" fmla="*/ 8 w 10"/>
                  <a:gd name="T13" fmla="*/ 7 h 9"/>
                  <a:gd name="T14" fmla="*/ 0 w 10"/>
                  <a:gd name="T15" fmla="*/ 7 h 9"/>
                  <a:gd name="T16" fmla="*/ 0 w 10"/>
                  <a:gd name="T17" fmla="*/ 9 h 9"/>
                  <a:gd name="T18" fmla="*/ 6 w 10"/>
                  <a:gd name="T19" fmla="*/ 9 h 9"/>
                  <a:gd name="T20" fmla="*/ 6 w 10"/>
                  <a:gd name="T21" fmla="*/ 9 h 9"/>
                  <a:gd name="T22" fmla="*/ 9 w 10"/>
                  <a:gd name="T23" fmla="*/ 8 h 9"/>
                  <a:gd name="T24" fmla="*/ 10 w 10"/>
                  <a:gd name="T25" fmla="*/ 5 h 9"/>
                  <a:gd name="T26" fmla="*/ 10 w 10"/>
                  <a:gd name="T27" fmla="*/ 5 h 9"/>
                  <a:gd name="T28" fmla="*/ 10 w 10"/>
                  <a:gd name="T29" fmla="*/ 3 h 9"/>
                  <a:gd name="T30" fmla="*/ 8 w 10"/>
                  <a:gd name="T31" fmla="*/ 1 h 9"/>
                  <a:gd name="T32" fmla="*/ 1 w 10"/>
                  <a:gd name="T33" fmla="*/ 0 h 9"/>
                  <a:gd name="T34" fmla="*/ 0 w 10"/>
                  <a:gd name="T35" fmla="*/ 3 h 9"/>
                  <a:gd name="T36" fmla="*/ 8 w 10"/>
                  <a:gd name="T3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
                    <a:moveTo>
                      <a:pt x="8" y="3"/>
                    </a:moveTo>
                    <a:lnTo>
                      <a:pt x="8" y="3"/>
                    </a:lnTo>
                    <a:lnTo>
                      <a:pt x="8" y="4"/>
                    </a:lnTo>
                    <a:lnTo>
                      <a:pt x="9" y="5"/>
                    </a:lnTo>
                    <a:lnTo>
                      <a:pt x="9" y="5"/>
                    </a:lnTo>
                    <a:lnTo>
                      <a:pt x="8" y="7"/>
                    </a:lnTo>
                    <a:lnTo>
                      <a:pt x="8" y="7"/>
                    </a:lnTo>
                    <a:lnTo>
                      <a:pt x="0" y="7"/>
                    </a:lnTo>
                    <a:lnTo>
                      <a:pt x="0" y="9"/>
                    </a:lnTo>
                    <a:lnTo>
                      <a:pt x="6" y="9"/>
                    </a:lnTo>
                    <a:lnTo>
                      <a:pt x="6" y="9"/>
                    </a:lnTo>
                    <a:lnTo>
                      <a:pt x="9" y="8"/>
                    </a:lnTo>
                    <a:lnTo>
                      <a:pt x="10" y="5"/>
                    </a:lnTo>
                    <a:lnTo>
                      <a:pt x="10" y="5"/>
                    </a:lnTo>
                    <a:lnTo>
                      <a:pt x="10" y="3"/>
                    </a:lnTo>
                    <a:lnTo>
                      <a:pt x="8" y="1"/>
                    </a:lnTo>
                    <a:lnTo>
                      <a:pt x="1" y="0"/>
                    </a:lnTo>
                    <a:lnTo>
                      <a:pt x="0" y="3"/>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0" name="Freeform 568"/>
              <p:cNvSpPr>
                <a:spLocks/>
              </p:cNvSpPr>
              <p:nvPr/>
            </p:nvSpPr>
            <p:spPr bwMode="auto">
              <a:xfrm>
                <a:off x="4423775" y="1677007"/>
                <a:ext cx="16164" cy="13470"/>
              </a:xfrm>
              <a:custGeom>
                <a:avLst/>
                <a:gdLst>
                  <a:gd name="T0" fmla="*/ 2 w 12"/>
                  <a:gd name="T1" fmla="*/ 9 h 10"/>
                  <a:gd name="T2" fmla="*/ 11 w 12"/>
                  <a:gd name="T3" fmla="*/ 10 h 10"/>
                  <a:gd name="T4" fmla="*/ 11 w 12"/>
                  <a:gd name="T5" fmla="*/ 8 h 10"/>
                  <a:gd name="T6" fmla="*/ 2 w 12"/>
                  <a:gd name="T7" fmla="*/ 6 h 10"/>
                  <a:gd name="T8" fmla="*/ 2 w 12"/>
                  <a:gd name="T9" fmla="*/ 6 h 10"/>
                  <a:gd name="T10" fmla="*/ 2 w 12"/>
                  <a:gd name="T11" fmla="*/ 6 h 10"/>
                  <a:gd name="T12" fmla="*/ 2 w 12"/>
                  <a:gd name="T13" fmla="*/ 5 h 10"/>
                  <a:gd name="T14" fmla="*/ 2 w 12"/>
                  <a:gd name="T15" fmla="*/ 5 h 10"/>
                  <a:gd name="T16" fmla="*/ 2 w 12"/>
                  <a:gd name="T17" fmla="*/ 4 h 10"/>
                  <a:gd name="T18" fmla="*/ 4 w 12"/>
                  <a:gd name="T19" fmla="*/ 2 h 10"/>
                  <a:gd name="T20" fmla="*/ 11 w 12"/>
                  <a:gd name="T21" fmla="*/ 4 h 10"/>
                  <a:gd name="T22" fmla="*/ 12 w 12"/>
                  <a:gd name="T23" fmla="*/ 1 h 10"/>
                  <a:gd name="T24" fmla="*/ 4 w 12"/>
                  <a:gd name="T25" fmla="*/ 0 h 10"/>
                  <a:gd name="T26" fmla="*/ 4 w 12"/>
                  <a:gd name="T27" fmla="*/ 0 h 10"/>
                  <a:gd name="T28" fmla="*/ 1 w 12"/>
                  <a:gd name="T29" fmla="*/ 1 h 10"/>
                  <a:gd name="T30" fmla="*/ 0 w 12"/>
                  <a:gd name="T31" fmla="*/ 4 h 10"/>
                  <a:gd name="T32" fmla="*/ 0 w 12"/>
                  <a:gd name="T33" fmla="*/ 4 h 10"/>
                  <a:gd name="T34" fmla="*/ 1 w 12"/>
                  <a:gd name="T35" fmla="*/ 8 h 10"/>
                  <a:gd name="T36" fmla="*/ 2 w 12"/>
                  <a:gd name="T37" fmla="*/ 9 h 10"/>
                  <a:gd name="T38" fmla="*/ 2 w 12"/>
                  <a:gd name="T3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2" y="9"/>
                    </a:moveTo>
                    <a:lnTo>
                      <a:pt x="11" y="10"/>
                    </a:lnTo>
                    <a:lnTo>
                      <a:pt x="11" y="8"/>
                    </a:lnTo>
                    <a:lnTo>
                      <a:pt x="2" y="6"/>
                    </a:lnTo>
                    <a:lnTo>
                      <a:pt x="2" y="6"/>
                    </a:lnTo>
                    <a:lnTo>
                      <a:pt x="2" y="6"/>
                    </a:lnTo>
                    <a:lnTo>
                      <a:pt x="2" y="5"/>
                    </a:lnTo>
                    <a:lnTo>
                      <a:pt x="2" y="5"/>
                    </a:lnTo>
                    <a:lnTo>
                      <a:pt x="2" y="4"/>
                    </a:lnTo>
                    <a:lnTo>
                      <a:pt x="4" y="2"/>
                    </a:lnTo>
                    <a:lnTo>
                      <a:pt x="11" y="4"/>
                    </a:lnTo>
                    <a:lnTo>
                      <a:pt x="12" y="1"/>
                    </a:lnTo>
                    <a:lnTo>
                      <a:pt x="4" y="0"/>
                    </a:lnTo>
                    <a:lnTo>
                      <a:pt x="4" y="0"/>
                    </a:lnTo>
                    <a:lnTo>
                      <a:pt x="1" y="1"/>
                    </a:lnTo>
                    <a:lnTo>
                      <a:pt x="0" y="4"/>
                    </a:lnTo>
                    <a:lnTo>
                      <a:pt x="0" y="4"/>
                    </a:lnTo>
                    <a:lnTo>
                      <a:pt x="1" y="8"/>
                    </a:lnTo>
                    <a:lnTo>
                      <a:pt x="2" y="9"/>
                    </a:lnTo>
                    <a:lnTo>
                      <a:pt x="2"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1" name="Freeform 569"/>
              <p:cNvSpPr>
                <a:spLocks/>
              </p:cNvSpPr>
              <p:nvPr/>
            </p:nvSpPr>
            <p:spPr bwMode="auto">
              <a:xfrm>
                <a:off x="4443979" y="1635250"/>
                <a:ext cx="13470" cy="12123"/>
              </a:xfrm>
              <a:custGeom>
                <a:avLst/>
                <a:gdLst>
                  <a:gd name="T0" fmla="*/ 8 w 10"/>
                  <a:gd name="T1" fmla="*/ 2 h 9"/>
                  <a:gd name="T2" fmla="*/ 8 w 10"/>
                  <a:gd name="T3" fmla="*/ 2 h 9"/>
                  <a:gd name="T4" fmla="*/ 8 w 10"/>
                  <a:gd name="T5" fmla="*/ 2 h 9"/>
                  <a:gd name="T6" fmla="*/ 8 w 10"/>
                  <a:gd name="T7" fmla="*/ 5 h 9"/>
                  <a:gd name="T8" fmla="*/ 8 w 10"/>
                  <a:gd name="T9" fmla="*/ 5 h 9"/>
                  <a:gd name="T10" fmla="*/ 8 w 10"/>
                  <a:gd name="T11" fmla="*/ 6 h 9"/>
                  <a:gd name="T12" fmla="*/ 6 w 10"/>
                  <a:gd name="T13" fmla="*/ 6 h 9"/>
                  <a:gd name="T14" fmla="*/ 0 w 10"/>
                  <a:gd name="T15" fmla="*/ 5 h 9"/>
                  <a:gd name="T16" fmla="*/ 0 w 10"/>
                  <a:gd name="T17" fmla="*/ 8 h 9"/>
                  <a:gd name="T18" fmla="*/ 6 w 10"/>
                  <a:gd name="T19" fmla="*/ 9 h 9"/>
                  <a:gd name="T20" fmla="*/ 6 w 10"/>
                  <a:gd name="T21" fmla="*/ 9 h 9"/>
                  <a:gd name="T22" fmla="*/ 9 w 10"/>
                  <a:gd name="T23" fmla="*/ 8 h 9"/>
                  <a:gd name="T24" fmla="*/ 10 w 10"/>
                  <a:gd name="T25" fmla="*/ 5 h 9"/>
                  <a:gd name="T26" fmla="*/ 10 w 10"/>
                  <a:gd name="T27" fmla="*/ 5 h 9"/>
                  <a:gd name="T28" fmla="*/ 10 w 10"/>
                  <a:gd name="T29" fmla="*/ 1 h 9"/>
                  <a:gd name="T30" fmla="*/ 8 w 10"/>
                  <a:gd name="T31" fmla="*/ 0 h 9"/>
                  <a:gd name="T32" fmla="*/ 1 w 10"/>
                  <a:gd name="T33" fmla="*/ 0 h 9"/>
                  <a:gd name="T34" fmla="*/ 0 w 10"/>
                  <a:gd name="T35" fmla="*/ 1 h 9"/>
                  <a:gd name="T36" fmla="*/ 8 w 10"/>
                  <a:gd name="T3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
                    <a:moveTo>
                      <a:pt x="8" y="2"/>
                    </a:moveTo>
                    <a:lnTo>
                      <a:pt x="8" y="2"/>
                    </a:lnTo>
                    <a:lnTo>
                      <a:pt x="8" y="2"/>
                    </a:lnTo>
                    <a:lnTo>
                      <a:pt x="8" y="5"/>
                    </a:lnTo>
                    <a:lnTo>
                      <a:pt x="8" y="5"/>
                    </a:lnTo>
                    <a:lnTo>
                      <a:pt x="8" y="6"/>
                    </a:lnTo>
                    <a:lnTo>
                      <a:pt x="6" y="6"/>
                    </a:lnTo>
                    <a:lnTo>
                      <a:pt x="0" y="5"/>
                    </a:lnTo>
                    <a:lnTo>
                      <a:pt x="0" y="8"/>
                    </a:lnTo>
                    <a:lnTo>
                      <a:pt x="6" y="9"/>
                    </a:lnTo>
                    <a:lnTo>
                      <a:pt x="6" y="9"/>
                    </a:lnTo>
                    <a:lnTo>
                      <a:pt x="9" y="8"/>
                    </a:lnTo>
                    <a:lnTo>
                      <a:pt x="10" y="5"/>
                    </a:lnTo>
                    <a:lnTo>
                      <a:pt x="10" y="5"/>
                    </a:lnTo>
                    <a:lnTo>
                      <a:pt x="10" y="1"/>
                    </a:lnTo>
                    <a:lnTo>
                      <a:pt x="8" y="0"/>
                    </a:lnTo>
                    <a:lnTo>
                      <a:pt x="1" y="0"/>
                    </a:lnTo>
                    <a:lnTo>
                      <a:pt x="0" y="1"/>
                    </a:lnTo>
                    <a:lnTo>
                      <a:pt x="8" y="2"/>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2" name="Freeform 570"/>
              <p:cNvSpPr>
                <a:spLocks/>
              </p:cNvSpPr>
              <p:nvPr/>
            </p:nvSpPr>
            <p:spPr bwMode="auto">
              <a:xfrm>
                <a:off x="4429163" y="1632556"/>
                <a:ext cx="16164" cy="13470"/>
              </a:xfrm>
              <a:custGeom>
                <a:avLst/>
                <a:gdLst>
                  <a:gd name="T0" fmla="*/ 3 w 12"/>
                  <a:gd name="T1" fmla="*/ 10 h 10"/>
                  <a:gd name="T2" fmla="*/ 11 w 12"/>
                  <a:gd name="T3" fmla="*/ 10 h 10"/>
                  <a:gd name="T4" fmla="*/ 11 w 12"/>
                  <a:gd name="T5" fmla="*/ 7 h 10"/>
                  <a:gd name="T6" fmla="*/ 3 w 12"/>
                  <a:gd name="T7" fmla="*/ 7 h 10"/>
                  <a:gd name="T8" fmla="*/ 3 w 12"/>
                  <a:gd name="T9" fmla="*/ 7 h 10"/>
                  <a:gd name="T10" fmla="*/ 3 w 12"/>
                  <a:gd name="T11" fmla="*/ 6 h 10"/>
                  <a:gd name="T12" fmla="*/ 3 w 12"/>
                  <a:gd name="T13" fmla="*/ 4 h 10"/>
                  <a:gd name="T14" fmla="*/ 3 w 12"/>
                  <a:gd name="T15" fmla="*/ 4 h 10"/>
                  <a:gd name="T16" fmla="*/ 3 w 12"/>
                  <a:gd name="T17" fmla="*/ 3 h 10"/>
                  <a:gd name="T18" fmla="*/ 4 w 12"/>
                  <a:gd name="T19" fmla="*/ 3 h 10"/>
                  <a:gd name="T20" fmla="*/ 11 w 12"/>
                  <a:gd name="T21" fmla="*/ 3 h 10"/>
                  <a:gd name="T22" fmla="*/ 12 w 12"/>
                  <a:gd name="T23" fmla="*/ 2 h 10"/>
                  <a:gd name="T24" fmla="*/ 4 w 12"/>
                  <a:gd name="T25" fmla="*/ 0 h 10"/>
                  <a:gd name="T26" fmla="*/ 4 w 12"/>
                  <a:gd name="T27" fmla="*/ 0 h 10"/>
                  <a:gd name="T28" fmla="*/ 1 w 12"/>
                  <a:gd name="T29" fmla="*/ 2 h 10"/>
                  <a:gd name="T30" fmla="*/ 0 w 12"/>
                  <a:gd name="T31" fmla="*/ 4 h 10"/>
                  <a:gd name="T32" fmla="*/ 0 w 12"/>
                  <a:gd name="T33" fmla="*/ 4 h 10"/>
                  <a:gd name="T34" fmla="*/ 0 w 12"/>
                  <a:gd name="T35" fmla="*/ 7 h 10"/>
                  <a:gd name="T36" fmla="*/ 3 w 12"/>
                  <a:gd name="T37" fmla="*/ 10 h 10"/>
                  <a:gd name="T38" fmla="*/ 3 w 12"/>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3" y="10"/>
                    </a:moveTo>
                    <a:lnTo>
                      <a:pt x="11" y="10"/>
                    </a:lnTo>
                    <a:lnTo>
                      <a:pt x="11" y="7"/>
                    </a:lnTo>
                    <a:lnTo>
                      <a:pt x="3" y="7"/>
                    </a:lnTo>
                    <a:lnTo>
                      <a:pt x="3" y="7"/>
                    </a:lnTo>
                    <a:lnTo>
                      <a:pt x="3" y="6"/>
                    </a:lnTo>
                    <a:lnTo>
                      <a:pt x="3" y="4"/>
                    </a:lnTo>
                    <a:lnTo>
                      <a:pt x="3" y="4"/>
                    </a:lnTo>
                    <a:lnTo>
                      <a:pt x="3" y="3"/>
                    </a:lnTo>
                    <a:lnTo>
                      <a:pt x="4" y="3"/>
                    </a:lnTo>
                    <a:lnTo>
                      <a:pt x="11" y="3"/>
                    </a:lnTo>
                    <a:lnTo>
                      <a:pt x="12" y="2"/>
                    </a:lnTo>
                    <a:lnTo>
                      <a:pt x="4" y="0"/>
                    </a:lnTo>
                    <a:lnTo>
                      <a:pt x="4" y="0"/>
                    </a:lnTo>
                    <a:lnTo>
                      <a:pt x="1" y="2"/>
                    </a:lnTo>
                    <a:lnTo>
                      <a:pt x="0" y="4"/>
                    </a:lnTo>
                    <a:lnTo>
                      <a:pt x="0" y="4"/>
                    </a:lnTo>
                    <a:lnTo>
                      <a:pt x="0" y="7"/>
                    </a:lnTo>
                    <a:lnTo>
                      <a:pt x="3" y="10"/>
                    </a:lnTo>
                    <a:lnTo>
                      <a:pt x="3" y="1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3" name="Freeform 571"/>
              <p:cNvSpPr>
                <a:spLocks/>
              </p:cNvSpPr>
              <p:nvPr/>
            </p:nvSpPr>
            <p:spPr bwMode="auto">
              <a:xfrm>
                <a:off x="4449367" y="1589453"/>
                <a:ext cx="13470" cy="12123"/>
              </a:xfrm>
              <a:custGeom>
                <a:avLst/>
                <a:gdLst>
                  <a:gd name="T0" fmla="*/ 8 w 10"/>
                  <a:gd name="T1" fmla="*/ 4 h 9"/>
                  <a:gd name="T2" fmla="*/ 8 w 10"/>
                  <a:gd name="T3" fmla="*/ 4 h 9"/>
                  <a:gd name="T4" fmla="*/ 8 w 10"/>
                  <a:gd name="T5" fmla="*/ 4 h 9"/>
                  <a:gd name="T6" fmla="*/ 8 w 10"/>
                  <a:gd name="T7" fmla="*/ 5 h 9"/>
                  <a:gd name="T8" fmla="*/ 8 w 10"/>
                  <a:gd name="T9" fmla="*/ 5 h 9"/>
                  <a:gd name="T10" fmla="*/ 8 w 10"/>
                  <a:gd name="T11" fmla="*/ 7 h 9"/>
                  <a:gd name="T12" fmla="*/ 6 w 10"/>
                  <a:gd name="T13" fmla="*/ 8 h 9"/>
                  <a:gd name="T14" fmla="*/ 0 w 10"/>
                  <a:gd name="T15" fmla="*/ 7 h 9"/>
                  <a:gd name="T16" fmla="*/ 0 w 10"/>
                  <a:gd name="T17" fmla="*/ 9 h 9"/>
                  <a:gd name="T18" fmla="*/ 6 w 10"/>
                  <a:gd name="T19" fmla="*/ 9 h 9"/>
                  <a:gd name="T20" fmla="*/ 6 w 10"/>
                  <a:gd name="T21" fmla="*/ 9 h 9"/>
                  <a:gd name="T22" fmla="*/ 9 w 10"/>
                  <a:gd name="T23" fmla="*/ 9 h 9"/>
                  <a:gd name="T24" fmla="*/ 10 w 10"/>
                  <a:gd name="T25" fmla="*/ 5 h 9"/>
                  <a:gd name="T26" fmla="*/ 10 w 10"/>
                  <a:gd name="T27" fmla="*/ 5 h 9"/>
                  <a:gd name="T28" fmla="*/ 10 w 10"/>
                  <a:gd name="T29" fmla="*/ 3 h 9"/>
                  <a:gd name="T30" fmla="*/ 8 w 10"/>
                  <a:gd name="T31" fmla="*/ 1 h 9"/>
                  <a:gd name="T32" fmla="*/ 0 w 10"/>
                  <a:gd name="T33" fmla="*/ 0 h 9"/>
                  <a:gd name="T34" fmla="*/ 0 w 10"/>
                  <a:gd name="T35" fmla="*/ 3 h 9"/>
                  <a:gd name="T36" fmla="*/ 8 w 10"/>
                  <a:gd name="T3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
                    <a:moveTo>
                      <a:pt x="8" y="4"/>
                    </a:moveTo>
                    <a:lnTo>
                      <a:pt x="8" y="4"/>
                    </a:lnTo>
                    <a:lnTo>
                      <a:pt x="8" y="4"/>
                    </a:lnTo>
                    <a:lnTo>
                      <a:pt x="8" y="5"/>
                    </a:lnTo>
                    <a:lnTo>
                      <a:pt x="8" y="5"/>
                    </a:lnTo>
                    <a:lnTo>
                      <a:pt x="8" y="7"/>
                    </a:lnTo>
                    <a:lnTo>
                      <a:pt x="6" y="8"/>
                    </a:lnTo>
                    <a:lnTo>
                      <a:pt x="0" y="7"/>
                    </a:lnTo>
                    <a:lnTo>
                      <a:pt x="0" y="9"/>
                    </a:lnTo>
                    <a:lnTo>
                      <a:pt x="6" y="9"/>
                    </a:lnTo>
                    <a:lnTo>
                      <a:pt x="6" y="9"/>
                    </a:lnTo>
                    <a:lnTo>
                      <a:pt x="9" y="9"/>
                    </a:lnTo>
                    <a:lnTo>
                      <a:pt x="10" y="5"/>
                    </a:lnTo>
                    <a:lnTo>
                      <a:pt x="10" y="5"/>
                    </a:lnTo>
                    <a:lnTo>
                      <a:pt x="10" y="3"/>
                    </a:lnTo>
                    <a:lnTo>
                      <a:pt x="8" y="1"/>
                    </a:lnTo>
                    <a:lnTo>
                      <a:pt x="0" y="0"/>
                    </a:lnTo>
                    <a:lnTo>
                      <a:pt x="0" y="3"/>
                    </a:lnTo>
                    <a:lnTo>
                      <a:pt x="8"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4" name="Freeform 572"/>
              <p:cNvSpPr>
                <a:spLocks/>
              </p:cNvSpPr>
              <p:nvPr/>
            </p:nvSpPr>
            <p:spPr bwMode="auto">
              <a:xfrm>
                <a:off x="4434551" y="1589453"/>
                <a:ext cx="14817" cy="12123"/>
              </a:xfrm>
              <a:custGeom>
                <a:avLst/>
                <a:gdLst>
                  <a:gd name="T0" fmla="*/ 3 w 11"/>
                  <a:gd name="T1" fmla="*/ 8 h 9"/>
                  <a:gd name="T2" fmla="*/ 11 w 11"/>
                  <a:gd name="T3" fmla="*/ 9 h 9"/>
                  <a:gd name="T4" fmla="*/ 11 w 11"/>
                  <a:gd name="T5" fmla="*/ 7 h 9"/>
                  <a:gd name="T6" fmla="*/ 3 w 11"/>
                  <a:gd name="T7" fmla="*/ 5 h 9"/>
                  <a:gd name="T8" fmla="*/ 3 w 11"/>
                  <a:gd name="T9" fmla="*/ 5 h 9"/>
                  <a:gd name="T10" fmla="*/ 3 w 11"/>
                  <a:gd name="T11" fmla="*/ 5 h 9"/>
                  <a:gd name="T12" fmla="*/ 3 w 11"/>
                  <a:gd name="T13" fmla="*/ 4 h 9"/>
                  <a:gd name="T14" fmla="*/ 3 w 11"/>
                  <a:gd name="T15" fmla="*/ 4 h 9"/>
                  <a:gd name="T16" fmla="*/ 3 w 11"/>
                  <a:gd name="T17" fmla="*/ 3 h 9"/>
                  <a:gd name="T18" fmla="*/ 4 w 11"/>
                  <a:gd name="T19" fmla="*/ 1 h 9"/>
                  <a:gd name="T20" fmla="*/ 11 w 11"/>
                  <a:gd name="T21" fmla="*/ 3 h 9"/>
                  <a:gd name="T22" fmla="*/ 11 w 11"/>
                  <a:gd name="T23" fmla="*/ 0 h 9"/>
                  <a:gd name="T24" fmla="*/ 4 w 11"/>
                  <a:gd name="T25" fmla="*/ 0 h 9"/>
                  <a:gd name="T26" fmla="*/ 4 w 11"/>
                  <a:gd name="T27" fmla="*/ 0 h 9"/>
                  <a:gd name="T28" fmla="*/ 1 w 11"/>
                  <a:gd name="T29" fmla="*/ 0 h 9"/>
                  <a:gd name="T30" fmla="*/ 0 w 11"/>
                  <a:gd name="T31" fmla="*/ 4 h 9"/>
                  <a:gd name="T32" fmla="*/ 0 w 11"/>
                  <a:gd name="T33" fmla="*/ 4 h 9"/>
                  <a:gd name="T34" fmla="*/ 0 w 11"/>
                  <a:gd name="T35" fmla="*/ 7 h 9"/>
                  <a:gd name="T36" fmla="*/ 3 w 11"/>
                  <a:gd name="T37" fmla="*/ 8 h 9"/>
                  <a:gd name="T38" fmla="*/ 3 w 11"/>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9">
                    <a:moveTo>
                      <a:pt x="3" y="8"/>
                    </a:moveTo>
                    <a:lnTo>
                      <a:pt x="11" y="9"/>
                    </a:lnTo>
                    <a:lnTo>
                      <a:pt x="11" y="7"/>
                    </a:lnTo>
                    <a:lnTo>
                      <a:pt x="3" y="5"/>
                    </a:lnTo>
                    <a:lnTo>
                      <a:pt x="3" y="5"/>
                    </a:lnTo>
                    <a:lnTo>
                      <a:pt x="3" y="5"/>
                    </a:lnTo>
                    <a:lnTo>
                      <a:pt x="3" y="4"/>
                    </a:lnTo>
                    <a:lnTo>
                      <a:pt x="3" y="4"/>
                    </a:lnTo>
                    <a:lnTo>
                      <a:pt x="3" y="3"/>
                    </a:lnTo>
                    <a:lnTo>
                      <a:pt x="4" y="1"/>
                    </a:lnTo>
                    <a:lnTo>
                      <a:pt x="11" y="3"/>
                    </a:lnTo>
                    <a:lnTo>
                      <a:pt x="11" y="0"/>
                    </a:lnTo>
                    <a:lnTo>
                      <a:pt x="4" y="0"/>
                    </a:lnTo>
                    <a:lnTo>
                      <a:pt x="4" y="0"/>
                    </a:lnTo>
                    <a:lnTo>
                      <a:pt x="1" y="0"/>
                    </a:lnTo>
                    <a:lnTo>
                      <a:pt x="0" y="4"/>
                    </a:lnTo>
                    <a:lnTo>
                      <a:pt x="0" y="4"/>
                    </a:lnTo>
                    <a:lnTo>
                      <a:pt x="0" y="7"/>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5" name="Freeform 573"/>
              <p:cNvSpPr>
                <a:spLocks/>
              </p:cNvSpPr>
              <p:nvPr/>
            </p:nvSpPr>
            <p:spPr bwMode="auto">
              <a:xfrm>
                <a:off x="4439939" y="1543655"/>
                <a:ext cx="14817" cy="13470"/>
              </a:xfrm>
              <a:custGeom>
                <a:avLst/>
                <a:gdLst>
                  <a:gd name="T0" fmla="*/ 3 w 11"/>
                  <a:gd name="T1" fmla="*/ 10 h 10"/>
                  <a:gd name="T2" fmla="*/ 11 w 11"/>
                  <a:gd name="T3" fmla="*/ 10 h 10"/>
                  <a:gd name="T4" fmla="*/ 11 w 11"/>
                  <a:gd name="T5" fmla="*/ 8 h 10"/>
                  <a:gd name="T6" fmla="*/ 3 w 11"/>
                  <a:gd name="T7" fmla="*/ 7 h 10"/>
                  <a:gd name="T8" fmla="*/ 3 w 11"/>
                  <a:gd name="T9" fmla="*/ 7 h 10"/>
                  <a:gd name="T10" fmla="*/ 3 w 11"/>
                  <a:gd name="T11" fmla="*/ 5 h 10"/>
                  <a:gd name="T12" fmla="*/ 3 w 11"/>
                  <a:gd name="T13" fmla="*/ 4 h 10"/>
                  <a:gd name="T14" fmla="*/ 3 w 11"/>
                  <a:gd name="T15" fmla="*/ 4 h 10"/>
                  <a:gd name="T16" fmla="*/ 3 w 11"/>
                  <a:gd name="T17" fmla="*/ 3 h 10"/>
                  <a:gd name="T18" fmla="*/ 4 w 11"/>
                  <a:gd name="T19" fmla="*/ 3 h 10"/>
                  <a:gd name="T20" fmla="*/ 11 w 11"/>
                  <a:gd name="T21" fmla="*/ 3 h 10"/>
                  <a:gd name="T22" fmla="*/ 11 w 11"/>
                  <a:gd name="T23" fmla="*/ 1 h 10"/>
                  <a:gd name="T24" fmla="*/ 4 w 11"/>
                  <a:gd name="T25" fmla="*/ 0 h 10"/>
                  <a:gd name="T26" fmla="*/ 4 w 11"/>
                  <a:gd name="T27" fmla="*/ 0 h 10"/>
                  <a:gd name="T28" fmla="*/ 1 w 11"/>
                  <a:gd name="T29" fmla="*/ 1 h 10"/>
                  <a:gd name="T30" fmla="*/ 0 w 11"/>
                  <a:gd name="T31" fmla="*/ 4 h 10"/>
                  <a:gd name="T32" fmla="*/ 0 w 11"/>
                  <a:gd name="T33" fmla="*/ 4 h 10"/>
                  <a:gd name="T34" fmla="*/ 0 w 11"/>
                  <a:gd name="T35" fmla="*/ 8 h 10"/>
                  <a:gd name="T36" fmla="*/ 3 w 11"/>
                  <a:gd name="T37" fmla="*/ 10 h 10"/>
                  <a:gd name="T38" fmla="*/ 3 w 11"/>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0">
                    <a:moveTo>
                      <a:pt x="3" y="10"/>
                    </a:moveTo>
                    <a:lnTo>
                      <a:pt x="11" y="10"/>
                    </a:lnTo>
                    <a:lnTo>
                      <a:pt x="11" y="8"/>
                    </a:lnTo>
                    <a:lnTo>
                      <a:pt x="3" y="7"/>
                    </a:lnTo>
                    <a:lnTo>
                      <a:pt x="3" y="7"/>
                    </a:lnTo>
                    <a:lnTo>
                      <a:pt x="3" y="5"/>
                    </a:lnTo>
                    <a:lnTo>
                      <a:pt x="3" y="4"/>
                    </a:lnTo>
                    <a:lnTo>
                      <a:pt x="3" y="4"/>
                    </a:lnTo>
                    <a:lnTo>
                      <a:pt x="3" y="3"/>
                    </a:lnTo>
                    <a:lnTo>
                      <a:pt x="4" y="3"/>
                    </a:lnTo>
                    <a:lnTo>
                      <a:pt x="11" y="3"/>
                    </a:lnTo>
                    <a:lnTo>
                      <a:pt x="11" y="1"/>
                    </a:lnTo>
                    <a:lnTo>
                      <a:pt x="4" y="0"/>
                    </a:lnTo>
                    <a:lnTo>
                      <a:pt x="4" y="0"/>
                    </a:lnTo>
                    <a:lnTo>
                      <a:pt x="1" y="1"/>
                    </a:lnTo>
                    <a:lnTo>
                      <a:pt x="0" y="4"/>
                    </a:lnTo>
                    <a:lnTo>
                      <a:pt x="0" y="4"/>
                    </a:lnTo>
                    <a:lnTo>
                      <a:pt x="0" y="8"/>
                    </a:lnTo>
                    <a:lnTo>
                      <a:pt x="3" y="10"/>
                    </a:lnTo>
                    <a:lnTo>
                      <a:pt x="3" y="1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6" name="Freeform 574"/>
              <p:cNvSpPr>
                <a:spLocks/>
              </p:cNvSpPr>
              <p:nvPr/>
            </p:nvSpPr>
            <p:spPr bwMode="auto">
              <a:xfrm>
                <a:off x="4454755" y="1545003"/>
                <a:ext cx="14817" cy="13470"/>
              </a:xfrm>
              <a:custGeom>
                <a:avLst/>
                <a:gdLst>
                  <a:gd name="T0" fmla="*/ 8 w 11"/>
                  <a:gd name="T1" fmla="*/ 3 h 10"/>
                  <a:gd name="T2" fmla="*/ 8 w 11"/>
                  <a:gd name="T3" fmla="*/ 3 h 10"/>
                  <a:gd name="T4" fmla="*/ 8 w 11"/>
                  <a:gd name="T5" fmla="*/ 4 h 10"/>
                  <a:gd name="T6" fmla="*/ 8 w 11"/>
                  <a:gd name="T7" fmla="*/ 6 h 10"/>
                  <a:gd name="T8" fmla="*/ 8 w 11"/>
                  <a:gd name="T9" fmla="*/ 6 h 10"/>
                  <a:gd name="T10" fmla="*/ 8 w 11"/>
                  <a:gd name="T11" fmla="*/ 7 h 10"/>
                  <a:gd name="T12" fmla="*/ 6 w 11"/>
                  <a:gd name="T13" fmla="*/ 7 h 10"/>
                  <a:gd name="T14" fmla="*/ 0 w 11"/>
                  <a:gd name="T15" fmla="*/ 7 h 10"/>
                  <a:gd name="T16" fmla="*/ 0 w 11"/>
                  <a:gd name="T17" fmla="*/ 9 h 10"/>
                  <a:gd name="T18" fmla="*/ 6 w 11"/>
                  <a:gd name="T19" fmla="*/ 10 h 10"/>
                  <a:gd name="T20" fmla="*/ 6 w 11"/>
                  <a:gd name="T21" fmla="*/ 10 h 10"/>
                  <a:gd name="T22" fmla="*/ 9 w 11"/>
                  <a:gd name="T23" fmla="*/ 9 h 10"/>
                  <a:gd name="T24" fmla="*/ 11 w 11"/>
                  <a:gd name="T25" fmla="*/ 6 h 10"/>
                  <a:gd name="T26" fmla="*/ 11 w 11"/>
                  <a:gd name="T27" fmla="*/ 6 h 10"/>
                  <a:gd name="T28" fmla="*/ 11 w 11"/>
                  <a:gd name="T29" fmla="*/ 2 h 10"/>
                  <a:gd name="T30" fmla="*/ 8 w 11"/>
                  <a:gd name="T31" fmla="*/ 0 h 10"/>
                  <a:gd name="T32" fmla="*/ 0 w 11"/>
                  <a:gd name="T33" fmla="*/ 0 h 10"/>
                  <a:gd name="T34" fmla="*/ 0 w 11"/>
                  <a:gd name="T35" fmla="*/ 2 h 10"/>
                  <a:gd name="T36" fmla="*/ 8 w 11"/>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0">
                    <a:moveTo>
                      <a:pt x="8" y="3"/>
                    </a:moveTo>
                    <a:lnTo>
                      <a:pt x="8" y="3"/>
                    </a:lnTo>
                    <a:lnTo>
                      <a:pt x="8" y="4"/>
                    </a:lnTo>
                    <a:lnTo>
                      <a:pt x="8" y="6"/>
                    </a:lnTo>
                    <a:lnTo>
                      <a:pt x="8" y="6"/>
                    </a:lnTo>
                    <a:lnTo>
                      <a:pt x="8" y="7"/>
                    </a:lnTo>
                    <a:lnTo>
                      <a:pt x="6" y="7"/>
                    </a:lnTo>
                    <a:lnTo>
                      <a:pt x="0" y="7"/>
                    </a:lnTo>
                    <a:lnTo>
                      <a:pt x="0" y="9"/>
                    </a:lnTo>
                    <a:lnTo>
                      <a:pt x="6" y="10"/>
                    </a:lnTo>
                    <a:lnTo>
                      <a:pt x="6" y="10"/>
                    </a:lnTo>
                    <a:lnTo>
                      <a:pt x="9" y="9"/>
                    </a:lnTo>
                    <a:lnTo>
                      <a:pt x="11" y="6"/>
                    </a:lnTo>
                    <a:lnTo>
                      <a:pt x="11" y="6"/>
                    </a:lnTo>
                    <a:lnTo>
                      <a:pt x="11" y="2"/>
                    </a:lnTo>
                    <a:lnTo>
                      <a:pt x="8" y="0"/>
                    </a:lnTo>
                    <a:lnTo>
                      <a:pt x="0" y="0"/>
                    </a:lnTo>
                    <a:lnTo>
                      <a:pt x="0" y="2"/>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7" name="Freeform 575"/>
              <p:cNvSpPr>
                <a:spLocks/>
              </p:cNvSpPr>
              <p:nvPr/>
            </p:nvSpPr>
            <p:spPr bwMode="auto">
              <a:xfrm>
                <a:off x="4460143" y="1500552"/>
                <a:ext cx="14817" cy="12123"/>
              </a:xfrm>
              <a:custGeom>
                <a:avLst/>
                <a:gdLst>
                  <a:gd name="T0" fmla="*/ 8 w 11"/>
                  <a:gd name="T1" fmla="*/ 4 h 9"/>
                  <a:gd name="T2" fmla="*/ 8 w 11"/>
                  <a:gd name="T3" fmla="*/ 4 h 9"/>
                  <a:gd name="T4" fmla="*/ 8 w 11"/>
                  <a:gd name="T5" fmla="*/ 4 h 9"/>
                  <a:gd name="T6" fmla="*/ 8 w 11"/>
                  <a:gd name="T7" fmla="*/ 5 h 9"/>
                  <a:gd name="T8" fmla="*/ 8 w 11"/>
                  <a:gd name="T9" fmla="*/ 5 h 9"/>
                  <a:gd name="T10" fmla="*/ 8 w 11"/>
                  <a:gd name="T11" fmla="*/ 6 h 9"/>
                  <a:gd name="T12" fmla="*/ 7 w 11"/>
                  <a:gd name="T13" fmla="*/ 8 h 9"/>
                  <a:gd name="T14" fmla="*/ 0 w 11"/>
                  <a:gd name="T15" fmla="*/ 6 h 9"/>
                  <a:gd name="T16" fmla="*/ 0 w 11"/>
                  <a:gd name="T17" fmla="*/ 9 h 9"/>
                  <a:gd name="T18" fmla="*/ 7 w 11"/>
                  <a:gd name="T19" fmla="*/ 9 h 9"/>
                  <a:gd name="T20" fmla="*/ 7 w 11"/>
                  <a:gd name="T21" fmla="*/ 9 h 9"/>
                  <a:gd name="T22" fmla="*/ 9 w 11"/>
                  <a:gd name="T23" fmla="*/ 9 h 9"/>
                  <a:gd name="T24" fmla="*/ 11 w 11"/>
                  <a:gd name="T25" fmla="*/ 5 h 9"/>
                  <a:gd name="T26" fmla="*/ 11 w 11"/>
                  <a:gd name="T27" fmla="*/ 5 h 9"/>
                  <a:gd name="T28" fmla="*/ 11 w 11"/>
                  <a:gd name="T29" fmla="*/ 2 h 9"/>
                  <a:gd name="T30" fmla="*/ 8 w 11"/>
                  <a:gd name="T31" fmla="*/ 1 h 9"/>
                  <a:gd name="T32" fmla="*/ 0 w 11"/>
                  <a:gd name="T33" fmla="*/ 0 h 9"/>
                  <a:gd name="T34" fmla="*/ 0 w 11"/>
                  <a:gd name="T35" fmla="*/ 2 h 9"/>
                  <a:gd name="T36" fmla="*/ 8 w 11"/>
                  <a:gd name="T3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9">
                    <a:moveTo>
                      <a:pt x="8" y="4"/>
                    </a:moveTo>
                    <a:lnTo>
                      <a:pt x="8" y="4"/>
                    </a:lnTo>
                    <a:lnTo>
                      <a:pt x="8" y="4"/>
                    </a:lnTo>
                    <a:lnTo>
                      <a:pt x="8" y="5"/>
                    </a:lnTo>
                    <a:lnTo>
                      <a:pt x="8" y="5"/>
                    </a:lnTo>
                    <a:lnTo>
                      <a:pt x="8" y="6"/>
                    </a:lnTo>
                    <a:lnTo>
                      <a:pt x="7" y="8"/>
                    </a:lnTo>
                    <a:lnTo>
                      <a:pt x="0" y="6"/>
                    </a:lnTo>
                    <a:lnTo>
                      <a:pt x="0" y="9"/>
                    </a:lnTo>
                    <a:lnTo>
                      <a:pt x="7" y="9"/>
                    </a:lnTo>
                    <a:lnTo>
                      <a:pt x="7" y="9"/>
                    </a:lnTo>
                    <a:lnTo>
                      <a:pt x="9" y="9"/>
                    </a:lnTo>
                    <a:lnTo>
                      <a:pt x="11" y="5"/>
                    </a:lnTo>
                    <a:lnTo>
                      <a:pt x="11" y="5"/>
                    </a:lnTo>
                    <a:lnTo>
                      <a:pt x="11" y="2"/>
                    </a:lnTo>
                    <a:lnTo>
                      <a:pt x="8" y="1"/>
                    </a:lnTo>
                    <a:lnTo>
                      <a:pt x="0" y="0"/>
                    </a:lnTo>
                    <a:lnTo>
                      <a:pt x="0" y="2"/>
                    </a:lnTo>
                    <a:lnTo>
                      <a:pt x="8"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8" name="Freeform 576"/>
              <p:cNvSpPr>
                <a:spLocks/>
              </p:cNvSpPr>
              <p:nvPr/>
            </p:nvSpPr>
            <p:spPr bwMode="auto">
              <a:xfrm>
                <a:off x="4445327" y="1500552"/>
                <a:ext cx="14817" cy="12123"/>
              </a:xfrm>
              <a:custGeom>
                <a:avLst/>
                <a:gdLst>
                  <a:gd name="T0" fmla="*/ 3 w 11"/>
                  <a:gd name="T1" fmla="*/ 8 h 9"/>
                  <a:gd name="T2" fmla="*/ 11 w 11"/>
                  <a:gd name="T3" fmla="*/ 9 h 9"/>
                  <a:gd name="T4" fmla="*/ 11 w 11"/>
                  <a:gd name="T5" fmla="*/ 6 h 9"/>
                  <a:gd name="T6" fmla="*/ 3 w 11"/>
                  <a:gd name="T7" fmla="*/ 6 h 9"/>
                  <a:gd name="T8" fmla="*/ 3 w 11"/>
                  <a:gd name="T9" fmla="*/ 6 h 9"/>
                  <a:gd name="T10" fmla="*/ 3 w 11"/>
                  <a:gd name="T11" fmla="*/ 5 h 9"/>
                  <a:gd name="T12" fmla="*/ 3 w 11"/>
                  <a:gd name="T13" fmla="*/ 4 h 9"/>
                  <a:gd name="T14" fmla="*/ 3 w 11"/>
                  <a:gd name="T15" fmla="*/ 4 h 9"/>
                  <a:gd name="T16" fmla="*/ 3 w 11"/>
                  <a:gd name="T17" fmla="*/ 2 h 9"/>
                  <a:gd name="T18" fmla="*/ 4 w 11"/>
                  <a:gd name="T19" fmla="*/ 1 h 9"/>
                  <a:gd name="T20" fmla="*/ 11 w 11"/>
                  <a:gd name="T21" fmla="*/ 2 h 9"/>
                  <a:gd name="T22" fmla="*/ 11 w 11"/>
                  <a:gd name="T23" fmla="*/ 0 h 9"/>
                  <a:gd name="T24" fmla="*/ 4 w 11"/>
                  <a:gd name="T25" fmla="*/ 0 h 9"/>
                  <a:gd name="T26" fmla="*/ 4 w 11"/>
                  <a:gd name="T27" fmla="*/ 0 h 9"/>
                  <a:gd name="T28" fmla="*/ 1 w 11"/>
                  <a:gd name="T29" fmla="*/ 0 h 9"/>
                  <a:gd name="T30" fmla="*/ 0 w 11"/>
                  <a:gd name="T31" fmla="*/ 4 h 9"/>
                  <a:gd name="T32" fmla="*/ 0 w 11"/>
                  <a:gd name="T33" fmla="*/ 4 h 9"/>
                  <a:gd name="T34" fmla="*/ 0 w 11"/>
                  <a:gd name="T35" fmla="*/ 6 h 9"/>
                  <a:gd name="T36" fmla="*/ 3 w 11"/>
                  <a:gd name="T37" fmla="*/ 8 h 9"/>
                  <a:gd name="T38" fmla="*/ 3 w 11"/>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9">
                    <a:moveTo>
                      <a:pt x="3" y="8"/>
                    </a:moveTo>
                    <a:lnTo>
                      <a:pt x="11" y="9"/>
                    </a:lnTo>
                    <a:lnTo>
                      <a:pt x="11" y="6"/>
                    </a:lnTo>
                    <a:lnTo>
                      <a:pt x="3" y="6"/>
                    </a:lnTo>
                    <a:lnTo>
                      <a:pt x="3" y="6"/>
                    </a:lnTo>
                    <a:lnTo>
                      <a:pt x="3" y="5"/>
                    </a:lnTo>
                    <a:lnTo>
                      <a:pt x="3" y="4"/>
                    </a:lnTo>
                    <a:lnTo>
                      <a:pt x="3" y="4"/>
                    </a:lnTo>
                    <a:lnTo>
                      <a:pt x="3" y="2"/>
                    </a:lnTo>
                    <a:lnTo>
                      <a:pt x="4" y="1"/>
                    </a:lnTo>
                    <a:lnTo>
                      <a:pt x="11" y="2"/>
                    </a:lnTo>
                    <a:lnTo>
                      <a:pt x="11" y="0"/>
                    </a:lnTo>
                    <a:lnTo>
                      <a:pt x="4" y="0"/>
                    </a:lnTo>
                    <a:lnTo>
                      <a:pt x="4" y="0"/>
                    </a:lnTo>
                    <a:lnTo>
                      <a:pt x="1" y="0"/>
                    </a:lnTo>
                    <a:lnTo>
                      <a:pt x="0" y="4"/>
                    </a:lnTo>
                    <a:lnTo>
                      <a:pt x="0" y="4"/>
                    </a:lnTo>
                    <a:lnTo>
                      <a:pt x="0" y="6"/>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9" name="Freeform 577"/>
              <p:cNvSpPr>
                <a:spLocks/>
              </p:cNvSpPr>
              <p:nvPr/>
            </p:nvSpPr>
            <p:spPr bwMode="auto">
              <a:xfrm>
                <a:off x="4450715" y="1454754"/>
                <a:ext cx="14817" cy="12123"/>
              </a:xfrm>
              <a:custGeom>
                <a:avLst/>
                <a:gdLst>
                  <a:gd name="T0" fmla="*/ 3 w 11"/>
                  <a:gd name="T1" fmla="*/ 9 h 9"/>
                  <a:gd name="T2" fmla="*/ 9 w 11"/>
                  <a:gd name="T3" fmla="*/ 9 h 9"/>
                  <a:gd name="T4" fmla="*/ 11 w 11"/>
                  <a:gd name="T5" fmla="*/ 8 h 9"/>
                  <a:gd name="T6" fmla="*/ 3 w 11"/>
                  <a:gd name="T7" fmla="*/ 7 h 9"/>
                  <a:gd name="T8" fmla="*/ 3 w 11"/>
                  <a:gd name="T9" fmla="*/ 7 h 9"/>
                  <a:gd name="T10" fmla="*/ 3 w 11"/>
                  <a:gd name="T11" fmla="*/ 7 h 9"/>
                  <a:gd name="T12" fmla="*/ 1 w 11"/>
                  <a:gd name="T13" fmla="*/ 4 h 9"/>
                  <a:gd name="T14" fmla="*/ 1 w 11"/>
                  <a:gd name="T15" fmla="*/ 4 h 9"/>
                  <a:gd name="T16" fmla="*/ 3 w 11"/>
                  <a:gd name="T17" fmla="*/ 3 h 9"/>
                  <a:gd name="T18" fmla="*/ 4 w 11"/>
                  <a:gd name="T19" fmla="*/ 3 h 9"/>
                  <a:gd name="T20" fmla="*/ 11 w 11"/>
                  <a:gd name="T21" fmla="*/ 4 h 9"/>
                  <a:gd name="T22" fmla="*/ 11 w 11"/>
                  <a:gd name="T23" fmla="*/ 1 h 9"/>
                  <a:gd name="T24" fmla="*/ 4 w 11"/>
                  <a:gd name="T25" fmla="*/ 0 h 9"/>
                  <a:gd name="T26" fmla="*/ 4 w 11"/>
                  <a:gd name="T27" fmla="*/ 0 h 9"/>
                  <a:gd name="T28" fmla="*/ 1 w 11"/>
                  <a:gd name="T29" fmla="*/ 1 h 9"/>
                  <a:gd name="T30" fmla="*/ 0 w 11"/>
                  <a:gd name="T31" fmla="*/ 4 h 9"/>
                  <a:gd name="T32" fmla="*/ 0 w 11"/>
                  <a:gd name="T33" fmla="*/ 4 h 9"/>
                  <a:gd name="T34" fmla="*/ 0 w 11"/>
                  <a:gd name="T35" fmla="*/ 8 h 9"/>
                  <a:gd name="T36" fmla="*/ 3 w 11"/>
                  <a:gd name="T37" fmla="*/ 9 h 9"/>
                  <a:gd name="T38" fmla="*/ 3 w 11"/>
                  <a:gd name="T3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9">
                    <a:moveTo>
                      <a:pt x="3" y="9"/>
                    </a:moveTo>
                    <a:lnTo>
                      <a:pt x="9" y="9"/>
                    </a:lnTo>
                    <a:lnTo>
                      <a:pt x="11" y="8"/>
                    </a:lnTo>
                    <a:lnTo>
                      <a:pt x="3" y="7"/>
                    </a:lnTo>
                    <a:lnTo>
                      <a:pt x="3" y="7"/>
                    </a:lnTo>
                    <a:lnTo>
                      <a:pt x="3" y="7"/>
                    </a:lnTo>
                    <a:lnTo>
                      <a:pt x="1" y="4"/>
                    </a:lnTo>
                    <a:lnTo>
                      <a:pt x="1" y="4"/>
                    </a:lnTo>
                    <a:lnTo>
                      <a:pt x="3" y="3"/>
                    </a:lnTo>
                    <a:lnTo>
                      <a:pt x="4" y="3"/>
                    </a:lnTo>
                    <a:lnTo>
                      <a:pt x="11" y="4"/>
                    </a:lnTo>
                    <a:lnTo>
                      <a:pt x="11" y="1"/>
                    </a:lnTo>
                    <a:lnTo>
                      <a:pt x="4" y="0"/>
                    </a:lnTo>
                    <a:lnTo>
                      <a:pt x="4" y="0"/>
                    </a:lnTo>
                    <a:lnTo>
                      <a:pt x="1" y="1"/>
                    </a:lnTo>
                    <a:lnTo>
                      <a:pt x="0" y="4"/>
                    </a:lnTo>
                    <a:lnTo>
                      <a:pt x="0" y="4"/>
                    </a:lnTo>
                    <a:lnTo>
                      <a:pt x="0" y="8"/>
                    </a:lnTo>
                    <a:lnTo>
                      <a:pt x="3" y="9"/>
                    </a:lnTo>
                    <a:lnTo>
                      <a:pt x="3"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0" name="Freeform 578"/>
              <p:cNvSpPr>
                <a:spLocks/>
              </p:cNvSpPr>
              <p:nvPr/>
            </p:nvSpPr>
            <p:spPr bwMode="auto">
              <a:xfrm>
                <a:off x="4462837" y="1456102"/>
                <a:ext cx="17511" cy="13470"/>
              </a:xfrm>
              <a:custGeom>
                <a:avLst/>
                <a:gdLst>
                  <a:gd name="T0" fmla="*/ 10 w 13"/>
                  <a:gd name="T1" fmla="*/ 3 h 10"/>
                  <a:gd name="T2" fmla="*/ 10 w 13"/>
                  <a:gd name="T3" fmla="*/ 3 h 10"/>
                  <a:gd name="T4" fmla="*/ 10 w 13"/>
                  <a:gd name="T5" fmla="*/ 4 h 10"/>
                  <a:gd name="T6" fmla="*/ 10 w 13"/>
                  <a:gd name="T7" fmla="*/ 6 h 10"/>
                  <a:gd name="T8" fmla="*/ 10 w 13"/>
                  <a:gd name="T9" fmla="*/ 6 h 10"/>
                  <a:gd name="T10" fmla="*/ 10 w 13"/>
                  <a:gd name="T11" fmla="*/ 7 h 10"/>
                  <a:gd name="T12" fmla="*/ 9 w 13"/>
                  <a:gd name="T13" fmla="*/ 7 h 10"/>
                  <a:gd name="T14" fmla="*/ 2 w 13"/>
                  <a:gd name="T15" fmla="*/ 7 h 10"/>
                  <a:gd name="T16" fmla="*/ 0 w 13"/>
                  <a:gd name="T17" fmla="*/ 8 h 10"/>
                  <a:gd name="T18" fmla="*/ 9 w 13"/>
                  <a:gd name="T19" fmla="*/ 10 h 10"/>
                  <a:gd name="T20" fmla="*/ 9 w 13"/>
                  <a:gd name="T21" fmla="*/ 10 h 10"/>
                  <a:gd name="T22" fmla="*/ 11 w 13"/>
                  <a:gd name="T23" fmla="*/ 8 h 10"/>
                  <a:gd name="T24" fmla="*/ 13 w 13"/>
                  <a:gd name="T25" fmla="*/ 6 h 10"/>
                  <a:gd name="T26" fmla="*/ 13 w 13"/>
                  <a:gd name="T27" fmla="*/ 6 h 10"/>
                  <a:gd name="T28" fmla="*/ 11 w 13"/>
                  <a:gd name="T29" fmla="*/ 3 h 10"/>
                  <a:gd name="T30" fmla="*/ 10 w 13"/>
                  <a:gd name="T31" fmla="*/ 0 h 10"/>
                  <a:gd name="T32" fmla="*/ 2 w 13"/>
                  <a:gd name="T33" fmla="*/ 0 h 10"/>
                  <a:gd name="T34" fmla="*/ 2 w 13"/>
                  <a:gd name="T35" fmla="*/ 3 h 10"/>
                  <a:gd name="T36" fmla="*/ 10 w 13"/>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0">
                    <a:moveTo>
                      <a:pt x="10" y="3"/>
                    </a:moveTo>
                    <a:lnTo>
                      <a:pt x="10" y="3"/>
                    </a:lnTo>
                    <a:lnTo>
                      <a:pt x="10" y="4"/>
                    </a:lnTo>
                    <a:lnTo>
                      <a:pt x="10" y="6"/>
                    </a:lnTo>
                    <a:lnTo>
                      <a:pt x="10" y="6"/>
                    </a:lnTo>
                    <a:lnTo>
                      <a:pt x="10" y="7"/>
                    </a:lnTo>
                    <a:lnTo>
                      <a:pt x="9" y="7"/>
                    </a:lnTo>
                    <a:lnTo>
                      <a:pt x="2" y="7"/>
                    </a:lnTo>
                    <a:lnTo>
                      <a:pt x="0" y="8"/>
                    </a:lnTo>
                    <a:lnTo>
                      <a:pt x="9" y="10"/>
                    </a:lnTo>
                    <a:lnTo>
                      <a:pt x="9" y="10"/>
                    </a:lnTo>
                    <a:lnTo>
                      <a:pt x="11" y="8"/>
                    </a:lnTo>
                    <a:lnTo>
                      <a:pt x="13" y="6"/>
                    </a:lnTo>
                    <a:lnTo>
                      <a:pt x="13" y="6"/>
                    </a:lnTo>
                    <a:lnTo>
                      <a:pt x="11" y="3"/>
                    </a:lnTo>
                    <a:lnTo>
                      <a:pt x="10" y="0"/>
                    </a:lnTo>
                    <a:lnTo>
                      <a:pt x="2" y="0"/>
                    </a:lnTo>
                    <a:lnTo>
                      <a:pt x="2" y="3"/>
                    </a:ln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1" name="Freeform 579"/>
              <p:cNvSpPr>
                <a:spLocks/>
              </p:cNvSpPr>
              <p:nvPr/>
            </p:nvSpPr>
            <p:spPr bwMode="auto">
              <a:xfrm>
                <a:off x="4469572" y="1411651"/>
                <a:ext cx="16164" cy="13470"/>
              </a:xfrm>
              <a:custGeom>
                <a:avLst/>
                <a:gdLst>
                  <a:gd name="T0" fmla="*/ 9 w 12"/>
                  <a:gd name="T1" fmla="*/ 4 h 10"/>
                  <a:gd name="T2" fmla="*/ 9 w 12"/>
                  <a:gd name="T3" fmla="*/ 4 h 10"/>
                  <a:gd name="T4" fmla="*/ 9 w 12"/>
                  <a:gd name="T5" fmla="*/ 4 h 10"/>
                  <a:gd name="T6" fmla="*/ 9 w 12"/>
                  <a:gd name="T7" fmla="*/ 5 h 10"/>
                  <a:gd name="T8" fmla="*/ 9 w 12"/>
                  <a:gd name="T9" fmla="*/ 5 h 10"/>
                  <a:gd name="T10" fmla="*/ 9 w 12"/>
                  <a:gd name="T11" fmla="*/ 6 h 10"/>
                  <a:gd name="T12" fmla="*/ 8 w 12"/>
                  <a:gd name="T13" fmla="*/ 8 h 10"/>
                  <a:gd name="T14" fmla="*/ 1 w 12"/>
                  <a:gd name="T15" fmla="*/ 6 h 10"/>
                  <a:gd name="T16" fmla="*/ 0 w 12"/>
                  <a:gd name="T17" fmla="*/ 9 h 10"/>
                  <a:gd name="T18" fmla="*/ 8 w 12"/>
                  <a:gd name="T19" fmla="*/ 10 h 10"/>
                  <a:gd name="T20" fmla="*/ 8 w 12"/>
                  <a:gd name="T21" fmla="*/ 10 h 10"/>
                  <a:gd name="T22" fmla="*/ 10 w 12"/>
                  <a:gd name="T23" fmla="*/ 9 h 10"/>
                  <a:gd name="T24" fmla="*/ 12 w 12"/>
                  <a:gd name="T25" fmla="*/ 6 h 10"/>
                  <a:gd name="T26" fmla="*/ 12 w 12"/>
                  <a:gd name="T27" fmla="*/ 6 h 10"/>
                  <a:gd name="T28" fmla="*/ 10 w 12"/>
                  <a:gd name="T29" fmla="*/ 2 h 10"/>
                  <a:gd name="T30" fmla="*/ 9 w 12"/>
                  <a:gd name="T31" fmla="*/ 1 h 10"/>
                  <a:gd name="T32" fmla="*/ 1 w 12"/>
                  <a:gd name="T33" fmla="*/ 0 h 10"/>
                  <a:gd name="T34" fmla="*/ 1 w 12"/>
                  <a:gd name="T35" fmla="*/ 2 h 10"/>
                  <a:gd name="T36" fmla="*/ 9 w 12"/>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0">
                    <a:moveTo>
                      <a:pt x="9" y="4"/>
                    </a:moveTo>
                    <a:lnTo>
                      <a:pt x="9" y="4"/>
                    </a:lnTo>
                    <a:lnTo>
                      <a:pt x="9" y="4"/>
                    </a:lnTo>
                    <a:lnTo>
                      <a:pt x="9" y="5"/>
                    </a:lnTo>
                    <a:lnTo>
                      <a:pt x="9" y="5"/>
                    </a:lnTo>
                    <a:lnTo>
                      <a:pt x="9" y="6"/>
                    </a:lnTo>
                    <a:lnTo>
                      <a:pt x="8" y="8"/>
                    </a:lnTo>
                    <a:lnTo>
                      <a:pt x="1" y="6"/>
                    </a:lnTo>
                    <a:lnTo>
                      <a:pt x="0" y="9"/>
                    </a:lnTo>
                    <a:lnTo>
                      <a:pt x="8" y="10"/>
                    </a:lnTo>
                    <a:lnTo>
                      <a:pt x="8" y="10"/>
                    </a:lnTo>
                    <a:lnTo>
                      <a:pt x="10" y="9"/>
                    </a:lnTo>
                    <a:lnTo>
                      <a:pt x="12" y="6"/>
                    </a:lnTo>
                    <a:lnTo>
                      <a:pt x="12" y="6"/>
                    </a:lnTo>
                    <a:lnTo>
                      <a:pt x="10" y="2"/>
                    </a:lnTo>
                    <a:lnTo>
                      <a:pt x="9" y="1"/>
                    </a:lnTo>
                    <a:lnTo>
                      <a:pt x="1" y="0"/>
                    </a:lnTo>
                    <a:lnTo>
                      <a:pt x="1" y="2"/>
                    </a:ln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2" name="Freeform 580"/>
              <p:cNvSpPr>
                <a:spLocks/>
              </p:cNvSpPr>
              <p:nvPr/>
            </p:nvSpPr>
            <p:spPr bwMode="auto">
              <a:xfrm>
                <a:off x="4456103" y="1411651"/>
                <a:ext cx="14817" cy="12123"/>
              </a:xfrm>
              <a:custGeom>
                <a:avLst/>
                <a:gdLst>
                  <a:gd name="T0" fmla="*/ 3 w 11"/>
                  <a:gd name="T1" fmla="*/ 8 h 9"/>
                  <a:gd name="T2" fmla="*/ 10 w 11"/>
                  <a:gd name="T3" fmla="*/ 9 h 9"/>
                  <a:gd name="T4" fmla="*/ 11 w 11"/>
                  <a:gd name="T5" fmla="*/ 6 h 9"/>
                  <a:gd name="T6" fmla="*/ 3 w 11"/>
                  <a:gd name="T7" fmla="*/ 6 h 9"/>
                  <a:gd name="T8" fmla="*/ 3 w 11"/>
                  <a:gd name="T9" fmla="*/ 6 h 9"/>
                  <a:gd name="T10" fmla="*/ 3 w 11"/>
                  <a:gd name="T11" fmla="*/ 5 h 9"/>
                  <a:gd name="T12" fmla="*/ 1 w 11"/>
                  <a:gd name="T13" fmla="*/ 4 h 9"/>
                  <a:gd name="T14" fmla="*/ 1 w 11"/>
                  <a:gd name="T15" fmla="*/ 4 h 9"/>
                  <a:gd name="T16" fmla="*/ 3 w 11"/>
                  <a:gd name="T17" fmla="*/ 2 h 9"/>
                  <a:gd name="T18" fmla="*/ 3 w 11"/>
                  <a:gd name="T19" fmla="*/ 2 h 9"/>
                  <a:gd name="T20" fmla="*/ 11 w 11"/>
                  <a:gd name="T21" fmla="*/ 2 h 9"/>
                  <a:gd name="T22" fmla="*/ 11 w 11"/>
                  <a:gd name="T23" fmla="*/ 0 h 9"/>
                  <a:gd name="T24" fmla="*/ 4 w 11"/>
                  <a:gd name="T25" fmla="*/ 0 h 9"/>
                  <a:gd name="T26" fmla="*/ 4 w 11"/>
                  <a:gd name="T27" fmla="*/ 0 h 9"/>
                  <a:gd name="T28" fmla="*/ 1 w 11"/>
                  <a:gd name="T29" fmla="*/ 1 h 9"/>
                  <a:gd name="T30" fmla="*/ 0 w 11"/>
                  <a:gd name="T31" fmla="*/ 4 h 9"/>
                  <a:gd name="T32" fmla="*/ 0 w 11"/>
                  <a:gd name="T33" fmla="*/ 4 h 9"/>
                  <a:gd name="T34" fmla="*/ 0 w 11"/>
                  <a:gd name="T35" fmla="*/ 6 h 9"/>
                  <a:gd name="T36" fmla="*/ 3 w 11"/>
                  <a:gd name="T37" fmla="*/ 8 h 9"/>
                  <a:gd name="T38" fmla="*/ 3 w 11"/>
                  <a:gd name="T39"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9">
                    <a:moveTo>
                      <a:pt x="3" y="8"/>
                    </a:moveTo>
                    <a:lnTo>
                      <a:pt x="10" y="9"/>
                    </a:lnTo>
                    <a:lnTo>
                      <a:pt x="11" y="6"/>
                    </a:lnTo>
                    <a:lnTo>
                      <a:pt x="3" y="6"/>
                    </a:lnTo>
                    <a:lnTo>
                      <a:pt x="3" y="6"/>
                    </a:lnTo>
                    <a:lnTo>
                      <a:pt x="3" y="5"/>
                    </a:lnTo>
                    <a:lnTo>
                      <a:pt x="1" y="4"/>
                    </a:lnTo>
                    <a:lnTo>
                      <a:pt x="1" y="4"/>
                    </a:lnTo>
                    <a:lnTo>
                      <a:pt x="3" y="2"/>
                    </a:lnTo>
                    <a:lnTo>
                      <a:pt x="3" y="2"/>
                    </a:lnTo>
                    <a:lnTo>
                      <a:pt x="11" y="2"/>
                    </a:lnTo>
                    <a:lnTo>
                      <a:pt x="11" y="0"/>
                    </a:lnTo>
                    <a:lnTo>
                      <a:pt x="4" y="0"/>
                    </a:lnTo>
                    <a:lnTo>
                      <a:pt x="4" y="0"/>
                    </a:lnTo>
                    <a:lnTo>
                      <a:pt x="1" y="1"/>
                    </a:lnTo>
                    <a:lnTo>
                      <a:pt x="0" y="4"/>
                    </a:lnTo>
                    <a:lnTo>
                      <a:pt x="0" y="4"/>
                    </a:lnTo>
                    <a:lnTo>
                      <a:pt x="0" y="6"/>
                    </a:lnTo>
                    <a:lnTo>
                      <a:pt x="3" y="8"/>
                    </a:lnTo>
                    <a:lnTo>
                      <a:pt x="3" y="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3" name="Freeform 581"/>
              <p:cNvSpPr>
                <a:spLocks/>
              </p:cNvSpPr>
              <p:nvPr/>
            </p:nvSpPr>
            <p:spPr bwMode="auto">
              <a:xfrm>
                <a:off x="4461490" y="1365853"/>
                <a:ext cx="14817" cy="14817"/>
              </a:xfrm>
              <a:custGeom>
                <a:avLst/>
                <a:gdLst>
                  <a:gd name="T0" fmla="*/ 3 w 11"/>
                  <a:gd name="T1" fmla="*/ 9 h 11"/>
                  <a:gd name="T2" fmla="*/ 10 w 11"/>
                  <a:gd name="T3" fmla="*/ 11 h 11"/>
                  <a:gd name="T4" fmla="*/ 11 w 11"/>
                  <a:gd name="T5" fmla="*/ 8 h 11"/>
                  <a:gd name="T6" fmla="*/ 3 w 11"/>
                  <a:gd name="T7" fmla="*/ 7 h 11"/>
                  <a:gd name="T8" fmla="*/ 3 w 11"/>
                  <a:gd name="T9" fmla="*/ 7 h 11"/>
                  <a:gd name="T10" fmla="*/ 1 w 11"/>
                  <a:gd name="T11" fmla="*/ 7 h 11"/>
                  <a:gd name="T12" fmla="*/ 1 w 11"/>
                  <a:gd name="T13" fmla="*/ 5 h 11"/>
                  <a:gd name="T14" fmla="*/ 1 w 11"/>
                  <a:gd name="T15" fmla="*/ 5 h 11"/>
                  <a:gd name="T16" fmla="*/ 3 w 11"/>
                  <a:gd name="T17" fmla="*/ 4 h 11"/>
                  <a:gd name="T18" fmla="*/ 3 w 11"/>
                  <a:gd name="T19" fmla="*/ 2 h 11"/>
                  <a:gd name="T20" fmla="*/ 11 w 11"/>
                  <a:gd name="T21" fmla="*/ 4 h 11"/>
                  <a:gd name="T22" fmla="*/ 11 w 11"/>
                  <a:gd name="T23" fmla="*/ 1 h 11"/>
                  <a:gd name="T24" fmla="*/ 4 w 11"/>
                  <a:gd name="T25" fmla="*/ 0 h 11"/>
                  <a:gd name="T26" fmla="*/ 4 w 11"/>
                  <a:gd name="T27" fmla="*/ 0 h 11"/>
                  <a:gd name="T28" fmla="*/ 1 w 11"/>
                  <a:gd name="T29" fmla="*/ 1 h 11"/>
                  <a:gd name="T30" fmla="*/ 0 w 11"/>
                  <a:gd name="T31" fmla="*/ 4 h 11"/>
                  <a:gd name="T32" fmla="*/ 0 w 11"/>
                  <a:gd name="T33" fmla="*/ 4 h 11"/>
                  <a:gd name="T34" fmla="*/ 0 w 11"/>
                  <a:gd name="T35" fmla="*/ 8 h 11"/>
                  <a:gd name="T36" fmla="*/ 3 w 11"/>
                  <a:gd name="T37" fmla="*/ 9 h 11"/>
                  <a:gd name="T38" fmla="*/ 3 w 11"/>
                  <a:gd name="T3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3" y="9"/>
                    </a:moveTo>
                    <a:lnTo>
                      <a:pt x="10" y="11"/>
                    </a:lnTo>
                    <a:lnTo>
                      <a:pt x="11" y="8"/>
                    </a:lnTo>
                    <a:lnTo>
                      <a:pt x="3" y="7"/>
                    </a:lnTo>
                    <a:lnTo>
                      <a:pt x="3" y="7"/>
                    </a:lnTo>
                    <a:lnTo>
                      <a:pt x="1" y="7"/>
                    </a:lnTo>
                    <a:lnTo>
                      <a:pt x="1" y="5"/>
                    </a:lnTo>
                    <a:lnTo>
                      <a:pt x="1" y="5"/>
                    </a:lnTo>
                    <a:lnTo>
                      <a:pt x="3" y="4"/>
                    </a:lnTo>
                    <a:lnTo>
                      <a:pt x="3" y="2"/>
                    </a:lnTo>
                    <a:lnTo>
                      <a:pt x="11" y="4"/>
                    </a:lnTo>
                    <a:lnTo>
                      <a:pt x="11" y="1"/>
                    </a:lnTo>
                    <a:lnTo>
                      <a:pt x="4" y="0"/>
                    </a:lnTo>
                    <a:lnTo>
                      <a:pt x="4" y="0"/>
                    </a:lnTo>
                    <a:lnTo>
                      <a:pt x="1" y="1"/>
                    </a:lnTo>
                    <a:lnTo>
                      <a:pt x="0" y="4"/>
                    </a:lnTo>
                    <a:lnTo>
                      <a:pt x="0" y="4"/>
                    </a:lnTo>
                    <a:lnTo>
                      <a:pt x="0" y="8"/>
                    </a:lnTo>
                    <a:lnTo>
                      <a:pt x="3" y="9"/>
                    </a:lnTo>
                    <a:lnTo>
                      <a:pt x="3" y="9"/>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4" name="Freeform 582"/>
              <p:cNvSpPr>
                <a:spLocks/>
              </p:cNvSpPr>
              <p:nvPr/>
            </p:nvSpPr>
            <p:spPr bwMode="auto">
              <a:xfrm>
                <a:off x="4474960" y="1367201"/>
                <a:ext cx="16164" cy="13470"/>
              </a:xfrm>
              <a:custGeom>
                <a:avLst/>
                <a:gdLst>
                  <a:gd name="T0" fmla="*/ 8 w 12"/>
                  <a:gd name="T1" fmla="*/ 3 h 10"/>
                  <a:gd name="T2" fmla="*/ 8 w 12"/>
                  <a:gd name="T3" fmla="*/ 3 h 10"/>
                  <a:gd name="T4" fmla="*/ 9 w 12"/>
                  <a:gd name="T5" fmla="*/ 4 h 10"/>
                  <a:gd name="T6" fmla="*/ 9 w 12"/>
                  <a:gd name="T7" fmla="*/ 6 h 10"/>
                  <a:gd name="T8" fmla="*/ 9 w 12"/>
                  <a:gd name="T9" fmla="*/ 6 h 10"/>
                  <a:gd name="T10" fmla="*/ 9 w 12"/>
                  <a:gd name="T11" fmla="*/ 7 h 10"/>
                  <a:gd name="T12" fmla="*/ 8 w 12"/>
                  <a:gd name="T13" fmla="*/ 7 h 10"/>
                  <a:gd name="T14" fmla="*/ 1 w 12"/>
                  <a:gd name="T15" fmla="*/ 7 h 10"/>
                  <a:gd name="T16" fmla="*/ 0 w 12"/>
                  <a:gd name="T17" fmla="*/ 10 h 10"/>
                  <a:gd name="T18" fmla="*/ 8 w 12"/>
                  <a:gd name="T19" fmla="*/ 10 h 10"/>
                  <a:gd name="T20" fmla="*/ 8 w 12"/>
                  <a:gd name="T21" fmla="*/ 10 h 10"/>
                  <a:gd name="T22" fmla="*/ 10 w 12"/>
                  <a:gd name="T23" fmla="*/ 8 h 10"/>
                  <a:gd name="T24" fmla="*/ 12 w 12"/>
                  <a:gd name="T25" fmla="*/ 6 h 10"/>
                  <a:gd name="T26" fmla="*/ 12 w 12"/>
                  <a:gd name="T27" fmla="*/ 6 h 10"/>
                  <a:gd name="T28" fmla="*/ 10 w 12"/>
                  <a:gd name="T29" fmla="*/ 3 h 10"/>
                  <a:gd name="T30" fmla="*/ 9 w 12"/>
                  <a:gd name="T31" fmla="*/ 1 h 10"/>
                  <a:gd name="T32" fmla="*/ 1 w 12"/>
                  <a:gd name="T33" fmla="*/ 0 h 10"/>
                  <a:gd name="T34" fmla="*/ 1 w 12"/>
                  <a:gd name="T35" fmla="*/ 3 h 10"/>
                  <a:gd name="T36" fmla="*/ 8 w 12"/>
                  <a:gd name="T3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0">
                    <a:moveTo>
                      <a:pt x="8" y="3"/>
                    </a:moveTo>
                    <a:lnTo>
                      <a:pt x="8" y="3"/>
                    </a:lnTo>
                    <a:lnTo>
                      <a:pt x="9" y="4"/>
                    </a:lnTo>
                    <a:lnTo>
                      <a:pt x="9" y="6"/>
                    </a:lnTo>
                    <a:lnTo>
                      <a:pt x="9" y="6"/>
                    </a:lnTo>
                    <a:lnTo>
                      <a:pt x="9" y="7"/>
                    </a:lnTo>
                    <a:lnTo>
                      <a:pt x="8" y="7"/>
                    </a:lnTo>
                    <a:lnTo>
                      <a:pt x="1" y="7"/>
                    </a:lnTo>
                    <a:lnTo>
                      <a:pt x="0" y="10"/>
                    </a:lnTo>
                    <a:lnTo>
                      <a:pt x="8" y="10"/>
                    </a:lnTo>
                    <a:lnTo>
                      <a:pt x="8" y="10"/>
                    </a:lnTo>
                    <a:lnTo>
                      <a:pt x="10" y="8"/>
                    </a:lnTo>
                    <a:lnTo>
                      <a:pt x="12" y="6"/>
                    </a:lnTo>
                    <a:lnTo>
                      <a:pt x="12" y="6"/>
                    </a:lnTo>
                    <a:lnTo>
                      <a:pt x="10" y="3"/>
                    </a:lnTo>
                    <a:lnTo>
                      <a:pt x="9" y="1"/>
                    </a:lnTo>
                    <a:lnTo>
                      <a:pt x="1" y="0"/>
                    </a:lnTo>
                    <a:lnTo>
                      <a:pt x="1" y="3"/>
                    </a:lnTo>
                    <a:lnTo>
                      <a:pt x="8" y="3"/>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5" name="Freeform 583"/>
              <p:cNvSpPr>
                <a:spLocks/>
              </p:cNvSpPr>
              <p:nvPr/>
            </p:nvSpPr>
            <p:spPr bwMode="auto">
              <a:xfrm>
                <a:off x="4466878" y="1321403"/>
                <a:ext cx="14817" cy="13470"/>
              </a:xfrm>
              <a:custGeom>
                <a:avLst/>
                <a:gdLst>
                  <a:gd name="T0" fmla="*/ 3 w 11"/>
                  <a:gd name="T1" fmla="*/ 10 h 10"/>
                  <a:gd name="T2" fmla="*/ 10 w 11"/>
                  <a:gd name="T3" fmla="*/ 10 h 10"/>
                  <a:gd name="T4" fmla="*/ 10 w 11"/>
                  <a:gd name="T5" fmla="*/ 7 h 10"/>
                  <a:gd name="T6" fmla="*/ 3 w 11"/>
                  <a:gd name="T7" fmla="*/ 7 h 10"/>
                  <a:gd name="T8" fmla="*/ 3 w 11"/>
                  <a:gd name="T9" fmla="*/ 7 h 10"/>
                  <a:gd name="T10" fmla="*/ 2 w 11"/>
                  <a:gd name="T11" fmla="*/ 6 h 10"/>
                  <a:gd name="T12" fmla="*/ 2 w 11"/>
                  <a:gd name="T13" fmla="*/ 4 h 10"/>
                  <a:gd name="T14" fmla="*/ 2 w 11"/>
                  <a:gd name="T15" fmla="*/ 4 h 10"/>
                  <a:gd name="T16" fmla="*/ 3 w 11"/>
                  <a:gd name="T17" fmla="*/ 3 h 10"/>
                  <a:gd name="T18" fmla="*/ 3 w 11"/>
                  <a:gd name="T19" fmla="*/ 3 h 10"/>
                  <a:gd name="T20" fmla="*/ 11 w 11"/>
                  <a:gd name="T21" fmla="*/ 3 h 10"/>
                  <a:gd name="T22" fmla="*/ 11 w 11"/>
                  <a:gd name="T23" fmla="*/ 2 h 10"/>
                  <a:gd name="T24" fmla="*/ 4 w 11"/>
                  <a:gd name="T25" fmla="*/ 0 h 10"/>
                  <a:gd name="T26" fmla="*/ 4 w 11"/>
                  <a:gd name="T27" fmla="*/ 0 h 10"/>
                  <a:gd name="T28" fmla="*/ 2 w 11"/>
                  <a:gd name="T29" fmla="*/ 2 h 10"/>
                  <a:gd name="T30" fmla="*/ 0 w 11"/>
                  <a:gd name="T31" fmla="*/ 4 h 10"/>
                  <a:gd name="T32" fmla="*/ 0 w 11"/>
                  <a:gd name="T33" fmla="*/ 4 h 10"/>
                  <a:gd name="T34" fmla="*/ 0 w 11"/>
                  <a:gd name="T35" fmla="*/ 7 h 10"/>
                  <a:gd name="T36" fmla="*/ 3 w 11"/>
                  <a:gd name="T37" fmla="*/ 10 h 10"/>
                  <a:gd name="T38" fmla="*/ 3 w 11"/>
                  <a:gd name="T3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0">
                    <a:moveTo>
                      <a:pt x="3" y="10"/>
                    </a:moveTo>
                    <a:lnTo>
                      <a:pt x="10" y="10"/>
                    </a:lnTo>
                    <a:lnTo>
                      <a:pt x="10" y="7"/>
                    </a:lnTo>
                    <a:lnTo>
                      <a:pt x="3" y="7"/>
                    </a:lnTo>
                    <a:lnTo>
                      <a:pt x="3" y="7"/>
                    </a:lnTo>
                    <a:lnTo>
                      <a:pt x="2" y="6"/>
                    </a:lnTo>
                    <a:lnTo>
                      <a:pt x="2" y="4"/>
                    </a:lnTo>
                    <a:lnTo>
                      <a:pt x="2" y="4"/>
                    </a:lnTo>
                    <a:lnTo>
                      <a:pt x="3" y="3"/>
                    </a:lnTo>
                    <a:lnTo>
                      <a:pt x="3" y="3"/>
                    </a:lnTo>
                    <a:lnTo>
                      <a:pt x="11" y="3"/>
                    </a:lnTo>
                    <a:lnTo>
                      <a:pt x="11" y="2"/>
                    </a:lnTo>
                    <a:lnTo>
                      <a:pt x="4" y="0"/>
                    </a:lnTo>
                    <a:lnTo>
                      <a:pt x="4" y="0"/>
                    </a:lnTo>
                    <a:lnTo>
                      <a:pt x="2" y="2"/>
                    </a:lnTo>
                    <a:lnTo>
                      <a:pt x="0" y="4"/>
                    </a:lnTo>
                    <a:lnTo>
                      <a:pt x="0" y="4"/>
                    </a:lnTo>
                    <a:lnTo>
                      <a:pt x="0" y="7"/>
                    </a:lnTo>
                    <a:lnTo>
                      <a:pt x="3" y="10"/>
                    </a:lnTo>
                    <a:lnTo>
                      <a:pt x="3" y="10"/>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6" name="Freeform 584"/>
              <p:cNvSpPr>
                <a:spLocks/>
              </p:cNvSpPr>
              <p:nvPr/>
            </p:nvSpPr>
            <p:spPr bwMode="auto">
              <a:xfrm>
                <a:off x="4480348" y="1324097"/>
                <a:ext cx="16164" cy="12123"/>
              </a:xfrm>
              <a:custGeom>
                <a:avLst/>
                <a:gdLst>
                  <a:gd name="T0" fmla="*/ 8 w 12"/>
                  <a:gd name="T1" fmla="*/ 2 h 9"/>
                  <a:gd name="T2" fmla="*/ 8 w 12"/>
                  <a:gd name="T3" fmla="*/ 2 h 9"/>
                  <a:gd name="T4" fmla="*/ 9 w 12"/>
                  <a:gd name="T5" fmla="*/ 2 h 9"/>
                  <a:gd name="T6" fmla="*/ 9 w 12"/>
                  <a:gd name="T7" fmla="*/ 5 h 9"/>
                  <a:gd name="T8" fmla="*/ 9 w 12"/>
                  <a:gd name="T9" fmla="*/ 5 h 9"/>
                  <a:gd name="T10" fmla="*/ 9 w 12"/>
                  <a:gd name="T11" fmla="*/ 6 h 9"/>
                  <a:gd name="T12" fmla="*/ 8 w 12"/>
                  <a:gd name="T13" fmla="*/ 6 h 9"/>
                  <a:gd name="T14" fmla="*/ 0 w 12"/>
                  <a:gd name="T15" fmla="*/ 5 h 9"/>
                  <a:gd name="T16" fmla="*/ 0 w 12"/>
                  <a:gd name="T17" fmla="*/ 8 h 9"/>
                  <a:gd name="T18" fmla="*/ 8 w 12"/>
                  <a:gd name="T19" fmla="*/ 9 h 9"/>
                  <a:gd name="T20" fmla="*/ 8 w 12"/>
                  <a:gd name="T21" fmla="*/ 9 h 9"/>
                  <a:gd name="T22" fmla="*/ 10 w 12"/>
                  <a:gd name="T23" fmla="*/ 8 h 9"/>
                  <a:gd name="T24" fmla="*/ 12 w 12"/>
                  <a:gd name="T25" fmla="*/ 5 h 9"/>
                  <a:gd name="T26" fmla="*/ 12 w 12"/>
                  <a:gd name="T27" fmla="*/ 5 h 9"/>
                  <a:gd name="T28" fmla="*/ 10 w 12"/>
                  <a:gd name="T29" fmla="*/ 1 h 9"/>
                  <a:gd name="T30" fmla="*/ 9 w 12"/>
                  <a:gd name="T31" fmla="*/ 0 h 9"/>
                  <a:gd name="T32" fmla="*/ 1 w 12"/>
                  <a:gd name="T33" fmla="*/ 0 h 9"/>
                  <a:gd name="T34" fmla="*/ 1 w 12"/>
                  <a:gd name="T35" fmla="*/ 1 h 9"/>
                  <a:gd name="T36" fmla="*/ 8 w 12"/>
                  <a:gd name="T3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9">
                    <a:moveTo>
                      <a:pt x="8" y="2"/>
                    </a:moveTo>
                    <a:lnTo>
                      <a:pt x="8" y="2"/>
                    </a:lnTo>
                    <a:lnTo>
                      <a:pt x="9" y="2"/>
                    </a:lnTo>
                    <a:lnTo>
                      <a:pt x="9" y="5"/>
                    </a:lnTo>
                    <a:lnTo>
                      <a:pt x="9" y="5"/>
                    </a:lnTo>
                    <a:lnTo>
                      <a:pt x="9" y="6"/>
                    </a:lnTo>
                    <a:lnTo>
                      <a:pt x="8" y="6"/>
                    </a:lnTo>
                    <a:lnTo>
                      <a:pt x="0" y="5"/>
                    </a:lnTo>
                    <a:lnTo>
                      <a:pt x="0" y="8"/>
                    </a:lnTo>
                    <a:lnTo>
                      <a:pt x="8" y="9"/>
                    </a:lnTo>
                    <a:lnTo>
                      <a:pt x="8" y="9"/>
                    </a:lnTo>
                    <a:lnTo>
                      <a:pt x="10" y="8"/>
                    </a:lnTo>
                    <a:lnTo>
                      <a:pt x="12" y="5"/>
                    </a:lnTo>
                    <a:lnTo>
                      <a:pt x="12" y="5"/>
                    </a:lnTo>
                    <a:lnTo>
                      <a:pt x="10" y="1"/>
                    </a:lnTo>
                    <a:lnTo>
                      <a:pt x="9" y="0"/>
                    </a:lnTo>
                    <a:lnTo>
                      <a:pt x="1" y="0"/>
                    </a:lnTo>
                    <a:lnTo>
                      <a:pt x="1" y="1"/>
                    </a:lnTo>
                    <a:lnTo>
                      <a:pt x="8" y="2"/>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7" name="Freeform 585"/>
              <p:cNvSpPr>
                <a:spLocks/>
              </p:cNvSpPr>
              <p:nvPr/>
            </p:nvSpPr>
            <p:spPr bwMode="auto">
              <a:xfrm>
                <a:off x="4054701" y="1703947"/>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8" name="Freeform 586"/>
              <p:cNvSpPr>
                <a:spLocks/>
              </p:cNvSpPr>
              <p:nvPr/>
            </p:nvSpPr>
            <p:spPr bwMode="auto">
              <a:xfrm>
                <a:off x="4056048" y="1682395"/>
                <a:ext cx="343481" cy="37716"/>
              </a:xfrm>
              <a:custGeom>
                <a:avLst/>
                <a:gdLst>
                  <a:gd name="T0" fmla="*/ 255 w 255"/>
                  <a:gd name="T1" fmla="*/ 28 h 28"/>
                  <a:gd name="T2" fmla="*/ 255 w 255"/>
                  <a:gd name="T3" fmla="*/ 28 h 28"/>
                  <a:gd name="T4" fmla="*/ 0 w 255"/>
                  <a:gd name="T5" fmla="*/ 0 h 28"/>
                  <a:gd name="T6" fmla="*/ 0 w 255"/>
                  <a:gd name="T7" fmla="*/ 1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8"/>
                    </a:lnTo>
                    <a:lnTo>
                      <a:pt x="0" y="0"/>
                    </a:lnTo>
                    <a:lnTo>
                      <a:pt x="0" y="1"/>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9" name="Freeform 587"/>
              <p:cNvSpPr>
                <a:spLocks/>
              </p:cNvSpPr>
              <p:nvPr/>
            </p:nvSpPr>
            <p:spPr bwMode="auto">
              <a:xfrm>
                <a:off x="4060089" y="1659496"/>
                <a:ext cx="343481" cy="40410"/>
              </a:xfrm>
              <a:custGeom>
                <a:avLst/>
                <a:gdLst>
                  <a:gd name="T0" fmla="*/ 255 w 255"/>
                  <a:gd name="T1" fmla="*/ 30 h 30"/>
                  <a:gd name="T2" fmla="*/ 255 w 255"/>
                  <a:gd name="T3" fmla="*/ 29 h 30"/>
                  <a:gd name="T4" fmla="*/ 0 w 255"/>
                  <a:gd name="T5" fmla="*/ 0 h 30"/>
                  <a:gd name="T6" fmla="*/ 0 w 255"/>
                  <a:gd name="T7" fmla="*/ 2 h 30"/>
                  <a:gd name="T8" fmla="*/ 255 w 255"/>
                  <a:gd name="T9" fmla="*/ 30 h 30"/>
                </a:gdLst>
                <a:ahLst/>
                <a:cxnLst>
                  <a:cxn ang="0">
                    <a:pos x="T0" y="T1"/>
                  </a:cxn>
                  <a:cxn ang="0">
                    <a:pos x="T2" y="T3"/>
                  </a:cxn>
                  <a:cxn ang="0">
                    <a:pos x="T4" y="T5"/>
                  </a:cxn>
                  <a:cxn ang="0">
                    <a:pos x="T6" y="T7"/>
                  </a:cxn>
                  <a:cxn ang="0">
                    <a:pos x="T8" y="T9"/>
                  </a:cxn>
                </a:cxnLst>
                <a:rect l="0" t="0" r="r" b="b"/>
                <a:pathLst>
                  <a:path w="255" h="30">
                    <a:moveTo>
                      <a:pt x="255" y="30"/>
                    </a:moveTo>
                    <a:lnTo>
                      <a:pt x="255" y="29"/>
                    </a:lnTo>
                    <a:lnTo>
                      <a:pt x="0" y="0"/>
                    </a:lnTo>
                    <a:lnTo>
                      <a:pt x="0" y="2"/>
                    </a:lnTo>
                    <a:lnTo>
                      <a:pt x="255" y="30"/>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0" name="Freeform 588"/>
              <p:cNvSpPr>
                <a:spLocks/>
              </p:cNvSpPr>
              <p:nvPr/>
            </p:nvSpPr>
            <p:spPr bwMode="auto">
              <a:xfrm>
                <a:off x="4061436" y="1640638"/>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1" name="Freeform 589"/>
              <p:cNvSpPr>
                <a:spLocks/>
              </p:cNvSpPr>
              <p:nvPr/>
            </p:nvSpPr>
            <p:spPr bwMode="auto">
              <a:xfrm>
                <a:off x="4062783" y="1617740"/>
                <a:ext cx="346175" cy="39063"/>
              </a:xfrm>
              <a:custGeom>
                <a:avLst/>
                <a:gdLst>
                  <a:gd name="T0" fmla="*/ 256 w 257"/>
                  <a:gd name="T1" fmla="*/ 29 h 29"/>
                  <a:gd name="T2" fmla="*/ 257 w 257"/>
                  <a:gd name="T3" fmla="*/ 29 h 29"/>
                  <a:gd name="T4" fmla="*/ 0 w 257"/>
                  <a:gd name="T5" fmla="*/ 0 h 29"/>
                  <a:gd name="T6" fmla="*/ 0 w 257"/>
                  <a:gd name="T7" fmla="*/ 2 h 29"/>
                  <a:gd name="T8" fmla="*/ 256 w 257"/>
                  <a:gd name="T9" fmla="*/ 29 h 29"/>
                </a:gdLst>
                <a:ahLst/>
                <a:cxnLst>
                  <a:cxn ang="0">
                    <a:pos x="T0" y="T1"/>
                  </a:cxn>
                  <a:cxn ang="0">
                    <a:pos x="T2" y="T3"/>
                  </a:cxn>
                  <a:cxn ang="0">
                    <a:pos x="T4" y="T5"/>
                  </a:cxn>
                  <a:cxn ang="0">
                    <a:pos x="T6" y="T7"/>
                  </a:cxn>
                  <a:cxn ang="0">
                    <a:pos x="T8" y="T9"/>
                  </a:cxn>
                </a:cxnLst>
                <a:rect l="0" t="0" r="r" b="b"/>
                <a:pathLst>
                  <a:path w="257" h="29">
                    <a:moveTo>
                      <a:pt x="256" y="29"/>
                    </a:moveTo>
                    <a:lnTo>
                      <a:pt x="257" y="29"/>
                    </a:lnTo>
                    <a:lnTo>
                      <a:pt x="0" y="0"/>
                    </a:lnTo>
                    <a:lnTo>
                      <a:pt x="0" y="2"/>
                    </a:lnTo>
                    <a:lnTo>
                      <a:pt x="256"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2" name="Freeform 590"/>
              <p:cNvSpPr>
                <a:spLocks/>
              </p:cNvSpPr>
              <p:nvPr/>
            </p:nvSpPr>
            <p:spPr bwMode="auto">
              <a:xfrm>
                <a:off x="4066824" y="1596188"/>
                <a:ext cx="343481" cy="39063"/>
              </a:xfrm>
              <a:custGeom>
                <a:avLst/>
                <a:gdLst>
                  <a:gd name="T0" fmla="*/ 255 w 255"/>
                  <a:gd name="T1" fmla="*/ 29 h 29"/>
                  <a:gd name="T2" fmla="*/ 255 w 255"/>
                  <a:gd name="T3" fmla="*/ 29 h 29"/>
                  <a:gd name="T4" fmla="*/ 0 w 255"/>
                  <a:gd name="T5" fmla="*/ 0 h 29"/>
                  <a:gd name="T6" fmla="*/ 0 w 255"/>
                  <a:gd name="T7" fmla="*/ 2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2"/>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3" name="Freeform 591"/>
              <p:cNvSpPr>
                <a:spLocks/>
              </p:cNvSpPr>
              <p:nvPr/>
            </p:nvSpPr>
            <p:spPr bwMode="auto">
              <a:xfrm>
                <a:off x="4069518" y="1575983"/>
                <a:ext cx="343481" cy="39063"/>
              </a:xfrm>
              <a:custGeom>
                <a:avLst/>
                <a:gdLst>
                  <a:gd name="T0" fmla="*/ 255 w 255"/>
                  <a:gd name="T1" fmla="*/ 29 h 29"/>
                  <a:gd name="T2" fmla="*/ 255 w 255"/>
                  <a:gd name="T3" fmla="*/ 27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7"/>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4" name="Freeform 592"/>
              <p:cNvSpPr>
                <a:spLocks/>
              </p:cNvSpPr>
              <p:nvPr/>
            </p:nvSpPr>
            <p:spPr bwMode="auto">
              <a:xfrm>
                <a:off x="4072212" y="1554431"/>
                <a:ext cx="343481" cy="39063"/>
              </a:xfrm>
              <a:custGeom>
                <a:avLst/>
                <a:gdLst>
                  <a:gd name="T0" fmla="*/ 255 w 255"/>
                  <a:gd name="T1" fmla="*/ 29 h 29"/>
                  <a:gd name="T2" fmla="*/ 255 w 255"/>
                  <a:gd name="T3" fmla="*/ 29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5" name="Freeform 593"/>
              <p:cNvSpPr>
                <a:spLocks/>
              </p:cNvSpPr>
              <p:nvPr/>
            </p:nvSpPr>
            <p:spPr bwMode="auto">
              <a:xfrm>
                <a:off x="4074906" y="1532879"/>
                <a:ext cx="343481" cy="37716"/>
              </a:xfrm>
              <a:custGeom>
                <a:avLst/>
                <a:gdLst>
                  <a:gd name="T0" fmla="*/ 255 w 255"/>
                  <a:gd name="T1" fmla="*/ 28 h 28"/>
                  <a:gd name="T2" fmla="*/ 255 w 255"/>
                  <a:gd name="T3" fmla="*/ 28 h 28"/>
                  <a:gd name="T4" fmla="*/ 0 w 255"/>
                  <a:gd name="T5" fmla="*/ 0 h 28"/>
                  <a:gd name="T6" fmla="*/ 0 w 255"/>
                  <a:gd name="T7" fmla="*/ 1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8"/>
                    </a:lnTo>
                    <a:lnTo>
                      <a:pt x="0" y="0"/>
                    </a:lnTo>
                    <a:lnTo>
                      <a:pt x="0" y="1"/>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6" name="Freeform 594"/>
              <p:cNvSpPr>
                <a:spLocks/>
              </p:cNvSpPr>
              <p:nvPr/>
            </p:nvSpPr>
            <p:spPr bwMode="auto">
              <a:xfrm>
                <a:off x="4076253" y="1511328"/>
                <a:ext cx="344828" cy="39063"/>
              </a:xfrm>
              <a:custGeom>
                <a:avLst/>
                <a:gdLst>
                  <a:gd name="T0" fmla="*/ 256 w 256"/>
                  <a:gd name="T1" fmla="*/ 29 h 29"/>
                  <a:gd name="T2" fmla="*/ 256 w 256"/>
                  <a:gd name="T3" fmla="*/ 28 h 29"/>
                  <a:gd name="T4" fmla="*/ 0 w 256"/>
                  <a:gd name="T5" fmla="*/ 0 h 29"/>
                  <a:gd name="T6" fmla="*/ 0 w 256"/>
                  <a:gd name="T7" fmla="*/ 1 h 29"/>
                  <a:gd name="T8" fmla="*/ 256 w 256"/>
                  <a:gd name="T9" fmla="*/ 29 h 29"/>
                </a:gdLst>
                <a:ahLst/>
                <a:cxnLst>
                  <a:cxn ang="0">
                    <a:pos x="T0" y="T1"/>
                  </a:cxn>
                  <a:cxn ang="0">
                    <a:pos x="T2" y="T3"/>
                  </a:cxn>
                  <a:cxn ang="0">
                    <a:pos x="T4" y="T5"/>
                  </a:cxn>
                  <a:cxn ang="0">
                    <a:pos x="T6" y="T7"/>
                  </a:cxn>
                  <a:cxn ang="0">
                    <a:pos x="T8" y="T9"/>
                  </a:cxn>
                </a:cxnLst>
                <a:rect l="0" t="0" r="r" b="b"/>
                <a:pathLst>
                  <a:path w="256" h="29">
                    <a:moveTo>
                      <a:pt x="256" y="29"/>
                    </a:moveTo>
                    <a:lnTo>
                      <a:pt x="256" y="28"/>
                    </a:lnTo>
                    <a:lnTo>
                      <a:pt x="0" y="0"/>
                    </a:lnTo>
                    <a:lnTo>
                      <a:pt x="0" y="1"/>
                    </a:lnTo>
                    <a:lnTo>
                      <a:pt x="256"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7" name="Freeform 595"/>
              <p:cNvSpPr>
                <a:spLocks/>
              </p:cNvSpPr>
              <p:nvPr/>
            </p:nvSpPr>
            <p:spPr bwMode="auto">
              <a:xfrm>
                <a:off x="4080294" y="1491123"/>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8" name="Freeform 596"/>
              <p:cNvSpPr>
                <a:spLocks/>
              </p:cNvSpPr>
              <p:nvPr/>
            </p:nvSpPr>
            <p:spPr bwMode="auto">
              <a:xfrm>
                <a:off x="4081641" y="1469572"/>
                <a:ext cx="343481" cy="37716"/>
              </a:xfrm>
              <a:custGeom>
                <a:avLst/>
                <a:gdLst>
                  <a:gd name="T0" fmla="*/ 255 w 255"/>
                  <a:gd name="T1" fmla="*/ 28 h 28"/>
                  <a:gd name="T2" fmla="*/ 255 w 255"/>
                  <a:gd name="T3" fmla="*/ 28 h 28"/>
                  <a:gd name="T4" fmla="*/ 0 w 255"/>
                  <a:gd name="T5" fmla="*/ 0 h 28"/>
                  <a:gd name="T6" fmla="*/ 0 w 255"/>
                  <a:gd name="T7" fmla="*/ 1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8"/>
                    </a:lnTo>
                    <a:lnTo>
                      <a:pt x="0" y="0"/>
                    </a:lnTo>
                    <a:lnTo>
                      <a:pt x="0" y="1"/>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9" name="Freeform 597"/>
              <p:cNvSpPr>
                <a:spLocks/>
              </p:cNvSpPr>
              <p:nvPr/>
            </p:nvSpPr>
            <p:spPr bwMode="auto">
              <a:xfrm>
                <a:off x="4085681" y="1448020"/>
                <a:ext cx="343481" cy="37716"/>
              </a:xfrm>
              <a:custGeom>
                <a:avLst/>
                <a:gdLst>
                  <a:gd name="T0" fmla="*/ 255 w 255"/>
                  <a:gd name="T1" fmla="*/ 28 h 28"/>
                  <a:gd name="T2" fmla="*/ 255 w 255"/>
                  <a:gd name="T3" fmla="*/ 28 h 28"/>
                  <a:gd name="T4" fmla="*/ 0 w 255"/>
                  <a:gd name="T5" fmla="*/ 0 h 28"/>
                  <a:gd name="T6" fmla="*/ 0 w 255"/>
                  <a:gd name="T7" fmla="*/ 1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8"/>
                    </a:lnTo>
                    <a:lnTo>
                      <a:pt x="0" y="0"/>
                    </a:lnTo>
                    <a:lnTo>
                      <a:pt x="0" y="1"/>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0" name="Freeform 598"/>
              <p:cNvSpPr>
                <a:spLocks/>
              </p:cNvSpPr>
              <p:nvPr/>
            </p:nvSpPr>
            <p:spPr bwMode="auto">
              <a:xfrm>
                <a:off x="4087029" y="1427815"/>
                <a:ext cx="343481" cy="37716"/>
              </a:xfrm>
              <a:custGeom>
                <a:avLst/>
                <a:gdLst>
                  <a:gd name="T0" fmla="*/ 255 w 255"/>
                  <a:gd name="T1" fmla="*/ 28 h 28"/>
                  <a:gd name="T2" fmla="*/ 255 w 255"/>
                  <a:gd name="T3" fmla="*/ 27 h 28"/>
                  <a:gd name="T4" fmla="*/ 0 w 255"/>
                  <a:gd name="T5" fmla="*/ 0 h 28"/>
                  <a:gd name="T6" fmla="*/ 0 w 255"/>
                  <a:gd name="T7" fmla="*/ 0 h 28"/>
                  <a:gd name="T8" fmla="*/ 255 w 255"/>
                  <a:gd name="T9" fmla="*/ 28 h 28"/>
                </a:gdLst>
                <a:ahLst/>
                <a:cxnLst>
                  <a:cxn ang="0">
                    <a:pos x="T0" y="T1"/>
                  </a:cxn>
                  <a:cxn ang="0">
                    <a:pos x="T2" y="T3"/>
                  </a:cxn>
                  <a:cxn ang="0">
                    <a:pos x="T4" y="T5"/>
                  </a:cxn>
                  <a:cxn ang="0">
                    <a:pos x="T6" y="T7"/>
                  </a:cxn>
                  <a:cxn ang="0">
                    <a:pos x="T8" y="T9"/>
                  </a:cxn>
                </a:cxnLst>
                <a:rect l="0" t="0" r="r" b="b"/>
                <a:pathLst>
                  <a:path w="255" h="28">
                    <a:moveTo>
                      <a:pt x="255" y="28"/>
                    </a:moveTo>
                    <a:lnTo>
                      <a:pt x="255" y="27"/>
                    </a:lnTo>
                    <a:lnTo>
                      <a:pt x="0" y="0"/>
                    </a:lnTo>
                    <a:lnTo>
                      <a:pt x="0" y="0"/>
                    </a:lnTo>
                    <a:lnTo>
                      <a:pt x="255"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1" name="Freeform 599"/>
              <p:cNvSpPr>
                <a:spLocks/>
              </p:cNvSpPr>
              <p:nvPr/>
            </p:nvSpPr>
            <p:spPr bwMode="auto">
              <a:xfrm>
                <a:off x="4088375" y="1404916"/>
                <a:ext cx="346175" cy="39063"/>
              </a:xfrm>
              <a:custGeom>
                <a:avLst/>
                <a:gdLst>
                  <a:gd name="T0" fmla="*/ 257 w 257"/>
                  <a:gd name="T1" fmla="*/ 29 h 29"/>
                  <a:gd name="T2" fmla="*/ 257 w 257"/>
                  <a:gd name="T3" fmla="*/ 29 h 29"/>
                  <a:gd name="T4" fmla="*/ 0 w 257"/>
                  <a:gd name="T5" fmla="*/ 0 h 29"/>
                  <a:gd name="T6" fmla="*/ 0 w 257"/>
                  <a:gd name="T7" fmla="*/ 0 h 29"/>
                  <a:gd name="T8" fmla="*/ 257 w 257"/>
                  <a:gd name="T9" fmla="*/ 29 h 29"/>
                </a:gdLst>
                <a:ahLst/>
                <a:cxnLst>
                  <a:cxn ang="0">
                    <a:pos x="T0" y="T1"/>
                  </a:cxn>
                  <a:cxn ang="0">
                    <a:pos x="T2" y="T3"/>
                  </a:cxn>
                  <a:cxn ang="0">
                    <a:pos x="T4" y="T5"/>
                  </a:cxn>
                  <a:cxn ang="0">
                    <a:pos x="T6" y="T7"/>
                  </a:cxn>
                  <a:cxn ang="0">
                    <a:pos x="T8" y="T9"/>
                  </a:cxn>
                </a:cxnLst>
                <a:rect l="0" t="0" r="r" b="b"/>
                <a:pathLst>
                  <a:path w="257" h="29">
                    <a:moveTo>
                      <a:pt x="257" y="29"/>
                    </a:moveTo>
                    <a:lnTo>
                      <a:pt x="257" y="29"/>
                    </a:lnTo>
                    <a:lnTo>
                      <a:pt x="0" y="0"/>
                    </a:lnTo>
                    <a:lnTo>
                      <a:pt x="0" y="0"/>
                    </a:lnTo>
                    <a:lnTo>
                      <a:pt x="257"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2" name="Freeform 600"/>
              <p:cNvSpPr>
                <a:spLocks/>
              </p:cNvSpPr>
              <p:nvPr/>
            </p:nvSpPr>
            <p:spPr bwMode="auto">
              <a:xfrm>
                <a:off x="4092417" y="1383365"/>
                <a:ext cx="343481" cy="39063"/>
              </a:xfrm>
              <a:custGeom>
                <a:avLst/>
                <a:gdLst>
                  <a:gd name="T0" fmla="*/ 255 w 255"/>
                  <a:gd name="T1" fmla="*/ 29 h 29"/>
                  <a:gd name="T2" fmla="*/ 255 w 255"/>
                  <a:gd name="T3" fmla="*/ 29 h 29"/>
                  <a:gd name="T4" fmla="*/ 0 w 255"/>
                  <a:gd name="T5" fmla="*/ 0 h 29"/>
                  <a:gd name="T6" fmla="*/ 0 w 255"/>
                  <a:gd name="T7" fmla="*/ 2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9"/>
                    </a:lnTo>
                    <a:lnTo>
                      <a:pt x="0" y="0"/>
                    </a:lnTo>
                    <a:lnTo>
                      <a:pt x="0" y="2"/>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3" name="Freeform 601"/>
              <p:cNvSpPr>
                <a:spLocks/>
              </p:cNvSpPr>
              <p:nvPr/>
            </p:nvSpPr>
            <p:spPr bwMode="auto">
              <a:xfrm>
                <a:off x="4093763" y="1363159"/>
                <a:ext cx="344828" cy="39063"/>
              </a:xfrm>
              <a:custGeom>
                <a:avLst/>
                <a:gdLst>
                  <a:gd name="T0" fmla="*/ 256 w 256"/>
                  <a:gd name="T1" fmla="*/ 29 h 29"/>
                  <a:gd name="T2" fmla="*/ 256 w 256"/>
                  <a:gd name="T3" fmla="*/ 27 h 29"/>
                  <a:gd name="T4" fmla="*/ 0 w 256"/>
                  <a:gd name="T5" fmla="*/ 0 h 29"/>
                  <a:gd name="T6" fmla="*/ 0 w 256"/>
                  <a:gd name="T7" fmla="*/ 0 h 29"/>
                  <a:gd name="T8" fmla="*/ 256 w 256"/>
                  <a:gd name="T9" fmla="*/ 29 h 29"/>
                </a:gdLst>
                <a:ahLst/>
                <a:cxnLst>
                  <a:cxn ang="0">
                    <a:pos x="T0" y="T1"/>
                  </a:cxn>
                  <a:cxn ang="0">
                    <a:pos x="T2" y="T3"/>
                  </a:cxn>
                  <a:cxn ang="0">
                    <a:pos x="T4" y="T5"/>
                  </a:cxn>
                  <a:cxn ang="0">
                    <a:pos x="T6" y="T7"/>
                  </a:cxn>
                  <a:cxn ang="0">
                    <a:pos x="T8" y="T9"/>
                  </a:cxn>
                </a:cxnLst>
                <a:rect l="0" t="0" r="r" b="b"/>
                <a:pathLst>
                  <a:path w="256" h="29">
                    <a:moveTo>
                      <a:pt x="256" y="29"/>
                    </a:moveTo>
                    <a:lnTo>
                      <a:pt x="256" y="27"/>
                    </a:lnTo>
                    <a:lnTo>
                      <a:pt x="0" y="0"/>
                    </a:lnTo>
                    <a:lnTo>
                      <a:pt x="0" y="0"/>
                    </a:lnTo>
                    <a:lnTo>
                      <a:pt x="256"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4" name="Freeform 602"/>
              <p:cNvSpPr>
                <a:spLocks/>
              </p:cNvSpPr>
              <p:nvPr/>
            </p:nvSpPr>
            <p:spPr bwMode="auto">
              <a:xfrm>
                <a:off x="4097805" y="1341608"/>
                <a:ext cx="343481" cy="39063"/>
              </a:xfrm>
              <a:custGeom>
                <a:avLst/>
                <a:gdLst>
                  <a:gd name="T0" fmla="*/ 255 w 255"/>
                  <a:gd name="T1" fmla="*/ 29 h 29"/>
                  <a:gd name="T2" fmla="*/ 255 w 255"/>
                  <a:gd name="T3" fmla="*/ 27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7"/>
                    </a:lnTo>
                    <a:lnTo>
                      <a:pt x="0" y="0"/>
                    </a:lnTo>
                    <a:lnTo>
                      <a:pt x="0" y="0"/>
                    </a:lnTo>
                    <a:lnTo>
                      <a:pt x="255" y="29"/>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5" name="Freeform 603"/>
              <p:cNvSpPr>
                <a:spLocks/>
              </p:cNvSpPr>
              <p:nvPr/>
            </p:nvSpPr>
            <p:spPr bwMode="auto">
              <a:xfrm>
                <a:off x="4097805" y="1341608"/>
                <a:ext cx="343481" cy="39063"/>
              </a:xfrm>
              <a:custGeom>
                <a:avLst/>
                <a:gdLst>
                  <a:gd name="T0" fmla="*/ 255 w 255"/>
                  <a:gd name="T1" fmla="*/ 29 h 29"/>
                  <a:gd name="T2" fmla="*/ 255 w 255"/>
                  <a:gd name="T3" fmla="*/ 27 h 29"/>
                  <a:gd name="T4" fmla="*/ 0 w 255"/>
                  <a:gd name="T5" fmla="*/ 0 h 29"/>
                  <a:gd name="T6" fmla="*/ 0 w 255"/>
                  <a:gd name="T7" fmla="*/ 0 h 29"/>
                  <a:gd name="T8" fmla="*/ 255 w 255"/>
                  <a:gd name="T9" fmla="*/ 29 h 29"/>
                </a:gdLst>
                <a:ahLst/>
                <a:cxnLst>
                  <a:cxn ang="0">
                    <a:pos x="T0" y="T1"/>
                  </a:cxn>
                  <a:cxn ang="0">
                    <a:pos x="T2" y="T3"/>
                  </a:cxn>
                  <a:cxn ang="0">
                    <a:pos x="T4" y="T5"/>
                  </a:cxn>
                  <a:cxn ang="0">
                    <a:pos x="T6" y="T7"/>
                  </a:cxn>
                  <a:cxn ang="0">
                    <a:pos x="T8" y="T9"/>
                  </a:cxn>
                </a:cxnLst>
                <a:rect l="0" t="0" r="r" b="b"/>
                <a:pathLst>
                  <a:path w="255" h="29">
                    <a:moveTo>
                      <a:pt x="255" y="29"/>
                    </a:moveTo>
                    <a:lnTo>
                      <a:pt x="255" y="27"/>
                    </a:lnTo>
                    <a:lnTo>
                      <a:pt x="0" y="0"/>
                    </a:lnTo>
                    <a:lnTo>
                      <a:pt x="0" y="0"/>
                    </a:lnTo>
                    <a:lnTo>
                      <a:pt x="255"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6" name="Freeform 604"/>
              <p:cNvSpPr>
                <a:spLocks/>
              </p:cNvSpPr>
              <p:nvPr/>
            </p:nvSpPr>
            <p:spPr bwMode="auto">
              <a:xfrm>
                <a:off x="4099151" y="1320056"/>
                <a:ext cx="344828" cy="37716"/>
              </a:xfrm>
              <a:custGeom>
                <a:avLst/>
                <a:gdLst>
                  <a:gd name="T0" fmla="*/ 256 w 256"/>
                  <a:gd name="T1" fmla="*/ 28 h 28"/>
                  <a:gd name="T2" fmla="*/ 256 w 256"/>
                  <a:gd name="T3" fmla="*/ 28 h 28"/>
                  <a:gd name="T4" fmla="*/ 0 w 256"/>
                  <a:gd name="T5" fmla="*/ 0 h 28"/>
                  <a:gd name="T6" fmla="*/ 0 w 256"/>
                  <a:gd name="T7" fmla="*/ 1 h 28"/>
                  <a:gd name="T8" fmla="*/ 256 w 256"/>
                  <a:gd name="T9" fmla="*/ 28 h 28"/>
                </a:gdLst>
                <a:ahLst/>
                <a:cxnLst>
                  <a:cxn ang="0">
                    <a:pos x="T0" y="T1"/>
                  </a:cxn>
                  <a:cxn ang="0">
                    <a:pos x="T2" y="T3"/>
                  </a:cxn>
                  <a:cxn ang="0">
                    <a:pos x="T4" y="T5"/>
                  </a:cxn>
                  <a:cxn ang="0">
                    <a:pos x="T6" y="T7"/>
                  </a:cxn>
                  <a:cxn ang="0">
                    <a:pos x="T8" y="T9"/>
                  </a:cxn>
                </a:cxnLst>
                <a:rect l="0" t="0" r="r" b="b"/>
                <a:pathLst>
                  <a:path w="256" h="28">
                    <a:moveTo>
                      <a:pt x="256" y="28"/>
                    </a:moveTo>
                    <a:lnTo>
                      <a:pt x="256" y="28"/>
                    </a:lnTo>
                    <a:lnTo>
                      <a:pt x="0" y="0"/>
                    </a:lnTo>
                    <a:lnTo>
                      <a:pt x="0" y="1"/>
                    </a:lnTo>
                    <a:lnTo>
                      <a:pt x="256" y="28"/>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7" name="Freeform 605"/>
              <p:cNvSpPr>
                <a:spLocks/>
              </p:cNvSpPr>
              <p:nvPr/>
            </p:nvSpPr>
            <p:spPr bwMode="auto">
              <a:xfrm>
                <a:off x="4099151" y="1320056"/>
                <a:ext cx="344828" cy="37716"/>
              </a:xfrm>
              <a:custGeom>
                <a:avLst/>
                <a:gdLst>
                  <a:gd name="T0" fmla="*/ 256 w 256"/>
                  <a:gd name="T1" fmla="*/ 28 h 28"/>
                  <a:gd name="T2" fmla="*/ 256 w 256"/>
                  <a:gd name="T3" fmla="*/ 28 h 28"/>
                  <a:gd name="T4" fmla="*/ 0 w 256"/>
                  <a:gd name="T5" fmla="*/ 0 h 28"/>
                  <a:gd name="T6" fmla="*/ 0 w 256"/>
                  <a:gd name="T7" fmla="*/ 1 h 28"/>
                  <a:gd name="T8" fmla="*/ 256 w 256"/>
                  <a:gd name="T9" fmla="*/ 28 h 28"/>
                </a:gdLst>
                <a:ahLst/>
                <a:cxnLst>
                  <a:cxn ang="0">
                    <a:pos x="T0" y="T1"/>
                  </a:cxn>
                  <a:cxn ang="0">
                    <a:pos x="T2" y="T3"/>
                  </a:cxn>
                  <a:cxn ang="0">
                    <a:pos x="T4" y="T5"/>
                  </a:cxn>
                  <a:cxn ang="0">
                    <a:pos x="T6" y="T7"/>
                  </a:cxn>
                  <a:cxn ang="0">
                    <a:pos x="T8" y="T9"/>
                  </a:cxn>
                </a:cxnLst>
                <a:rect l="0" t="0" r="r" b="b"/>
                <a:pathLst>
                  <a:path w="256" h="28">
                    <a:moveTo>
                      <a:pt x="256" y="28"/>
                    </a:moveTo>
                    <a:lnTo>
                      <a:pt x="256" y="28"/>
                    </a:lnTo>
                    <a:lnTo>
                      <a:pt x="0" y="0"/>
                    </a:lnTo>
                    <a:lnTo>
                      <a:pt x="0" y="1"/>
                    </a:lnTo>
                    <a:lnTo>
                      <a:pt x="256" y="2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8" name="Freeform 606"/>
              <p:cNvSpPr>
                <a:spLocks/>
              </p:cNvSpPr>
              <p:nvPr/>
            </p:nvSpPr>
            <p:spPr bwMode="auto">
              <a:xfrm>
                <a:off x="4101845" y="1298504"/>
                <a:ext cx="344828" cy="40410"/>
              </a:xfrm>
              <a:custGeom>
                <a:avLst/>
                <a:gdLst>
                  <a:gd name="T0" fmla="*/ 256 w 256"/>
                  <a:gd name="T1" fmla="*/ 30 h 30"/>
                  <a:gd name="T2" fmla="*/ 256 w 256"/>
                  <a:gd name="T3" fmla="*/ 28 h 30"/>
                  <a:gd name="T4" fmla="*/ 1 w 256"/>
                  <a:gd name="T5" fmla="*/ 0 h 30"/>
                  <a:gd name="T6" fmla="*/ 0 w 256"/>
                  <a:gd name="T7" fmla="*/ 1 h 30"/>
                  <a:gd name="T8" fmla="*/ 256 w 256"/>
                  <a:gd name="T9" fmla="*/ 30 h 30"/>
                </a:gdLst>
                <a:ahLst/>
                <a:cxnLst>
                  <a:cxn ang="0">
                    <a:pos x="T0" y="T1"/>
                  </a:cxn>
                  <a:cxn ang="0">
                    <a:pos x="T2" y="T3"/>
                  </a:cxn>
                  <a:cxn ang="0">
                    <a:pos x="T4" y="T5"/>
                  </a:cxn>
                  <a:cxn ang="0">
                    <a:pos x="T6" y="T7"/>
                  </a:cxn>
                  <a:cxn ang="0">
                    <a:pos x="T8" y="T9"/>
                  </a:cxn>
                </a:cxnLst>
                <a:rect l="0" t="0" r="r" b="b"/>
                <a:pathLst>
                  <a:path w="256" h="30">
                    <a:moveTo>
                      <a:pt x="256" y="30"/>
                    </a:moveTo>
                    <a:lnTo>
                      <a:pt x="256" y="28"/>
                    </a:lnTo>
                    <a:lnTo>
                      <a:pt x="1" y="0"/>
                    </a:lnTo>
                    <a:lnTo>
                      <a:pt x="0" y="1"/>
                    </a:lnTo>
                    <a:lnTo>
                      <a:pt x="256" y="30"/>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9" name="Freeform 608"/>
              <p:cNvSpPr>
                <a:spLocks/>
              </p:cNvSpPr>
              <p:nvPr/>
            </p:nvSpPr>
            <p:spPr bwMode="auto">
              <a:xfrm>
                <a:off x="4101845" y="1298504"/>
                <a:ext cx="344828" cy="40410"/>
              </a:xfrm>
              <a:custGeom>
                <a:avLst/>
                <a:gdLst>
                  <a:gd name="T0" fmla="*/ 256 w 256"/>
                  <a:gd name="T1" fmla="*/ 30 h 30"/>
                  <a:gd name="T2" fmla="*/ 256 w 256"/>
                  <a:gd name="T3" fmla="*/ 28 h 30"/>
                  <a:gd name="T4" fmla="*/ 1 w 256"/>
                  <a:gd name="T5" fmla="*/ 0 h 30"/>
                  <a:gd name="T6" fmla="*/ 0 w 256"/>
                  <a:gd name="T7" fmla="*/ 1 h 30"/>
                  <a:gd name="T8" fmla="*/ 256 w 256"/>
                  <a:gd name="T9" fmla="*/ 30 h 30"/>
                </a:gdLst>
                <a:ahLst/>
                <a:cxnLst>
                  <a:cxn ang="0">
                    <a:pos x="T0" y="T1"/>
                  </a:cxn>
                  <a:cxn ang="0">
                    <a:pos x="T2" y="T3"/>
                  </a:cxn>
                  <a:cxn ang="0">
                    <a:pos x="T4" y="T5"/>
                  </a:cxn>
                  <a:cxn ang="0">
                    <a:pos x="T6" y="T7"/>
                  </a:cxn>
                  <a:cxn ang="0">
                    <a:pos x="T8" y="T9"/>
                  </a:cxn>
                </a:cxnLst>
                <a:rect l="0" t="0" r="r" b="b"/>
                <a:pathLst>
                  <a:path w="256" h="30">
                    <a:moveTo>
                      <a:pt x="256" y="30"/>
                    </a:moveTo>
                    <a:lnTo>
                      <a:pt x="256" y="28"/>
                    </a:lnTo>
                    <a:lnTo>
                      <a:pt x="1" y="0"/>
                    </a:lnTo>
                    <a:lnTo>
                      <a:pt x="0" y="1"/>
                    </a:lnTo>
                    <a:lnTo>
                      <a:pt x="256"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0" name="Freeform 609"/>
              <p:cNvSpPr>
                <a:spLocks/>
              </p:cNvSpPr>
              <p:nvPr/>
            </p:nvSpPr>
            <p:spPr bwMode="auto">
              <a:xfrm>
                <a:off x="4170542" y="1285034"/>
                <a:ext cx="278826" cy="30981"/>
              </a:xfrm>
              <a:custGeom>
                <a:avLst/>
                <a:gdLst>
                  <a:gd name="T0" fmla="*/ 207 w 207"/>
                  <a:gd name="T1" fmla="*/ 23 h 23"/>
                  <a:gd name="T2" fmla="*/ 207 w 207"/>
                  <a:gd name="T3" fmla="*/ 22 h 23"/>
                  <a:gd name="T4" fmla="*/ 0 w 207"/>
                  <a:gd name="T5" fmla="*/ 0 h 23"/>
                  <a:gd name="T6" fmla="*/ 0 w 207"/>
                  <a:gd name="T7" fmla="*/ 0 h 23"/>
                  <a:gd name="T8" fmla="*/ 207 w 207"/>
                  <a:gd name="T9" fmla="*/ 23 h 23"/>
                </a:gdLst>
                <a:ahLst/>
                <a:cxnLst>
                  <a:cxn ang="0">
                    <a:pos x="T0" y="T1"/>
                  </a:cxn>
                  <a:cxn ang="0">
                    <a:pos x="T2" y="T3"/>
                  </a:cxn>
                  <a:cxn ang="0">
                    <a:pos x="T4" y="T5"/>
                  </a:cxn>
                  <a:cxn ang="0">
                    <a:pos x="T6" y="T7"/>
                  </a:cxn>
                  <a:cxn ang="0">
                    <a:pos x="T8" y="T9"/>
                  </a:cxn>
                </a:cxnLst>
                <a:rect l="0" t="0" r="r" b="b"/>
                <a:pathLst>
                  <a:path w="207" h="23">
                    <a:moveTo>
                      <a:pt x="207" y="23"/>
                    </a:moveTo>
                    <a:lnTo>
                      <a:pt x="207" y="22"/>
                    </a:lnTo>
                    <a:lnTo>
                      <a:pt x="0" y="0"/>
                    </a:lnTo>
                    <a:lnTo>
                      <a:pt x="0" y="0"/>
                    </a:lnTo>
                    <a:lnTo>
                      <a:pt x="207" y="23"/>
                    </a:lnTo>
                    <a:close/>
                  </a:path>
                </a:pathLst>
              </a:custGeom>
              <a:solidFill>
                <a:srgbClr val="5B54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1" name="Freeform 610"/>
              <p:cNvSpPr>
                <a:spLocks/>
              </p:cNvSpPr>
              <p:nvPr/>
            </p:nvSpPr>
            <p:spPr bwMode="auto">
              <a:xfrm>
                <a:off x="3858042" y="1918117"/>
                <a:ext cx="327318" cy="304418"/>
              </a:xfrm>
              <a:custGeom>
                <a:avLst/>
                <a:gdLst>
                  <a:gd name="T0" fmla="*/ 112 w 243"/>
                  <a:gd name="T1" fmla="*/ 0 h 226"/>
                  <a:gd name="T2" fmla="*/ 82 w 243"/>
                  <a:gd name="T3" fmla="*/ 4 h 226"/>
                  <a:gd name="T4" fmla="*/ 71 w 243"/>
                  <a:gd name="T5" fmla="*/ 8 h 226"/>
                  <a:gd name="T6" fmla="*/ 51 w 243"/>
                  <a:gd name="T7" fmla="*/ 18 h 226"/>
                  <a:gd name="T8" fmla="*/ 34 w 243"/>
                  <a:gd name="T9" fmla="*/ 31 h 226"/>
                  <a:gd name="T10" fmla="*/ 20 w 243"/>
                  <a:gd name="T11" fmla="*/ 49 h 226"/>
                  <a:gd name="T12" fmla="*/ 9 w 243"/>
                  <a:gd name="T13" fmla="*/ 68 h 226"/>
                  <a:gd name="T14" fmla="*/ 3 w 243"/>
                  <a:gd name="T15" fmla="*/ 88 h 226"/>
                  <a:gd name="T16" fmla="*/ 0 w 243"/>
                  <a:gd name="T17" fmla="*/ 110 h 226"/>
                  <a:gd name="T18" fmla="*/ 1 w 243"/>
                  <a:gd name="T19" fmla="*/ 131 h 226"/>
                  <a:gd name="T20" fmla="*/ 4 w 243"/>
                  <a:gd name="T21" fmla="*/ 143 h 226"/>
                  <a:gd name="T22" fmla="*/ 11 w 243"/>
                  <a:gd name="T23" fmla="*/ 161 h 226"/>
                  <a:gd name="T24" fmla="*/ 31 w 243"/>
                  <a:gd name="T25" fmla="*/ 191 h 226"/>
                  <a:gd name="T26" fmla="*/ 59 w 243"/>
                  <a:gd name="T27" fmla="*/ 212 h 226"/>
                  <a:gd name="T28" fmla="*/ 93 w 243"/>
                  <a:gd name="T29" fmla="*/ 224 h 226"/>
                  <a:gd name="T30" fmla="*/ 112 w 243"/>
                  <a:gd name="T31" fmla="*/ 226 h 226"/>
                  <a:gd name="T32" fmla="*/ 142 w 243"/>
                  <a:gd name="T33" fmla="*/ 222 h 226"/>
                  <a:gd name="T34" fmla="*/ 152 w 243"/>
                  <a:gd name="T35" fmla="*/ 218 h 226"/>
                  <a:gd name="T36" fmla="*/ 171 w 243"/>
                  <a:gd name="T37" fmla="*/ 208 h 226"/>
                  <a:gd name="T38" fmla="*/ 189 w 243"/>
                  <a:gd name="T39" fmla="*/ 196 h 226"/>
                  <a:gd name="T40" fmla="*/ 202 w 243"/>
                  <a:gd name="T41" fmla="*/ 181 h 226"/>
                  <a:gd name="T42" fmla="*/ 213 w 243"/>
                  <a:gd name="T43" fmla="*/ 164 h 226"/>
                  <a:gd name="T44" fmla="*/ 220 w 243"/>
                  <a:gd name="T45" fmla="*/ 145 h 226"/>
                  <a:gd name="T46" fmla="*/ 224 w 243"/>
                  <a:gd name="T47" fmla="*/ 124 h 226"/>
                  <a:gd name="T48" fmla="*/ 224 w 243"/>
                  <a:gd name="T49" fmla="*/ 103 h 226"/>
                  <a:gd name="T50" fmla="*/ 236 w 243"/>
                  <a:gd name="T51" fmla="*/ 88 h 226"/>
                  <a:gd name="T52" fmla="*/ 239 w 243"/>
                  <a:gd name="T53" fmla="*/ 87 h 226"/>
                  <a:gd name="T54" fmla="*/ 243 w 243"/>
                  <a:gd name="T55" fmla="*/ 81 h 226"/>
                  <a:gd name="T56" fmla="*/ 240 w 243"/>
                  <a:gd name="T57" fmla="*/ 70 h 226"/>
                  <a:gd name="T58" fmla="*/ 239 w 243"/>
                  <a:gd name="T59" fmla="*/ 68 h 226"/>
                  <a:gd name="T60" fmla="*/ 235 w 243"/>
                  <a:gd name="T61" fmla="*/ 64 h 226"/>
                  <a:gd name="T62" fmla="*/ 232 w 243"/>
                  <a:gd name="T63" fmla="*/ 64 h 226"/>
                  <a:gd name="T64" fmla="*/ 216 w 243"/>
                  <a:gd name="T65" fmla="*/ 68 h 226"/>
                  <a:gd name="T66" fmla="*/ 208 w 243"/>
                  <a:gd name="T67" fmla="*/ 53 h 226"/>
                  <a:gd name="T68" fmla="*/ 186 w 243"/>
                  <a:gd name="T69" fmla="*/ 29 h 226"/>
                  <a:gd name="T70" fmla="*/ 159 w 243"/>
                  <a:gd name="T71" fmla="*/ 11 h 226"/>
                  <a:gd name="T72" fmla="*/ 128 w 243"/>
                  <a:gd name="T73" fmla="*/ 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3" h="226">
                    <a:moveTo>
                      <a:pt x="112" y="0"/>
                    </a:moveTo>
                    <a:lnTo>
                      <a:pt x="112" y="0"/>
                    </a:lnTo>
                    <a:lnTo>
                      <a:pt x="97" y="2"/>
                    </a:lnTo>
                    <a:lnTo>
                      <a:pt x="82" y="4"/>
                    </a:lnTo>
                    <a:lnTo>
                      <a:pt x="82" y="4"/>
                    </a:lnTo>
                    <a:lnTo>
                      <a:pt x="71" y="8"/>
                    </a:lnTo>
                    <a:lnTo>
                      <a:pt x="61" y="12"/>
                    </a:lnTo>
                    <a:lnTo>
                      <a:pt x="51" y="18"/>
                    </a:lnTo>
                    <a:lnTo>
                      <a:pt x="42" y="24"/>
                    </a:lnTo>
                    <a:lnTo>
                      <a:pt x="34" y="31"/>
                    </a:lnTo>
                    <a:lnTo>
                      <a:pt x="27" y="39"/>
                    </a:lnTo>
                    <a:lnTo>
                      <a:pt x="20" y="49"/>
                    </a:lnTo>
                    <a:lnTo>
                      <a:pt x="13" y="57"/>
                    </a:lnTo>
                    <a:lnTo>
                      <a:pt x="9" y="68"/>
                    </a:lnTo>
                    <a:lnTo>
                      <a:pt x="5" y="77"/>
                    </a:lnTo>
                    <a:lnTo>
                      <a:pt x="3" y="88"/>
                    </a:lnTo>
                    <a:lnTo>
                      <a:pt x="0" y="99"/>
                    </a:lnTo>
                    <a:lnTo>
                      <a:pt x="0" y="110"/>
                    </a:lnTo>
                    <a:lnTo>
                      <a:pt x="0" y="120"/>
                    </a:lnTo>
                    <a:lnTo>
                      <a:pt x="1" y="131"/>
                    </a:lnTo>
                    <a:lnTo>
                      <a:pt x="4" y="143"/>
                    </a:lnTo>
                    <a:lnTo>
                      <a:pt x="4" y="143"/>
                    </a:lnTo>
                    <a:lnTo>
                      <a:pt x="7" y="153"/>
                    </a:lnTo>
                    <a:lnTo>
                      <a:pt x="11" y="161"/>
                    </a:lnTo>
                    <a:lnTo>
                      <a:pt x="19" y="177"/>
                    </a:lnTo>
                    <a:lnTo>
                      <a:pt x="31" y="191"/>
                    </a:lnTo>
                    <a:lnTo>
                      <a:pt x="44" y="203"/>
                    </a:lnTo>
                    <a:lnTo>
                      <a:pt x="59" y="212"/>
                    </a:lnTo>
                    <a:lnTo>
                      <a:pt x="76" y="220"/>
                    </a:lnTo>
                    <a:lnTo>
                      <a:pt x="93" y="224"/>
                    </a:lnTo>
                    <a:lnTo>
                      <a:pt x="112" y="226"/>
                    </a:lnTo>
                    <a:lnTo>
                      <a:pt x="112" y="226"/>
                    </a:lnTo>
                    <a:lnTo>
                      <a:pt x="127" y="224"/>
                    </a:lnTo>
                    <a:lnTo>
                      <a:pt x="142" y="222"/>
                    </a:lnTo>
                    <a:lnTo>
                      <a:pt x="142" y="222"/>
                    </a:lnTo>
                    <a:lnTo>
                      <a:pt x="152" y="218"/>
                    </a:lnTo>
                    <a:lnTo>
                      <a:pt x="162" y="213"/>
                    </a:lnTo>
                    <a:lnTo>
                      <a:pt x="171" y="208"/>
                    </a:lnTo>
                    <a:lnTo>
                      <a:pt x="181" y="203"/>
                    </a:lnTo>
                    <a:lnTo>
                      <a:pt x="189" y="196"/>
                    </a:lnTo>
                    <a:lnTo>
                      <a:pt x="196" y="189"/>
                    </a:lnTo>
                    <a:lnTo>
                      <a:pt x="202" y="181"/>
                    </a:lnTo>
                    <a:lnTo>
                      <a:pt x="208" y="172"/>
                    </a:lnTo>
                    <a:lnTo>
                      <a:pt x="213" y="164"/>
                    </a:lnTo>
                    <a:lnTo>
                      <a:pt x="217" y="154"/>
                    </a:lnTo>
                    <a:lnTo>
                      <a:pt x="220" y="145"/>
                    </a:lnTo>
                    <a:lnTo>
                      <a:pt x="223" y="134"/>
                    </a:lnTo>
                    <a:lnTo>
                      <a:pt x="224" y="124"/>
                    </a:lnTo>
                    <a:lnTo>
                      <a:pt x="225" y="114"/>
                    </a:lnTo>
                    <a:lnTo>
                      <a:pt x="224" y="103"/>
                    </a:lnTo>
                    <a:lnTo>
                      <a:pt x="223" y="92"/>
                    </a:lnTo>
                    <a:lnTo>
                      <a:pt x="236" y="88"/>
                    </a:lnTo>
                    <a:lnTo>
                      <a:pt x="236" y="88"/>
                    </a:lnTo>
                    <a:lnTo>
                      <a:pt x="239" y="87"/>
                    </a:lnTo>
                    <a:lnTo>
                      <a:pt x="242" y="84"/>
                    </a:lnTo>
                    <a:lnTo>
                      <a:pt x="243" y="81"/>
                    </a:lnTo>
                    <a:lnTo>
                      <a:pt x="242" y="77"/>
                    </a:lnTo>
                    <a:lnTo>
                      <a:pt x="240" y="70"/>
                    </a:lnTo>
                    <a:lnTo>
                      <a:pt x="240" y="70"/>
                    </a:lnTo>
                    <a:lnTo>
                      <a:pt x="239" y="68"/>
                    </a:lnTo>
                    <a:lnTo>
                      <a:pt x="238" y="65"/>
                    </a:lnTo>
                    <a:lnTo>
                      <a:pt x="235" y="64"/>
                    </a:lnTo>
                    <a:lnTo>
                      <a:pt x="232" y="64"/>
                    </a:lnTo>
                    <a:lnTo>
                      <a:pt x="232" y="64"/>
                    </a:lnTo>
                    <a:lnTo>
                      <a:pt x="229" y="64"/>
                    </a:lnTo>
                    <a:lnTo>
                      <a:pt x="216" y="68"/>
                    </a:lnTo>
                    <a:lnTo>
                      <a:pt x="216" y="68"/>
                    </a:lnTo>
                    <a:lnTo>
                      <a:pt x="208" y="53"/>
                    </a:lnTo>
                    <a:lnTo>
                      <a:pt x="198" y="39"/>
                    </a:lnTo>
                    <a:lnTo>
                      <a:pt x="186" y="29"/>
                    </a:lnTo>
                    <a:lnTo>
                      <a:pt x="174" y="19"/>
                    </a:lnTo>
                    <a:lnTo>
                      <a:pt x="159" y="11"/>
                    </a:lnTo>
                    <a:lnTo>
                      <a:pt x="144" y="6"/>
                    </a:lnTo>
                    <a:lnTo>
                      <a:pt x="128" y="2"/>
                    </a:lnTo>
                    <a:lnTo>
                      <a:pt x="112" y="0"/>
                    </a:lnTo>
                    <a:close/>
                  </a:path>
                </a:pathLst>
              </a:custGeom>
              <a:solidFill>
                <a:srgbClr val="1F7D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2" name="Freeform 611"/>
              <p:cNvSpPr>
                <a:spLocks/>
              </p:cNvSpPr>
              <p:nvPr/>
            </p:nvSpPr>
            <p:spPr bwMode="auto">
              <a:xfrm>
                <a:off x="3858042" y="1918117"/>
                <a:ext cx="327318" cy="304418"/>
              </a:xfrm>
              <a:custGeom>
                <a:avLst/>
                <a:gdLst>
                  <a:gd name="T0" fmla="*/ 112 w 243"/>
                  <a:gd name="T1" fmla="*/ 0 h 226"/>
                  <a:gd name="T2" fmla="*/ 82 w 243"/>
                  <a:gd name="T3" fmla="*/ 4 h 226"/>
                  <a:gd name="T4" fmla="*/ 71 w 243"/>
                  <a:gd name="T5" fmla="*/ 8 h 226"/>
                  <a:gd name="T6" fmla="*/ 51 w 243"/>
                  <a:gd name="T7" fmla="*/ 18 h 226"/>
                  <a:gd name="T8" fmla="*/ 34 w 243"/>
                  <a:gd name="T9" fmla="*/ 31 h 226"/>
                  <a:gd name="T10" fmla="*/ 20 w 243"/>
                  <a:gd name="T11" fmla="*/ 49 h 226"/>
                  <a:gd name="T12" fmla="*/ 9 w 243"/>
                  <a:gd name="T13" fmla="*/ 68 h 226"/>
                  <a:gd name="T14" fmla="*/ 3 w 243"/>
                  <a:gd name="T15" fmla="*/ 88 h 226"/>
                  <a:gd name="T16" fmla="*/ 0 w 243"/>
                  <a:gd name="T17" fmla="*/ 110 h 226"/>
                  <a:gd name="T18" fmla="*/ 1 w 243"/>
                  <a:gd name="T19" fmla="*/ 131 h 226"/>
                  <a:gd name="T20" fmla="*/ 4 w 243"/>
                  <a:gd name="T21" fmla="*/ 143 h 226"/>
                  <a:gd name="T22" fmla="*/ 11 w 243"/>
                  <a:gd name="T23" fmla="*/ 161 h 226"/>
                  <a:gd name="T24" fmla="*/ 31 w 243"/>
                  <a:gd name="T25" fmla="*/ 191 h 226"/>
                  <a:gd name="T26" fmla="*/ 59 w 243"/>
                  <a:gd name="T27" fmla="*/ 212 h 226"/>
                  <a:gd name="T28" fmla="*/ 93 w 243"/>
                  <a:gd name="T29" fmla="*/ 224 h 226"/>
                  <a:gd name="T30" fmla="*/ 112 w 243"/>
                  <a:gd name="T31" fmla="*/ 226 h 226"/>
                  <a:gd name="T32" fmla="*/ 142 w 243"/>
                  <a:gd name="T33" fmla="*/ 222 h 226"/>
                  <a:gd name="T34" fmla="*/ 152 w 243"/>
                  <a:gd name="T35" fmla="*/ 218 h 226"/>
                  <a:gd name="T36" fmla="*/ 171 w 243"/>
                  <a:gd name="T37" fmla="*/ 208 h 226"/>
                  <a:gd name="T38" fmla="*/ 189 w 243"/>
                  <a:gd name="T39" fmla="*/ 196 h 226"/>
                  <a:gd name="T40" fmla="*/ 202 w 243"/>
                  <a:gd name="T41" fmla="*/ 181 h 226"/>
                  <a:gd name="T42" fmla="*/ 213 w 243"/>
                  <a:gd name="T43" fmla="*/ 164 h 226"/>
                  <a:gd name="T44" fmla="*/ 220 w 243"/>
                  <a:gd name="T45" fmla="*/ 145 h 226"/>
                  <a:gd name="T46" fmla="*/ 224 w 243"/>
                  <a:gd name="T47" fmla="*/ 124 h 226"/>
                  <a:gd name="T48" fmla="*/ 224 w 243"/>
                  <a:gd name="T49" fmla="*/ 103 h 226"/>
                  <a:gd name="T50" fmla="*/ 236 w 243"/>
                  <a:gd name="T51" fmla="*/ 88 h 226"/>
                  <a:gd name="T52" fmla="*/ 239 w 243"/>
                  <a:gd name="T53" fmla="*/ 87 h 226"/>
                  <a:gd name="T54" fmla="*/ 243 w 243"/>
                  <a:gd name="T55" fmla="*/ 81 h 226"/>
                  <a:gd name="T56" fmla="*/ 240 w 243"/>
                  <a:gd name="T57" fmla="*/ 70 h 226"/>
                  <a:gd name="T58" fmla="*/ 239 w 243"/>
                  <a:gd name="T59" fmla="*/ 68 h 226"/>
                  <a:gd name="T60" fmla="*/ 235 w 243"/>
                  <a:gd name="T61" fmla="*/ 64 h 226"/>
                  <a:gd name="T62" fmla="*/ 232 w 243"/>
                  <a:gd name="T63" fmla="*/ 64 h 226"/>
                  <a:gd name="T64" fmla="*/ 216 w 243"/>
                  <a:gd name="T65" fmla="*/ 68 h 226"/>
                  <a:gd name="T66" fmla="*/ 208 w 243"/>
                  <a:gd name="T67" fmla="*/ 53 h 226"/>
                  <a:gd name="T68" fmla="*/ 186 w 243"/>
                  <a:gd name="T69" fmla="*/ 29 h 226"/>
                  <a:gd name="T70" fmla="*/ 159 w 243"/>
                  <a:gd name="T71" fmla="*/ 11 h 226"/>
                  <a:gd name="T72" fmla="*/ 128 w 243"/>
                  <a:gd name="T73" fmla="*/ 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3" h="226">
                    <a:moveTo>
                      <a:pt x="112" y="0"/>
                    </a:moveTo>
                    <a:lnTo>
                      <a:pt x="112" y="0"/>
                    </a:lnTo>
                    <a:lnTo>
                      <a:pt x="97" y="2"/>
                    </a:lnTo>
                    <a:lnTo>
                      <a:pt x="82" y="4"/>
                    </a:lnTo>
                    <a:lnTo>
                      <a:pt x="82" y="4"/>
                    </a:lnTo>
                    <a:lnTo>
                      <a:pt x="71" y="8"/>
                    </a:lnTo>
                    <a:lnTo>
                      <a:pt x="61" y="12"/>
                    </a:lnTo>
                    <a:lnTo>
                      <a:pt x="51" y="18"/>
                    </a:lnTo>
                    <a:lnTo>
                      <a:pt x="42" y="24"/>
                    </a:lnTo>
                    <a:lnTo>
                      <a:pt x="34" y="31"/>
                    </a:lnTo>
                    <a:lnTo>
                      <a:pt x="27" y="39"/>
                    </a:lnTo>
                    <a:lnTo>
                      <a:pt x="20" y="49"/>
                    </a:lnTo>
                    <a:lnTo>
                      <a:pt x="13" y="57"/>
                    </a:lnTo>
                    <a:lnTo>
                      <a:pt x="9" y="68"/>
                    </a:lnTo>
                    <a:lnTo>
                      <a:pt x="5" y="77"/>
                    </a:lnTo>
                    <a:lnTo>
                      <a:pt x="3" y="88"/>
                    </a:lnTo>
                    <a:lnTo>
                      <a:pt x="0" y="99"/>
                    </a:lnTo>
                    <a:lnTo>
                      <a:pt x="0" y="110"/>
                    </a:lnTo>
                    <a:lnTo>
                      <a:pt x="0" y="120"/>
                    </a:lnTo>
                    <a:lnTo>
                      <a:pt x="1" y="131"/>
                    </a:lnTo>
                    <a:lnTo>
                      <a:pt x="4" y="143"/>
                    </a:lnTo>
                    <a:lnTo>
                      <a:pt x="4" y="143"/>
                    </a:lnTo>
                    <a:lnTo>
                      <a:pt x="7" y="153"/>
                    </a:lnTo>
                    <a:lnTo>
                      <a:pt x="11" y="161"/>
                    </a:lnTo>
                    <a:lnTo>
                      <a:pt x="19" y="177"/>
                    </a:lnTo>
                    <a:lnTo>
                      <a:pt x="31" y="191"/>
                    </a:lnTo>
                    <a:lnTo>
                      <a:pt x="44" y="203"/>
                    </a:lnTo>
                    <a:lnTo>
                      <a:pt x="59" y="212"/>
                    </a:lnTo>
                    <a:lnTo>
                      <a:pt x="76" y="220"/>
                    </a:lnTo>
                    <a:lnTo>
                      <a:pt x="93" y="224"/>
                    </a:lnTo>
                    <a:lnTo>
                      <a:pt x="112" y="226"/>
                    </a:lnTo>
                    <a:lnTo>
                      <a:pt x="112" y="226"/>
                    </a:lnTo>
                    <a:lnTo>
                      <a:pt x="127" y="224"/>
                    </a:lnTo>
                    <a:lnTo>
                      <a:pt x="142" y="222"/>
                    </a:lnTo>
                    <a:lnTo>
                      <a:pt x="142" y="222"/>
                    </a:lnTo>
                    <a:lnTo>
                      <a:pt x="152" y="218"/>
                    </a:lnTo>
                    <a:lnTo>
                      <a:pt x="162" y="213"/>
                    </a:lnTo>
                    <a:lnTo>
                      <a:pt x="171" y="208"/>
                    </a:lnTo>
                    <a:lnTo>
                      <a:pt x="181" y="203"/>
                    </a:lnTo>
                    <a:lnTo>
                      <a:pt x="189" y="196"/>
                    </a:lnTo>
                    <a:lnTo>
                      <a:pt x="196" y="189"/>
                    </a:lnTo>
                    <a:lnTo>
                      <a:pt x="202" y="181"/>
                    </a:lnTo>
                    <a:lnTo>
                      <a:pt x="208" y="172"/>
                    </a:lnTo>
                    <a:lnTo>
                      <a:pt x="213" y="164"/>
                    </a:lnTo>
                    <a:lnTo>
                      <a:pt x="217" y="154"/>
                    </a:lnTo>
                    <a:lnTo>
                      <a:pt x="220" y="145"/>
                    </a:lnTo>
                    <a:lnTo>
                      <a:pt x="223" y="134"/>
                    </a:lnTo>
                    <a:lnTo>
                      <a:pt x="224" y="124"/>
                    </a:lnTo>
                    <a:lnTo>
                      <a:pt x="225" y="114"/>
                    </a:lnTo>
                    <a:lnTo>
                      <a:pt x="224" y="103"/>
                    </a:lnTo>
                    <a:lnTo>
                      <a:pt x="223" y="92"/>
                    </a:lnTo>
                    <a:lnTo>
                      <a:pt x="236" y="88"/>
                    </a:lnTo>
                    <a:lnTo>
                      <a:pt x="236" y="88"/>
                    </a:lnTo>
                    <a:lnTo>
                      <a:pt x="239" y="87"/>
                    </a:lnTo>
                    <a:lnTo>
                      <a:pt x="242" y="84"/>
                    </a:lnTo>
                    <a:lnTo>
                      <a:pt x="243" y="81"/>
                    </a:lnTo>
                    <a:lnTo>
                      <a:pt x="242" y="77"/>
                    </a:lnTo>
                    <a:lnTo>
                      <a:pt x="240" y="70"/>
                    </a:lnTo>
                    <a:lnTo>
                      <a:pt x="240" y="70"/>
                    </a:lnTo>
                    <a:lnTo>
                      <a:pt x="239" y="68"/>
                    </a:lnTo>
                    <a:lnTo>
                      <a:pt x="238" y="65"/>
                    </a:lnTo>
                    <a:lnTo>
                      <a:pt x="235" y="64"/>
                    </a:lnTo>
                    <a:lnTo>
                      <a:pt x="232" y="64"/>
                    </a:lnTo>
                    <a:lnTo>
                      <a:pt x="232" y="64"/>
                    </a:lnTo>
                    <a:lnTo>
                      <a:pt x="229" y="64"/>
                    </a:lnTo>
                    <a:lnTo>
                      <a:pt x="216" y="68"/>
                    </a:lnTo>
                    <a:lnTo>
                      <a:pt x="216" y="68"/>
                    </a:lnTo>
                    <a:lnTo>
                      <a:pt x="208" y="53"/>
                    </a:lnTo>
                    <a:lnTo>
                      <a:pt x="198" y="39"/>
                    </a:lnTo>
                    <a:lnTo>
                      <a:pt x="186" y="29"/>
                    </a:lnTo>
                    <a:lnTo>
                      <a:pt x="174" y="19"/>
                    </a:lnTo>
                    <a:lnTo>
                      <a:pt x="159" y="11"/>
                    </a:lnTo>
                    <a:lnTo>
                      <a:pt x="144" y="6"/>
                    </a:lnTo>
                    <a:lnTo>
                      <a:pt x="128" y="2"/>
                    </a:lnTo>
                    <a:lnTo>
                      <a:pt x="1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3" name="Freeform 612"/>
              <p:cNvSpPr>
                <a:spLocks/>
              </p:cNvSpPr>
              <p:nvPr/>
            </p:nvSpPr>
            <p:spPr bwMode="auto">
              <a:xfrm>
                <a:off x="3924043" y="1931587"/>
                <a:ext cx="301724" cy="303072"/>
              </a:xfrm>
              <a:custGeom>
                <a:avLst/>
                <a:gdLst>
                  <a:gd name="T0" fmla="*/ 220 w 224"/>
                  <a:gd name="T1" fmla="*/ 82 h 225"/>
                  <a:gd name="T2" fmla="*/ 224 w 224"/>
                  <a:gd name="T3" fmla="*/ 105 h 225"/>
                  <a:gd name="T4" fmla="*/ 224 w 224"/>
                  <a:gd name="T5" fmla="*/ 127 h 225"/>
                  <a:gd name="T6" fmla="*/ 218 w 224"/>
                  <a:gd name="T7" fmla="*/ 148 h 225"/>
                  <a:gd name="T8" fmla="*/ 210 w 224"/>
                  <a:gd name="T9" fmla="*/ 168 h 225"/>
                  <a:gd name="T10" fmla="*/ 197 w 224"/>
                  <a:gd name="T11" fmla="*/ 186 h 225"/>
                  <a:gd name="T12" fmla="*/ 182 w 224"/>
                  <a:gd name="T13" fmla="*/ 201 h 225"/>
                  <a:gd name="T14" fmla="*/ 163 w 224"/>
                  <a:gd name="T15" fmla="*/ 213 h 225"/>
                  <a:gd name="T16" fmla="*/ 141 w 224"/>
                  <a:gd name="T17" fmla="*/ 221 h 225"/>
                  <a:gd name="T18" fmla="*/ 130 w 224"/>
                  <a:gd name="T19" fmla="*/ 224 h 225"/>
                  <a:gd name="T20" fmla="*/ 108 w 224"/>
                  <a:gd name="T21" fmla="*/ 225 h 225"/>
                  <a:gd name="T22" fmla="*/ 86 w 224"/>
                  <a:gd name="T23" fmla="*/ 222 h 225"/>
                  <a:gd name="T24" fmla="*/ 66 w 224"/>
                  <a:gd name="T25" fmla="*/ 216 h 225"/>
                  <a:gd name="T26" fmla="*/ 47 w 224"/>
                  <a:gd name="T27" fmla="*/ 205 h 225"/>
                  <a:gd name="T28" fmla="*/ 31 w 224"/>
                  <a:gd name="T29" fmla="*/ 190 h 225"/>
                  <a:gd name="T30" fmla="*/ 17 w 224"/>
                  <a:gd name="T31" fmla="*/ 174 h 225"/>
                  <a:gd name="T32" fmla="*/ 6 w 224"/>
                  <a:gd name="T33" fmla="*/ 154 h 225"/>
                  <a:gd name="T34" fmla="*/ 4 w 224"/>
                  <a:gd name="T35" fmla="*/ 143 h 225"/>
                  <a:gd name="T36" fmla="*/ 0 w 224"/>
                  <a:gd name="T37" fmla="*/ 120 h 225"/>
                  <a:gd name="T38" fmla="*/ 0 w 224"/>
                  <a:gd name="T39" fmla="*/ 98 h 225"/>
                  <a:gd name="T40" fmla="*/ 5 w 224"/>
                  <a:gd name="T41" fmla="*/ 77 h 225"/>
                  <a:gd name="T42" fmla="*/ 13 w 224"/>
                  <a:gd name="T43" fmla="*/ 56 h 225"/>
                  <a:gd name="T44" fmla="*/ 27 w 224"/>
                  <a:gd name="T45" fmla="*/ 39 h 225"/>
                  <a:gd name="T46" fmla="*/ 41 w 224"/>
                  <a:gd name="T47" fmla="*/ 24 h 225"/>
                  <a:gd name="T48" fmla="*/ 60 w 224"/>
                  <a:gd name="T49" fmla="*/ 12 h 225"/>
                  <a:gd name="T50" fmla="*/ 82 w 224"/>
                  <a:gd name="T51" fmla="*/ 4 h 225"/>
                  <a:gd name="T52" fmla="*/ 93 w 224"/>
                  <a:gd name="T53" fmla="*/ 1 h 225"/>
                  <a:gd name="T54" fmla="*/ 116 w 224"/>
                  <a:gd name="T55" fmla="*/ 0 h 225"/>
                  <a:gd name="T56" fmla="*/ 137 w 224"/>
                  <a:gd name="T57" fmla="*/ 2 h 225"/>
                  <a:gd name="T58" fmla="*/ 157 w 224"/>
                  <a:gd name="T59" fmla="*/ 9 h 225"/>
                  <a:gd name="T60" fmla="*/ 176 w 224"/>
                  <a:gd name="T61" fmla="*/ 20 h 225"/>
                  <a:gd name="T62" fmla="*/ 193 w 224"/>
                  <a:gd name="T63" fmla="*/ 33 h 225"/>
                  <a:gd name="T64" fmla="*/ 206 w 224"/>
                  <a:gd name="T65" fmla="*/ 51 h 225"/>
                  <a:gd name="T66" fmla="*/ 217 w 224"/>
                  <a:gd name="T67" fmla="*/ 71 h 225"/>
                  <a:gd name="T68" fmla="*/ 220 w 224"/>
                  <a:gd name="T69" fmla="*/ 8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4" h="225">
                    <a:moveTo>
                      <a:pt x="220" y="82"/>
                    </a:moveTo>
                    <a:lnTo>
                      <a:pt x="220" y="82"/>
                    </a:lnTo>
                    <a:lnTo>
                      <a:pt x="222" y="93"/>
                    </a:lnTo>
                    <a:lnTo>
                      <a:pt x="224" y="105"/>
                    </a:lnTo>
                    <a:lnTo>
                      <a:pt x="224" y="116"/>
                    </a:lnTo>
                    <a:lnTo>
                      <a:pt x="224" y="127"/>
                    </a:lnTo>
                    <a:lnTo>
                      <a:pt x="221" y="137"/>
                    </a:lnTo>
                    <a:lnTo>
                      <a:pt x="218" y="148"/>
                    </a:lnTo>
                    <a:lnTo>
                      <a:pt x="214" y="158"/>
                    </a:lnTo>
                    <a:lnTo>
                      <a:pt x="210" y="168"/>
                    </a:lnTo>
                    <a:lnTo>
                      <a:pt x="203" y="176"/>
                    </a:lnTo>
                    <a:lnTo>
                      <a:pt x="197" y="186"/>
                    </a:lnTo>
                    <a:lnTo>
                      <a:pt x="190" y="194"/>
                    </a:lnTo>
                    <a:lnTo>
                      <a:pt x="182" y="201"/>
                    </a:lnTo>
                    <a:lnTo>
                      <a:pt x="172" y="208"/>
                    </a:lnTo>
                    <a:lnTo>
                      <a:pt x="163" y="213"/>
                    </a:lnTo>
                    <a:lnTo>
                      <a:pt x="152" y="217"/>
                    </a:lnTo>
                    <a:lnTo>
                      <a:pt x="141" y="221"/>
                    </a:lnTo>
                    <a:lnTo>
                      <a:pt x="141" y="221"/>
                    </a:lnTo>
                    <a:lnTo>
                      <a:pt x="130" y="224"/>
                    </a:lnTo>
                    <a:lnTo>
                      <a:pt x="120" y="225"/>
                    </a:lnTo>
                    <a:lnTo>
                      <a:pt x="108" y="225"/>
                    </a:lnTo>
                    <a:lnTo>
                      <a:pt x="97" y="224"/>
                    </a:lnTo>
                    <a:lnTo>
                      <a:pt x="86" y="222"/>
                    </a:lnTo>
                    <a:lnTo>
                      <a:pt x="75" y="220"/>
                    </a:lnTo>
                    <a:lnTo>
                      <a:pt x="66" y="216"/>
                    </a:lnTo>
                    <a:lnTo>
                      <a:pt x="56" y="210"/>
                    </a:lnTo>
                    <a:lnTo>
                      <a:pt x="47" y="205"/>
                    </a:lnTo>
                    <a:lnTo>
                      <a:pt x="39" y="198"/>
                    </a:lnTo>
                    <a:lnTo>
                      <a:pt x="31" y="190"/>
                    </a:lnTo>
                    <a:lnTo>
                      <a:pt x="24" y="182"/>
                    </a:lnTo>
                    <a:lnTo>
                      <a:pt x="17" y="174"/>
                    </a:lnTo>
                    <a:lnTo>
                      <a:pt x="12" y="163"/>
                    </a:lnTo>
                    <a:lnTo>
                      <a:pt x="6" y="154"/>
                    </a:lnTo>
                    <a:lnTo>
                      <a:pt x="4" y="143"/>
                    </a:lnTo>
                    <a:lnTo>
                      <a:pt x="4" y="143"/>
                    </a:lnTo>
                    <a:lnTo>
                      <a:pt x="1" y="131"/>
                    </a:lnTo>
                    <a:lnTo>
                      <a:pt x="0" y="120"/>
                    </a:lnTo>
                    <a:lnTo>
                      <a:pt x="0" y="109"/>
                    </a:lnTo>
                    <a:lnTo>
                      <a:pt x="0" y="98"/>
                    </a:lnTo>
                    <a:lnTo>
                      <a:pt x="2" y="87"/>
                    </a:lnTo>
                    <a:lnTo>
                      <a:pt x="5" y="77"/>
                    </a:lnTo>
                    <a:lnTo>
                      <a:pt x="9" y="66"/>
                    </a:lnTo>
                    <a:lnTo>
                      <a:pt x="13" y="56"/>
                    </a:lnTo>
                    <a:lnTo>
                      <a:pt x="20" y="48"/>
                    </a:lnTo>
                    <a:lnTo>
                      <a:pt x="27" y="39"/>
                    </a:lnTo>
                    <a:lnTo>
                      <a:pt x="33" y="31"/>
                    </a:lnTo>
                    <a:lnTo>
                      <a:pt x="41" y="24"/>
                    </a:lnTo>
                    <a:lnTo>
                      <a:pt x="51" y="17"/>
                    </a:lnTo>
                    <a:lnTo>
                      <a:pt x="60" y="12"/>
                    </a:lnTo>
                    <a:lnTo>
                      <a:pt x="71" y="8"/>
                    </a:lnTo>
                    <a:lnTo>
                      <a:pt x="82" y="4"/>
                    </a:lnTo>
                    <a:lnTo>
                      <a:pt x="82" y="4"/>
                    </a:lnTo>
                    <a:lnTo>
                      <a:pt x="93" y="1"/>
                    </a:lnTo>
                    <a:lnTo>
                      <a:pt x="103" y="0"/>
                    </a:lnTo>
                    <a:lnTo>
                      <a:pt x="116" y="0"/>
                    </a:lnTo>
                    <a:lnTo>
                      <a:pt x="126" y="1"/>
                    </a:lnTo>
                    <a:lnTo>
                      <a:pt x="137" y="2"/>
                    </a:lnTo>
                    <a:lnTo>
                      <a:pt x="147" y="5"/>
                    </a:lnTo>
                    <a:lnTo>
                      <a:pt x="157" y="9"/>
                    </a:lnTo>
                    <a:lnTo>
                      <a:pt x="167" y="14"/>
                    </a:lnTo>
                    <a:lnTo>
                      <a:pt x="176" y="20"/>
                    </a:lnTo>
                    <a:lnTo>
                      <a:pt x="184" y="27"/>
                    </a:lnTo>
                    <a:lnTo>
                      <a:pt x="193" y="33"/>
                    </a:lnTo>
                    <a:lnTo>
                      <a:pt x="199" y="43"/>
                    </a:lnTo>
                    <a:lnTo>
                      <a:pt x="206" y="51"/>
                    </a:lnTo>
                    <a:lnTo>
                      <a:pt x="211" y="60"/>
                    </a:lnTo>
                    <a:lnTo>
                      <a:pt x="217" y="71"/>
                    </a:lnTo>
                    <a:lnTo>
                      <a:pt x="220" y="82"/>
                    </a:lnTo>
                    <a:lnTo>
                      <a:pt x="220"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4" name="Freeform 613"/>
              <p:cNvSpPr>
                <a:spLocks/>
              </p:cNvSpPr>
              <p:nvPr/>
            </p:nvSpPr>
            <p:spPr bwMode="auto">
              <a:xfrm>
                <a:off x="3932125" y="1939669"/>
                <a:ext cx="284214" cy="285561"/>
              </a:xfrm>
              <a:custGeom>
                <a:avLst/>
                <a:gdLst>
                  <a:gd name="T0" fmla="*/ 207 w 211"/>
                  <a:gd name="T1" fmla="*/ 77 h 212"/>
                  <a:gd name="T2" fmla="*/ 211 w 211"/>
                  <a:gd name="T3" fmla="*/ 99 h 212"/>
                  <a:gd name="T4" fmla="*/ 211 w 211"/>
                  <a:gd name="T5" fmla="*/ 121 h 212"/>
                  <a:gd name="T6" fmla="*/ 205 w 211"/>
                  <a:gd name="T7" fmla="*/ 139 h 212"/>
                  <a:gd name="T8" fmla="*/ 197 w 211"/>
                  <a:gd name="T9" fmla="*/ 158 h 212"/>
                  <a:gd name="T10" fmla="*/ 187 w 211"/>
                  <a:gd name="T11" fmla="*/ 175 h 212"/>
                  <a:gd name="T12" fmla="*/ 172 w 211"/>
                  <a:gd name="T13" fmla="*/ 189 h 212"/>
                  <a:gd name="T14" fmla="*/ 154 w 211"/>
                  <a:gd name="T15" fmla="*/ 200 h 212"/>
                  <a:gd name="T16" fmla="*/ 134 w 211"/>
                  <a:gd name="T17" fmla="*/ 208 h 212"/>
                  <a:gd name="T18" fmla="*/ 123 w 211"/>
                  <a:gd name="T19" fmla="*/ 211 h 212"/>
                  <a:gd name="T20" fmla="*/ 103 w 211"/>
                  <a:gd name="T21" fmla="*/ 212 h 212"/>
                  <a:gd name="T22" fmla="*/ 81 w 211"/>
                  <a:gd name="T23" fmla="*/ 210 h 212"/>
                  <a:gd name="T24" fmla="*/ 62 w 211"/>
                  <a:gd name="T25" fmla="*/ 203 h 212"/>
                  <a:gd name="T26" fmla="*/ 45 w 211"/>
                  <a:gd name="T27" fmla="*/ 193 h 212"/>
                  <a:gd name="T28" fmla="*/ 30 w 211"/>
                  <a:gd name="T29" fmla="*/ 180 h 212"/>
                  <a:gd name="T30" fmla="*/ 16 w 211"/>
                  <a:gd name="T31" fmla="*/ 164 h 212"/>
                  <a:gd name="T32" fmla="*/ 7 w 211"/>
                  <a:gd name="T33" fmla="*/ 145 h 212"/>
                  <a:gd name="T34" fmla="*/ 3 w 211"/>
                  <a:gd name="T35" fmla="*/ 134 h 212"/>
                  <a:gd name="T36" fmla="*/ 0 w 211"/>
                  <a:gd name="T37" fmla="*/ 114 h 212"/>
                  <a:gd name="T38" fmla="*/ 0 w 211"/>
                  <a:gd name="T39" fmla="*/ 92 h 212"/>
                  <a:gd name="T40" fmla="*/ 6 w 211"/>
                  <a:gd name="T41" fmla="*/ 73 h 212"/>
                  <a:gd name="T42" fmla="*/ 14 w 211"/>
                  <a:gd name="T43" fmla="*/ 54 h 212"/>
                  <a:gd name="T44" fmla="*/ 25 w 211"/>
                  <a:gd name="T45" fmla="*/ 37 h 212"/>
                  <a:gd name="T46" fmla="*/ 39 w 211"/>
                  <a:gd name="T47" fmla="*/ 23 h 212"/>
                  <a:gd name="T48" fmla="*/ 57 w 211"/>
                  <a:gd name="T49" fmla="*/ 13 h 212"/>
                  <a:gd name="T50" fmla="*/ 77 w 211"/>
                  <a:gd name="T51" fmla="*/ 4 h 212"/>
                  <a:gd name="T52" fmla="*/ 88 w 211"/>
                  <a:gd name="T53" fmla="*/ 2 h 212"/>
                  <a:gd name="T54" fmla="*/ 108 w 211"/>
                  <a:gd name="T55" fmla="*/ 0 h 212"/>
                  <a:gd name="T56" fmla="*/ 130 w 211"/>
                  <a:gd name="T57" fmla="*/ 3 h 212"/>
                  <a:gd name="T58" fmla="*/ 149 w 211"/>
                  <a:gd name="T59" fmla="*/ 10 h 212"/>
                  <a:gd name="T60" fmla="*/ 166 w 211"/>
                  <a:gd name="T61" fmla="*/ 19 h 212"/>
                  <a:gd name="T62" fmla="*/ 181 w 211"/>
                  <a:gd name="T63" fmla="*/ 33 h 212"/>
                  <a:gd name="T64" fmla="*/ 195 w 211"/>
                  <a:gd name="T65" fmla="*/ 49 h 212"/>
                  <a:gd name="T66" fmla="*/ 204 w 211"/>
                  <a:gd name="T67" fmla="*/ 68 h 212"/>
                  <a:gd name="T68" fmla="*/ 207 w 211"/>
                  <a:gd name="T69" fmla="*/ 7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 h="212">
                    <a:moveTo>
                      <a:pt x="207" y="77"/>
                    </a:moveTo>
                    <a:lnTo>
                      <a:pt x="207" y="77"/>
                    </a:lnTo>
                    <a:lnTo>
                      <a:pt x="210" y="88"/>
                    </a:lnTo>
                    <a:lnTo>
                      <a:pt x="211" y="99"/>
                    </a:lnTo>
                    <a:lnTo>
                      <a:pt x="211" y="110"/>
                    </a:lnTo>
                    <a:lnTo>
                      <a:pt x="211" y="121"/>
                    </a:lnTo>
                    <a:lnTo>
                      <a:pt x="208" y="130"/>
                    </a:lnTo>
                    <a:lnTo>
                      <a:pt x="205" y="139"/>
                    </a:lnTo>
                    <a:lnTo>
                      <a:pt x="203" y="149"/>
                    </a:lnTo>
                    <a:lnTo>
                      <a:pt x="197" y="158"/>
                    </a:lnTo>
                    <a:lnTo>
                      <a:pt x="192" y="166"/>
                    </a:lnTo>
                    <a:lnTo>
                      <a:pt x="187" y="175"/>
                    </a:lnTo>
                    <a:lnTo>
                      <a:pt x="178" y="183"/>
                    </a:lnTo>
                    <a:lnTo>
                      <a:pt x="172" y="189"/>
                    </a:lnTo>
                    <a:lnTo>
                      <a:pt x="162" y="195"/>
                    </a:lnTo>
                    <a:lnTo>
                      <a:pt x="154" y="200"/>
                    </a:lnTo>
                    <a:lnTo>
                      <a:pt x="145" y="204"/>
                    </a:lnTo>
                    <a:lnTo>
                      <a:pt x="134" y="208"/>
                    </a:lnTo>
                    <a:lnTo>
                      <a:pt x="134" y="208"/>
                    </a:lnTo>
                    <a:lnTo>
                      <a:pt x="123" y="211"/>
                    </a:lnTo>
                    <a:lnTo>
                      <a:pt x="112" y="212"/>
                    </a:lnTo>
                    <a:lnTo>
                      <a:pt x="103" y="212"/>
                    </a:lnTo>
                    <a:lnTo>
                      <a:pt x="92" y="211"/>
                    </a:lnTo>
                    <a:lnTo>
                      <a:pt x="81" y="210"/>
                    </a:lnTo>
                    <a:lnTo>
                      <a:pt x="72" y="207"/>
                    </a:lnTo>
                    <a:lnTo>
                      <a:pt x="62" y="203"/>
                    </a:lnTo>
                    <a:lnTo>
                      <a:pt x="53" y="199"/>
                    </a:lnTo>
                    <a:lnTo>
                      <a:pt x="45" y="193"/>
                    </a:lnTo>
                    <a:lnTo>
                      <a:pt x="37" y="187"/>
                    </a:lnTo>
                    <a:lnTo>
                      <a:pt x="30" y="180"/>
                    </a:lnTo>
                    <a:lnTo>
                      <a:pt x="23" y="172"/>
                    </a:lnTo>
                    <a:lnTo>
                      <a:pt x="16" y="164"/>
                    </a:lnTo>
                    <a:lnTo>
                      <a:pt x="11" y="154"/>
                    </a:lnTo>
                    <a:lnTo>
                      <a:pt x="7" y="145"/>
                    </a:lnTo>
                    <a:lnTo>
                      <a:pt x="3" y="134"/>
                    </a:lnTo>
                    <a:lnTo>
                      <a:pt x="3" y="134"/>
                    </a:lnTo>
                    <a:lnTo>
                      <a:pt x="2" y="123"/>
                    </a:lnTo>
                    <a:lnTo>
                      <a:pt x="0" y="114"/>
                    </a:lnTo>
                    <a:lnTo>
                      <a:pt x="0" y="103"/>
                    </a:lnTo>
                    <a:lnTo>
                      <a:pt x="0" y="92"/>
                    </a:lnTo>
                    <a:lnTo>
                      <a:pt x="3" y="83"/>
                    </a:lnTo>
                    <a:lnTo>
                      <a:pt x="6" y="73"/>
                    </a:lnTo>
                    <a:lnTo>
                      <a:pt x="8" y="64"/>
                    </a:lnTo>
                    <a:lnTo>
                      <a:pt x="14" y="54"/>
                    </a:lnTo>
                    <a:lnTo>
                      <a:pt x="19" y="45"/>
                    </a:lnTo>
                    <a:lnTo>
                      <a:pt x="25" y="37"/>
                    </a:lnTo>
                    <a:lnTo>
                      <a:pt x="33" y="30"/>
                    </a:lnTo>
                    <a:lnTo>
                      <a:pt x="39" y="23"/>
                    </a:lnTo>
                    <a:lnTo>
                      <a:pt x="49" y="18"/>
                    </a:lnTo>
                    <a:lnTo>
                      <a:pt x="57" y="13"/>
                    </a:lnTo>
                    <a:lnTo>
                      <a:pt x="66" y="7"/>
                    </a:lnTo>
                    <a:lnTo>
                      <a:pt x="77" y="4"/>
                    </a:lnTo>
                    <a:lnTo>
                      <a:pt x="77" y="4"/>
                    </a:lnTo>
                    <a:lnTo>
                      <a:pt x="88" y="2"/>
                    </a:lnTo>
                    <a:lnTo>
                      <a:pt x="99" y="0"/>
                    </a:lnTo>
                    <a:lnTo>
                      <a:pt x="108" y="0"/>
                    </a:lnTo>
                    <a:lnTo>
                      <a:pt x="119" y="2"/>
                    </a:lnTo>
                    <a:lnTo>
                      <a:pt x="130" y="3"/>
                    </a:lnTo>
                    <a:lnTo>
                      <a:pt x="139" y="6"/>
                    </a:lnTo>
                    <a:lnTo>
                      <a:pt x="149" y="10"/>
                    </a:lnTo>
                    <a:lnTo>
                      <a:pt x="158" y="14"/>
                    </a:lnTo>
                    <a:lnTo>
                      <a:pt x="166" y="19"/>
                    </a:lnTo>
                    <a:lnTo>
                      <a:pt x="174" y="26"/>
                    </a:lnTo>
                    <a:lnTo>
                      <a:pt x="181" y="33"/>
                    </a:lnTo>
                    <a:lnTo>
                      <a:pt x="188" y="41"/>
                    </a:lnTo>
                    <a:lnTo>
                      <a:pt x="195" y="49"/>
                    </a:lnTo>
                    <a:lnTo>
                      <a:pt x="200" y="58"/>
                    </a:lnTo>
                    <a:lnTo>
                      <a:pt x="204" y="68"/>
                    </a:lnTo>
                    <a:lnTo>
                      <a:pt x="207" y="77"/>
                    </a:lnTo>
                    <a:lnTo>
                      <a:pt x="207" y="77"/>
                    </a:ln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5" name="Freeform 614"/>
              <p:cNvSpPr>
                <a:spLocks/>
              </p:cNvSpPr>
              <p:nvPr/>
            </p:nvSpPr>
            <p:spPr bwMode="auto">
              <a:xfrm>
                <a:off x="4150337" y="2016447"/>
                <a:ext cx="98330" cy="52533"/>
              </a:xfrm>
              <a:custGeom>
                <a:avLst/>
                <a:gdLst>
                  <a:gd name="T0" fmla="*/ 72 w 73"/>
                  <a:gd name="T1" fmla="*/ 7 h 39"/>
                  <a:gd name="T2" fmla="*/ 73 w 73"/>
                  <a:gd name="T3" fmla="*/ 14 h 39"/>
                  <a:gd name="T4" fmla="*/ 73 w 73"/>
                  <a:gd name="T5" fmla="*/ 14 h 39"/>
                  <a:gd name="T6" fmla="*/ 73 w 73"/>
                  <a:gd name="T7" fmla="*/ 18 h 39"/>
                  <a:gd name="T8" fmla="*/ 73 w 73"/>
                  <a:gd name="T9" fmla="*/ 20 h 39"/>
                  <a:gd name="T10" fmla="*/ 70 w 73"/>
                  <a:gd name="T11" fmla="*/ 23 h 39"/>
                  <a:gd name="T12" fmla="*/ 68 w 73"/>
                  <a:gd name="T13" fmla="*/ 24 h 39"/>
                  <a:gd name="T14" fmla="*/ 14 w 73"/>
                  <a:gd name="T15" fmla="*/ 39 h 39"/>
                  <a:gd name="T16" fmla="*/ 14 w 73"/>
                  <a:gd name="T17" fmla="*/ 39 h 39"/>
                  <a:gd name="T18" fmla="*/ 11 w 73"/>
                  <a:gd name="T19" fmla="*/ 39 h 39"/>
                  <a:gd name="T20" fmla="*/ 7 w 73"/>
                  <a:gd name="T21" fmla="*/ 39 h 39"/>
                  <a:gd name="T22" fmla="*/ 4 w 73"/>
                  <a:gd name="T23" fmla="*/ 37 h 39"/>
                  <a:gd name="T24" fmla="*/ 3 w 73"/>
                  <a:gd name="T25" fmla="*/ 34 h 39"/>
                  <a:gd name="T26" fmla="*/ 2 w 73"/>
                  <a:gd name="T27" fmla="*/ 26 h 39"/>
                  <a:gd name="T28" fmla="*/ 2 w 73"/>
                  <a:gd name="T29" fmla="*/ 26 h 39"/>
                  <a:gd name="T30" fmla="*/ 0 w 73"/>
                  <a:gd name="T31" fmla="*/ 23 h 39"/>
                  <a:gd name="T32" fmla="*/ 2 w 73"/>
                  <a:gd name="T33" fmla="*/ 19 h 39"/>
                  <a:gd name="T34" fmla="*/ 4 w 73"/>
                  <a:gd name="T35" fmla="*/ 16 h 39"/>
                  <a:gd name="T36" fmla="*/ 7 w 73"/>
                  <a:gd name="T37" fmla="*/ 15 h 39"/>
                  <a:gd name="T38" fmla="*/ 61 w 73"/>
                  <a:gd name="T39" fmla="*/ 0 h 39"/>
                  <a:gd name="T40" fmla="*/ 61 w 73"/>
                  <a:gd name="T41" fmla="*/ 0 h 39"/>
                  <a:gd name="T42" fmla="*/ 64 w 73"/>
                  <a:gd name="T43" fmla="*/ 0 h 39"/>
                  <a:gd name="T44" fmla="*/ 68 w 73"/>
                  <a:gd name="T45" fmla="*/ 1 h 39"/>
                  <a:gd name="T46" fmla="*/ 70 w 73"/>
                  <a:gd name="T47" fmla="*/ 4 h 39"/>
                  <a:gd name="T48" fmla="*/ 72 w 73"/>
                  <a:gd name="T49" fmla="*/ 7 h 39"/>
                  <a:gd name="T50" fmla="*/ 72 w 73"/>
                  <a:gd name="T51"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39">
                    <a:moveTo>
                      <a:pt x="72" y="7"/>
                    </a:moveTo>
                    <a:lnTo>
                      <a:pt x="73" y="14"/>
                    </a:lnTo>
                    <a:lnTo>
                      <a:pt x="73" y="14"/>
                    </a:lnTo>
                    <a:lnTo>
                      <a:pt x="73" y="18"/>
                    </a:lnTo>
                    <a:lnTo>
                      <a:pt x="73" y="20"/>
                    </a:lnTo>
                    <a:lnTo>
                      <a:pt x="70" y="23"/>
                    </a:lnTo>
                    <a:lnTo>
                      <a:pt x="68" y="24"/>
                    </a:lnTo>
                    <a:lnTo>
                      <a:pt x="14" y="39"/>
                    </a:lnTo>
                    <a:lnTo>
                      <a:pt x="14" y="39"/>
                    </a:lnTo>
                    <a:lnTo>
                      <a:pt x="11" y="39"/>
                    </a:lnTo>
                    <a:lnTo>
                      <a:pt x="7" y="39"/>
                    </a:lnTo>
                    <a:lnTo>
                      <a:pt x="4" y="37"/>
                    </a:lnTo>
                    <a:lnTo>
                      <a:pt x="3" y="34"/>
                    </a:lnTo>
                    <a:lnTo>
                      <a:pt x="2" y="26"/>
                    </a:lnTo>
                    <a:lnTo>
                      <a:pt x="2" y="26"/>
                    </a:lnTo>
                    <a:lnTo>
                      <a:pt x="0" y="23"/>
                    </a:lnTo>
                    <a:lnTo>
                      <a:pt x="2" y="19"/>
                    </a:lnTo>
                    <a:lnTo>
                      <a:pt x="4" y="16"/>
                    </a:lnTo>
                    <a:lnTo>
                      <a:pt x="7" y="15"/>
                    </a:lnTo>
                    <a:lnTo>
                      <a:pt x="61" y="0"/>
                    </a:lnTo>
                    <a:lnTo>
                      <a:pt x="61" y="0"/>
                    </a:lnTo>
                    <a:lnTo>
                      <a:pt x="64" y="0"/>
                    </a:lnTo>
                    <a:lnTo>
                      <a:pt x="68" y="1"/>
                    </a:lnTo>
                    <a:lnTo>
                      <a:pt x="70" y="4"/>
                    </a:lnTo>
                    <a:lnTo>
                      <a:pt x="72" y="7"/>
                    </a:lnTo>
                    <a:lnTo>
                      <a:pt x="72"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6" name="Freeform 615"/>
              <p:cNvSpPr>
                <a:spLocks/>
              </p:cNvSpPr>
              <p:nvPr/>
            </p:nvSpPr>
            <p:spPr bwMode="auto">
              <a:xfrm>
                <a:off x="4159766" y="2023182"/>
                <a:ext cx="83513" cy="40410"/>
              </a:xfrm>
              <a:custGeom>
                <a:avLst/>
                <a:gdLst>
                  <a:gd name="T0" fmla="*/ 61 w 62"/>
                  <a:gd name="T1" fmla="*/ 5 h 30"/>
                  <a:gd name="T2" fmla="*/ 62 w 62"/>
                  <a:gd name="T3" fmla="*/ 9 h 30"/>
                  <a:gd name="T4" fmla="*/ 62 w 62"/>
                  <a:gd name="T5" fmla="*/ 9 h 30"/>
                  <a:gd name="T6" fmla="*/ 62 w 62"/>
                  <a:gd name="T7" fmla="*/ 11 h 30"/>
                  <a:gd name="T8" fmla="*/ 61 w 62"/>
                  <a:gd name="T9" fmla="*/ 13 h 30"/>
                  <a:gd name="T10" fmla="*/ 59 w 62"/>
                  <a:gd name="T11" fmla="*/ 14 h 30"/>
                  <a:gd name="T12" fmla="*/ 58 w 62"/>
                  <a:gd name="T13" fmla="*/ 15 h 30"/>
                  <a:gd name="T14" fmla="*/ 8 w 62"/>
                  <a:gd name="T15" fmla="*/ 29 h 30"/>
                  <a:gd name="T16" fmla="*/ 8 w 62"/>
                  <a:gd name="T17" fmla="*/ 29 h 30"/>
                  <a:gd name="T18" fmla="*/ 5 w 62"/>
                  <a:gd name="T19" fmla="*/ 30 h 30"/>
                  <a:gd name="T20" fmla="*/ 4 w 62"/>
                  <a:gd name="T21" fmla="*/ 29 h 30"/>
                  <a:gd name="T22" fmla="*/ 3 w 62"/>
                  <a:gd name="T23" fmla="*/ 27 h 30"/>
                  <a:gd name="T24" fmla="*/ 1 w 62"/>
                  <a:gd name="T25" fmla="*/ 26 h 30"/>
                  <a:gd name="T26" fmla="*/ 0 w 62"/>
                  <a:gd name="T27" fmla="*/ 21 h 30"/>
                  <a:gd name="T28" fmla="*/ 0 w 62"/>
                  <a:gd name="T29" fmla="*/ 21 h 30"/>
                  <a:gd name="T30" fmla="*/ 0 w 62"/>
                  <a:gd name="T31" fmla="*/ 19 h 30"/>
                  <a:gd name="T32" fmla="*/ 0 w 62"/>
                  <a:gd name="T33" fmla="*/ 17 h 30"/>
                  <a:gd name="T34" fmla="*/ 1 w 62"/>
                  <a:gd name="T35" fmla="*/ 15 h 30"/>
                  <a:gd name="T36" fmla="*/ 4 w 62"/>
                  <a:gd name="T37" fmla="*/ 14 h 30"/>
                  <a:gd name="T38" fmla="*/ 54 w 62"/>
                  <a:gd name="T39" fmla="*/ 0 h 30"/>
                  <a:gd name="T40" fmla="*/ 54 w 62"/>
                  <a:gd name="T41" fmla="*/ 0 h 30"/>
                  <a:gd name="T42" fmla="*/ 55 w 62"/>
                  <a:gd name="T43" fmla="*/ 0 h 30"/>
                  <a:gd name="T44" fmla="*/ 58 w 62"/>
                  <a:gd name="T45" fmla="*/ 0 h 30"/>
                  <a:gd name="T46" fmla="*/ 59 w 62"/>
                  <a:gd name="T47" fmla="*/ 2 h 30"/>
                  <a:gd name="T48" fmla="*/ 61 w 62"/>
                  <a:gd name="T49" fmla="*/ 5 h 30"/>
                  <a:gd name="T50" fmla="*/ 61 w 62"/>
                  <a:gd name="T5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30">
                    <a:moveTo>
                      <a:pt x="61" y="5"/>
                    </a:moveTo>
                    <a:lnTo>
                      <a:pt x="62" y="9"/>
                    </a:lnTo>
                    <a:lnTo>
                      <a:pt x="62" y="9"/>
                    </a:lnTo>
                    <a:lnTo>
                      <a:pt x="62" y="11"/>
                    </a:lnTo>
                    <a:lnTo>
                      <a:pt x="61" y="13"/>
                    </a:lnTo>
                    <a:lnTo>
                      <a:pt x="59" y="14"/>
                    </a:lnTo>
                    <a:lnTo>
                      <a:pt x="58" y="15"/>
                    </a:lnTo>
                    <a:lnTo>
                      <a:pt x="8" y="29"/>
                    </a:lnTo>
                    <a:lnTo>
                      <a:pt x="8" y="29"/>
                    </a:lnTo>
                    <a:lnTo>
                      <a:pt x="5" y="30"/>
                    </a:lnTo>
                    <a:lnTo>
                      <a:pt x="4" y="29"/>
                    </a:lnTo>
                    <a:lnTo>
                      <a:pt x="3" y="27"/>
                    </a:lnTo>
                    <a:lnTo>
                      <a:pt x="1" y="26"/>
                    </a:lnTo>
                    <a:lnTo>
                      <a:pt x="0" y="21"/>
                    </a:lnTo>
                    <a:lnTo>
                      <a:pt x="0" y="21"/>
                    </a:lnTo>
                    <a:lnTo>
                      <a:pt x="0" y="19"/>
                    </a:lnTo>
                    <a:lnTo>
                      <a:pt x="0" y="17"/>
                    </a:lnTo>
                    <a:lnTo>
                      <a:pt x="1" y="15"/>
                    </a:lnTo>
                    <a:lnTo>
                      <a:pt x="4" y="14"/>
                    </a:lnTo>
                    <a:lnTo>
                      <a:pt x="54" y="0"/>
                    </a:lnTo>
                    <a:lnTo>
                      <a:pt x="54" y="0"/>
                    </a:lnTo>
                    <a:lnTo>
                      <a:pt x="55" y="0"/>
                    </a:lnTo>
                    <a:lnTo>
                      <a:pt x="58" y="0"/>
                    </a:lnTo>
                    <a:lnTo>
                      <a:pt x="59" y="2"/>
                    </a:lnTo>
                    <a:lnTo>
                      <a:pt x="61" y="5"/>
                    </a:lnTo>
                    <a:lnTo>
                      <a:pt x="61" y="5"/>
                    </a:ln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7" name="Freeform 616"/>
              <p:cNvSpPr>
                <a:spLocks/>
              </p:cNvSpPr>
              <p:nvPr/>
            </p:nvSpPr>
            <p:spPr bwMode="auto">
              <a:xfrm>
                <a:off x="3953677" y="1963914"/>
                <a:ext cx="241111" cy="238417"/>
              </a:xfrm>
              <a:custGeom>
                <a:avLst/>
                <a:gdLst>
                  <a:gd name="T0" fmla="*/ 175 w 179"/>
                  <a:gd name="T1" fmla="*/ 65 h 177"/>
                  <a:gd name="T2" fmla="*/ 179 w 179"/>
                  <a:gd name="T3" fmla="*/ 82 h 177"/>
                  <a:gd name="T4" fmla="*/ 177 w 179"/>
                  <a:gd name="T5" fmla="*/ 100 h 177"/>
                  <a:gd name="T6" fmla="*/ 173 w 179"/>
                  <a:gd name="T7" fmla="*/ 116 h 177"/>
                  <a:gd name="T8" fmla="*/ 167 w 179"/>
                  <a:gd name="T9" fmla="*/ 132 h 177"/>
                  <a:gd name="T10" fmla="*/ 157 w 179"/>
                  <a:gd name="T11" fmla="*/ 146 h 177"/>
                  <a:gd name="T12" fmla="*/ 145 w 179"/>
                  <a:gd name="T13" fmla="*/ 158 h 177"/>
                  <a:gd name="T14" fmla="*/ 130 w 179"/>
                  <a:gd name="T15" fmla="*/ 167 h 177"/>
                  <a:gd name="T16" fmla="*/ 114 w 179"/>
                  <a:gd name="T17" fmla="*/ 174 h 177"/>
                  <a:gd name="T18" fmla="*/ 104 w 179"/>
                  <a:gd name="T19" fmla="*/ 175 h 177"/>
                  <a:gd name="T20" fmla="*/ 87 w 179"/>
                  <a:gd name="T21" fmla="*/ 177 h 177"/>
                  <a:gd name="T22" fmla="*/ 69 w 179"/>
                  <a:gd name="T23" fmla="*/ 174 h 177"/>
                  <a:gd name="T24" fmla="*/ 53 w 179"/>
                  <a:gd name="T25" fmla="*/ 169 h 177"/>
                  <a:gd name="T26" fmla="*/ 38 w 179"/>
                  <a:gd name="T27" fmla="*/ 161 h 177"/>
                  <a:gd name="T28" fmla="*/ 26 w 179"/>
                  <a:gd name="T29" fmla="*/ 150 h 177"/>
                  <a:gd name="T30" fmla="*/ 15 w 179"/>
                  <a:gd name="T31" fmla="*/ 136 h 177"/>
                  <a:gd name="T32" fmla="*/ 7 w 179"/>
                  <a:gd name="T33" fmla="*/ 120 h 177"/>
                  <a:gd name="T34" fmla="*/ 5 w 179"/>
                  <a:gd name="T35" fmla="*/ 112 h 177"/>
                  <a:gd name="T36" fmla="*/ 0 w 179"/>
                  <a:gd name="T37" fmla="*/ 94 h 177"/>
                  <a:gd name="T38" fmla="*/ 2 w 179"/>
                  <a:gd name="T39" fmla="*/ 77 h 177"/>
                  <a:gd name="T40" fmla="*/ 6 w 179"/>
                  <a:gd name="T41" fmla="*/ 61 h 177"/>
                  <a:gd name="T42" fmla="*/ 13 w 179"/>
                  <a:gd name="T43" fmla="*/ 44 h 177"/>
                  <a:gd name="T44" fmla="*/ 22 w 179"/>
                  <a:gd name="T45" fmla="*/ 31 h 177"/>
                  <a:gd name="T46" fmla="*/ 34 w 179"/>
                  <a:gd name="T47" fmla="*/ 19 h 177"/>
                  <a:gd name="T48" fmla="*/ 49 w 179"/>
                  <a:gd name="T49" fmla="*/ 9 h 177"/>
                  <a:gd name="T50" fmla="*/ 65 w 179"/>
                  <a:gd name="T51" fmla="*/ 3 h 177"/>
                  <a:gd name="T52" fmla="*/ 75 w 179"/>
                  <a:gd name="T53" fmla="*/ 1 h 177"/>
                  <a:gd name="T54" fmla="*/ 92 w 179"/>
                  <a:gd name="T55" fmla="*/ 0 h 177"/>
                  <a:gd name="T56" fmla="*/ 110 w 179"/>
                  <a:gd name="T57" fmla="*/ 1 h 177"/>
                  <a:gd name="T58" fmla="*/ 126 w 179"/>
                  <a:gd name="T59" fmla="*/ 7 h 177"/>
                  <a:gd name="T60" fmla="*/ 141 w 179"/>
                  <a:gd name="T61" fmla="*/ 16 h 177"/>
                  <a:gd name="T62" fmla="*/ 153 w 179"/>
                  <a:gd name="T63" fmla="*/ 27 h 177"/>
                  <a:gd name="T64" fmla="*/ 164 w 179"/>
                  <a:gd name="T65" fmla="*/ 40 h 177"/>
                  <a:gd name="T66" fmla="*/ 172 w 179"/>
                  <a:gd name="T67" fmla="*/ 55 h 177"/>
                  <a:gd name="T68" fmla="*/ 175 w 179"/>
                  <a:gd name="T69" fmla="*/ 6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77">
                    <a:moveTo>
                      <a:pt x="175" y="65"/>
                    </a:moveTo>
                    <a:lnTo>
                      <a:pt x="175" y="65"/>
                    </a:lnTo>
                    <a:lnTo>
                      <a:pt x="177" y="73"/>
                    </a:lnTo>
                    <a:lnTo>
                      <a:pt x="179" y="82"/>
                    </a:lnTo>
                    <a:lnTo>
                      <a:pt x="179" y="90"/>
                    </a:lnTo>
                    <a:lnTo>
                      <a:pt x="177" y="100"/>
                    </a:lnTo>
                    <a:lnTo>
                      <a:pt x="176" y="108"/>
                    </a:lnTo>
                    <a:lnTo>
                      <a:pt x="173" y="116"/>
                    </a:lnTo>
                    <a:lnTo>
                      <a:pt x="171" y="124"/>
                    </a:lnTo>
                    <a:lnTo>
                      <a:pt x="167" y="132"/>
                    </a:lnTo>
                    <a:lnTo>
                      <a:pt x="162" y="139"/>
                    </a:lnTo>
                    <a:lnTo>
                      <a:pt x="157" y="146"/>
                    </a:lnTo>
                    <a:lnTo>
                      <a:pt x="152" y="152"/>
                    </a:lnTo>
                    <a:lnTo>
                      <a:pt x="145" y="158"/>
                    </a:lnTo>
                    <a:lnTo>
                      <a:pt x="138" y="163"/>
                    </a:lnTo>
                    <a:lnTo>
                      <a:pt x="130" y="167"/>
                    </a:lnTo>
                    <a:lnTo>
                      <a:pt x="122" y="171"/>
                    </a:lnTo>
                    <a:lnTo>
                      <a:pt x="114" y="174"/>
                    </a:lnTo>
                    <a:lnTo>
                      <a:pt x="114" y="174"/>
                    </a:lnTo>
                    <a:lnTo>
                      <a:pt x="104" y="175"/>
                    </a:lnTo>
                    <a:lnTo>
                      <a:pt x="95" y="177"/>
                    </a:lnTo>
                    <a:lnTo>
                      <a:pt x="87" y="177"/>
                    </a:lnTo>
                    <a:lnTo>
                      <a:pt x="79" y="177"/>
                    </a:lnTo>
                    <a:lnTo>
                      <a:pt x="69" y="174"/>
                    </a:lnTo>
                    <a:lnTo>
                      <a:pt x="61" y="173"/>
                    </a:lnTo>
                    <a:lnTo>
                      <a:pt x="53" y="169"/>
                    </a:lnTo>
                    <a:lnTo>
                      <a:pt x="46" y="166"/>
                    </a:lnTo>
                    <a:lnTo>
                      <a:pt x="38" y="161"/>
                    </a:lnTo>
                    <a:lnTo>
                      <a:pt x="32" y="155"/>
                    </a:lnTo>
                    <a:lnTo>
                      <a:pt x="26" y="150"/>
                    </a:lnTo>
                    <a:lnTo>
                      <a:pt x="19" y="143"/>
                    </a:lnTo>
                    <a:lnTo>
                      <a:pt x="15" y="136"/>
                    </a:lnTo>
                    <a:lnTo>
                      <a:pt x="10" y="128"/>
                    </a:lnTo>
                    <a:lnTo>
                      <a:pt x="7" y="120"/>
                    </a:lnTo>
                    <a:lnTo>
                      <a:pt x="5" y="112"/>
                    </a:lnTo>
                    <a:lnTo>
                      <a:pt x="5" y="112"/>
                    </a:lnTo>
                    <a:lnTo>
                      <a:pt x="2" y="103"/>
                    </a:lnTo>
                    <a:lnTo>
                      <a:pt x="0" y="94"/>
                    </a:lnTo>
                    <a:lnTo>
                      <a:pt x="0" y="85"/>
                    </a:lnTo>
                    <a:lnTo>
                      <a:pt x="2" y="77"/>
                    </a:lnTo>
                    <a:lnTo>
                      <a:pt x="3" y="69"/>
                    </a:lnTo>
                    <a:lnTo>
                      <a:pt x="6" y="61"/>
                    </a:lnTo>
                    <a:lnTo>
                      <a:pt x="9" y="53"/>
                    </a:lnTo>
                    <a:lnTo>
                      <a:pt x="13" y="44"/>
                    </a:lnTo>
                    <a:lnTo>
                      <a:pt x="17" y="38"/>
                    </a:lnTo>
                    <a:lnTo>
                      <a:pt x="22" y="31"/>
                    </a:lnTo>
                    <a:lnTo>
                      <a:pt x="27" y="24"/>
                    </a:lnTo>
                    <a:lnTo>
                      <a:pt x="34" y="19"/>
                    </a:lnTo>
                    <a:lnTo>
                      <a:pt x="41" y="13"/>
                    </a:lnTo>
                    <a:lnTo>
                      <a:pt x="49" y="9"/>
                    </a:lnTo>
                    <a:lnTo>
                      <a:pt x="57" y="5"/>
                    </a:lnTo>
                    <a:lnTo>
                      <a:pt x="65" y="3"/>
                    </a:lnTo>
                    <a:lnTo>
                      <a:pt x="65" y="3"/>
                    </a:lnTo>
                    <a:lnTo>
                      <a:pt x="75" y="1"/>
                    </a:lnTo>
                    <a:lnTo>
                      <a:pt x="84" y="0"/>
                    </a:lnTo>
                    <a:lnTo>
                      <a:pt x="92" y="0"/>
                    </a:lnTo>
                    <a:lnTo>
                      <a:pt x="100" y="0"/>
                    </a:lnTo>
                    <a:lnTo>
                      <a:pt x="110" y="1"/>
                    </a:lnTo>
                    <a:lnTo>
                      <a:pt x="118" y="4"/>
                    </a:lnTo>
                    <a:lnTo>
                      <a:pt x="126" y="7"/>
                    </a:lnTo>
                    <a:lnTo>
                      <a:pt x="133" y="11"/>
                    </a:lnTo>
                    <a:lnTo>
                      <a:pt x="141" y="16"/>
                    </a:lnTo>
                    <a:lnTo>
                      <a:pt x="148" y="20"/>
                    </a:lnTo>
                    <a:lnTo>
                      <a:pt x="153" y="27"/>
                    </a:lnTo>
                    <a:lnTo>
                      <a:pt x="160" y="34"/>
                    </a:lnTo>
                    <a:lnTo>
                      <a:pt x="164" y="40"/>
                    </a:lnTo>
                    <a:lnTo>
                      <a:pt x="169" y="47"/>
                    </a:lnTo>
                    <a:lnTo>
                      <a:pt x="172" y="55"/>
                    </a:lnTo>
                    <a:lnTo>
                      <a:pt x="175" y="65"/>
                    </a:lnTo>
                    <a:lnTo>
                      <a:pt x="175"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8" name="Freeform 617"/>
              <p:cNvSpPr>
                <a:spLocks/>
              </p:cNvSpPr>
              <p:nvPr/>
            </p:nvSpPr>
            <p:spPr bwMode="auto">
              <a:xfrm>
                <a:off x="3967147" y="1974690"/>
                <a:ext cx="214171" cy="216865"/>
              </a:xfrm>
              <a:custGeom>
                <a:avLst/>
                <a:gdLst>
                  <a:gd name="T0" fmla="*/ 157 w 159"/>
                  <a:gd name="T1" fmla="*/ 59 h 161"/>
                  <a:gd name="T2" fmla="*/ 157 w 159"/>
                  <a:gd name="T3" fmla="*/ 59 h 161"/>
                  <a:gd name="T4" fmla="*/ 158 w 159"/>
                  <a:gd name="T5" fmla="*/ 68 h 161"/>
                  <a:gd name="T6" fmla="*/ 159 w 159"/>
                  <a:gd name="T7" fmla="*/ 74 h 161"/>
                  <a:gd name="T8" fmla="*/ 159 w 159"/>
                  <a:gd name="T9" fmla="*/ 90 h 161"/>
                  <a:gd name="T10" fmla="*/ 155 w 159"/>
                  <a:gd name="T11" fmla="*/ 105 h 161"/>
                  <a:gd name="T12" fmla="*/ 150 w 159"/>
                  <a:gd name="T13" fmla="*/ 120 h 161"/>
                  <a:gd name="T14" fmla="*/ 140 w 159"/>
                  <a:gd name="T15" fmla="*/ 132 h 161"/>
                  <a:gd name="T16" fmla="*/ 130 w 159"/>
                  <a:gd name="T17" fmla="*/ 143 h 161"/>
                  <a:gd name="T18" fmla="*/ 116 w 159"/>
                  <a:gd name="T19" fmla="*/ 151 h 161"/>
                  <a:gd name="T20" fmla="*/ 109 w 159"/>
                  <a:gd name="T21" fmla="*/ 155 h 161"/>
                  <a:gd name="T22" fmla="*/ 101 w 159"/>
                  <a:gd name="T23" fmla="*/ 157 h 161"/>
                  <a:gd name="T24" fmla="*/ 101 w 159"/>
                  <a:gd name="T25" fmla="*/ 157 h 161"/>
                  <a:gd name="T26" fmla="*/ 93 w 159"/>
                  <a:gd name="T27" fmla="*/ 159 h 161"/>
                  <a:gd name="T28" fmla="*/ 85 w 159"/>
                  <a:gd name="T29" fmla="*/ 161 h 161"/>
                  <a:gd name="T30" fmla="*/ 69 w 159"/>
                  <a:gd name="T31" fmla="*/ 159 h 161"/>
                  <a:gd name="T32" fmla="*/ 54 w 159"/>
                  <a:gd name="T33" fmla="*/ 157 h 161"/>
                  <a:gd name="T34" fmla="*/ 40 w 159"/>
                  <a:gd name="T35" fmla="*/ 150 h 161"/>
                  <a:gd name="T36" fmla="*/ 28 w 159"/>
                  <a:gd name="T37" fmla="*/ 140 h 161"/>
                  <a:gd name="T38" fmla="*/ 17 w 159"/>
                  <a:gd name="T39" fmla="*/ 130 h 161"/>
                  <a:gd name="T40" fmla="*/ 8 w 159"/>
                  <a:gd name="T41" fmla="*/ 116 h 161"/>
                  <a:gd name="T42" fmla="*/ 5 w 159"/>
                  <a:gd name="T43" fmla="*/ 109 h 161"/>
                  <a:gd name="T44" fmla="*/ 3 w 159"/>
                  <a:gd name="T45" fmla="*/ 101 h 161"/>
                  <a:gd name="T46" fmla="*/ 3 w 159"/>
                  <a:gd name="T47" fmla="*/ 101 h 161"/>
                  <a:gd name="T48" fmla="*/ 1 w 159"/>
                  <a:gd name="T49" fmla="*/ 93 h 161"/>
                  <a:gd name="T50" fmla="*/ 0 w 159"/>
                  <a:gd name="T51" fmla="*/ 85 h 161"/>
                  <a:gd name="T52" fmla="*/ 0 w 159"/>
                  <a:gd name="T53" fmla="*/ 70 h 161"/>
                  <a:gd name="T54" fmla="*/ 4 w 159"/>
                  <a:gd name="T55" fmla="*/ 55 h 161"/>
                  <a:gd name="T56" fmla="*/ 9 w 159"/>
                  <a:gd name="T57" fmla="*/ 41 h 161"/>
                  <a:gd name="T58" fmla="*/ 19 w 159"/>
                  <a:gd name="T59" fmla="*/ 28 h 161"/>
                  <a:gd name="T60" fmla="*/ 30 w 159"/>
                  <a:gd name="T61" fmla="*/ 18 h 161"/>
                  <a:gd name="T62" fmla="*/ 43 w 159"/>
                  <a:gd name="T63" fmla="*/ 9 h 161"/>
                  <a:gd name="T64" fmla="*/ 50 w 159"/>
                  <a:gd name="T65" fmla="*/ 5 h 161"/>
                  <a:gd name="T66" fmla="*/ 58 w 159"/>
                  <a:gd name="T67" fmla="*/ 3 h 161"/>
                  <a:gd name="T68" fmla="*/ 58 w 159"/>
                  <a:gd name="T69" fmla="*/ 3 h 161"/>
                  <a:gd name="T70" fmla="*/ 66 w 159"/>
                  <a:gd name="T71" fmla="*/ 1 h 161"/>
                  <a:gd name="T72" fmla="*/ 74 w 159"/>
                  <a:gd name="T73" fmla="*/ 0 h 161"/>
                  <a:gd name="T74" fmla="*/ 90 w 159"/>
                  <a:gd name="T75" fmla="*/ 1 h 161"/>
                  <a:gd name="T76" fmla="*/ 105 w 159"/>
                  <a:gd name="T77" fmla="*/ 4 h 161"/>
                  <a:gd name="T78" fmla="*/ 119 w 159"/>
                  <a:gd name="T79" fmla="*/ 11 h 161"/>
                  <a:gd name="T80" fmla="*/ 131 w 159"/>
                  <a:gd name="T81" fmla="*/ 19 h 161"/>
                  <a:gd name="T82" fmla="*/ 142 w 159"/>
                  <a:gd name="T83" fmla="*/ 31 h 161"/>
                  <a:gd name="T84" fmla="*/ 151 w 159"/>
                  <a:gd name="T85" fmla="*/ 43 h 161"/>
                  <a:gd name="T86" fmla="*/ 154 w 159"/>
                  <a:gd name="T87" fmla="*/ 51 h 161"/>
                  <a:gd name="T88" fmla="*/ 157 w 159"/>
                  <a:gd name="T89" fmla="*/ 59 h 161"/>
                  <a:gd name="T90" fmla="*/ 157 w 159"/>
                  <a:gd name="T91" fmla="*/ 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9" h="161">
                    <a:moveTo>
                      <a:pt x="157" y="59"/>
                    </a:moveTo>
                    <a:lnTo>
                      <a:pt x="157" y="59"/>
                    </a:lnTo>
                    <a:lnTo>
                      <a:pt x="158" y="68"/>
                    </a:lnTo>
                    <a:lnTo>
                      <a:pt x="159" y="74"/>
                    </a:lnTo>
                    <a:lnTo>
                      <a:pt x="159" y="90"/>
                    </a:lnTo>
                    <a:lnTo>
                      <a:pt x="155" y="105"/>
                    </a:lnTo>
                    <a:lnTo>
                      <a:pt x="150" y="120"/>
                    </a:lnTo>
                    <a:lnTo>
                      <a:pt x="140" y="132"/>
                    </a:lnTo>
                    <a:lnTo>
                      <a:pt x="130" y="143"/>
                    </a:lnTo>
                    <a:lnTo>
                      <a:pt x="116" y="151"/>
                    </a:lnTo>
                    <a:lnTo>
                      <a:pt x="109" y="155"/>
                    </a:lnTo>
                    <a:lnTo>
                      <a:pt x="101" y="157"/>
                    </a:lnTo>
                    <a:lnTo>
                      <a:pt x="101" y="157"/>
                    </a:lnTo>
                    <a:lnTo>
                      <a:pt x="93" y="159"/>
                    </a:lnTo>
                    <a:lnTo>
                      <a:pt x="85" y="161"/>
                    </a:lnTo>
                    <a:lnTo>
                      <a:pt x="69" y="159"/>
                    </a:lnTo>
                    <a:lnTo>
                      <a:pt x="54" y="157"/>
                    </a:lnTo>
                    <a:lnTo>
                      <a:pt x="40" y="150"/>
                    </a:lnTo>
                    <a:lnTo>
                      <a:pt x="28" y="140"/>
                    </a:lnTo>
                    <a:lnTo>
                      <a:pt x="17" y="130"/>
                    </a:lnTo>
                    <a:lnTo>
                      <a:pt x="8" y="116"/>
                    </a:lnTo>
                    <a:lnTo>
                      <a:pt x="5" y="109"/>
                    </a:lnTo>
                    <a:lnTo>
                      <a:pt x="3" y="101"/>
                    </a:lnTo>
                    <a:lnTo>
                      <a:pt x="3" y="101"/>
                    </a:lnTo>
                    <a:lnTo>
                      <a:pt x="1" y="93"/>
                    </a:lnTo>
                    <a:lnTo>
                      <a:pt x="0" y="85"/>
                    </a:lnTo>
                    <a:lnTo>
                      <a:pt x="0" y="70"/>
                    </a:lnTo>
                    <a:lnTo>
                      <a:pt x="4" y="55"/>
                    </a:lnTo>
                    <a:lnTo>
                      <a:pt x="9" y="41"/>
                    </a:lnTo>
                    <a:lnTo>
                      <a:pt x="19" y="28"/>
                    </a:lnTo>
                    <a:lnTo>
                      <a:pt x="30" y="18"/>
                    </a:lnTo>
                    <a:lnTo>
                      <a:pt x="43" y="9"/>
                    </a:lnTo>
                    <a:lnTo>
                      <a:pt x="50" y="5"/>
                    </a:lnTo>
                    <a:lnTo>
                      <a:pt x="58" y="3"/>
                    </a:lnTo>
                    <a:lnTo>
                      <a:pt x="58" y="3"/>
                    </a:lnTo>
                    <a:lnTo>
                      <a:pt x="66" y="1"/>
                    </a:lnTo>
                    <a:lnTo>
                      <a:pt x="74" y="0"/>
                    </a:lnTo>
                    <a:lnTo>
                      <a:pt x="90" y="1"/>
                    </a:lnTo>
                    <a:lnTo>
                      <a:pt x="105" y="4"/>
                    </a:lnTo>
                    <a:lnTo>
                      <a:pt x="119" y="11"/>
                    </a:lnTo>
                    <a:lnTo>
                      <a:pt x="131" y="19"/>
                    </a:lnTo>
                    <a:lnTo>
                      <a:pt x="142" y="31"/>
                    </a:lnTo>
                    <a:lnTo>
                      <a:pt x="151" y="43"/>
                    </a:lnTo>
                    <a:lnTo>
                      <a:pt x="154" y="51"/>
                    </a:lnTo>
                    <a:lnTo>
                      <a:pt x="157" y="59"/>
                    </a:lnTo>
                    <a:lnTo>
                      <a:pt x="157" y="59"/>
                    </a:lnTo>
                    <a:close/>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pic>
            <p:nvPicPr>
              <p:cNvPr id="429" name="Picture 6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5800" y="1974690"/>
                <a:ext cx="218211" cy="21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 name="Freeform 619"/>
              <p:cNvSpPr>
                <a:spLocks/>
              </p:cNvSpPr>
              <p:nvPr/>
            </p:nvSpPr>
            <p:spPr bwMode="auto">
              <a:xfrm>
                <a:off x="4228462" y="2120164"/>
                <a:ext cx="405443" cy="363686"/>
              </a:xfrm>
              <a:custGeom>
                <a:avLst/>
                <a:gdLst>
                  <a:gd name="T0" fmla="*/ 85 w 301"/>
                  <a:gd name="T1" fmla="*/ 0 h 270"/>
                  <a:gd name="T2" fmla="*/ 85 w 301"/>
                  <a:gd name="T3" fmla="*/ 0 h 270"/>
                  <a:gd name="T4" fmla="*/ 77 w 301"/>
                  <a:gd name="T5" fmla="*/ 0 h 270"/>
                  <a:gd name="T6" fmla="*/ 69 w 301"/>
                  <a:gd name="T7" fmla="*/ 4 h 270"/>
                  <a:gd name="T8" fmla="*/ 62 w 301"/>
                  <a:gd name="T9" fmla="*/ 8 h 270"/>
                  <a:gd name="T10" fmla="*/ 57 w 301"/>
                  <a:gd name="T11" fmla="*/ 15 h 270"/>
                  <a:gd name="T12" fmla="*/ 4 w 301"/>
                  <a:gd name="T13" fmla="*/ 100 h 270"/>
                  <a:gd name="T14" fmla="*/ 4 w 301"/>
                  <a:gd name="T15" fmla="*/ 100 h 270"/>
                  <a:gd name="T16" fmla="*/ 2 w 301"/>
                  <a:gd name="T17" fmla="*/ 105 h 270"/>
                  <a:gd name="T18" fmla="*/ 0 w 301"/>
                  <a:gd name="T19" fmla="*/ 112 h 270"/>
                  <a:gd name="T20" fmla="*/ 0 w 301"/>
                  <a:gd name="T21" fmla="*/ 120 h 270"/>
                  <a:gd name="T22" fmla="*/ 2 w 301"/>
                  <a:gd name="T23" fmla="*/ 127 h 270"/>
                  <a:gd name="T24" fmla="*/ 6 w 301"/>
                  <a:gd name="T25" fmla="*/ 134 h 270"/>
                  <a:gd name="T26" fmla="*/ 10 w 301"/>
                  <a:gd name="T27" fmla="*/ 140 h 270"/>
                  <a:gd name="T28" fmla="*/ 15 w 301"/>
                  <a:gd name="T29" fmla="*/ 147 h 270"/>
                  <a:gd name="T30" fmla="*/ 22 w 301"/>
                  <a:gd name="T31" fmla="*/ 151 h 270"/>
                  <a:gd name="T32" fmla="*/ 192 w 301"/>
                  <a:gd name="T33" fmla="*/ 263 h 270"/>
                  <a:gd name="T34" fmla="*/ 192 w 301"/>
                  <a:gd name="T35" fmla="*/ 263 h 270"/>
                  <a:gd name="T36" fmla="*/ 197 w 301"/>
                  <a:gd name="T37" fmla="*/ 266 h 270"/>
                  <a:gd name="T38" fmla="*/ 204 w 301"/>
                  <a:gd name="T39" fmla="*/ 269 h 270"/>
                  <a:gd name="T40" fmla="*/ 210 w 301"/>
                  <a:gd name="T41" fmla="*/ 270 h 270"/>
                  <a:gd name="T42" fmla="*/ 216 w 301"/>
                  <a:gd name="T43" fmla="*/ 270 h 270"/>
                  <a:gd name="T44" fmla="*/ 216 w 301"/>
                  <a:gd name="T45" fmla="*/ 270 h 270"/>
                  <a:gd name="T46" fmla="*/ 224 w 301"/>
                  <a:gd name="T47" fmla="*/ 270 h 270"/>
                  <a:gd name="T48" fmla="*/ 233 w 301"/>
                  <a:gd name="T49" fmla="*/ 267 h 270"/>
                  <a:gd name="T50" fmla="*/ 239 w 301"/>
                  <a:gd name="T51" fmla="*/ 262 h 270"/>
                  <a:gd name="T52" fmla="*/ 245 w 301"/>
                  <a:gd name="T53" fmla="*/ 255 h 270"/>
                  <a:gd name="T54" fmla="*/ 297 w 301"/>
                  <a:gd name="T55" fmla="*/ 171 h 270"/>
                  <a:gd name="T56" fmla="*/ 297 w 301"/>
                  <a:gd name="T57" fmla="*/ 171 h 270"/>
                  <a:gd name="T58" fmla="*/ 300 w 301"/>
                  <a:gd name="T59" fmla="*/ 165 h 270"/>
                  <a:gd name="T60" fmla="*/ 301 w 301"/>
                  <a:gd name="T61" fmla="*/ 158 h 270"/>
                  <a:gd name="T62" fmla="*/ 301 w 301"/>
                  <a:gd name="T63" fmla="*/ 150 h 270"/>
                  <a:gd name="T64" fmla="*/ 300 w 301"/>
                  <a:gd name="T65" fmla="*/ 143 h 270"/>
                  <a:gd name="T66" fmla="*/ 296 w 301"/>
                  <a:gd name="T67" fmla="*/ 136 h 270"/>
                  <a:gd name="T68" fmla="*/ 292 w 301"/>
                  <a:gd name="T69" fmla="*/ 130 h 270"/>
                  <a:gd name="T70" fmla="*/ 287 w 301"/>
                  <a:gd name="T71" fmla="*/ 124 h 270"/>
                  <a:gd name="T72" fmla="*/ 280 w 301"/>
                  <a:gd name="T73" fmla="*/ 119 h 270"/>
                  <a:gd name="T74" fmla="*/ 110 w 301"/>
                  <a:gd name="T75" fmla="*/ 7 h 270"/>
                  <a:gd name="T76" fmla="*/ 110 w 301"/>
                  <a:gd name="T77" fmla="*/ 7 h 270"/>
                  <a:gd name="T78" fmla="*/ 104 w 301"/>
                  <a:gd name="T79" fmla="*/ 4 h 270"/>
                  <a:gd name="T80" fmla="*/ 98 w 301"/>
                  <a:gd name="T81" fmla="*/ 1 h 270"/>
                  <a:gd name="T82" fmla="*/ 92 w 301"/>
                  <a:gd name="T83" fmla="*/ 0 h 270"/>
                  <a:gd name="T84" fmla="*/ 85 w 301"/>
                  <a:gd name="T8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1" h="270">
                    <a:moveTo>
                      <a:pt x="85" y="0"/>
                    </a:moveTo>
                    <a:lnTo>
                      <a:pt x="85" y="0"/>
                    </a:lnTo>
                    <a:lnTo>
                      <a:pt x="77" y="0"/>
                    </a:lnTo>
                    <a:lnTo>
                      <a:pt x="69" y="4"/>
                    </a:lnTo>
                    <a:lnTo>
                      <a:pt x="62" y="8"/>
                    </a:lnTo>
                    <a:lnTo>
                      <a:pt x="57" y="15"/>
                    </a:lnTo>
                    <a:lnTo>
                      <a:pt x="4" y="100"/>
                    </a:lnTo>
                    <a:lnTo>
                      <a:pt x="4" y="100"/>
                    </a:lnTo>
                    <a:lnTo>
                      <a:pt x="2" y="105"/>
                    </a:lnTo>
                    <a:lnTo>
                      <a:pt x="0" y="112"/>
                    </a:lnTo>
                    <a:lnTo>
                      <a:pt x="0" y="120"/>
                    </a:lnTo>
                    <a:lnTo>
                      <a:pt x="2" y="127"/>
                    </a:lnTo>
                    <a:lnTo>
                      <a:pt x="6" y="134"/>
                    </a:lnTo>
                    <a:lnTo>
                      <a:pt x="10" y="140"/>
                    </a:lnTo>
                    <a:lnTo>
                      <a:pt x="15" y="147"/>
                    </a:lnTo>
                    <a:lnTo>
                      <a:pt x="22" y="151"/>
                    </a:lnTo>
                    <a:lnTo>
                      <a:pt x="192" y="263"/>
                    </a:lnTo>
                    <a:lnTo>
                      <a:pt x="192" y="263"/>
                    </a:lnTo>
                    <a:lnTo>
                      <a:pt x="197" y="266"/>
                    </a:lnTo>
                    <a:lnTo>
                      <a:pt x="204" y="269"/>
                    </a:lnTo>
                    <a:lnTo>
                      <a:pt x="210" y="270"/>
                    </a:lnTo>
                    <a:lnTo>
                      <a:pt x="216" y="270"/>
                    </a:lnTo>
                    <a:lnTo>
                      <a:pt x="216" y="270"/>
                    </a:lnTo>
                    <a:lnTo>
                      <a:pt x="224" y="270"/>
                    </a:lnTo>
                    <a:lnTo>
                      <a:pt x="233" y="267"/>
                    </a:lnTo>
                    <a:lnTo>
                      <a:pt x="239" y="262"/>
                    </a:lnTo>
                    <a:lnTo>
                      <a:pt x="245" y="255"/>
                    </a:lnTo>
                    <a:lnTo>
                      <a:pt x="297" y="171"/>
                    </a:lnTo>
                    <a:lnTo>
                      <a:pt x="297" y="171"/>
                    </a:lnTo>
                    <a:lnTo>
                      <a:pt x="300" y="165"/>
                    </a:lnTo>
                    <a:lnTo>
                      <a:pt x="301" y="158"/>
                    </a:lnTo>
                    <a:lnTo>
                      <a:pt x="301" y="150"/>
                    </a:lnTo>
                    <a:lnTo>
                      <a:pt x="300" y="143"/>
                    </a:lnTo>
                    <a:lnTo>
                      <a:pt x="296" y="136"/>
                    </a:lnTo>
                    <a:lnTo>
                      <a:pt x="292" y="130"/>
                    </a:lnTo>
                    <a:lnTo>
                      <a:pt x="287" y="124"/>
                    </a:lnTo>
                    <a:lnTo>
                      <a:pt x="280" y="119"/>
                    </a:lnTo>
                    <a:lnTo>
                      <a:pt x="110" y="7"/>
                    </a:lnTo>
                    <a:lnTo>
                      <a:pt x="110" y="7"/>
                    </a:lnTo>
                    <a:lnTo>
                      <a:pt x="104" y="4"/>
                    </a:lnTo>
                    <a:lnTo>
                      <a:pt x="98" y="1"/>
                    </a:lnTo>
                    <a:lnTo>
                      <a:pt x="92" y="0"/>
                    </a:lnTo>
                    <a:lnTo>
                      <a:pt x="85" y="0"/>
                    </a:lnTo>
                    <a:close/>
                  </a:path>
                </a:pathLst>
              </a:custGeom>
              <a:solidFill>
                <a:srgbClr val="1F7D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1" name="Freeform 620"/>
              <p:cNvSpPr>
                <a:spLocks/>
              </p:cNvSpPr>
              <p:nvPr/>
            </p:nvSpPr>
            <p:spPr bwMode="auto">
              <a:xfrm>
                <a:off x="4228462" y="2120164"/>
                <a:ext cx="405443" cy="363686"/>
              </a:xfrm>
              <a:custGeom>
                <a:avLst/>
                <a:gdLst>
                  <a:gd name="T0" fmla="*/ 85 w 301"/>
                  <a:gd name="T1" fmla="*/ 0 h 270"/>
                  <a:gd name="T2" fmla="*/ 85 w 301"/>
                  <a:gd name="T3" fmla="*/ 0 h 270"/>
                  <a:gd name="T4" fmla="*/ 77 w 301"/>
                  <a:gd name="T5" fmla="*/ 0 h 270"/>
                  <a:gd name="T6" fmla="*/ 69 w 301"/>
                  <a:gd name="T7" fmla="*/ 4 h 270"/>
                  <a:gd name="T8" fmla="*/ 62 w 301"/>
                  <a:gd name="T9" fmla="*/ 8 h 270"/>
                  <a:gd name="T10" fmla="*/ 57 w 301"/>
                  <a:gd name="T11" fmla="*/ 15 h 270"/>
                  <a:gd name="T12" fmla="*/ 4 w 301"/>
                  <a:gd name="T13" fmla="*/ 100 h 270"/>
                  <a:gd name="T14" fmla="*/ 4 w 301"/>
                  <a:gd name="T15" fmla="*/ 100 h 270"/>
                  <a:gd name="T16" fmla="*/ 2 w 301"/>
                  <a:gd name="T17" fmla="*/ 105 h 270"/>
                  <a:gd name="T18" fmla="*/ 0 w 301"/>
                  <a:gd name="T19" fmla="*/ 112 h 270"/>
                  <a:gd name="T20" fmla="*/ 0 w 301"/>
                  <a:gd name="T21" fmla="*/ 120 h 270"/>
                  <a:gd name="T22" fmla="*/ 2 w 301"/>
                  <a:gd name="T23" fmla="*/ 127 h 270"/>
                  <a:gd name="T24" fmla="*/ 6 w 301"/>
                  <a:gd name="T25" fmla="*/ 134 h 270"/>
                  <a:gd name="T26" fmla="*/ 10 w 301"/>
                  <a:gd name="T27" fmla="*/ 140 h 270"/>
                  <a:gd name="T28" fmla="*/ 15 w 301"/>
                  <a:gd name="T29" fmla="*/ 147 h 270"/>
                  <a:gd name="T30" fmla="*/ 22 w 301"/>
                  <a:gd name="T31" fmla="*/ 151 h 270"/>
                  <a:gd name="T32" fmla="*/ 192 w 301"/>
                  <a:gd name="T33" fmla="*/ 263 h 270"/>
                  <a:gd name="T34" fmla="*/ 192 w 301"/>
                  <a:gd name="T35" fmla="*/ 263 h 270"/>
                  <a:gd name="T36" fmla="*/ 197 w 301"/>
                  <a:gd name="T37" fmla="*/ 266 h 270"/>
                  <a:gd name="T38" fmla="*/ 204 w 301"/>
                  <a:gd name="T39" fmla="*/ 269 h 270"/>
                  <a:gd name="T40" fmla="*/ 210 w 301"/>
                  <a:gd name="T41" fmla="*/ 270 h 270"/>
                  <a:gd name="T42" fmla="*/ 216 w 301"/>
                  <a:gd name="T43" fmla="*/ 270 h 270"/>
                  <a:gd name="T44" fmla="*/ 216 w 301"/>
                  <a:gd name="T45" fmla="*/ 270 h 270"/>
                  <a:gd name="T46" fmla="*/ 224 w 301"/>
                  <a:gd name="T47" fmla="*/ 270 h 270"/>
                  <a:gd name="T48" fmla="*/ 233 w 301"/>
                  <a:gd name="T49" fmla="*/ 267 h 270"/>
                  <a:gd name="T50" fmla="*/ 239 w 301"/>
                  <a:gd name="T51" fmla="*/ 262 h 270"/>
                  <a:gd name="T52" fmla="*/ 245 w 301"/>
                  <a:gd name="T53" fmla="*/ 255 h 270"/>
                  <a:gd name="T54" fmla="*/ 297 w 301"/>
                  <a:gd name="T55" fmla="*/ 171 h 270"/>
                  <a:gd name="T56" fmla="*/ 297 w 301"/>
                  <a:gd name="T57" fmla="*/ 171 h 270"/>
                  <a:gd name="T58" fmla="*/ 300 w 301"/>
                  <a:gd name="T59" fmla="*/ 165 h 270"/>
                  <a:gd name="T60" fmla="*/ 301 w 301"/>
                  <a:gd name="T61" fmla="*/ 158 h 270"/>
                  <a:gd name="T62" fmla="*/ 301 w 301"/>
                  <a:gd name="T63" fmla="*/ 150 h 270"/>
                  <a:gd name="T64" fmla="*/ 300 w 301"/>
                  <a:gd name="T65" fmla="*/ 143 h 270"/>
                  <a:gd name="T66" fmla="*/ 296 w 301"/>
                  <a:gd name="T67" fmla="*/ 136 h 270"/>
                  <a:gd name="T68" fmla="*/ 292 w 301"/>
                  <a:gd name="T69" fmla="*/ 130 h 270"/>
                  <a:gd name="T70" fmla="*/ 287 w 301"/>
                  <a:gd name="T71" fmla="*/ 124 h 270"/>
                  <a:gd name="T72" fmla="*/ 280 w 301"/>
                  <a:gd name="T73" fmla="*/ 119 h 270"/>
                  <a:gd name="T74" fmla="*/ 110 w 301"/>
                  <a:gd name="T75" fmla="*/ 7 h 270"/>
                  <a:gd name="T76" fmla="*/ 110 w 301"/>
                  <a:gd name="T77" fmla="*/ 7 h 270"/>
                  <a:gd name="T78" fmla="*/ 104 w 301"/>
                  <a:gd name="T79" fmla="*/ 4 h 270"/>
                  <a:gd name="T80" fmla="*/ 98 w 301"/>
                  <a:gd name="T81" fmla="*/ 1 h 270"/>
                  <a:gd name="T82" fmla="*/ 92 w 301"/>
                  <a:gd name="T83" fmla="*/ 0 h 270"/>
                  <a:gd name="T84" fmla="*/ 85 w 301"/>
                  <a:gd name="T85"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1" h="270">
                    <a:moveTo>
                      <a:pt x="85" y="0"/>
                    </a:moveTo>
                    <a:lnTo>
                      <a:pt x="85" y="0"/>
                    </a:lnTo>
                    <a:lnTo>
                      <a:pt x="77" y="0"/>
                    </a:lnTo>
                    <a:lnTo>
                      <a:pt x="69" y="4"/>
                    </a:lnTo>
                    <a:lnTo>
                      <a:pt x="62" y="8"/>
                    </a:lnTo>
                    <a:lnTo>
                      <a:pt x="57" y="15"/>
                    </a:lnTo>
                    <a:lnTo>
                      <a:pt x="4" y="100"/>
                    </a:lnTo>
                    <a:lnTo>
                      <a:pt x="4" y="100"/>
                    </a:lnTo>
                    <a:lnTo>
                      <a:pt x="2" y="105"/>
                    </a:lnTo>
                    <a:lnTo>
                      <a:pt x="0" y="112"/>
                    </a:lnTo>
                    <a:lnTo>
                      <a:pt x="0" y="120"/>
                    </a:lnTo>
                    <a:lnTo>
                      <a:pt x="2" y="127"/>
                    </a:lnTo>
                    <a:lnTo>
                      <a:pt x="6" y="134"/>
                    </a:lnTo>
                    <a:lnTo>
                      <a:pt x="10" y="140"/>
                    </a:lnTo>
                    <a:lnTo>
                      <a:pt x="15" y="147"/>
                    </a:lnTo>
                    <a:lnTo>
                      <a:pt x="22" y="151"/>
                    </a:lnTo>
                    <a:lnTo>
                      <a:pt x="192" y="263"/>
                    </a:lnTo>
                    <a:lnTo>
                      <a:pt x="192" y="263"/>
                    </a:lnTo>
                    <a:lnTo>
                      <a:pt x="197" y="266"/>
                    </a:lnTo>
                    <a:lnTo>
                      <a:pt x="204" y="269"/>
                    </a:lnTo>
                    <a:lnTo>
                      <a:pt x="210" y="270"/>
                    </a:lnTo>
                    <a:lnTo>
                      <a:pt x="216" y="270"/>
                    </a:lnTo>
                    <a:lnTo>
                      <a:pt x="216" y="270"/>
                    </a:lnTo>
                    <a:lnTo>
                      <a:pt x="224" y="270"/>
                    </a:lnTo>
                    <a:lnTo>
                      <a:pt x="233" y="267"/>
                    </a:lnTo>
                    <a:lnTo>
                      <a:pt x="239" y="262"/>
                    </a:lnTo>
                    <a:lnTo>
                      <a:pt x="245" y="255"/>
                    </a:lnTo>
                    <a:lnTo>
                      <a:pt x="297" y="171"/>
                    </a:lnTo>
                    <a:lnTo>
                      <a:pt x="297" y="171"/>
                    </a:lnTo>
                    <a:lnTo>
                      <a:pt x="300" y="165"/>
                    </a:lnTo>
                    <a:lnTo>
                      <a:pt x="301" y="158"/>
                    </a:lnTo>
                    <a:lnTo>
                      <a:pt x="301" y="150"/>
                    </a:lnTo>
                    <a:lnTo>
                      <a:pt x="300" y="143"/>
                    </a:lnTo>
                    <a:lnTo>
                      <a:pt x="296" y="136"/>
                    </a:lnTo>
                    <a:lnTo>
                      <a:pt x="292" y="130"/>
                    </a:lnTo>
                    <a:lnTo>
                      <a:pt x="287" y="124"/>
                    </a:lnTo>
                    <a:lnTo>
                      <a:pt x="280" y="119"/>
                    </a:lnTo>
                    <a:lnTo>
                      <a:pt x="110" y="7"/>
                    </a:lnTo>
                    <a:lnTo>
                      <a:pt x="110" y="7"/>
                    </a:lnTo>
                    <a:lnTo>
                      <a:pt x="104" y="4"/>
                    </a:lnTo>
                    <a:lnTo>
                      <a:pt x="98" y="1"/>
                    </a:lnTo>
                    <a:lnTo>
                      <a:pt x="92" y="0"/>
                    </a:lnTo>
                    <a:lnTo>
                      <a:pt x="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2" name="Freeform 621"/>
              <p:cNvSpPr>
                <a:spLocks/>
              </p:cNvSpPr>
              <p:nvPr/>
            </p:nvSpPr>
            <p:spPr bwMode="auto">
              <a:xfrm>
                <a:off x="4267525" y="2124206"/>
                <a:ext cx="402749" cy="363686"/>
              </a:xfrm>
              <a:custGeom>
                <a:avLst/>
                <a:gdLst>
                  <a:gd name="T0" fmla="*/ 55 w 299"/>
                  <a:gd name="T1" fmla="*/ 15 h 270"/>
                  <a:gd name="T2" fmla="*/ 4 w 299"/>
                  <a:gd name="T3" fmla="*/ 100 h 270"/>
                  <a:gd name="T4" fmla="*/ 4 w 299"/>
                  <a:gd name="T5" fmla="*/ 100 h 270"/>
                  <a:gd name="T6" fmla="*/ 1 w 299"/>
                  <a:gd name="T7" fmla="*/ 105 h 270"/>
                  <a:gd name="T8" fmla="*/ 0 w 299"/>
                  <a:gd name="T9" fmla="*/ 112 h 270"/>
                  <a:gd name="T10" fmla="*/ 0 w 299"/>
                  <a:gd name="T11" fmla="*/ 120 h 270"/>
                  <a:gd name="T12" fmla="*/ 1 w 299"/>
                  <a:gd name="T13" fmla="*/ 127 h 270"/>
                  <a:gd name="T14" fmla="*/ 4 w 299"/>
                  <a:gd name="T15" fmla="*/ 133 h 270"/>
                  <a:gd name="T16" fmla="*/ 8 w 299"/>
                  <a:gd name="T17" fmla="*/ 140 h 270"/>
                  <a:gd name="T18" fmla="*/ 13 w 299"/>
                  <a:gd name="T19" fmla="*/ 147 h 270"/>
                  <a:gd name="T20" fmla="*/ 20 w 299"/>
                  <a:gd name="T21" fmla="*/ 151 h 270"/>
                  <a:gd name="T22" fmla="*/ 190 w 299"/>
                  <a:gd name="T23" fmla="*/ 263 h 270"/>
                  <a:gd name="T24" fmla="*/ 190 w 299"/>
                  <a:gd name="T25" fmla="*/ 263 h 270"/>
                  <a:gd name="T26" fmla="*/ 197 w 299"/>
                  <a:gd name="T27" fmla="*/ 267 h 270"/>
                  <a:gd name="T28" fmla="*/ 205 w 299"/>
                  <a:gd name="T29" fmla="*/ 268 h 270"/>
                  <a:gd name="T30" fmla="*/ 213 w 299"/>
                  <a:gd name="T31" fmla="*/ 270 h 270"/>
                  <a:gd name="T32" fmla="*/ 220 w 299"/>
                  <a:gd name="T33" fmla="*/ 270 h 270"/>
                  <a:gd name="T34" fmla="*/ 226 w 299"/>
                  <a:gd name="T35" fmla="*/ 268 h 270"/>
                  <a:gd name="T36" fmla="*/ 233 w 299"/>
                  <a:gd name="T37" fmla="*/ 266 h 270"/>
                  <a:gd name="T38" fmla="*/ 239 w 299"/>
                  <a:gd name="T39" fmla="*/ 260 h 270"/>
                  <a:gd name="T40" fmla="*/ 243 w 299"/>
                  <a:gd name="T41" fmla="*/ 255 h 270"/>
                  <a:gd name="T42" fmla="*/ 295 w 299"/>
                  <a:gd name="T43" fmla="*/ 171 h 270"/>
                  <a:gd name="T44" fmla="*/ 295 w 299"/>
                  <a:gd name="T45" fmla="*/ 171 h 270"/>
                  <a:gd name="T46" fmla="*/ 298 w 299"/>
                  <a:gd name="T47" fmla="*/ 164 h 270"/>
                  <a:gd name="T48" fmla="*/ 299 w 299"/>
                  <a:gd name="T49" fmla="*/ 158 h 270"/>
                  <a:gd name="T50" fmla="*/ 299 w 299"/>
                  <a:gd name="T51" fmla="*/ 150 h 270"/>
                  <a:gd name="T52" fmla="*/ 298 w 299"/>
                  <a:gd name="T53" fmla="*/ 143 h 270"/>
                  <a:gd name="T54" fmla="*/ 295 w 299"/>
                  <a:gd name="T55" fmla="*/ 136 h 270"/>
                  <a:gd name="T56" fmla="*/ 291 w 299"/>
                  <a:gd name="T57" fmla="*/ 129 h 270"/>
                  <a:gd name="T58" fmla="*/ 286 w 299"/>
                  <a:gd name="T59" fmla="*/ 123 h 270"/>
                  <a:gd name="T60" fmla="*/ 279 w 299"/>
                  <a:gd name="T61" fmla="*/ 119 h 270"/>
                  <a:gd name="T62" fmla="*/ 109 w 299"/>
                  <a:gd name="T63" fmla="*/ 6 h 270"/>
                  <a:gd name="T64" fmla="*/ 109 w 299"/>
                  <a:gd name="T65" fmla="*/ 6 h 270"/>
                  <a:gd name="T66" fmla="*/ 101 w 299"/>
                  <a:gd name="T67" fmla="*/ 2 h 270"/>
                  <a:gd name="T68" fmla="*/ 94 w 299"/>
                  <a:gd name="T69" fmla="*/ 1 h 270"/>
                  <a:gd name="T70" fmla="*/ 86 w 299"/>
                  <a:gd name="T71" fmla="*/ 0 h 270"/>
                  <a:gd name="T72" fmla="*/ 79 w 299"/>
                  <a:gd name="T73" fmla="*/ 0 h 270"/>
                  <a:gd name="T74" fmla="*/ 71 w 299"/>
                  <a:gd name="T75" fmla="*/ 1 h 270"/>
                  <a:gd name="T76" fmla="*/ 66 w 299"/>
                  <a:gd name="T77" fmla="*/ 4 h 270"/>
                  <a:gd name="T78" fmla="*/ 60 w 299"/>
                  <a:gd name="T79" fmla="*/ 9 h 270"/>
                  <a:gd name="T80" fmla="*/ 55 w 299"/>
                  <a:gd name="T81" fmla="*/ 15 h 270"/>
                  <a:gd name="T82" fmla="*/ 55 w 299"/>
                  <a:gd name="T83" fmla="*/ 1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9" h="270">
                    <a:moveTo>
                      <a:pt x="55" y="15"/>
                    </a:moveTo>
                    <a:lnTo>
                      <a:pt x="4" y="100"/>
                    </a:lnTo>
                    <a:lnTo>
                      <a:pt x="4" y="100"/>
                    </a:lnTo>
                    <a:lnTo>
                      <a:pt x="1" y="105"/>
                    </a:lnTo>
                    <a:lnTo>
                      <a:pt x="0" y="112"/>
                    </a:lnTo>
                    <a:lnTo>
                      <a:pt x="0" y="120"/>
                    </a:lnTo>
                    <a:lnTo>
                      <a:pt x="1" y="127"/>
                    </a:lnTo>
                    <a:lnTo>
                      <a:pt x="4" y="133"/>
                    </a:lnTo>
                    <a:lnTo>
                      <a:pt x="8" y="140"/>
                    </a:lnTo>
                    <a:lnTo>
                      <a:pt x="13" y="147"/>
                    </a:lnTo>
                    <a:lnTo>
                      <a:pt x="20" y="151"/>
                    </a:lnTo>
                    <a:lnTo>
                      <a:pt x="190" y="263"/>
                    </a:lnTo>
                    <a:lnTo>
                      <a:pt x="190" y="263"/>
                    </a:lnTo>
                    <a:lnTo>
                      <a:pt x="197" y="267"/>
                    </a:lnTo>
                    <a:lnTo>
                      <a:pt x="205" y="268"/>
                    </a:lnTo>
                    <a:lnTo>
                      <a:pt x="213" y="270"/>
                    </a:lnTo>
                    <a:lnTo>
                      <a:pt x="220" y="270"/>
                    </a:lnTo>
                    <a:lnTo>
                      <a:pt x="226" y="268"/>
                    </a:lnTo>
                    <a:lnTo>
                      <a:pt x="233" y="266"/>
                    </a:lnTo>
                    <a:lnTo>
                      <a:pt x="239" y="260"/>
                    </a:lnTo>
                    <a:lnTo>
                      <a:pt x="243" y="255"/>
                    </a:lnTo>
                    <a:lnTo>
                      <a:pt x="295" y="171"/>
                    </a:lnTo>
                    <a:lnTo>
                      <a:pt x="295" y="171"/>
                    </a:lnTo>
                    <a:lnTo>
                      <a:pt x="298" y="164"/>
                    </a:lnTo>
                    <a:lnTo>
                      <a:pt x="299" y="158"/>
                    </a:lnTo>
                    <a:lnTo>
                      <a:pt x="299" y="150"/>
                    </a:lnTo>
                    <a:lnTo>
                      <a:pt x="298" y="143"/>
                    </a:lnTo>
                    <a:lnTo>
                      <a:pt x="295" y="136"/>
                    </a:lnTo>
                    <a:lnTo>
                      <a:pt x="291" y="129"/>
                    </a:lnTo>
                    <a:lnTo>
                      <a:pt x="286" y="123"/>
                    </a:lnTo>
                    <a:lnTo>
                      <a:pt x="279" y="119"/>
                    </a:lnTo>
                    <a:lnTo>
                      <a:pt x="109" y="6"/>
                    </a:lnTo>
                    <a:lnTo>
                      <a:pt x="109" y="6"/>
                    </a:lnTo>
                    <a:lnTo>
                      <a:pt x="101" y="2"/>
                    </a:lnTo>
                    <a:lnTo>
                      <a:pt x="94" y="1"/>
                    </a:lnTo>
                    <a:lnTo>
                      <a:pt x="86" y="0"/>
                    </a:lnTo>
                    <a:lnTo>
                      <a:pt x="79" y="0"/>
                    </a:lnTo>
                    <a:lnTo>
                      <a:pt x="71" y="1"/>
                    </a:lnTo>
                    <a:lnTo>
                      <a:pt x="66" y="4"/>
                    </a:lnTo>
                    <a:lnTo>
                      <a:pt x="60" y="9"/>
                    </a:lnTo>
                    <a:lnTo>
                      <a:pt x="55" y="15"/>
                    </a:lnTo>
                    <a:lnTo>
                      <a:pt x="5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3" name="Freeform 622"/>
              <p:cNvSpPr>
                <a:spLocks/>
              </p:cNvSpPr>
              <p:nvPr/>
            </p:nvSpPr>
            <p:spPr bwMode="auto">
              <a:xfrm>
                <a:off x="4301199" y="2183473"/>
                <a:ext cx="30981" cy="47145"/>
              </a:xfrm>
              <a:custGeom>
                <a:avLst/>
                <a:gdLst>
                  <a:gd name="T0" fmla="*/ 21 w 23"/>
                  <a:gd name="T1" fmla="*/ 0 h 35"/>
                  <a:gd name="T2" fmla="*/ 0 w 23"/>
                  <a:gd name="T3" fmla="*/ 33 h 35"/>
                  <a:gd name="T4" fmla="*/ 0 w 23"/>
                  <a:gd name="T5" fmla="*/ 33 h 35"/>
                  <a:gd name="T6" fmla="*/ 0 w 23"/>
                  <a:gd name="T7" fmla="*/ 34 h 35"/>
                  <a:gd name="T8" fmla="*/ 2 w 23"/>
                  <a:gd name="T9" fmla="*/ 35 h 35"/>
                  <a:gd name="T10" fmla="*/ 2 w 23"/>
                  <a:gd name="T11" fmla="*/ 35 h 35"/>
                  <a:gd name="T12" fmla="*/ 3 w 23"/>
                  <a:gd name="T13" fmla="*/ 35 h 35"/>
                  <a:gd name="T14" fmla="*/ 4 w 23"/>
                  <a:gd name="T15" fmla="*/ 34 h 35"/>
                  <a:gd name="T16" fmla="*/ 23 w 23"/>
                  <a:gd name="T17" fmla="*/ 3 h 35"/>
                  <a:gd name="T18" fmla="*/ 23 w 23"/>
                  <a:gd name="T19" fmla="*/ 3 h 35"/>
                  <a:gd name="T20" fmla="*/ 23 w 23"/>
                  <a:gd name="T21" fmla="*/ 2 h 35"/>
                  <a:gd name="T22" fmla="*/ 23 w 23"/>
                  <a:gd name="T23" fmla="*/ 0 h 35"/>
                  <a:gd name="T24" fmla="*/ 23 w 23"/>
                  <a:gd name="T25" fmla="*/ 0 h 35"/>
                  <a:gd name="T26" fmla="*/ 22 w 23"/>
                  <a:gd name="T27" fmla="*/ 0 h 35"/>
                  <a:gd name="T28" fmla="*/ 21 w 23"/>
                  <a:gd name="T29" fmla="*/ 0 h 35"/>
                  <a:gd name="T30" fmla="*/ 21 w 23"/>
                  <a:gd name="T3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35">
                    <a:moveTo>
                      <a:pt x="21" y="0"/>
                    </a:moveTo>
                    <a:lnTo>
                      <a:pt x="0" y="33"/>
                    </a:lnTo>
                    <a:lnTo>
                      <a:pt x="0" y="33"/>
                    </a:lnTo>
                    <a:lnTo>
                      <a:pt x="0" y="34"/>
                    </a:lnTo>
                    <a:lnTo>
                      <a:pt x="2" y="35"/>
                    </a:lnTo>
                    <a:lnTo>
                      <a:pt x="2" y="35"/>
                    </a:lnTo>
                    <a:lnTo>
                      <a:pt x="3" y="35"/>
                    </a:lnTo>
                    <a:lnTo>
                      <a:pt x="4" y="34"/>
                    </a:lnTo>
                    <a:lnTo>
                      <a:pt x="23" y="3"/>
                    </a:lnTo>
                    <a:lnTo>
                      <a:pt x="23" y="3"/>
                    </a:lnTo>
                    <a:lnTo>
                      <a:pt x="23" y="2"/>
                    </a:lnTo>
                    <a:lnTo>
                      <a:pt x="23" y="0"/>
                    </a:lnTo>
                    <a:lnTo>
                      <a:pt x="23" y="0"/>
                    </a:lnTo>
                    <a:lnTo>
                      <a:pt x="22" y="0"/>
                    </a:lnTo>
                    <a:lnTo>
                      <a:pt x="21" y="0"/>
                    </a:lnTo>
                    <a:lnTo>
                      <a:pt x="21" y="0"/>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4" name="Freeform 623"/>
              <p:cNvSpPr>
                <a:spLocks/>
              </p:cNvSpPr>
              <p:nvPr/>
            </p:nvSpPr>
            <p:spPr bwMode="auto">
              <a:xfrm>
                <a:off x="4608311" y="2394949"/>
                <a:ext cx="17511" cy="16164"/>
              </a:xfrm>
              <a:custGeom>
                <a:avLst/>
                <a:gdLst>
                  <a:gd name="T0" fmla="*/ 9 w 13"/>
                  <a:gd name="T1" fmla="*/ 1 h 12"/>
                  <a:gd name="T2" fmla="*/ 9 w 13"/>
                  <a:gd name="T3" fmla="*/ 1 h 12"/>
                  <a:gd name="T4" fmla="*/ 11 w 13"/>
                  <a:gd name="T5" fmla="*/ 3 h 12"/>
                  <a:gd name="T6" fmla="*/ 13 w 13"/>
                  <a:gd name="T7" fmla="*/ 5 h 12"/>
                  <a:gd name="T8" fmla="*/ 13 w 13"/>
                  <a:gd name="T9" fmla="*/ 7 h 12"/>
                  <a:gd name="T10" fmla="*/ 11 w 13"/>
                  <a:gd name="T11" fmla="*/ 9 h 12"/>
                  <a:gd name="T12" fmla="*/ 11 w 13"/>
                  <a:gd name="T13" fmla="*/ 9 h 12"/>
                  <a:gd name="T14" fmla="*/ 10 w 13"/>
                  <a:gd name="T15" fmla="*/ 11 h 12"/>
                  <a:gd name="T16" fmla="*/ 9 w 13"/>
                  <a:gd name="T17" fmla="*/ 12 h 12"/>
                  <a:gd name="T18" fmla="*/ 6 w 13"/>
                  <a:gd name="T19" fmla="*/ 11 h 12"/>
                  <a:gd name="T20" fmla="*/ 3 w 13"/>
                  <a:gd name="T21" fmla="*/ 11 h 12"/>
                  <a:gd name="T22" fmla="*/ 3 w 13"/>
                  <a:gd name="T23" fmla="*/ 11 h 12"/>
                  <a:gd name="T24" fmla="*/ 2 w 13"/>
                  <a:gd name="T25" fmla="*/ 8 h 12"/>
                  <a:gd name="T26" fmla="*/ 0 w 13"/>
                  <a:gd name="T27" fmla="*/ 7 h 12"/>
                  <a:gd name="T28" fmla="*/ 0 w 13"/>
                  <a:gd name="T29" fmla="*/ 4 h 12"/>
                  <a:gd name="T30" fmla="*/ 0 w 13"/>
                  <a:gd name="T31" fmla="*/ 1 h 12"/>
                  <a:gd name="T32" fmla="*/ 0 w 13"/>
                  <a:gd name="T33" fmla="*/ 1 h 12"/>
                  <a:gd name="T34" fmla="*/ 2 w 13"/>
                  <a:gd name="T35" fmla="*/ 0 h 12"/>
                  <a:gd name="T36" fmla="*/ 5 w 13"/>
                  <a:gd name="T37" fmla="*/ 0 h 12"/>
                  <a:gd name="T38" fmla="*/ 7 w 13"/>
                  <a:gd name="T39" fmla="*/ 0 h 12"/>
                  <a:gd name="T40" fmla="*/ 9 w 13"/>
                  <a:gd name="T41" fmla="*/ 1 h 12"/>
                  <a:gd name="T42" fmla="*/ 9 w 13"/>
                  <a:gd name="T43"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2">
                    <a:moveTo>
                      <a:pt x="9" y="1"/>
                    </a:moveTo>
                    <a:lnTo>
                      <a:pt x="9" y="1"/>
                    </a:lnTo>
                    <a:lnTo>
                      <a:pt x="11" y="3"/>
                    </a:lnTo>
                    <a:lnTo>
                      <a:pt x="13" y="5"/>
                    </a:lnTo>
                    <a:lnTo>
                      <a:pt x="13" y="7"/>
                    </a:lnTo>
                    <a:lnTo>
                      <a:pt x="11" y="9"/>
                    </a:lnTo>
                    <a:lnTo>
                      <a:pt x="11" y="9"/>
                    </a:lnTo>
                    <a:lnTo>
                      <a:pt x="10" y="11"/>
                    </a:lnTo>
                    <a:lnTo>
                      <a:pt x="9" y="12"/>
                    </a:lnTo>
                    <a:lnTo>
                      <a:pt x="6" y="11"/>
                    </a:lnTo>
                    <a:lnTo>
                      <a:pt x="3" y="11"/>
                    </a:lnTo>
                    <a:lnTo>
                      <a:pt x="3" y="11"/>
                    </a:lnTo>
                    <a:lnTo>
                      <a:pt x="2" y="8"/>
                    </a:lnTo>
                    <a:lnTo>
                      <a:pt x="0" y="7"/>
                    </a:lnTo>
                    <a:lnTo>
                      <a:pt x="0" y="4"/>
                    </a:lnTo>
                    <a:lnTo>
                      <a:pt x="0" y="1"/>
                    </a:lnTo>
                    <a:lnTo>
                      <a:pt x="0" y="1"/>
                    </a:lnTo>
                    <a:lnTo>
                      <a:pt x="2" y="0"/>
                    </a:lnTo>
                    <a:lnTo>
                      <a:pt x="5" y="0"/>
                    </a:lnTo>
                    <a:lnTo>
                      <a:pt x="7" y="0"/>
                    </a:lnTo>
                    <a:lnTo>
                      <a:pt x="9" y="1"/>
                    </a:lnTo>
                    <a:lnTo>
                      <a:pt x="9" y="1"/>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5" name="Freeform 624"/>
              <p:cNvSpPr>
                <a:spLocks/>
              </p:cNvSpPr>
              <p:nvPr/>
            </p:nvSpPr>
            <p:spPr bwMode="auto">
              <a:xfrm>
                <a:off x="4283689" y="2134982"/>
                <a:ext cx="367727" cy="172414"/>
              </a:xfrm>
              <a:custGeom>
                <a:avLst/>
                <a:gdLst>
                  <a:gd name="T0" fmla="*/ 273 w 273"/>
                  <a:gd name="T1" fmla="*/ 128 h 128"/>
                  <a:gd name="T2" fmla="*/ 77 w 273"/>
                  <a:gd name="T3" fmla="*/ 0 h 128"/>
                  <a:gd name="T4" fmla="*/ 75 w 273"/>
                  <a:gd name="T5" fmla="*/ 0 h 128"/>
                  <a:gd name="T6" fmla="*/ 0 w 273"/>
                  <a:gd name="T7" fmla="*/ 123 h 128"/>
                  <a:gd name="T8" fmla="*/ 0 w 273"/>
                  <a:gd name="T9" fmla="*/ 124 h 128"/>
                  <a:gd name="T10" fmla="*/ 3 w 273"/>
                  <a:gd name="T11" fmla="*/ 125 h 128"/>
                  <a:gd name="T12" fmla="*/ 273 w 273"/>
                  <a:gd name="T13" fmla="*/ 128 h 128"/>
                  <a:gd name="T14" fmla="*/ 273 w 273"/>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3" h="128">
                    <a:moveTo>
                      <a:pt x="273" y="128"/>
                    </a:moveTo>
                    <a:lnTo>
                      <a:pt x="77" y="0"/>
                    </a:lnTo>
                    <a:lnTo>
                      <a:pt x="75" y="0"/>
                    </a:lnTo>
                    <a:lnTo>
                      <a:pt x="0" y="123"/>
                    </a:lnTo>
                    <a:lnTo>
                      <a:pt x="0" y="124"/>
                    </a:lnTo>
                    <a:lnTo>
                      <a:pt x="3" y="125"/>
                    </a:lnTo>
                    <a:lnTo>
                      <a:pt x="273" y="128"/>
                    </a:lnTo>
                    <a:lnTo>
                      <a:pt x="273" y="128"/>
                    </a:lnTo>
                    <a:close/>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6" name="Freeform 625"/>
              <p:cNvSpPr>
                <a:spLocks/>
              </p:cNvSpPr>
              <p:nvPr/>
            </p:nvSpPr>
            <p:spPr bwMode="auto">
              <a:xfrm>
                <a:off x="4287729" y="2303354"/>
                <a:ext cx="363686" cy="171067"/>
              </a:xfrm>
              <a:custGeom>
                <a:avLst/>
                <a:gdLst>
                  <a:gd name="T0" fmla="*/ 194 w 270"/>
                  <a:gd name="T1" fmla="*/ 127 h 127"/>
                  <a:gd name="T2" fmla="*/ 270 w 270"/>
                  <a:gd name="T3" fmla="*/ 4 h 127"/>
                  <a:gd name="T4" fmla="*/ 270 w 270"/>
                  <a:gd name="T5" fmla="*/ 3 h 127"/>
                  <a:gd name="T6" fmla="*/ 0 w 270"/>
                  <a:gd name="T7" fmla="*/ 0 h 127"/>
                  <a:gd name="T8" fmla="*/ 194 w 270"/>
                  <a:gd name="T9" fmla="*/ 127 h 127"/>
                  <a:gd name="T10" fmla="*/ 194 w 270"/>
                  <a:gd name="T11" fmla="*/ 127 h 127"/>
                </a:gdLst>
                <a:ahLst/>
                <a:cxnLst>
                  <a:cxn ang="0">
                    <a:pos x="T0" y="T1"/>
                  </a:cxn>
                  <a:cxn ang="0">
                    <a:pos x="T2" y="T3"/>
                  </a:cxn>
                  <a:cxn ang="0">
                    <a:pos x="T4" y="T5"/>
                  </a:cxn>
                  <a:cxn ang="0">
                    <a:pos x="T6" y="T7"/>
                  </a:cxn>
                  <a:cxn ang="0">
                    <a:pos x="T8" y="T9"/>
                  </a:cxn>
                  <a:cxn ang="0">
                    <a:pos x="T10" y="T11"/>
                  </a:cxn>
                </a:cxnLst>
                <a:rect l="0" t="0" r="r" b="b"/>
                <a:pathLst>
                  <a:path w="270" h="127">
                    <a:moveTo>
                      <a:pt x="194" y="127"/>
                    </a:moveTo>
                    <a:lnTo>
                      <a:pt x="270" y="4"/>
                    </a:lnTo>
                    <a:lnTo>
                      <a:pt x="270" y="3"/>
                    </a:lnTo>
                    <a:lnTo>
                      <a:pt x="0" y="0"/>
                    </a:lnTo>
                    <a:lnTo>
                      <a:pt x="194" y="127"/>
                    </a:lnTo>
                    <a:lnTo>
                      <a:pt x="194" y="127"/>
                    </a:lnTo>
                    <a:close/>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7" name="Freeform 707"/>
              <p:cNvSpPr>
                <a:spLocks/>
              </p:cNvSpPr>
              <p:nvPr/>
            </p:nvSpPr>
            <p:spPr bwMode="auto">
              <a:xfrm>
                <a:off x="4574637" y="1351037"/>
                <a:ext cx="246499" cy="303072"/>
              </a:xfrm>
              <a:custGeom>
                <a:avLst/>
                <a:gdLst>
                  <a:gd name="T0" fmla="*/ 28 w 183"/>
                  <a:gd name="T1" fmla="*/ 212 h 225"/>
                  <a:gd name="T2" fmla="*/ 28 w 183"/>
                  <a:gd name="T3" fmla="*/ 212 h 225"/>
                  <a:gd name="T4" fmla="*/ 48 w 183"/>
                  <a:gd name="T5" fmla="*/ 190 h 225"/>
                  <a:gd name="T6" fmla="*/ 62 w 183"/>
                  <a:gd name="T7" fmla="*/ 173 h 225"/>
                  <a:gd name="T8" fmla="*/ 73 w 183"/>
                  <a:gd name="T9" fmla="*/ 158 h 225"/>
                  <a:gd name="T10" fmla="*/ 73 w 183"/>
                  <a:gd name="T11" fmla="*/ 158 h 225"/>
                  <a:gd name="T12" fmla="*/ 77 w 183"/>
                  <a:gd name="T13" fmla="*/ 162 h 225"/>
                  <a:gd name="T14" fmla="*/ 84 w 183"/>
                  <a:gd name="T15" fmla="*/ 165 h 225"/>
                  <a:gd name="T16" fmla="*/ 92 w 183"/>
                  <a:gd name="T17" fmla="*/ 167 h 225"/>
                  <a:gd name="T18" fmla="*/ 102 w 183"/>
                  <a:gd name="T19" fmla="*/ 170 h 225"/>
                  <a:gd name="T20" fmla="*/ 115 w 183"/>
                  <a:gd name="T21" fmla="*/ 170 h 225"/>
                  <a:gd name="T22" fmla="*/ 127 w 183"/>
                  <a:gd name="T23" fmla="*/ 169 h 225"/>
                  <a:gd name="T24" fmla="*/ 142 w 183"/>
                  <a:gd name="T25" fmla="*/ 165 h 225"/>
                  <a:gd name="T26" fmla="*/ 142 w 183"/>
                  <a:gd name="T27" fmla="*/ 165 h 225"/>
                  <a:gd name="T28" fmla="*/ 150 w 183"/>
                  <a:gd name="T29" fmla="*/ 161 h 225"/>
                  <a:gd name="T30" fmla="*/ 155 w 183"/>
                  <a:gd name="T31" fmla="*/ 157 h 225"/>
                  <a:gd name="T32" fmla="*/ 160 w 183"/>
                  <a:gd name="T33" fmla="*/ 150 h 225"/>
                  <a:gd name="T34" fmla="*/ 166 w 183"/>
                  <a:gd name="T35" fmla="*/ 143 h 225"/>
                  <a:gd name="T36" fmla="*/ 170 w 183"/>
                  <a:gd name="T37" fmla="*/ 135 h 225"/>
                  <a:gd name="T38" fmla="*/ 174 w 183"/>
                  <a:gd name="T39" fmla="*/ 127 h 225"/>
                  <a:gd name="T40" fmla="*/ 179 w 183"/>
                  <a:gd name="T41" fmla="*/ 108 h 225"/>
                  <a:gd name="T42" fmla="*/ 182 w 183"/>
                  <a:gd name="T43" fmla="*/ 89 h 225"/>
                  <a:gd name="T44" fmla="*/ 183 w 183"/>
                  <a:gd name="T45" fmla="*/ 70 h 225"/>
                  <a:gd name="T46" fmla="*/ 183 w 183"/>
                  <a:gd name="T47" fmla="*/ 53 h 225"/>
                  <a:gd name="T48" fmla="*/ 182 w 183"/>
                  <a:gd name="T49" fmla="*/ 38 h 225"/>
                  <a:gd name="T50" fmla="*/ 160 w 183"/>
                  <a:gd name="T51" fmla="*/ 0 h 225"/>
                  <a:gd name="T52" fmla="*/ 160 w 183"/>
                  <a:gd name="T53" fmla="*/ 0 h 225"/>
                  <a:gd name="T54" fmla="*/ 150 w 183"/>
                  <a:gd name="T55" fmla="*/ 7 h 225"/>
                  <a:gd name="T56" fmla="*/ 125 w 183"/>
                  <a:gd name="T57" fmla="*/ 27 h 225"/>
                  <a:gd name="T58" fmla="*/ 111 w 183"/>
                  <a:gd name="T59" fmla="*/ 39 h 225"/>
                  <a:gd name="T60" fmla="*/ 94 w 183"/>
                  <a:gd name="T61" fmla="*/ 54 h 225"/>
                  <a:gd name="T62" fmla="*/ 81 w 183"/>
                  <a:gd name="T63" fmla="*/ 70 h 225"/>
                  <a:gd name="T64" fmla="*/ 70 w 183"/>
                  <a:gd name="T65" fmla="*/ 86 h 225"/>
                  <a:gd name="T66" fmla="*/ 70 w 183"/>
                  <a:gd name="T67" fmla="*/ 86 h 225"/>
                  <a:gd name="T68" fmla="*/ 55 w 183"/>
                  <a:gd name="T69" fmla="*/ 117 h 225"/>
                  <a:gd name="T70" fmla="*/ 47 w 183"/>
                  <a:gd name="T71" fmla="*/ 134 h 225"/>
                  <a:gd name="T72" fmla="*/ 47 w 183"/>
                  <a:gd name="T73" fmla="*/ 134 h 225"/>
                  <a:gd name="T74" fmla="*/ 30 w 183"/>
                  <a:gd name="T75" fmla="*/ 161 h 225"/>
                  <a:gd name="T76" fmla="*/ 4 w 183"/>
                  <a:gd name="T77" fmla="*/ 197 h 225"/>
                  <a:gd name="T78" fmla="*/ 4 w 183"/>
                  <a:gd name="T79" fmla="*/ 197 h 225"/>
                  <a:gd name="T80" fmla="*/ 1 w 183"/>
                  <a:gd name="T81" fmla="*/ 204 h 225"/>
                  <a:gd name="T82" fmla="*/ 0 w 183"/>
                  <a:gd name="T83" fmla="*/ 211 h 225"/>
                  <a:gd name="T84" fmla="*/ 0 w 183"/>
                  <a:gd name="T85" fmla="*/ 216 h 225"/>
                  <a:gd name="T86" fmla="*/ 1 w 183"/>
                  <a:gd name="T87" fmla="*/ 221 h 225"/>
                  <a:gd name="T88" fmla="*/ 4 w 183"/>
                  <a:gd name="T89" fmla="*/ 224 h 225"/>
                  <a:gd name="T90" fmla="*/ 5 w 183"/>
                  <a:gd name="T91" fmla="*/ 225 h 225"/>
                  <a:gd name="T92" fmla="*/ 8 w 183"/>
                  <a:gd name="T93" fmla="*/ 225 h 225"/>
                  <a:gd name="T94" fmla="*/ 11 w 183"/>
                  <a:gd name="T95" fmla="*/ 225 h 225"/>
                  <a:gd name="T96" fmla="*/ 15 w 183"/>
                  <a:gd name="T97" fmla="*/ 224 h 225"/>
                  <a:gd name="T98" fmla="*/ 19 w 183"/>
                  <a:gd name="T99" fmla="*/ 221 h 225"/>
                  <a:gd name="T100" fmla="*/ 28 w 183"/>
                  <a:gd name="T101" fmla="*/ 212 h 225"/>
                  <a:gd name="T102" fmla="*/ 28 w 183"/>
                  <a:gd name="T103" fmla="*/ 21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3" h="225">
                    <a:moveTo>
                      <a:pt x="28" y="212"/>
                    </a:moveTo>
                    <a:lnTo>
                      <a:pt x="28" y="212"/>
                    </a:lnTo>
                    <a:lnTo>
                      <a:pt x="48" y="190"/>
                    </a:lnTo>
                    <a:lnTo>
                      <a:pt x="62" y="173"/>
                    </a:lnTo>
                    <a:lnTo>
                      <a:pt x="73" y="158"/>
                    </a:lnTo>
                    <a:lnTo>
                      <a:pt x="73" y="158"/>
                    </a:lnTo>
                    <a:lnTo>
                      <a:pt x="77" y="162"/>
                    </a:lnTo>
                    <a:lnTo>
                      <a:pt x="84" y="165"/>
                    </a:lnTo>
                    <a:lnTo>
                      <a:pt x="92" y="167"/>
                    </a:lnTo>
                    <a:lnTo>
                      <a:pt x="102" y="170"/>
                    </a:lnTo>
                    <a:lnTo>
                      <a:pt x="115" y="170"/>
                    </a:lnTo>
                    <a:lnTo>
                      <a:pt x="127" y="169"/>
                    </a:lnTo>
                    <a:lnTo>
                      <a:pt x="142" y="165"/>
                    </a:lnTo>
                    <a:lnTo>
                      <a:pt x="142" y="165"/>
                    </a:lnTo>
                    <a:lnTo>
                      <a:pt x="150" y="161"/>
                    </a:lnTo>
                    <a:lnTo>
                      <a:pt x="155" y="157"/>
                    </a:lnTo>
                    <a:lnTo>
                      <a:pt x="160" y="150"/>
                    </a:lnTo>
                    <a:lnTo>
                      <a:pt x="166" y="143"/>
                    </a:lnTo>
                    <a:lnTo>
                      <a:pt x="170" y="135"/>
                    </a:lnTo>
                    <a:lnTo>
                      <a:pt x="174" y="127"/>
                    </a:lnTo>
                    <a:lnTo>
                      <a:pt x="179" y="108"/>
                    </a:lnTo>
                    <a:lnTo>
                      <a:pt x="182" y="89"/>
                    </a:lnTo>
                    <a:lnTo>
                      <a:pt x="183" y="70"/>
                    </a:lnTo>
                    <a:lnTo>
                      <a:pt x="183" y="53"/>
                    </a:lnTo>
                    <a:lnTo>
                      <a:pt x="182" y="38"/>
                    </a:lnTo>
                    <a:lnTo>
                      <a:pt x="160" y="0"/>
                    </a:lnTo>
                    <a:lnTo>
                      <a:pt x="160" y="0"/>
                    </a:lnTo>
                    <a:lnTo>
                      <a:pt x="150" y="7"/>
                    </a:lnTo>
                    <a:lnTo>
                      <a:pt x="125" y="27"/>
                    </a:lnTo>
                    <a:lnTo>
                      <a:pt x="111" y="39"/>
                    </a:lnTo>
                    <a:lnTo>
                      <a:pt x="94" y="54"/>
                    </a:lnTo>
                    <a:lnTo>
                      <a:pt x="81" y="70"/>
                    </a:lnTo>
                    <a:lnTo>
                      <a:pt x="70" y="86"/>
                    </a:lnTo>
                    <a:lnTo>
                      <a:pt x="70" y="86"/>
                    </a:lnTo>
                    <a:lnTo>
                      <a:pt x="55" y="117"/>
                    </a:lnTo>
                    <a:lnTo>
                      <a:pt x="47" y="134"/>
                    </a:lnTo>
                    <a:lnTo>
                      <a:pt x="47" y="134"/>
                    </a:lnTo>
                    <a:lnTo>
                      <a:pt x="30" y="161"/>
                    </a:lnTo>
                    <a:lnTo>
                      <a:pt x="4" y="197"/>
                    </a:lnTo>
                    <a:lnTo>
                      <a:pt x="4" y="197"/>
                    </a:lnTo>
                    <a:lnTo>
                      <a:pt x="1" y="204"/>
                    </a:lnTo>
                    <a:lnTo>
                      <a:pt x="0" y="211"/>
                    </a:lnTo>
                    <a:lnTo>
                      <a:pt x="0" y="216"/>
                    </a:lnTo>
                    <a:lnTo>
                      <a:pt x="1" y="221"/>
                    </a:lnTo>
                    <a:lnTo>
                      <a:pt x="4" y="224"/>
                    </a:lnTo>
                    <a:lnTo>
                      <a:pt x="5" y="225"/>
                    </a:lnTo>
                    <a:lnTo>
                      <a:pt x="8" y="225"/>
                    </a:lnTo>
                    <a:lnTo>
                      <a:pt x="11" y="225"/>
                    </a:lnTo>
                    <a:lnTo>
                      <a:pt x="15" y="224"/>
                    </a:lnTo>
                    <a:lnTo>
                      <a:pt x="19" y="221"/>
                    </a:lnTo>
                    <a:lnTo>
                      <a:pt x="28" y="212"/>
                    </a:lnTo>
                    <a:lnTo>
                      <a:pt x="28" y="212"/>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8" name="Freeform 708"/>
              <p:cNvSpPr>
                <a:spLocks/>
              </p:cNvSpPr>
              <p:nvPr/>
            </p:nvSpPr>
            <p:spPr bwMode="auto">
              <a:xfrm>
                <a:off x="4038537" y="534765"/>
                <a:ext cx="766434" cy="488956"/>
              </a:xfrm>
              <a:custGeom>
                <a:avLst/>
                <a:gdLst>
                  <a:gd name="T0" fmla="*/ 569 w 569"/>
                  <a:gd name="T1" fmla="*/ 260 h 363"/>
                  <a:gd name="T2" fmla="*/ 432 w 569"/>
                  <a:gd name="T3" fmla="*/ 363 h 363"/>
                  <a:gd name="T4" fmla="*/ 0 w 569"/>
                  <a:gd name="T5" fmla="*/ 363 h 363"/>
                  <a:gd name="T6" fmla="*/ 35 w 569"/>
                  <a:gd name="T7" fmla="*/ 1 h 363"/>
                  <a:gd name="T8" fmla="*/ 35 w 569"/>
                  <a:gd name="T9" fmla="*/ 1 h 363"/>
                  <a:gd name="T10" fmla="*/ 48 w 569"/>
                  <a:gd name="T11" fmla="*/ 1 h 363"/>
                  <a:gd name="T12" fmla="*/ 63 w 569"/>
                  <a:gd name="T13" fmla="*/ 0 h 363"/>
                  <a:gd name="T14" fmla="*/ 85 w 569"/>
                  <a:gd name="T15" fmla="*/ 1 h 363"/>
                  <a:gd name="T16" fmla="*/ 110 w 569"/>
                  <a:gd name="T17" fmla="*/ 3 h 363"/>
                  <a:gd name="T18" fmla="*/ 140 w 569"/>
                  <a:gd name="T19" fmla="*/ 7 h 363"/>
                  <a:gd name="T20" fmla="*/ 174 w 569"/>
                  <a:gd name="T21" fmla="*/ 12 h 363"/>
                  <a:gd name="T22" fmla="*/ 210 w 569"/>
                  <a:gd name="T23" fmla="*/ 20 h 363"/>
                  <a:gd name="T24" fmla="*/ 251 w 569"/>
                  <a:gd name="T25" fmla="*/ 34 h 363"/>
                  <a:gd name="T26" fmla="*/ 272 w 569"/>
                  <a:gd name="T27" fmla="*/ 40 h 363"/>
                  <a:gd name="T28" fmla="*/ 294 w 569"/>
                  <a:gd name="T29" fmla="*/ 50 h 363"/>
                  <a:gd name="T30" fmla="*/ 315 w 569"/>
                  <a:gd name="T31" fmla="*/ 59 h 363"/>
                  <a:gd name="T32" fmla="*/ 337 w 569"/>
                  <a:gd name="T33" fmla="*/ 70 h 363"/>
                  <a:gd name="T34" fmla="*/ 360 w 569"/>
                  <a:gd name="T35" fmla="*/ 82 h 363"/>
                  <a:gd name="T36" fmla="*/ 383 w 569"/>
                  <a:gd name="T37" fmla="*/ 96 h 363"/>
                  <a:gd name="T38" fmla="*/ 406 w 569"/>
                  <a:gd name="T39" fmla="*/ 111 h 363"/>
                  <a:gd name="T40" fmla="*/ 430 w 569"/>
                  <a:gd name="T41" fmla="*/ 127 h 363"/>
                  <a:gd name="T42" fmla="*/ 453 w 569"/>
                  <a:gd name="T43" fmla="*/ 146 h 363"/>
                  <a:gd name="T44" fmla="*/ 476 w 569"/>
                  <a:gd name="T45" fmla="*/ 165 h 363"/>
                  <a:gd name="T46" fmla="*/ 500 w 569"/>
                  <a:gd name="T47" fmla="*/ 186 h 363"/>
                  <a:gd name="T48" fmla="*/ 523 w 569"/>
                  <a:gd name="T49" fmla="*/ 209 h 363"/>
                  <a:gd name="T50" fmla="*/ 546 w 569"/>
                  <a:gd name="T51" fmla="*/ 233 h 363"/>
                  <a:gd name="T52" fmla="*/ 569 w 569"/>
                  <a:gd name="T53" fmla="*/ 260 h 363"/>
                  <a:gd name="T54" fmla="*/ 569 w 569"/>
                  <a:gd name="T55" fmla="*/ 26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9" h="363">
                    <a:moveTo>
                      <a:pt x="569" y="260"/>
                    </a:moveTo>
                    <a:lnTo>
                      <a:pt x="432" y="363"/>
                    </a:lnTo>
                    <a:lnTo>
                      <a:pt x="0" y="363"/>
                    </a:lnTo>
                    <a:lnTo>
                      <a:pt x="35" y="1"/>
                    </a:lnTo>
                    <a:lnTo>
                      <a:pt x="35" y="1"/>
                    </a:lnTo>
                    <a:lnTo>
                      <a:pt x="48" y="1"/>
                    </a:lnTo>
                    <a:lnTo>
                      <a:pt x="63" y="0"/>
                    </a:lnTo>
                    <a:lnTo>
                      <a:pt x="85" y="1"/>
                    </a:lnTo>
                    <a:lnTo>
                      <a:pt x="110" y="3"/>
                    </a:lnTo>
                    <a:lnTo>
                      <a:pt x="140" y="7"/>
                    </a:lnTo>
                    <a:lnTo>
                      <a:pt x="174" y="12"/>
                    </a:lnTo>
                    <a:lnTo>
                      <a:pt x="210" y="20"/>
                    </a:lnTo>
                    <a:lnTo>
                      <a:pt x="251" y="34"/>
                    </a:lnTo>
                    <a:lnTo>
                      <a:pt x="272" y="40"/>
                    </a:lnTo>
                    <a:lnTo>
                      <a:pt x="294" y="50"/>
                    </a:lnTo>
                    <a:lnTo>
                      <a:pt x="315" y="59"/>
                    </a:lnTo>
                    <a:lnTo>
                      <a:pt x="337" y="70"/>
                    </a:lnTo>
                    <a:lnTo>
                      <a:pt x="360" y="82"/>
                    </a:lnTo>
                    <a:lnTo>
                      <a:pt x="383" y="96"/>
                    </a:lnTo>
                    <a:lnTo>
                      <a:pt x="406" y="111"/>
                    </a:lnTo>
                    <a:lnTo>
                      <a:pt x="430" y="127"/>
                    </a:lnTo>
                    <a:lnTo>
                      <a:pt x="453" y="146"/>
                    </a:lnTo>
                    <a:lnTo>
                      <a:pt x="476" y="165"/>
                    </a:lnTo>
                    <a:lnTo>
                      <a:pt x="500" y="186"/>
                    </a:lnTo>
                    <a:lnTo>
                      <a:pt x="523" y="209"/>
                    </a:lnTo>
                    <a:lnTo>
                      <a:pt x="546" y="233"/>
                    </a:lnTo>
                    <a:lnTo>
                      <a:pt x="569" y="260"/>
                    </a:lnTo>
                    <a:lnTo>
                      <a:pt x="569" y="260"/>
                    </a:lnTo>
                    <a:close/>
                  </a:path>
                </a:pathLst>
              </a:custGeom>
              <a:solidFill>
                <a:srgbClr val="E6E1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9" name="Freeform 709"/>
              <p:cNvSpPr>
                <a:spLocks/>
              </p:cNvSpPr>
              <p:nvPr/>
            </p:nvSpPr>
            <p:spPr bwMode="auto">
              <a:xfrm>
                <a:off x="3759711" y="272102"/>
                <a:ext cx="1367189" cy="1158406"/>
              </a:xfrm>
              <a:custGeom>
                <a:avLst/>
                <a:gdLst>
                  <a:gd name="T0" fmla="*/ 278 w 1015"/>
                  <a:gd name="T1" fmla="*/ 2 h 860"/>
                  <a:gd name="T2" fmla="*/ 350 w 1015"/>
                  <a:gd name="T3" fmla="*/ 2 h 860"/>
                  <a:gd name="T4" fmla="*/ 467 w 1015"/>
                  <a:gd name="T5" fmla="*/ 18 h 860"/>
                  <a:gd name="T6" fmla="*/ 564 w 1015"/>
                  <a:gd name="T7" fmla="*/ 46 h 860"/>
                  <a:gd name="T8" fmla="*/ 645 w 1015"/>
                  <a:gd name="T9" fmla="*/ 79 h 860"/>
                  <a:gd name="T10" fmla="*/ 729 w 1015"/>
                  <a:gd name="T11" fmla="*/ 123 h 860"/>
                  <a:gd name="T12" fmla="*/ 815 w 1015"/>
                  <a:gd name="T13" fmla="*/ 183 h 860"/>
                  <a:gd name="T14" fmla="*/ 903 w 1015"/>
                  <a:gd name="T15" fmla="*/ 258 h 860"/>
                  <a:gd name="T16" fmla="*/ 953 w 1015"/>
                  <a:gd name="T17" fmla="*/ 314 h 860"/>
                  <a:gd name="T18" fmla="*/ 999 w 1015"/>
                  <a:gd name="T19" fmla="*/ 397 h 860"/>
                  <a:gd name="T20" fmla="*/ 1015 w 1015"/>
                  <a:gd name="T21" fmla="*/ 478 h 860"/>
                  <a:gd name="T22" fmla="*/ 1008 w 1015"/>
                  <a:gd name="T23" fmla="*/ 555 h 860"/>
                  <a:gd name="T24" fmla="*/ 986 w 1015"/>
                  <a:gd name="T25" fmla="*/ 627 h 860"/>
                  <a:gd name="T26" fmla="*/ 949 w 1015"/>
                  <a:gd name="T27" fmla="*/ 692 h 860"/>
                  <a:gd name="T28" fmla="*/ 907 w 1015"/>
                  <a:gd name="T29" fmla="*/ 748 h 860"/>
                  <a:gd name="T30" fmla="*/ 828 w 1015"/>
                  <a:gd name="T31" fmla="*/ 831 h 860"/>
                  <a:gd name="T32" fmla="*/ 752 w 1015"/>
                  <a:gd name="T33" fmla="*/ 808 h 860"/>
                  <a:gd name="T34" fmla="*/ 771 w 1015"/>
                  <a:gd name="T35" fmla="*/ 748 h 860"/>
                  <a:gd name="T36" fmla="*/ 801 w 1015"/>
                  <a:gd name="T37" fmla="*/ 624 h 860"/>
                  <a:gd name="T38" fmla="*/ 806 w 1015"/>
                  <a:gd name="T39" fmla="*/ 563 h 860"/>
                  <a:gd name="T40" fmla="*/ 802 w 1015"/>
                  <a:gd name="T41" fmla="*/ 531 h 860"/>
                  <a:gd name="T42" fmla="*/ 778 w 1015"/>
                  <a:gd name="T43" fmla="*/ 485 h 860"/>
                  <a:gd name="T44" fmla="*/ 732 w 1015"/>
                  <a:gd name="T45" fmla="*/ 436 h 860"/>
                  <a:gd name="T46" fmla="*/ 670 w 1015"/>
                  <a:gd name="T47" fmla="*/ 389 h 860"/>
                  <a:gd name="T48" fmla="*/ 595 w 1015"/>
                  <a:gd name="T49" fmla="*/ 345 h 860"/>
                  <a:gd name="T50" fmla="*/ 514 w 1015"/>
                  <a:gd name="T51" fmla="*/ 306 h 860"/>
                  <a:gd name="T52" fmla="*/ 432 w 1015"/>
                  <a:gd name="T53" fmla="*/ 276 h 860"/>
                  <a:gd name="T54" fmla="*/ 350 w 1015"/>
                  <a:gd name="T55" fmla="*/ 257 h 860"/>
                  <a:gd name="T56" fmla="*/ 277 w 1015"/>
                  <a:gd name="T57" fmla="*/ 253 h 860"/>
                  <a:gd name="T58" fmla="*/ 213 w 1015"/>
                  <a:gd name="T59" fmla="*/ 266 h 860"/>
                  <a:gd name="T60" fmla="*/ 173 w 1015"/>
                  <a:gd name="T61" fmla="*/ 292 h 860"/>
                  <a:gd name="T62" fmla="*/ 155 w 1015"/>
                  <a:gd name="T63" fmla="*/ 315 h 860"/>
                  <a:gd name="T64" fmla="*/ 138 w 1015"/>
                  <a:gd name="T65" fmla="*/ 349 h 860"/>
                  <a:gd name="T66" fmla="*/ 120 w 1015"/>
                  <a:gd name="T67" fmla="*/ 401 h 860"/>
                  <a:gd name="T68" fmla="*/ 113 w 1015"/>
                  <a:gd name="T69" fmla="*/ 453 h 860"/>
                  <a:gd name="T70" fmla="*/ 119 w 1015"/>
                  <a:gd name="T71" fmla="*/ 549 h 860"/>
                  <a:gd name="T72" fmla="*/ 140 w 1015"/>
                  <a:gd name="T73" fmla="*/ 630 h 860"/>
                  <a:gd name="T74" fmla="*/ 169 w 1015"/>
                  <a:gd name="T75" fmla="*/ 696 h 860"/>
                  <a:gd name="T76" fmla="*/ 117 w 1015"/>
                  <a:gd name="T77" fmla="*/ 709 h 860"/>
                  <a:gd name="T78" fmla="*/ 77 w 1015"/>
                  <a:gd name="T79" fmla="*/ 642 h 860"/>
                  <a:gd name="T80" fmla="*/ 35 w 1015"/>
                  <a:gd name="T81" fmla="*/ 549 h 860"/>
                  <a:gd name="T82" fmla="*/ 8 w 1015"/>
                  <a:gd name="T83" fmla="*/ 451 h 860"/>
                  <a:gd name="T84" fmla="*/ 0 w 1015"/>
                  <a:gd name="T85" fmla="*/ 387 h 860"/>
                  <a:gd name="T86" fmla="*/ 1 w 1015"/>
                  <a:gd name="T87" fmla="*/ 319 h 860"/>
                  <a:gd name="T88" fmla="*/ 15 w 1015"/>
                  <a:gd name="T89" fmla="*/ 250 h 860"/>
                  <a:gd name="T90" fmla="*/ 32 w 1015"/>
                  <a:gd name="T91" fmla="*/ 203 h 860"/>
                  <a:gd name="T92" fmla="*/ 84 w 1015"/>
                  <a:gd name="T93" fmla="*/ 117 h 860"/>
                  <a:gd name="T94" fmla="*/ 140 w 1015"/>
                  <a:gd name="T95" fmla="*/ 58 h 860"/>
                  <a:gd name="T96" fmla="*/ 194 w 1015"/>
                  <a:gd name="T97" fmla="*/ 25 h 860"/>
                  <a:gd name="T98" fmla="*/ 238 w 1015"/>
                  <a:gd name="T99" fmla="*/ 9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5" h="860">
                    <a:moveTo>
                      <a:pt x="263" y="3"/>
                    </a:moveTo>
                    <a:lnTo>
                      <a:pt x="263" y="3"/>
                    </a:lnTo>
                    <a:lnTo>
                      <a:pt x="278" y="2"/>
                    </a:lnTo>
                    <a:lnTo>
                      <a:pt x="296" y="0"/>
                    </a:lnTo>
                    <a:lnTo>
                      <a:pt x="320" y="0"/>
                    </a:lnTo>
                    <a:lnTo>
                      <a:pt x="350" y="2"/>
                    </a:lnTo>
                    <a:lnTo>
                      <a:pt x="385" y="4"/>
                    </a:lnTo>
                    <a:lnTo>
                      <a:pt x="424" y="10"/>
                    </a:lnTo>
                    <a:lnTo>
                      <a:pt x="467" y="18"/>
                    </a:lnTo>
                    <a:lnTo>
                      <a:pt x="514" y="30"/>
                    </a:lnTo>
                    <a:lnTo>
                      <a:pt x="540" y="38"/>
                    </a:lnTo>
                    <a:lnTo>
                      <a:pt x="564" y="46"/>
                    </a:lnTo>
                    <a:lnTo>
                      <a:pt x="591" y="56"/>
                    </a:lnTo>
                    <a:lnTo>
                      <a:pt x="618" y="67"/>
                    </a:lnTo>
                    <a:lnTo>
                      <a:pt x="645" y="79"/>
                    </a:lnTo>
                    <a:lnTo>
                      <a:pt x="672" y="92"/>
                    </a:lnTo>
                    <a:lnTo>
                      <a:pt x="701" y="107"/>
                    </a:lnTo>
                    <a:lnTo>
                      <a:pt x="729" y="123"/>
                    </a:lnTo>
                    <a:lnTo>
                      <a:pt x="759" y="142"/>
                    </a:lnTo>
                    <a:lnTo>
                      <a:pt x="787" y="161"/>
                    </a:lnTo>
                    <a:lnTo>
                      <a:pt x="815" y="183"/>
                    </a:lnTo>
                    <a:lnTo>
                      <a:pt x="845" y="206"/>
                    </a:lnTo>
                    <a:lnTo>
                      <a:pt x="873" y="231"/>
                    </a:lnTo>
                    <a:lnTo>
                      <a:pt x="903" y="258"/>
                    </a:lnTo>
                    <a:lnTo>
                      <a:pt x="903" y="258"/>
                    </a:lnTo>
                    <a:lnTo>
                      <a:pt x="930" y="285"/>
                    </a:lnTo>
                    <a:lnTo>
                      <a:pt x="953" y="314"/>
                    </a:lnTo>
                    <a:lnTo>
                      <a:pt x="972" y="342"/>
                    </a:lnTo>
                    <a:lnTo>
                      <a:pt x="987" y="369"/>
                    </a:lnTo>
                    <a:lnTo>
                      <a:pt x="999" y="397"/>
                    </a:lnTo>
                    <a:lnTo>
                      <a:pt x="1007" y="424"/>
                    </a:lnTo>
                    <a:lnTo>
                      <a:pt x="1013" y="451"/>
                    </a:lnTo>
                    <a:lnTo>
                      <a:pt x="1015" y="478"/>
                    </a:lnTo>
                    <a:lnTo>
                      <a:pt x="1015" y="504"/>
                    </a:lnTo>
                    <a:lnTo>
                      <a:pt x="1014" y="530"/>
                    </a:lnTo>
                    <a:lnTo>
                      <a:pt x="1008" y="555"/>
                    </a:lnTo>
                    <a:lnTo>
                      <a:pt x="1003" y="580"/>
                    </a:lnTo>
                    <a:lnTo>
                      <a:pt x="995" y="604"/>
                    </a:lnTo>
                    <a:lnTo>
                      <a:pt x="986" y="627"/>
                    </a:lnTo>
                    <a:lnTo>
                      <a:pt x="975" y="650"/>
                    </a:lnTo>
                    <a:lnTo>
                      <a:pt x="963" y="671"/>
                    </a:lnTo>
                    <a:lnTo>
                      <a:pt x="949" y="692"/>
                    </a:lnTo>
                    <a:lnTo>
                      <a:pt x="936" y="712"/>
                    </a:lnTo>
                    <a:lnTo>
                      <a:pt x="922" y="731"/>
                    </a:lnTo>
                    <a:lnTo>
                      <a:pt x="907" y="748"/>
                    </a:lnTo>
                    <a:lnTo>
                      <a:pt x="879" y="781"/>
                    </a:lnTo>
                    <a:lnTo>
                      <a:pt x="852" y="808"/>
                    </a:lnTo>
                    <a:lnTo>
                      <a:pt x="828" y="831"/>
                    </a:lnTo>
                    <a:lnTo>
                      <a:pt x="807" y="847"/>
                    </a:lnTo>
                    <a:lnTo>
                      <a:pt x="790" y="860"/>
                    </a:lnTo>
                    <a:lnTo>
                      <a:pt x="752" y="808"/>
                    </a:lnTo>
                    <a:lnTo>
                      <a:pt x="752" y="808"/>
                    </a:lnTo>
                    <a:lnTo>
                      <a:pt x="761" y="779"/>
                    </a:lnTo>
                    <a:lnTo>
                      <a:pt x="771" y="748"/>
                    </a:lnTo>
                    <a:lnTo>
                      <a:pt x="782" y="711"/>
                    </a:lnTo>
                    <a:lnTo>
                      <a:pt x="792" y="669"/>
                    </a:lnTo>
                    <a:lnTo>
                      <a:pt x="801" y="624"/>
                    </a:lnTo>
                    <a:lnTo>
                      <a:pt x="803" y="604"/>
                    </a:lnTo>
                    <a:lnTo>
                      <a:pt x="806" y="582"/>
                    </a:lnTo>
                    <a:lnTo>
                      <a:pt x="806" y="563"/>
                    </a:lnTo>
                    <a:lnTo>
                      <a:pt x="805" y="544"/>
                    </a:lnTo>
                    <a:lnTo>
                      <a:pt x="805" y="544"/>
                    </a:lnTo>
                    <a:lnTo>
                      <a:pt x="802" y="531"/>
                    </a:lnTo>
                    <a:lnTo>
                      <a:pt x="797" y="516"/>
                    </a:lnTo>
                    <a:lnTo>
                      <a:pt x="788" y="500"/>
                    </a:lnTo>
                    <a:lnTo>
                      <a:pt x="778" y="485"/>
                    </a:lnTo>
                    <a:lnTo>
                      <a:pt x="764" y="469"/>
                    </a:lnTo>
                    <a:lnTo>
                      <a:pt x="749" y="453"/>
                    </a:lnTo>
                    <a:lnTo>
                      <a:pt x="732" y="436"/>
                    </a:lnTo>
                    <a:lnTo>
                      <a:pt x="713" y="420"/>
                    </a:lnTo>
                    <a:lnTo>
                      <a:pt x="691" y="404"/>
                    </a:lnTo>
                    <a:lnTo>
                      <a:pt x="670" y="389"/>
                    </a:lnTo>
                    <a:lnTo>
                      <a:pt x="645" y="373"/>
                    </a:lnTo>
                    <a:lnTo>
                      <a:pt x="621" y="358"/>
                    </a:lnTo>
                    <a:lnTo>
                      <a:pt x="595" y="345"/>
                    </a:lnTo>
                    <a:lnTo>
                      <a:pt x="568" y="330"/>
                    </a:lnTo>
                    <a:lnTo>
                      <a:pt x="541" y="318"/>
                    </a:lnTo>
                    <a:lnTo>
                      <a:pt x="514" y="306"/>
                    </a:lnTo>
                    <a:lnTo>
                      <a:pt x="487" y="295"/>
                    </a:lnTo>
                    <a:lnTo>
                      <a:pt x="459" y="284"/>
                    </a:lnTo>
                    <a:lnTo>
                      <a:pt x="432" y="276"/>
                    </a:lnTo>
                    <a:lnTo>
                      <a:pt x="404" y="268"/>
                    </a:lnTo>
                    <a:lnTo>
                      <a:pt x="377" y="262"/>
                    </a:lnTo>
                    <a:lnTo>
                      <a:pt x="350" y="257"/>
                    </a:lnTo>
                    <a:lnTo>
                      <a:pt x="324" y="254"/>
                    </a:lnTo>
                    <a:lnTo>
                      <a:pt x="300" y="253"/>
                    </a:lnTo>
                    <a:lnTo>
                      <a:pt x="277" y="253"/>
                    </a:lnTo>
                    <a:lnTo>
                      <a:pt x="254" y="256"/>
                    </a:lnTo>
                    <a:lnTo>
                      <a:pt x="232" y="260"/>
                    </a:lnTo>
                    <a:lnTo>
                      <a:pt x="213" y="266"/>
                    </a:lnTo>
                    <a:lnTo>
                      <a:pt x="196" y="274"/>
                    </a:lnTo>
                    <a:lnTo>
                      <a:pt x="180" y="285"/>
                    </a:lnTo>
                    <a:lnTo>
                      <a:pt x="173" y="292"/>
                    </a:lnTo>
                    <a:lnTo>
                      <a:pt x="166" y="299"/>
                    </a:lnTo>
                    <a:lnTo>
                      <a:pt x="161" y="307"/>
                    </a:lnTo>
                    <a:lnTo>
                      <a:pt x="155" y="315"/>
                    </a:lnTo>
                    <a:lnTo>
                      <a:pt x="155" y="315"/>
                    </a:lnTo>
                    <a:lnTo>
                      <a:pt x="146" y="331"/>
                    </a:lnTo>
                    <a:lnTo>
                      <a:pt x="138" y="349"/>
                    </a:lnTo>
                    <a:lnTo>
                      <a:pt x="131" y="366"/>
                    </a:lnTo>
                    <a:lnTo>
                      <a:pt x="126" y="384"/>
                    </a:lnTo>
                    <a:lnTo>
                      <a:pt x="120" y="401"/>
                    </a:lnTo>
                    <a:lnTo>
                      <a:pt x="117" y="418"/>
                    </a:lnTo>
                    <a:lnTo>
                      <a:pt x="115" y="435"/>
                    </a:lnTo>
                    <a:lnTo>
                      <a:pt x="113" y="453"/>
                    </a:lnTo>
                    <a:lnTo>
                      <a:pt x="112" y="486"/>
                    </a:lnTo>
                    <a:lnTo>
                      <a:pt x="115" y="517"/>
                    </a:lnTo>
                    <a:lnTo>
                      <a:pt x="119" y="549"/>
                    </a:lnTo>
                    <a:lnTo>
                      <a:pt x="124" y="578"/>
                    </a:lnTo>
                    <a:lnTo>
                      <a:pt x="132" y="605"/>
                    </a:lnTo>
                    <a:lnTo>
                      <a:pt x="140" y="630"/>
                    </a:lnTo>
                    <a:lnTo>
                      <a:pt x="149" y="651"/>
                    </a:lnTo>
                    <a:lnTo>
                      <a:pt x="157" y="670"/>
                    </a:lnTo>
                    <a:lnTo>
                      <a:pt x="169" y="696"/>
                    </a:lnTo>
                    <a:lnTo>
                      <a:pt x="174" y="705"/>
                    </a:lnTo>
                    <a:lnTo>
                      <a:pt x="117" y="709"/>
                    </a:lnTo>
                    <a:lnTo>
                      <a:pt x="117" y="709"/>
                    </a:lnTo>
                    <a:lnTo>
                      <a:pt x="109" y="697"/>
                    </a:lnTo>
                    <a:lnTo>
                      <a:pt x="89" y="665"/>
                    </a:lnTo>
                    <a:lnTo>
                      <a:pt x="77" y="642"/>
                    </a:lnTo>
                    <a:lnTo>
                      <a:pt x="62" y="615"/>
                    </a:lnTo>
                    <a:lnTo>
                      <a:pt x="49" y="584"/>
                    </a:lnTo>
                    <a:lnTo>
                      <a:pt x="35" y="549"/>
                    </a:lnTo>
                    <a:lnTo>
                      <a:pt x="23" y="512"/>
                    </a:lnTo>
                    <a:lnTo>
                      <a:pt x="12" y="472"/>
                    </a:lnTo>
                    <a:lnTo>
                      <a:pt x="8" y="451"/>
                    </a:lnTo>
                    <a:lnTo>
                      <a:pt x="4" y="430"/>
                    </a:lnTo>
                    <a:lnTo>
                      <a:pt x="1" y="408"/>
                    </a:lnTo>
                    <a:lnTo>
                      <a:pt x="0" y="387"/>
                    </a:lnTo>
                    <a:lnTo>
                      <a:pt x="0" y="364"/>
                    </a:lnTo>
                    <a:lnTo>
                      <a:pt x="0" y="342"/>
                    </a:lnTo>
                    <a:lnTo>
                      <a:pt x="1" y="319"/>
                    </a:lnTo>
                    <a:lnTo>
                      <a:pt x="5" y="296"/>
                    </a:lnTo>
                    <a:lnTo>
                      <a:pt x="9" y="273"/>
                    </a:lnTo>
                    <a:lnTo>
                      <a:pt x="15" y="250"/>
                    </a:lnTo>
                    <a:lnTo>
                      <a:pt x="23" y="226"/>
                    </a:lnTo>
                    <a:lnTo>
                      <a:pt x="32" y="203"/>
                    </a:lnTo>
                    <a:lnTo>
                      <a:pt x="32" y="203"/>
                    </a:lnTo>
                    <a:lnTo>
                      <a:pt x="49" y="171"/>
                    </a:lnTo>
                    <a:lnTo>
                      <a:pt x="65" y="142"/>
                    </a:lnTo>
                    <a:lnTo>
                      <a:pt x="84" y="117"/>
                    </a:lnTo>
                    <a:lnTo>
                      <a:pt x="103" y="95"/>
                    </a:lnTo>
                    <a:lnTo>
                      <a:pt x="122" y="75"/>
                    </a:lnTo>
                    <a:lnTo>
                      <a:pt x="140" y="58"/>
                    </a:lnTo>
                    <a:lnTo>
                      <a:pt x="159" y="45"/>
                    </a:lnTo>
                    <a:lnTo>
                      <a:pt x="178" y="34"/>
                    </a:lnTo>
                    <a:lnTo>
                      <a:pt x="194" y="25"/>
                    </a:lnTo>
                    <a:lnTo>
                      <a:pt x="211" y="18"/>
                    </a:lnTo>
                    <a:lnTo>
                      <a:pt x="225" y="13"/>
                    </a:lnTo>
                    <a:lnTo>
                      <a:pt x="238" y="9"/>
                    </a:lnTo>
                    <a:lnTo>
                      <a:pt x="257" y="3"/>
                    </a:lnTo>
                    <a:lnTo>
                      <a:pt x="263" y="3"/>
                    </a:lnTo>
                    <a:close/>
                  </a:path>
                </a:pathLst>
              </a:custGeom>
              <a:solidFill>
                <a:srgbClr val="D7CF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0" name="Freeform 710"/>
              <p:cNvSpPr>
                <a:spLocks/>
              </p:cNvSpPr>
              <p:nvPr/>
            </p:nvSpPr>
            <p:spPr bwMode="auto">
              <a:xfrm>
                <a:off x="3759711" y="272102"/>
                <a:ext cx="1367189" cy="1158406"/>
              </a:xfrm>
              <a:custGeom>
                <a:avLst/>
                <a:gdLst>
                  <a:gd name="T0" fmla="*/ 278 w 1015"/>
                  <a:gd name="T1" fmla="*/ 2 h 860"/>
                  <a:gd name="T2" fmla="*/ 350 w 1015"/>
                  <a:gd name="T3" fmla="*/ 2 h 860"/>
                  <a:gd name="T4" fmla="*/ 467 w 1015"/>
                  <a:gd name="T5" fmla="*/ 18 h 860"/>
                  <a:gd name="T6" fmla="*/ 564 w 1015"/>
                  <a:gd name="T7" fmla="*/ 46 h 860"/>
                  <a:gd name="T8" fmla="*/ 645 w 1015"/>
                  <a:gd name="T9" fmla="*/ 79 h 860"/>
                  <a:gd name="T10" fmla="*/ 729 w 1015"/>
                  <a:gd name="T11" fmla="*/ 123 h 860"/>
                  <a:gd name="T12" fmla="*/ 815 w 1015"/>
                  <a:gd name="T13" fmla="*/ 183 h 860"/>
                  <a:gd name="T14" fmla="*/ 903 w 1015"/>
                  <a:gd name="T15" fmla="*/ 258 h 860"/>
                  <a:gd name="T16" fmla="*/ 953 w 1015"/>
                  <a:gd name="T17" fmla="*/ 314 h 860"/>
                  <a:gd name="T18" fmla="*/ 999 w 1015"/>
                  <a:gd name="T19" fmla="*/ 397 h 860"/>
                  <a:gd name="T20" fmla="*/ 1015 w 1015"/>
                  <a:gd name="T21" fmla="*/ 478 h 860"/>
                  <a:gd name="T22" fmla="*/ 1008 w 1015"/>
                  <a:gd name="T23" fmla="*/ 555 h 860"/>
                  <a:gd name="T24" fmla="*/ 986 w 1015"/>
                  <a:gd name="T25" fmla="*/ 627 h 860"/>
                  <a:gd name="T26" fmla="*/ 949 w 1015"/>
                  <a:gd name="T27" fmla="*/ 692 h 860"/>
                  <a:gd name="T28" fmla="*/ 907 w 1015"/>
                  <a:gd name="T29" fmla="*/ 748 h 860"/>
                  <a:gd name="T30" fmla="*/ 828 w 1015"/>
                  <a:gd name="T31" fmla="*/ 831 h 860"/>
                  <a:gd name="T32" fmla="*/ 752 w 1015"/>
                  <a:gd name="T33" fmla="*/ 808 h 860"/>
                  <a:gd name="T34" fmla="*/ 771 w 1015"/>
                  <a:gd name="T35" fmla="*/ 748 h 860"/>
                  <a:gd name="T36" fmla="*/ 801 w 1015"/>
                  <a:gd name="T37" fmla="*/ 624 h 860"/>
                  <a:gd name="T38" fmla="*/ 806 w 1015"/>
                  <a:gd name="T39" fmla="*/ 563 h 860"/>
                  <a:gd name="T40" fmla="*/ 802 w 1015"/>
                  <a:gd name="T41" fmla="*/ 531 h 860"/>
                  <a:gd name="T42" fmla="*/ 778 w 1015"/>
                  <a:gd name="T43" fmla="*/ 485 h 860"/>
                  <a:gd name="T44" fmla="*/ 732 w 1015"/>
                  <a:gd name="T45" fmla="*/ 436 h 860"/>
                  <a:gd name="T46" fmla="*/ 670 w 1015"/>
                  <a:gd name="T47" fmla="*/ 389 h 860"/>
                  <a:gd name="T48" fmla="*/ 595 w 1015"/>
                  <a:gd name="T49" fmla="*/ 345 h 860"/>
                  <a:gd name="T50" fmla="*/ 514 w 1015"/>
                  <a:gd name="T51" fmla="*/ 306 h 860"/>
                  <a:gd name="T52" fmla="*/ 432 w 1015"/>
                  <a:gd name="T53" fmla="*/ 276 h 860"/>
                  <a:gd name="T54" fmla="*/ 350 w 1015"/>
                  <a:gd name="T55" fmla="*/ 257 h 860"/>
                  <a:gd name="T56" fmla="*/ 277 w 1015"/>
                  <a:gd name="T57" fmla="*/ 253 h 860"/>
                  <a:gd name="T58" fmla="*/ 213 w 1015"/>
                  <a:gd name="T59" fmla="*/ 266 h 860"/>
                  <a:gd name="T60" fmla="*/ 173 w 1015"/>
                  <a:gd name="T61" fmla="*/ 292 h 860"/>
                  <a:gd name="T62" fmla="*/ 155 w 1015"/>
                  <a:gd name="T63" fmla="*/ 315 h 860"/>
                  <a:gd name="T64" fmla="*/ 138 w 1015"/>
                  <a:gd name="T65" fmla="*/ 349 h 860"/>
                  <a:gd name="T66" fmla="*/ 120 w 1015"/>
                  <a:gd name="T67" fmla="*/ 401 h 860"/>
                  <a:gd name="T68" fmla="*/ 113 w 1015"/>
                  <a:gd name="T69" fmla="*/ 453 h 860"/>
                  <a:gd name="T70" fmla="*/ 119 w 1015"/>
                  <a:gd name="T71" fmla="*/ 549 h 860"/>
                  <a:gd name="T72" fmla="*/ 140 w 1015"/>
                  <a:gd name="T73" fmla="*/ 630 h 860"/>
                  <a:gd name="T74" fmla="*/ 169 w 1015"/>
                  <a:gd name="T75" fmla="*/ 696 h 860"/>
                  <a:gd name="T76" fmla="*/ 117 w 1015"/>
                  <a:gd name="T77" fmla="*/ 709 h 860"/>
                  <a:gd name="T78" fmla="*/ 77 w 1015"/>
                  <a:gd name="T79" fmla="*/ 642 h 860"/>
                  <a:gd name="T80" fmla="*/ 35 w 1015"/>
                  <a:gd name="T81" fmla="*/ 549 h 860"/>
                  <a:gd name="T82" fmla="*/ 8 w 1015"/>
                  <a:gd name="T83" fmla="*/ 451 h 860"/>
                  <a:gd name="T84" fmla="*/ 0 w 1015"/>
                  <a:gd name="T85" fmla="*/ 387 h 860"/>
                  <a:gd name="T86" fmla="*/ 1 w 1015"/>
                  <a:gd name="T87" fmla="*/ 319 h 860"/>
                  <a:gd name="T88" fmla="*/ 15 w 1015"/>
                  <a:gd name="T89" fmla="*/ 250 h 860"/>
                  <a:gd name="T90" fmla="*/ 32 w 1015"/>
                  <a:gd name="T91" fmla="*/ 203 h 860"/>
                  <a:gd name="T92" fmla="*/ 84 w 1015"/>
                  <a:gd name="T93" fmla="*/ 117 h 860"/>
                  <a:gd name="T94" fmla="*/ 140 w 1015"/>
                  <a:gd name="T95" fmla="*/ 58 h 860"/>
                  <a:gd name="T96" fmla="*/ 194 w 1015"/>
                  <a:gd name="T97" fmla="*/ 25 h 860"/>
                  <a:gd name="T98" fmla="*/ 238 w 1015"/>
                  <a:gd name="T99" fmla="*/ 9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5" h="860">
                    <a:moveTo>
                      <a:pt x="263" y="3"/>
                    </a:moveTo>
                    <a:lnTo>
                      <a:pt x="263" y="3"/>
                    </a:lnTo>
                    <a:lnTo>
                      <a:pt x="278" y="2"/>
                    </a:lnTo>
                    <a:lnTo>
                      <a:pt x="296" y="0"/>
                    </a:lnTo>
                    <a:lnTo>
                      <a:pt x="320" y="0"/>
                    </a:lnTo>
                    <a:lnTo>
                      <a:pt x="350" y="2"/>
                    </a:lnTo>
                    <a:lnTo>
                      <a:pt x="385" y="4"/>
                    </a:lnTo>
                    <a:lnTo>
                      <a:pt x="424" y="10"/>
                    </a:lnTo>
                    <a:lnTo>
                      <a:pt x="467" y="18"/>
                    </a:lnTo>
                    <a:lnTo>
                      <a:pt x="514" y="30"/>
                    </a:lnTo>
                    <a:lnTo>
                      <a:pt x="540" y="38"/>
                    </a:lnTo>
                    <a:lnTo>
                      <a:pt x="564" y="46"/>
                    </a:lnTo>
                    <a:lnTo>
                      <a:pt x="591" y="56"/>
                    </a:lnTo>
                    <a:lnTo>
                      <a:pt x="618" y="67"/>
                    </a:lnTo>
                    <a:lnTo>
                      <a:pt x="645" y="79"/>
                    </a:lnTo>
                    <a:lnTo>
                      <a:pt x="672" y="92"/>
                    </a:lnTo>
                    <a:lnTo>
                      <a:pt x="701" y="107"/>
                    </a:lnTo>
                    <a:lnTo>
                      <a:pt x="729" y="123"/>
                    </a:lnTo>
                    <a:lnTo>
                      <a:pt x="759" y="142"/>
                    </a:lnTo>
                    <a:lnTo>
                      <a:pt x="787" y="161"/>
                    </a:lnTo>
                    <a:lnTo>
                      <a:pt x="815" y="183"/>
                    </a:lnTo>
                    <a:lnTo>
                      <a:pt x="845" y="206"/>
                    </a:lnTo>
                    <a:lnTo>
                      <a:pt x="873" y="231"/>
                    </a:lnTo>
                    <a:lnTo>
                      <a:pt x="903" y="258"/>
                    </a:lnTo>
                    <a:lnTo>
                      <a:pt x="903" y="258"/>
                    </a:lnTo>
                    <a:lnTo>
                      <a:pt x="930" y="285"/>
                    </a:lnTo>
                    <a:lnTo>
                      <a:pt x="953" y="314"/>
                    </a:lnTo>
                    <a:lnTo>
                      <a:pt x="972" y="342"/>
                    </a:lnTo>
                    <a:lnTo>
                      <a:pt x="987" y="369"/>
                    </a:lnTo>
                    <a:lnTo>
                      <a:pt x="999" y="397"/>
                    </a:lnTo>
                    <a:lnTo>
                      <a:pt x="1007" y="424"/>
                    </a:lnTo>
                    <a:lnTo>
                      <a:pt x="1013" y="451"/>
                    </a:lnTo>
                    <a:lnTo>
                      <a:pt x="1015" y="478"/>
                    </a:lnTo>
                    <a:lnTo>
                      <a:pt x="1015" y="504"/>
                    </a:lnTo>
                    <a:lnTo>
                      <a:pt x="1014" y="530"/>
                    </a:lnTo>
                    <a:lnTo>
                      <a:pt x="1008" y="555"/>
                    </a:lnTo>
                    <a:lnTo>
                      <a:pt x="1003" y="580"/>
                    </a:lnTo>
                    <a:lnTo>
                      <a:pt x="995" y="604"/>
                    </a:lnTo>
                    <a:lnTo>
                      <a:pt x="986" y="627"/>
                    </a:lnTo>
                    <a:lnTo>
                      <a:pt x="975" y="650"/>
                    </a:lnTo>
                    <a:lnTo>
                      <a:pt x="963" y="671"/>
                    </a:lnTo>
                    <a:lnTo>
                      <a:pt x="949" y="692"/>
                    </a:lnTo>
                    <a:lnTo>
                      <a:pt x="936" y="712"/>
                    </a:lnTo>
                    <a:lnTo>
                      <a:pt x="922" y="731"/>
                    </a:lnTo>
                    <a:lnTo>
                      <a:pt x="907" y="748"/>
                    </a:lnTo>
                    <a:lnTo>
                      <a:pt x="879" y="781"/>
                    </a:lnTo>
                    <a:lnTo>
                      <a:pt x="852" y="808"/>
                    </a:lnTo>
                    <a:lnTo>
                      <a:pt x="828" y="831"/>
                    </a:lnTo>
                    <a:lnTo>
                      <a:pt x="807" y="847"/>
                    </a:lnTo>
                    <a:lnTo>
                      <a:pt x="790" y="860"/>
                    </a:lnTo>
                    <a:lnTo>
                      <a:pt x="752" y="808"/>
                    </a:lnTo>
                    <a:lnTo>
                      <a:pt x="752" y="808"/>
                    </a:lnTo>
                    <a:lnTo>
                      <a:pt x="761" y="779"/>
                    </a:lnTo>
                    <a:lnTo>
                      <a:pt x="771" y="748"/>
                    </a:lnTo>
                    <a:lnTo>
                      <a:pt x="782" y="711"/>
                    </a:lnTo>
                    <a:lnTo>
                      <a:pt x="792" y="669"/>
                    </a:lnTo>
                    <a:lnTo>
                      <a:pt x="801" y="624"/>
                    </a:lnTo>
                    <a:lnTo>
                      <a:pt x="803" y="604"/>
                    </a:lnTo>
                    <a:lnTo>
                      <a:pt x="806" y="582"/>
                    </a:lnTo>
                    <a:lnTo>
                      <a:pt x="806" y="563"/>
                    </a:lnTo>
                    <a:lnTo>
                      <a:pt x="805" y="544"/>
                    </a:lnTo>
                    <a:lnTo>
                      <a:pt x="805" y="544"/>
                    </a:lnTo>
                    <a:lnTo>
                      <a:pt x="802" y="531"/>
                    </a:lnTo>
                    <a:lnTo>
                      <a:pt x="797" y="516"/>
                    </a:lnTo>
                    <a:lnTo>
                      <a:pt x="788" y="500"/>
                    </a:lnTo>
                    <a:lnTo>
                      <a:pt x="778" y="485"/>
                    </a:lnTo>
                    <a:lnTo>
                      <a:pt x="764" y="469"/>
                    </a:lnTo>
                    <a:lnTo>
                      <a:pt x="749" y="453"/>
                    </a:lnTo>
                    <a:lnTo>
                      <a:pt x="732" y="436"/>
                    </a:lnTo>
                    <a:lnTo>
                      <a:pt x="713" y="420"/>
                    </a:lnTo>
                    <a:lnTo>
                      <a:pt x="691" y="404"/>
                    </a:lnTo>
                    <a:lnTo>
                      <a:pt x="670" y="389"/>
                    </a:lnTo>
                    <a:lnTo>
                      <a:pt x="645" y="373"/>
                    </a:lnTo>
                    <a:lnTo>
                      <a:pt x="621" y="358"/>
                    </a:lnTo>
                    <a:lnTo>
                      <a:pt x="595" y="345"/>
                    </a:lnTo>
                    <a:lnTo>
                      <a:pt x="568" y="330"/>
                    </a:lnTo>
                    <a:lnTo>
                      <a:pt x="541" y="318"/>
                    </a:lnTo>
                    <a:lnTo>
                      <a:pt x="514" y="306"/>
                    </a:lnTo>
                    <a:lnTo>
                      <a:pt x="487" y="295"/>
                    </a:lnTo>
                    <a:lnTo>
                      <a:pt x="459" y="284"/>
                    </a:lnTo>
                    <a:lnTo>
                      <a:pt x="432" y="276"/>
                    </a:lnTo>
                    <a:lnTo>
                      <a:pt x="404" y="268"/>
                    </a:lnTo>
                    <a:lnTo>
                      <a:pt x="377" y="262"/>
                    </a:lnTo>
                    <a:lnTo>
                      <a:pt x="350" y="257"/>
                    </a:lnTo>
                    <a:lnTo>
                      <a:pt x="324" y="254"/>
                    </a:lnTo>
                    <a:lnTo>
                      <a:pt x="300" y="253"/>
                    </a:lnTo>
                    <a:lnTo>
                      <a:pt x="277" y="253"/>
                    </a:lnTo>
                    <a:lnTo>
                      <a:pt x="254" y="256"/>
                    </a:lnTo>
                    <a:lnTo>
                      <a:pt x="232" y="260"/>
                    </a:lnTo>
                    <a:lnTo>
                      <a:pt x="213" y="266"/>
                    </a:lnTo>
                    <a:lnTo>
                      <a:pt x="196" y="274"/>
                    </a:lnTo>
                    <a:lnTo>
                      <a:pt x="180" y="285"/>
                    </a:lnTo>
                    <a:lnTo>
                      <a:pt x="173" y="292"/>
                    </a:lnTo>
                    <a:lnTo>
                      <a:pt x="166" y="299"/>
                    </a:lnTo>
                    <a:lnTo>
                      <a:pt x="161" y="307"/>
                    </a:lnTo>
                    <a:lnTo>
                      <a:pt x="155" y="315"/>
                    </a:lnTo>
                    <a:lnTo>
                      <a:pt x="155" y="315"/>
                    </a:lnTo>
                    <a:lnTo>
                      <a:pt x="146" y="331"/>
                    </a:lnTo>
                    <a:lnTo>
                      <a:pt x="138" y="349"/>
                    </a:lnTo>
                    <a:lnTo>
                      <a:pt x="131" y="366"/>
                    </a:lnTo>
                    <a:lnTo>
                      <a:pt x="126" y="384"/>
                    </a:lnTo>
                    <a:lnTo>
                      <a:pt x="120" y="401"/>
                    </a:lnTo>
                    <a:lnTo>
                      <a:pt x="117" y="418"/>
                    </a:lnTo>
                    <a:lnTo>
                      <a:pt x="115" y="435"/>
                    </a:lnTo>
                    <a:lnTo>
                      <a:pt x="113" y="453"/>
                    </a:lnTo>
                    <a:lnTo>
                      <a:pt x="112" y="486"/>
                    </a:lnTo>
                    <a:lnTo>
                      <a:pt x="115" y="517"/>
                    </a:lnTo>
                    <a:lnTo>
                      <a:pt x="119" y="549"/>
                    </a:lnTo>
                    <a:lnTo>
                      <a:pt x="124" y="578"/>
                    </a:lnTo>
                    <a:lnTo>
                      <a:pt x="132" y="605"/>
                    </a:lnTo>
                    <a:lnTo>
                      <a:pt x="140" y="630"/>
                    </a:lnTo>
                    <a:lnTo>
                      <a:pt x="149" y="651"/>
                    </a:lnTo>
                    <a:lnTo>
                      <a:pt x="157" y="670"/>
                    </a:lnTo>
                    <a:lnTo>
                      <a:pt x="169" y="696"/>
                    </a:lnTo>
                    <a:lnTo>
                      <a:pt x="174" y="705"/>
                    </a:lnTo>
                    <a:lnTo>
                      <a:pt x="117" y="709"/>
                    </a:lnTo>
                    <a:lnTo>
                      <a:pt x="117" y="709"/>
                    </a:lnTo>
                    <a:lnTo>
                      <a:pt x="109" y="697"/>
                    </a:lnTo>
                    <a:lnTo>
                      <a:pt x="89" y="665"/>
                    </a:lnTo>
                    <a:lnTo>
                      <a:pt x="77" y="642"/>
                    </a:lnTo>
                    <a:lnTo>
                      <a:pt x="62" y="615"/>
                    </a:lnTo>
                    <a:lnTo>
                      <a:pt x="49" y="584"/>
                    </a:lnTo>
                    <a:lnTo>
                      <a:pt x="35" y="549"/>
                    </a:lnTo>
                    <a:lnTo>
                      <a:pt x="23" y="512"/>
                    </a:lnTo>
                    <a:lnTo>
                      <a:pt x="12" y="472"/>
                    </a:lnTo>
                    <a:lnTo>
                      <a:pt x="8" y="451"/>
                    </a:lnTo>
                    <a:lnTo>
                      <a:pt x="4" y="430"/>
                    </a:lnTo>
                    <a:lnTo>
                      <a:pt x="1" y="408"/>
                    </a:lnTo>
                    <a:lnTo>
                      <a:pt x="0" y="387"/>
                    </a:lnTo>
                    <a:lnTo>
                      <a:pt x="0" y="364"/>
                    </a:lnTo>
                    <a:lnTo>
                      <a:pt x="0" y="342"/>
                    </a:lnTo>
                    <a:lnTo>
                      <a:pt x="1" y="319"/>
                    </a:lnTo>
                    <a:lnTo>
                      <a:pt x="5" y="296"/>
                    </a:lnTo>
                    <a:lnTo>
                      <a:pt x="9" y="273"/>
                    </a:lnTo>
                    <a:lnTo>
                      <a:pt x="15" y="250"/>
                    </a:lnTo>
                    <a:lnTo>
                      <a:pt x="23" y="226"/>
                    </a:lnTo>
                    <a:lnTo>
                      <a:pt x="32" y="203"/>
                    </a:lnTo>
                    <a:lnTo>
                      <a:pt x="32" y="203"/>
                    </a:lnTo>
                    <a:lnTo>
                      <a:pt x="49" y="171"/>
                    </a:lnTo>
                    <a:lnTo>
                      <a:pt x="65" y="142"/>
                    </a:lnTo>
                    <a:lnTo>
                      <a:pt x="84" y="117"/>
                    </a:lnTo>
                    <a:lnTo>
                      <a:pt x="103" y="95"/>
                    </a:lnTo>
                    <a:lnTo>
                      <a:pt x="122" y="75"/>
                    </a:lnTo>
                    <a:lnTo>
                      <a:pt x="140" y="58"/>
                    </a:lnTo>
                    <a:lnTo>
                      <a:pt x="159" y="45"/>
                    </a:lnTo>
                    <a:lnTo>
                      <a:pt x="178" y="34"/>
                    </a:lnTo>
                    <a:lnTo>
                      <a:pt x="194" y="25"/>
                    </a:lnTo>
                    <a:lnTo>
                      <a:pt x="211" y="18"/>
                    </a:lnTo>
                    <a:lnTo>
                      <a:pt x="225" y="13"/>
                    </a:lnTo>
                    <a:lnTo>
                      <a:pt x="238" y="9"/>
                    </a:lnTo>
                    <a:lnTo>
                      <a:pt x="257" y="3"/>
                    </a:lnTo>
                    <a:lnTo>
                      <a:pt x="263"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1" name="Freeform 711"/>
              <p:cNvSpPr>
                <a:spLocks/>
              </p:cNvSpPr>
              <p:nvPr/>
            </p:nvSpPr>
            <p:spPr bwMode="auto">
              <a:xfrm>
                <a:off x="3874205" y="1217685"/>
                <a:ext cx="94289" cy="70043"/>
              </a:xfrm>
              <a:custGeom>
                <a:avLst/>
                <a:gdLst>
                  <a:gd name="T0" fmla="*/ 14 w 70"/>
                  <a:gd name="T1" fmla="*/ 0 h 52"/>
                  <a:gd name="T2" fmla="*/ 14 w 70"/>
                  <a:gd name="T3" fmla="*/ 0 h 52"/>
                  <a:gd name="T4" fmla="*/ 11 w 70"/>
                  <a:gd name="T5" fmla="*/ 0 h 52"/>
                  <a:gd name="T6" fmla="*/ 8 w 70"/>
                  <a:gd name="T7" fmla="*/ 2 h 52"/>
                  <a:gd name="T8" fmla="*/ 5 w 70"/>
                  <a:gd name="T9" fmla="*/ 7 h 52"/>
                  <a:gd name="T10" fmla="*/ 1 w 70"/>
                  <a:gd name="T11" fmla="*/ 22 h 52"/>
                  <a:gd name="T12" fmla="*/ 1 w 70"/>
                  <a:gd name="T13" fmla="*/ 22 h 52"/>
                  <a:gd name="T14" fmla="*/ 0 w 70"/>
                  <a:gd name="T15" fmla="*/ 25 h 52"/>
                  <a:gd name="T16" fmla="*/ 1 w 70"/>
                  <a:gd name="T17" fmla="*/ 29 h 52"/>
                  <a:gd name="T18" fmla="*/ 3 w 70"/>
                  <a:gd name="T19" fmla="*/ 30 h 52"/>
                  <a:gd name="T20" fmla="*/ 4 w 70"/>
                  <a:gd name="T21" fmla="*/ 31 h 52"/>
                  <a:gd name="T22" fmla="*/ 66 w 70"/>
                  <a:gd name="T23" fmla="*/ 52 h 52"/>
                  <a:gd name="T24" fmla="*/ 70 w 70"/>
                  <a:gd name="T25" fmla="*/ 18 h 52"/>
                  <a:gd name="T26" fmla="*/ 37 w 70"/>
                  <a:gd name="T27" fmla="*/ 7 h 52"/>
                  <a:gd name="T28" fmla="*/ 32 w 70"/>
                  <a:gd name="T29" fmla="*/ 7 h 52"/>
                  <a:gd name="T30" fmla="*/ 32 w 70"/>
                  <a:gd name="T31" fmla="*/ 7 h 52"/>
                  <a:gd name="T32" fmla="*/ 31 w 70"/>
                  <a:gd name="T33" fmla="*/ 6 h 52"/>
                  <a:gd name="T34" fmla="*/ 23 w 70"/>
                  <a:gd name="T35" fmla="*/ 3 h 52"/>
                  <a:gd name="T36" fmla="*/ 15 w 70"/>
                  <a:gd name="T37" fmla="*/ 0 h 52"/>
                  <a:gd name="T38" fmla="*/ 15 w 70"/>
                  <a:gd name="T39" fmla="*/ 0 h 52"/>
                  <a:gd name="T40" fmla="*/ 14 w 70"/>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52">
                    <a:moveTo>
                      <a:pt x="14" y="0"/>
                    </a:moveTo>
                    <a:lnTo>
                      <a:pt x="14" y="0"/>
                    </a:lnTo>
                    <a:lnTo>
                      <a:pt x="11" y="0"/>
                    </a:lnTo>
                    <a:lnTo>
                      <a:pt x="8" y="2"/>
                    </a:lnTo>
                    <a:lnTo>
                      <a:pt x="5" y="7"/>
                    </a:lnTo>
                    <a:lnTo>
                      <a:pt x="1" y="22"/>
                    </a:lnTo>
                    <a:lnTo>
                      <a:pt x="1" y="22"/>
                    </a:lnTo>
                    <a:lnTo>
                      <a:pt x="0" y="25"/>
                    </a:lnTo>
                    <a:lnTo>
                      <a:pt x="1" y="29"/>
                    </a:lnTo>
                    <a:lnTo>
                      <a:pt x="3" y="30"/>
                    </a:lnTo>
                    <a:lnTo>
                      <a:pt x="4" y="31"/>
                    </a:lnTo>
                    <a:lnTo>
                      <a:pt x="66" y="52"/>
                    </a:lnTo>
                    <a:lnTo>
                      <a:pt x="70" y="18"/>
                    </a:lnTo>
                    <a:lnTo>
                      <a:pt x="37" y="7"/>
                    </a:lnTo>
                    <a:lnTo>
                      <a:pt x="32" y="7"/>
                    </a:lnTo>
                    <a:lnTo>
                      <a:pt x="32" y="7"/>
                    </a:lnTo>
                    <a:lnTo>
                      <a:pt x="31" y="6"/>
                    </a:lnTo>
                    <a:lnTo>
                      <a:pt x="23" y="3"/>
                    </a:lnTo>
                    <a:lnTo>
                      <a:pt x="15" y="0"/>
                    </a:lnTo>
                    <a:lnTo>
                      <a:pt x="15" y="0"/>
                    </a:lnTo>
                    <a:lnTo>
                      <a:pt x="14" y="0"/>
                    </a:lnTo>
                    <a:close/>
                  </a:path>
                </a:pathLst>
              </a:custGeom>
              <a:solidFill>
                <a:srgbClr val="1F7D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2" name="Freeform 712"/>
              <p:cNvSpPr>
                <a:spLocks/>
              </p:cNvSpPr>
              <p:nvPr/>
            </p:nvSpPr>
            <p:spPr bwMode="auto">
              <a:xfrm>
                <a:off x="3874205" y="1217685"/>
                <a:ext cx="94289" cy="70043"/>
              </a:xfrm>
              <a:custGeom>
                <a:avLst/>
                <a:gdLst>
                  <a:gd name="T0" fmla="*/ 14 w 70"/>
                  <a:gd name="T1" fmla="*/ 0 h 52"/>
                  <a:gd name="T2" fmla="*/ 14 w 70"/>
                  <a:gd name="T3" fmla="*/ 0 h 52"/>
                  <a:gd name="T4" fmla="*/ 11 w 70"/>
                  <a:gd name="T5" fmla="*/ 0 h 52"/>
                  <a:gd name="T6" fmla="*/ 8 w 70"/>
                  <a:gd name="T7" fmla="*/ 2 h 52"/>
                  <a:gd name="T8" fmla="*/ 5 w 70"/>
                  <a:gd name="T9" fmla="*/ 7 h 52"/>
                  <a:gd name="T10" fmla="*/ 1 w 70"/>
                  <a:gd name="T11" fmla="*/ 22 h 52"/>
                  <a:gd name="T12" fmla="*/ 1 w 70"/>
                  <a:gd name="T13" fmla="*/ 22 h 52"/>
                  <a:gd name="T14" fmla="*/ 0 w 70"/>
                  <a:gd name="T15" fmla="*/ 25 h 52"/>
                  <a:gd name="T16" fmla="*/ 1 w 70"/>
                  <a:gd name="T17" fmla="*/ 29 h 52"/>
                  <a:gd name="T18" fmla="*/ 3 w 70"/>
                  <a:gd name="T19" fmla="*/ 30 h 52"/>
                  <a:gd name="T20" fmla="*/ 4 w 70"/>
                  <a:gd name="T21" fmla="*/ 31 h 52"/>
                  <a:gd name="T22" fmla="*/ 66 w 70"/>
                  <a:gd name="T23" fmla="*/ 52 h 52"/>
                  <a:gd name="T24" fmla="*/ 70 w 70"/>
                  <a:gd name="T25" fmla="*/ 18 h 52"/>
                  <a:gd name="T26" fmla="*/ 37 w 70"/>
                  <a:gd name="T27" fmla="*/ 7 h 52"/>
                  <a:gd name="T28" fmla="*/ 32 w 70"/>
                  <a:gd name="T29" fmla="*/ 7 h 52"/>
                  <a:gd name="T30" fmla="*/ 32 w 70"/>
                  <a:gd name="T31" fmla="*/ 7 h 52"/>
                  <a:gd name="T32" fmla="*/ 31 w 70"/>
                  <a:gd name="T33" fmla="*/ 6 h 52"/>
                  <a:gd name="T34" fmla="*/ 23 w 70"/>
                  <a:gd name="T35" fmla="*/ 3 h 52"/>
                  <a:gd name="T36" fmla="*/ 15 w 70"/>
                  <a:gd name="T37" fmla="*/ 0 h 52"/>
                  <a:gd name="T38" fmla="*/ 15 w 70"/>
                  <a:gd name="T39" fmla="*/ 0 h 52"/>
                  <a:gd name="T40" fmla="*/ 14 w 70"/>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52">
                    <a:moveTo>
                      <a:pt x="14" y="0"/>
                    </a:moveTo>
                    <a:lnTo>
                      <a:pt x="14" y="0"/>
                    </a:lnTo>
                    <a:lnTo>
                      <a:pt x="11" y="0"/>
                    </a:lnTo>
                    <a:lnTo>
                      <a:pt x="8" y="2"/>
                    </a:lnTo>
                    <a:lnTo>
                      <a:pt x="5" y="7"/>
                    </a:lnTo>
                    <a:lnTo>
                      <a:pt x="1" y="22"/>
                    </a:lnTo>
                    <a:lnTo>
                      <a:pt x="1" y="22"/>
                    </a:lnTo>
                    <a:lnTo>
                      <a:pt x="0" y="25"/>
                    </a:lnTo>
                    <a:lnTo>
                      <a:pt x="1" y="29"/>
                    </a:lnTo>
                    <a:lnTo>
                      <a:pt x="3" y="30"/>
                    </a:lnTo>
                    <a:lnTo>
                      <a:pt x="4" y="31"/>
                    </a:lnTo>
                    <a:lnTo>
                      <a:pt x="66" y="52"/>
                    </a:lnTo>
                    <a:lnTo>
                      <a:pt x="70" y="18"/>
                    </a:lnTo>
                    <a:lnTo>
                      <a:pt x="37" y="7"/>
                    </a:lnTo>
                    <a:lnTo>
                      <a:pt x="32" y="7"/>
                    </a:lnTo>
                    <a:lnTo>
                      <a:pt x="32" y="7"/>
                    </a:lnTo>
                    <a:lnTo>
                      <a:pt x="31" y="6"/>
                    </a:lnTo>
                    <a:lnTo>
                      <a:pt x="23" y="3"/>
                    </a:lnTo>
                    <a:lnTo>
                      <a:pt x="15" y="0"/>
                    </a:lnTo>
                    <a:lnTo>
                      <a:pt x="15"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3" name="Freeform 713"/>
              <p:cNvSpPr>
                <a:spLocks/>
              </p:cNvSpPr>
              <p:nvPr/>
            </p:nvSpPr>
            <p:spPr bwMode="auto">
              <a:xfrm>
                <a:off x="3963106" y="1241931"/>
                <a:ext cx="52533" cy="60615"/>
              </a:xfrm>
              <a:custGeom>
                <a:avLst/>
                <a:gdLst>
                  <a:gd name="T0" fmla="*/ 4 w 39"/>
                  <a:gd name="T1" fmla="*/ 0 h 45"/>
                  <a:gd name="T2" fmla="*/ 0 w 39"/>
                  <a:gd name="T3" fmla="*/ 34 h 45"/>
                  <a:gd name="T4" fmla="*/ 35 w 39"/>
                  <a:gd name="T5" fmla="*/ 45 h 45"/>
                  <a:gd name="T6" fmla="*/ 39 w 39"/>
                  <a:gd name="T7" fmla="*/ 11 h 45"/>
                  <a:gd name="T8" fmla="*/ 4 w 39"/>
                  <a:gd name="T9" fmla="*/ 0 h 45"/>
                </a:gdLst>
                <a:ahLst/>
                <a:cxnLst>
                  <a:cxn ang="0">
                    <a:pos x="T0" y="T1"/>
                  </a:cxn>
                  <a:cxn ang="0">
                    <a:pos x="T2" y="T3"/>
                  </a:cxn>
                  <a:cxn ang="0">
                    <a:pos x="T4" y="T5"/>
                  </a:cxn>
                  <a:cxn ang="0">
                    <a:pos x="T6" y="T7"/>
                  </a:cxn>
                  <a:cxn ang="0">
                    <a:pos x="T8" y="T9"/>
                  </a:cxn>
                </a:cxnLst>
                <a:rect l="0" t="0" r="r" b="b"/>
                <a:pathLst>
                  <a:path w="39" h="45">
                    <a:moveTo>
                      <a:pt x="4" y="0"/>
                    </a:moveTo>
                    <a:lnTo>
                      <a:pt x="0" y="34"/>
                    </a:lnTo>
                    <a:lnTo>
                      <a:pt x="35" y="45"/>
                    </a:lnTo>
                    <a:lnTo>
                      <a:pt x="39" y="11"/>
                    </a:lnTo>
                    <a:lnTo>
                      <a:pt x="4" y="0"/>
                    </a:lnTo>
                    <a:close/>
                  </a:path>
                </a:pathLst>
              </a:custGeom>
              <a:solidFill>
                <a:srgbClr val="217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4" name="Freeform 714"/>
              <p:cNvSpPr>
                <a:spLocks/>
              </p:cNvSpPr>
              <p:nvPr/>
            </p:nvSpPr>
            <p:spPr bwMode="auto">
              <a:xfrm>
                <a:off x="3963106" y="1241931"/>
                <a:ext cx="52533" cy="60615"/>
              </a:xfrm>
              <a:custGeom>
                <a:avLst/>
                <a:gdLst>
                  <a:gd name="T0" fmla="*/ 4 w 39"/>
                  <a:gd name="T1" fmla="*/ 0 h 45"/>
                  <a:gd name="T2" fmla="*/ 0 w 39"/>
                  <a:gd name="T3" fmla="*/ 34 h 45"/>
                  <a:gd name="T4" fmla="*/ 35 w 39"/>
                  <a:gd name="T5" fmla="*/ 45 h 45"/>
                  <a:gd name="T6" fmla="*/ 39 w 39"/>
                  <a:gd name="T7" fmla="*/ 11 h 45"/>
                  <a:gd name="T8" fmla="*/ 4 w 39"/>
                  <a:gd name="T9" fmla="*/ 0 h 45"/>
                </a:gdLst>
                <a:ahLst/>
                <a:cxnLst>
                  <a:cxn ang="0">
                    <a:pos x="T0" y="T1"/>
                  </a:cxn>
                  <a:cxn ang="0">
                    <a:pos x="T2" y="T3"/>
                  </a:cxn>
                  <a:cxn ang="0">
                    <a:pos x="T4" y="T5"/>
                  </a:cxn>
                  <a:cxn ang="0">
                    <a:pos x="T6" y="T7"/>
                  </a:cxn>
                  <a:cxn ang="0">
                    <a:pos x="T8" y="T9"/>
                  </a:cxn>
                </a:cxnLst>
                <a:rect l="0" t="0" r="r" b="b"/>
                <a:pathLst>
                  <a:path w="39" h="45">
                    <a:moveTo>
                      <a:pt x="4" y="0"/>
                    </a:moveTo>
                    <a:lnTo>
                      <a:pt x="0" y="34"/>
                    </a:lnTo>
                    <a:lnTo>
                      <a:pt x="35" y="45"/>
                    </a:lnTo>
                    <a:lnTo>
                      <a:pt x="39" y="1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5" name="Freeform 715"/>
              <p:cNvSpPr>
                <a:spLocks/>
              </p:cNvSpPr>
              <p:nvPr/>
            </p:nvSpPr>
            <p:spPr bwMode="auto">
              <a:xfrm>
                <a:off x="4010250" y="1256748"/>
                <a:ext cx="52533" cy="59267"/>
              </a:xfrm>
              <a:custGeom>
                <a:avLst/>
                <a:gdLst>
                  <a:gd name="T0" fmla="*/ 4 w 39"/>
                  <a:gd name="T1" fmla="*/ 0 h 44"/>
                  <a:gd name="T2" fmla="*/ 0 w 39"/>
                  <a:gd name="T3" fmla="*/ 34 h 44"/>
                  <a:gd name="T4" fmla="*/ 35 w 39"/>
                  <a:gd name="T5" fmla="*/ 44 h 44"/>
                  <a:gd name="T6" fmla="*/ 39 w 39"/>
                  <a:gd name="T7" fmla="*/ 11 h 44"/>
                  <a:gd name="T8" fmla="*/ 4 w 39"/>
                  <a:gd name="T9" fmla="*/ 0 h 44"/>
                </a:gdLst>
                <a:ahLst/>
                <a:cxnLst>
                  <a:cxn ang="0">
                    <a:pos x="T0" y="T1"/>
                  </a:cxn>
                  <a:cxn ang="0">
                    <a:pos x="T2" y="T3"/>
                  </a:cxn>
                  <a:cxn ang="0">
                    <a:pos x="T4" y="T5"/>
                  </a:cxn>
                  <a:cxn ang="0">
                    <a:pos x="T6" y="T7"/>
                  </a:cxn>
                  <a:cxn ang="0">
                    <a:pos x="T8" y="T9"/>
                  </a:cxn>
                </a:cxnLst>
                <a:rect l="0" t="0" r="r" b="b"/>
                <a:pathLst>
                  <a:path w="39" h="44">
                    <a:moveTo>
                      <a:pt x="4" y="0"/>
                    </a:moveTo>
                    <a:lnTo>
                      <a:pt x="0" y="34"/>
                    </a:lnTo>
                    <a:lnTo>
                      <a:pt x="35" y="44"/>
                    </a:lnTo>
                    <a:lnTo>
                      <a:pt x="39" y="11"/>
                    </a:lnTo>
                    <a:lnTo>
                      <a:pt x="4" y="0"/>
                    </a:lnTo>
                    <a:close/>
                  </a:path>
                </a:pathLst>
              </a:custGeom>
              <a:solidFill>
                <a:srgbClr val="45A1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6" name="Freeform 716"/>
              <p:cNvSpPr>
                <a:spLocks/>
              </p:cNvSpPr>
              <p:nvPr/>
            </p:nvSpPr>
            <p:spPr bwMode="auto">
              <a:xfrm>
                <a:off x="4010250" y="1256748"/>
                <a:ext cx="52533" cy="59267"/>
              </a:xfrm>
              <a:custGeom>
                <a:avLst/>
                <a:gdLst>
                  <a:gd name="T0" fmla="*/ 4 w 39"/>
                  <a:gd name="T1" fmla="*/ 0 h 44"/>
                  <a:gd name="T2" fmla="*/ 0 w 39"/>
                  <a:gd name="T3" fmla="*/ 34 h 44"/>
                  <a:gd name="T4" fmla="*/ 35 w 39"/>
                  <a:gd name="T5" fmla="*/ 44 h 44"/>
                  <a:gd name="T6" fmla="*/ 39 w 39"/>
                  <a:gd name="T7" fmla="*/ 11 h 44"/>
                  <a:gd name="T8" fmla="*/ 4 w 39"/>
                  <a:gd name="T9" fmla="*/ 0 h 44"/>
                </a:gdLst>
                <a:ahLst/>
                <a:cxnLst>
                  <a:cxn ang="0">
                    <a:pos x="T0" y="T1"/>
                  </a:cxn>
                  <a:cxn ang="0">
                    <a:pos x="T2" y="T3"/>
                  </a:cxn>
                  <a:cxn ang="0">
                    <a:pos x="T4" y="T5"/>
                  </a:cxn>
                  <a:cxn ang="0">
                    <a:pos x="T6" y="T7"/>
                  </a:cxn>
                  <a:cxn ang="0">
                    <a:pos x="T8" y="T9"/>
                  </a:cxn>
                </a:cxnLst>
                <a:rect l="0" t="0" r="r" b="b"/>
                <a:pathLst>
                  <a:path w="39" h="44">
                    <a:moveTo>
                      <a:pt x="4" y="0"/>
                    </a:moveTo>
                    <a:lnTo>
                      <a:pt x="0" y="34"/>
                    </a:lnTo>
                    <a:lnTo>
                      <a:pt x="35" y="44"/>
                    </a:lnTo>
                    <a:lnTo>
                      <a:pt x="39" y="1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7" name="Freeform 717"/>
              <p:cNvSpPr>
                <a:spLocks/>
              </p:cNvSpPr>
              <p:nvPr/>
            </p:nvSpPr>
            <p:spPr bwMode="auto">
              <a:xfrm>
                <a:off x="4057395" y="1271564"/>
                <a:ext cx="126617" cy="70043"/>
              </a:xfrm>
              <a:custGeom>
                <a:avLst/>
                <a:gdLst>
                  <a:gd name="T0" fmla="*/ 4 w 94"/>
                  <a:gd name="T1" fmla="*/ 0 h 52"/>
                  <a:gd name="T2" fmla="*/ 0 w 94"/>
                  <a:gd name="T3" fmla="*/ 33 h 52"/>
                  <a:gd name="T4" fmla="*/ 64 w 94"/>
                  <a:gd name="T5" fmla="*/ 52 h 52"/>
                  <a:gd name="T6" fmla="*/ 94 w 94"/>
                  <a:gd name="T7" fmla="*/ 44 h 52"/>
                  <a:gd name="T8" fmla="*/ 94 w 94"/>
                  <a:gd name="T9" fmla="*/ 44 h 52"/>
                  <a:gd name="T10" fmla="*/ 31 w 94"/>
                  <a:gd name="T11" fmla="*/ 37 h 52"/>
                  <a:gd name="T12" fmla="*/ 31 w 94"/>
                  <a:gd name="T13" fmla="*/ 36 h 52"/>
                  <a:gd name="T14" fmla="*/ 92 w 94"/>
                  <a:gd name="T15" fmla="*/ 43 h 52"/>
                  <a:gd name="T16" fmla="*/ 87 w 94"/>
                  <a:gd name="T17" fmla="*/ 36 h 52"/>
                  <a:gd name="T18" fmla="*/ 79 w 94"/>
                  <a:gd name="T19" fmla="*/ 27 h 52"/>
                  <a:gd name="T20" fmla="*/ 33 w 94"/>
                  <a:gd name="T21" fmla="*/ 21 h 52"/>
                  <a:gd name="T22" fmla="*/ 34 w 94"/>
                  <a:gd name="T23" fmla="*/ 20 h 52"/>
                  <a:gd name="T24" fmla="*/ 77 w 94"/>
                  <a:gd name="T25" fmla="*/ 25 h 52"/>
                  <a:gd name="T26" fmla="*/ 75 w 94"/>
                  <a:gd name="T27" fmla="*/ 21 h 52"/>
                  <a:gd name="T28" fmla="*/ 4 w 94"/>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2">
                    <a:moveTo>
                      <a:pt x="4" y="0"/>
                    </a:moveTo>
                    <a:lnTo>
                      <a:pt x="0" y="33"/>
                    </a:lnTo>
                    <a:lnTo>
                      <a:pt x="64" y="52"/>
                    </a:lnTo>
                    <a:lnTo>
                      <a:pt x="94" y="44"/>
                    </a:lnTo>
                    <a:lnTo>
                      <a:pt x="94" y="44"/>
                    </a:lnTo>
                    <a:lnTo>
                      <a:pt x="31" y="37"/>
                    </a:lnTo>
                    <a:lnTo>
                      <a:pt x="31" y="36"/>
                    </a:lnTo>
                    <a:lnTo>
                      <a:pt x="92" y="43"/>
                    </a:lnTo>
                    <a:lnTo>
                      <a:pt x="87" y="36"/>
                    </a:lnTo>
                    <a:lnTo>
                      <a:pt x="79" y="27"/>
                    </a:lnTo>
                    <a:lnTo>
                      <a:pt x="33" y="21"/>
                    </a:lnTo>
                    <a:lnTo>
                      <a:pt x="34" y="20"/>
                    </a:lnTo>
                    <a:lnTo>
                      <a:pt x="77" y="25"/>
                    </a:lnTo>
                    <a:lnTo>
                      <a:pt x="75" y="21"/>
                    </a:lnTo>
                    <a:lnTo>
                      <a:pt x="4" y="0"/>
                    </a:lnTo>
                    <a:close/>
                  </a:path>
                </a:pathLst>
              </a:custGeom>
              <a:solidFill>
                <a:srgbClr val="D4D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8" name="Freeform 718"/>
              <p:cNvSpPr>
                <a:spLocks/>
              </p:cNvSpPr>
              <p:nvPr/>
            </p:nvSpPr>
            <p:spPr bwMode="auto">
              <a:xfrm>
                <a:off x="4057395" y="1271564"/>
                <a:ext cx="126617" cy="70043"/>
              </a:xfrm>
              <a:custGeom>
                <a:avLst/>
                <a:gdLst>
                  <a:gd name="T0" fmla="*/ 4 w 94"/>
                  <a:gd name="T1" fmla="*/ 0 h 52"/>
                  <a:gd name="T2" fmla="*/ 0 w 94"/>
                  <a:gd name="T3" fmla="*/ 33 h 52"/>
                  <a:gd name="T4" fmla="*/ 64 w 94"/>
                  <a:gd name="T5" fmla="*/ 52 h 52"/>
                  <a:gd name="T6" fmla="*/ 94 w 94"/>
                  <a:gd name="T7" fmla="*/ 44 h 52"/>
                  <a:gd name="T8" fmla="*/ 94 w 94"/>
                  <a:gd name="T9" fmla="*/ 44 h 52"/>
                  <a:gd name="T10" fmla="*/ 31 w 94"/>
                  <a:gd name="T11" fmla="*/ 37 h 52"/>
                  <a:gd name="T12" fmla="*/ 31 w 94"/>
                  <a:gd name="T13" fmla="*/ 36 h 52"/>
                  <a:gd name="T14" fmla="*/ 92 w 94"/>
                  <a:gd name="T15" fmla="*/ 43 h 52"/>
                  <a:gd name="T16" fmla="*/ 87 w 94"/>
                  <a:gd name="T17" fmla="*/ 36 h 52"/>
                  <a:gd name="T18" fmla="*/ 79 w 94"/>
                  <a:gd name="T19" fmla="*/ 27 h 52"/>
                  <a:gd name="T20" fmla="*/ 33 w 94"/>
                  <a:gd name="T21" fmla="*/ 21 h 52"/>
                  <a:gd name="T22" fmla="*/ 34 w 94"/>
                  <a:gd name="T23" fmla="*/ 20 h 52"/>
                  <a:gd name="T24" fmla="*/ 77 w 94"/>
                  <a:gd name="T25" fmla="*/ 25 h 52"/>
                  <a:gd name="T26" fmla="*/ 75 w 94"/>
                  <a:gd name="T27" fmla="*/ 21 h 52"/>
                  <a:gd name="T28" fmla="*/ 4 w 94"/>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2">
                    <a:moveTo>
                      <a:pt x="4" y="0"/>
                    </a:moveTo>
                    <a:lnTo>
                      <a:pt x="0" y="33"/>
                    </a:lnTo>
                    <a:lnTo>
                      <a:pt x="64" y="52"/>
                    </a:lnTo>
                    <a:lnTo>
                      <a:pt x="94" y="44"/>
                    </a:lnTo>
                    <a:lnTo>
                      <a:pt x="94" y="44"/>
                    </a:lnTo>
                    <a:lnTo>
                      <a:pt x="31" y="37"/>
                    </a:lnTo>
                    <a:lnTo>
                      <a:pt x="31" y="36"/>
                    </a:lnTo>
                    <a:lnTo>
                      <a:pt x="92" y="43"/>
                    </a:lnTo>
                    <a:lnTo>
                      <a:pt x="87" y="36"/>
                    </a:lnTo>
                    <a:lnTo>
                      <a:pt x="79" y="27"/>
                    </a:lnTo>
                    <a:lnTo>
                      <a:pt x="33" y="21"/>
                    </a:lnTo>
                    <a:lnTo>
                      <a:pt x="34" y="20"/>
                    </a:lnTo>
                    <a:lnTo>
                      <a:pt x="77" y="25"/>
                    </a:lnTo>
                    <a:lnTo>
                      <a:pt x="75" y="2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9" name="Freeform 719"/>
              <p:cNvSpPr>
                <a:spLocks/>
              </p:cNvSpPr>
              <p:nvPr/>
            </p:nvSpPr>
            <p:spPr bwMode="auto">
              <a:xfrm>
                <a:off x="4099151" y="1320056"/>
                <a:ext cx="84860" cy="10776"/>
              </a:xfrm>
              <a:custGeom>
                <a:avLst/>
                <a:gdLst>
                  <a:gd name="T0" fmla="*/ 0 w 63"/>
                  <a:gd name="T1" fmla="*/ 0 h 8"/>
                  <a:gd name="T2" fmla="*/ 0 w 63"/>
                  <a:gd name="T3" fmla="*/ 1 h 8"/>
                  <a:gd name="T4" fmla="*/ 63 w 63"/>
                  <a:gd name="T5" fmla="*/ 8 h 8"/>
                  <a:gd name="T6" fmla="*/ 61 w 63"/>
                  <a:gd name="T7" fmla="*/ 7 h 8"/>
                  <a:gd name="T8" fmla="*/ 0 w 63"/>
                  <a:gd name="T9" fmla="*/ 0 h 8"/>
                </a:gdLst>
                <a:ahLst/>
                <a:cxnLst>
                  <a:cxn ang="0">
                    <a:pos x="T0" y="T1"/>
                  </a:cxn>
                  <a:cxn ang="0">
                    <a:pos x="T2" y="T3"/>
                  </a:cxn>
                  <a:cxn ang="0">
                    <a:pos x="T4" y="T5"/>
                  </a:cxn>
                  <a:cxn ang="0">
                    <a:pos x="T6" y="T7"/>
                  </a:cxn>
                  <a:cxn ang="0">
                    <a:pos x="T8" y="T9"/>
                  </a:cxn>
                </a:cxnLst>
                <a:rect l="0" t="0" r="r" b="b"/>
                <a:pathLst>
                  <a:path w="63" h="8">
                    <a:moveTo>
                      <a:pt x="0" y="0"/>
                    </a:moveTo>
                    <a:lnTo>
                      <a:pt x="0" y="1"/>
                    </a:lnTo>
                    <a:lnTo>
                      <a:pt x="63" y="8"/>
                    </a:lnTo>
                    <a:lnTo>
                      <a:pt x="61" y="7"/>
                    </a:lnTo>
                    <a:lnTo>
                      <a:pt x="0" y="0"/>
                    </a:lnTo>
                    <a:close/>
                  </a:path>
                </a:pathLst>
              </a:custGeom>
              <a:solidFill>
                <a:srgbClr val="515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0" name="Freeform 720"/>
              <p:cNvSpPr>
                <a:spLocks/>
              </p:cNvSpPr>
              <p:nvPr/>
            </p:nvSpPr>
            <p:spPr bwMode="auto">
              <a:xfrm>
                <a:off x="4099151" y="1320056"/>
                <a:ext cx="84860" cy="10776"/>
              </a:xfrm>
              <a:custGeom>
                <a:avLst/>
                <a:gdLst>
                  <a:gd name="T0" fmla="*/ 0 w 63"/>
                  <a:gd name="T1" fmla="*/ 0 h 8"/>
                  <a:gd name="T2" fmla="*/ 0 w 63"/>
                  <a:gd name="T3" fmla="*/ 1 h 8"/>
                  <a:gd name="T4" fmla="*/ 63 w 63"/>
                  <a:gd name="T5" fmla="*/ 8 h 8"/>
                  <a:gd name="T6" fmla="*/ 61 w 63"/>
                  <a:gd name="T7" fmla="*/ 7 h 8"/>
                  <a:gd name="T8" fmla="*/ 0 w 63"/>
                  <a:gd name="T9" fmla="*/ 0 h 8"/>
                </a:gdLst>
                <a:ahLst/>
                <a:cxnLst>
                  <a:cxn ang="0">
                    <a:pos x="T0" y="T1"/>
                  </a:cxn>
                  <a:cxn ang="0">
                    <a:pos x="T2" y="T3"/>
                  </a:cxn>
                  <a:cxn ang="0">
                    <a:pos x="T4" y="T5"/>
                  </a:cxn>
                  <a:cxn ang="0">
                    <a:pos x="T6" y="T7"/>
                  </a:cxn>
                  <a:cxn ang="0">
                    <a:pos x="T8" y="T9"/>
                  </a:cxn>
                </a:cxnLst>
                <a:rect l="0" t="0" r="r" b="b"/>
                <a:pathLst>
                  <a:path w="63" h="8">
                    <a:moveTo>
                      <a:pt x="0" y="0"/>
                    </a:moveTo>
                    <a:lnTo>
                      <a:pt x="0" y="1"/>
                    </a:lnTo>
                    <a:lnTo>
                      <a:pt x="63" y="8"/>
                    </a:lnTo>
                    <a:lnTo>
                      <a:pt x="61"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1" name="Freeform 721"/>
              <p:cNvSpPr>
                <a:spLocks/>
              </p:cNvSpPr>
              <p:nvPr/>
            </p:nvSpPr>
            <p:spPr bwMode="auto">
              <a:xfrm>
                <a:off x="4101845" y="1298504"/>
                <a:ext cx="61961" cy="9429"/>
              </a:xfrm>
              <a:custGeom>
                <a:avLst/>
                <a:gdLst>
                  <a:gd name="T0" fmla="*/ 1 w 46"/>
                  <a:gd name="T1" fmla="*/ 0 h 7"/>
                  <a:gd name="T2" fmla="*/ 0 w 46"/>
                  <a:gd name="T3" fmla="*/ 1 h 7"/>
                  <a:gd name="T4" fmla="*/ 46 w 46"/>
                  <a:gd name="T5" fmla="*/ 7 h 7"/>
                  <a:gd name="T6" fmla="*/ 44 w 46"/>
                  <a:gd name="T7" fmla="*/ 5 h 7"/>
                  <a:gd name="T8" fmla="*/ 1 w 46"/>
                  <a:gd name="T9" fmla="*/ 0 h 7"/>
                </a:gdLst>
                <a:ahLst/>
                <a:cxnLst>
                  <a:cxn ang="0">
                    <a:pos x="T0" y="T1"/>
                  </a:cxn>
                  <a:cxn ang="0">
                    <a:pos x="T2" y="T3"/>
                  </a:cxn>
                  <a:cxn ang="0">
                    <a:pos x="T4" y="T5"/>
                  </a:cxn>
                  <a:cxn ang="0">
                    <a:pos x="T6" y="T7"/>
                  </a:cxn>
                  <a:cxn ang="0">
                    <a:pos x="T8" y="T9"/>
                  </a:cxn>
                </a:cxnLst>
                <a:rect l="0" t="0" r="r" b="b"/>
                <a:pathLst>
                  <a:path w="46" h="7">
                    <a:moveTo>
                      <a:pt x="1" y="0"/>
                    </a:moveTo>
                    <a:lnTo>
                      <a:pt x="0" y="1"/>
                    </a:lnTo>
                    <a:lnTo>
                      <a:pt x="46" y="7"/>
                    </a:lnTo>
                    <a:lnTo>
                      <a:pt x="44" y="5"/>
                    </a:lnTo>
                    <a:lnTo>
                      <a:pt x="1" y="0"/>
                    </a:lnTo>
                    <a:close/>
                  </a:path>
                </a:pathLst>
              </a:custGeom>
              <a:solidFill>
                <a:srgbClr val="515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2" name="Freeform 722"/>
              <p:cNvSpPr>
                <a:spLocks/>
              </p:cNvSpPr>
              <p:nvPr/>
            </p:nvSpPr>
            <p:spPr bwMode="auto">
              <a:xfrm>
                <a:off x="4101845" y="1298504"/>
                <a:ext cx="61961" cy="9429"/>
              </a:xfrm>
              <a:custGeom>
                <a:avLst/>
                <a:gdLst>
                  <a:gd name="T0" fmla="*/ 1 w 46"/>
                  <a:gd name="T1" fmla="*/ 0 h 7"/>
                  <a:gd name="T2" fmla="*/ 0 w 46"/>
                  <a:gd name="T3" fmla="*/ 1 h 7"/>
                  <a:gd name="T4" fmla="*/ 46 w 46"/>
                  <a:gd name="T5" fmla="*/ 7 h 7"/>
                  <a:gd name="T6" fmla="*/ 44 w 46"/>
                  <a:gd name="T7" fmla="*/ 5 h 7"/>
                  <a:gd name="T8" fmla="*/ 1 w 46"/>
                  <a:gd name="T9" fmla="*/ 0 h 7"/>
                </a:gdLst>
                <a:ahLst/>
                <a:cxnLst>
                  <a:cxn ang="0">
                    <a:pos x="T0" y="T1"/>
                  </a:cxn>
                  <a:cxn ang="0">
                    <a:pos x="T2" y="T3"/>
                  </a:cxn>
                  <a:cxn ang="0">
                    <a:pos x="T4" y="T5"/>
                  </a:cxn>
                  <a:cxn ang="0">
                    <a:pos x="T6" y="T7"/>
                  </a:cxn>
                  <a:cxn ang="0">
                    <a:pos x="T8" y="T9"/>
                  </a:cxn>
                </a:cxnLst>
                <a:rect l="0" t="0" r="r" b="b"/>
                <a:pathLst>
                  <a:path w="46" h="7">
                    <a:moveTo>
                      <a:pt x="1" y="0"/>
                    </a:moveTo>
                    <a:lnTo>
                      <a:pt x="0" y="1"/>
                    </a:lnTo>
                    <a:lnTo>
                      <a:pt x="46" y="7"/>
                    </a:lnTo>
                    <a:lnTo>
                      <a:pt x="44" y="5"/>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3" name="Freeform 723"/>
              <p:cNvSpPr>
                <a:spLocks/>
              </p:cNvSpPr>
              <p:nvPr/>
            </p:nvSpPr>
            <p:spPr bwMode="auto">
              <a:xfrm>
                <a:off x="3915961" y="1225767"/>
                <a:ext cx="8082" cy="1347"/>
              </a:xfrm>
              <a:custGeom>
                <a:avLst/>
                <a:gdLst>
                  <a:gd name="T0" fmla="*/ 0 w 6"/>
                  <a:gd name="T1" fmla="*/ 0 h 1"/>
                  <a:gd name="T2" fmla="*/ 0 w 6"/>
                  <a:gd name="T3" fmla="*/ 0 h 1"/>
                  <a:gd name="T4" fmla="*/ 1 w 6"/>
                  <a:gd name="T5" fmla="*/ 1 h 1"/>
                  <a:gd name="T6" fmla="*/ 6 w 6"/>
                  <a:gd name="T7" fmla="*/ 1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0" y="0"/>
                    </a:lnTo>
                    <a:lnTo>
                      <a:pt x="1" y="1"/>
                    </a:lnTo>
                    <a:lnTo>
                      <a:pt x="6" y="1"/>
                    </a:lnTo>
                    <a:lnTo>
                      <a:pt x="0" y="0"/>
                    </a:lnTo>
                    <a:close/>
                  </a:path>
                </a:pathLst>
              </a:custGeom>
              <a:solidFill>
                <a:srgbClr val="B4B2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4" name="Freeform 724"/>
              <p:cNvSpPr>
                <a:spLocks/>
              </p:cNvSpPr>
              <p:nvPr/>
            </p:nvSpPr>
            <p:spPr bwMode="auto">
              <a:xfrm>
                <a:off x="3915961" y="1225767"/>
                <a:ext cx="8082" cy="1347"/>
              </a:xfrm>
              <a:custGeom>
                <a:avLst/>
                <a:gdLst>
                  <a:gd name="T0" fmla="*/ 0 w 6"/>
                  <a:gd name="T1" fmla="*/ 0 h 1"/>
                  <a:gd name="T2" fmla="*/ 0 w 6"/>
                  <a:gd name="T3" fmla="*/ 0 h 1"/>
                  <a:gd name="T4" fmla="*/ 1 w 6"/>
                  <a:gd name="T5" fmla="*/ 1 h 1"/>
                  <a:gd name="T6" fmla="*/ 6 w 6"/>
                  <a:gd name="T7" fmla="*/ 1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0" y="0"/>
                    </a:lnTo>
                    <a:lnTo>
                      <a:pt x="1" y="1"/>
                    </a:lnTo>
                    <a:lnTo>
                      <a:pt x="6"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5" name="Freeform 725"/>
              <p:cNvSpPr>
                <a:spLocks/>
              </p:cNvSpPr>
              <p:nvPr/>
            </p:nvSpPr>
            <p:spPr bwMode="auto">
              <a:xfrm>
                <a:off x="3747589" y="1318709"/>
                <a:ext cx="443158" cy="88901"/>
              </a:xfrm>
              <a:custGeom>
                <a:avLst/>
                <a:gdLst>
                  <a:gd name="T0" fmla="*/ 293 w 329"/>
                  <a:gd name="T1" fmla="*/ 0 h 66"/>
                  <a:gd name="T2" fmla="*/ 329 w 329"/>
                  <a:gd name="T3" fmla="*/ 12 h 66"/>
                  <a:gd name="T4" fmla="*/ 295 w 329"/>
                  <a:gd name="T5" fmla="*/ 32 h 66"/>
                  <a:gd name="T6" fmla="*/ 12 w 329"/>
                  <a:gd name="T7" fmla="*/ 66 h 66"/>
                  <a:gd name="T8" fmla="*/ 12 w 329"/>
                  <a:gd name="T9" fmla="*/ 66 h 66"/>
                  <a:gd name="T10" fmla="*/ 8 w 329"/>
                  <a:gd name="T11" fmla="*/ 64 h 66"/>
                  <a:gd name="T12" fmla="*/ 5 w 329"/>
                  <a:gd name="T13" fmla="*/ 63 h 66"/>
                  <a:gd name="T14" fmla="*/ 4 w 329"/>
                  <a:gd name="T15" fmla="*/ 60 h 66"/>
                  <a:gd name="T16" fmla="*/ 2 w 329"/>
                  <a:gd name="T17" fmla="*/ 58 h 66"/>
                  <a:gd name="T18" fmla="*/ 0 w 329"/>
                  <a:gd name="T19" fmla="*/ 42 h 66"/>
                  <a:gd name="T20" fmla="*/ 0 w 329"/>
                  <a:gd name="T21" fmla="*/ 42 h 66"/>
                  <a:gd name="T22" fmla="*/ 1 w 329"/>
                  <a:gd name="T23" fmla="*/ 39 h 66"/>
                  <a:gd name="T24" fmla="*/ 2 w 329"/>
                  <a:gd name="T25" fmla="*/ 35 h 66"/>
                  <a:gd name="T26" fmla="*/ 5 w 329"/>
                  <a:gd name="T27" fmla="*/ 33 h 66"/>
                  <a:gd name="T28" fmla="*/ 8 w 329"/>
                  <a:gd name="T29" fmla="*/ 32 h 66"/>
                  <a:gd name="T30" fmla="*/ 293 w 329"/>
                  <a:gd name="T3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 h="66">
                    <a:moveTo>
                      <a:pt x="293" y="0"/>
                    </a:moveTo>
                    <a:lnTo>
                      <a:pt x="329" y="12"/>
                    </a:lnTo>
                    <a:lnTo>
                      <a:pt x="295" y="32"/>
                    </a:lnTo>
                    <a:lnTo>
                      <a:pt x="12" y="66"/>
                    </a:lnTo>
                    <a:lnTo>
                      <a:pt x="12" y="66"/>
                    </a:lnTo>
                    <a:lnTo>
                      <a:pt x="8" y="64"/>
                    </a:lnTo>
                    <a:lnTo>
                      <a:pt x="5" y="63"/>
                    </a:lnTo>
                    <a:lnTo>
                      <a:pt x="4" y="60"/>
                    </a:lnTo>
                    <a:lnTo>
                      <a:pt x="2" y="58"/>
                    </a:lnTo>
                    <a:lnTo>
                      <a:pt x="0" y="42"/>
                    </a:lnTo>
                    <a:lnTo>
                      <a:pt x="0" y="42"/>
                    </a:lnTo>
                    <a:lnTo>
                      <a:pt x="1" y="39"/>
                    </a:lnTo>
                    <a:lnTo>
                      <a:pt x="2" y="35"/>
                    </a:lnTo>
                    <a:lnTo>
                      <a:pt x="5" y="33"/>
                    </a:lnTo>
                    <a:lnTo>
                      <a:pt x="8" y="32"/>
                    </a:lnTo>
                    <a:lnTo>
                      <a:pt x="293" y="0"/>
                    </a:lnTo>
                    <a:close/>
                  </a:path>
                </a:pathLst>
              </a:custGeom>
              <a:solidFill>
                <a:srgbClr val="D85A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6" name="Freeform 726"/>
              <p:cNvSpPr>
                <a:spLocks/>
              </p:cNvSpPr>
              <p:nvPr/>
            </p:nvSpPr>
            <p:spPr bwMode="auto">
              <a:xfrm>
                <a:off x="3747589" y="1318709"/>
                <a:ext cx="443158" cy="67349"/>
              </a:xfrm>
              <a:custGeom>
                <a:avLst/>
                <a:gdLst>
                  <a:gd name="T0" fmla="*/ 293 w 329"/>
                  <a:gd name="T1" fmla="*/ 0 h 50"/>
                  <a:gd name="T2" fmla="*/ 329 w 329"/>
                  <a:gd name="T3" fmla="*/ 12 h 50"/>
                  <a:gd name="T4" fmla="*/ 293 w 329"/>
                  <a:gd name="T5" fmla="*/ 16 h 50"/>
                  <a:gd name="T6" fmla="*/ 1 w 329"/>
                  <a:gd name="T7" fmla="*/ 50 h 50"/>
                  <a:gd name="T8" fmla="*/ 0 w 329"/>
                  <a:gd name="T9" fmla="*/ 42 h 50"/>
                  <a:gd name="T10" fmla="*/ 0 w 329"/>
                  <a:gd name="T11" fmla="*/ 42 h 50"/>
                  <a:gd name="T12" fmla="*/ 1 w 329"/>
                  <a:gd name="T13" fmla="*/ 39 h 50"/>
                  <a:gd name="T14" fmla="*/ 2 w 329"/>
                  <a:gd name="T15" fmla="*/ 35 h 50"/>
                  <a:gd name="T16" fmla="*/ 5 w 329"/>
                  <a:gd name="T17" fmla="*/ 33 h 50"/>
                  <a:gd name="T18" fmla="*/ 8 w 329"/>
                  <a:gd name="T19" fmla="*/ 32 h 50"/>
                  <a:gd name="T20" fmla="*/ 293 w 329"/>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9" h="50">
                    <a:moveTo>
                      <a:pt x="293" y="0"/>
                    </a:moveTo>
                    <a:lnTo>
                      <a:pt x="329" y="12"/>
                    </a:lnTo>
                    <a:lnTo>
                      <a:pt x="293" y="16"/>
                    </a:lnTo>
                    <a:lnTo>
                      <a:pt x="1" y="50"/>
                    </a:lnTo>
                    <a:lnTo>
                      <a:pt x="0" y="42"/>
                    </a:lnTo>
                    <a:lnTo>
                      <a:pt x="0" y="42"/>
                    </a:lnTo>
                    <a:lnTo>
                      <a:pt x="1" y="39"/>
                    </a:lnTo>
                    <a:lnTo>
                      <a:pt x="2" y="35"/>
                    </a:lnTo>
                    <a:lnTo>
                      <a:pt x="5" y="33"/>
                    </a:lnTo>
                    <a:lnTo>
                      <a:pt x="8" y="32"/>
                    </a:lnTo>
                    <a:lnTo>
                      <a:pt x="293" y="0"/>
                    </a:lnTo>
                    <a:close/>
                  </a:path>
                </a:pathLst>
              </a:custGeom>
              <a:solidFill>
                <a:srgbClr val="A92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7" name="Freeform 727"/>
              <p:cNvSpPr>
                <a:spLocks/>
              </p:cNvSpPr>
              <p:nvPr/>
            </p:nvSpPr>
            <p:spPr bwMode="auto">
              <a:xfrm>
                <a:off x="3774529" y="1318709"/>
                <a:ext cx="416219" cy="84860"/>
              </a:xfrm>
              <a:custGeom>
                <a:avLst/>
                <a:gdLst>
                  <a:gd name="T0" fmla="*/ 273 w 309"/>
                  <a:gd name="T1" fmla="*/ 0 h 63"/>
                  <a:gd name="T2" fmla="*/ 309 w 309"/>
                  <a:gd name="T3" fmla="*/ 12 h 63"/>
                  <a:gd name="T4" fmla="*/ 275 w 309"/>
                  <a:gd name="T5" fmla="*/ 32 h 63"/>
                  <a:gd name="T6" fmla="*/ 4 w 309"/>
                  <a:gd name="T7" fmla="*/ 63 h 63"/>
                  <a:gd name="T8" fmla="*/ 4 w 309"/>
                  <a:gd name="T9" fmla="*/ 63 h 63"/>
                  <a:gd name="T10" fmla="*/ 0 w 309"/>
                  <a:gd name="T11" fmla="*/ 47 h 63"/>
                  <a:gd name="T12" fmla="*/ 0 w 309"/>
                  <a:gd name="T13" fmla="*/ 31 h 63"/>
                  <a:gd name="T14" fmla="*/ 273 w 309"/>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9" h="63">
                    <a:moveTo>
                      <a:pt x="273" y="0"/>
                    </a:moveTo>
                    <a:lnTo>
                      <a:pt x="309" y="12"/>
                    </a:lnTo>
                    <a:lnTo>
                      <a:pt x="275" y="32"/>
                    </a:lnTo>
                    <a:lnTo>
                      <a:pt x="4" y="63"/>
                    </a:lnTo>
                    <a:lnTo>
                      <a:pt x="4" y="63"/>
                    </a:lnTo>
                    <a:lnTo>
                      <a:pt x="0" y="47"/>
                    </a:lnTo>
                    <a:lnTo>
                      <a:pt x="0" y="31"/>
                    </a:lnTo>
                    <a:lnTo>
                      <a:pt x="273" y="0"/>
                    </a:lnTo>
                    <a:close/>
                  </a:path>
                </a:pathLst>
              </a:custGeom>
              <a:solidFill>
                <a:srgbClr val="243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8" name="Freeform 728"/>
              <p:cNvSpPr>
                <a:spLocks/>
              </p:cNvSpPr>
              <p:nvPr/>
            </p:nvSpPr>
            <p:spPr bwMode="auto">
              <a:xfrm>
                <a:off x="3774529" y="1318709"/>
                <a:ext cx="416219" cy="63309"/>
              </a:xfrm>
              <a:custGeom>
                <a:avLst/>
                <a:gdLst>
                  <a:gd name="T0" fmla="*/ 273 w 309"/>
                  <a:gd name="T1" fmla="*/ 0 h 47"/>
                  <a:gd name="T2" fmla="*/ 309 w 309"/>
                  <a:gd name="T3" fmla="*/ 12 h 47"/>
                  <a:gd name="T4" fmla="*/ 273 w 309"/>
                  <a:gd name="T5" fmla="*/ 16 h 47"/>
                  <a:gd name="T6" fmla="*/ 0 w 309"/>
                  <a:gd name="T7" fmla="*/ 47 h 47"/>
                  <a:gd name="T8" fmla="*/ 0 w 309"/>
                  <a:gd name="T9" fmla="*/ 47 h 47"/>
                  <a:gd name="T10" fmla="*/ 0 w 309"/>
                  <a:gd name="T11" fmla="*/ 31 h 47"/>
                  <a:gd name="T12" fmla="*/ 273 w 309"/>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309" h="47">
                    <a:moveTo>
                      <a:pt x="273" y="0"/>
                    </a:moveTo>
                    <a:lnTo>
                      <a:pt x="309" y="12"/>
                    </a:lnTo>
                    <a:lnTo>
                      <a:pt x="273" y="16"/>
                    </a:lnTo>
                    <a:lnTo>
                      <a:pt x="0" y="47"/>
                    </a:lnTo>
                    <a:lnTo>
                      <a:pt x="0" y="47"/>
                    </a:lnTo>
                    <a:lnTo>
                      <a:pt x="0" y="31"/>
                    </a:lnTo>
                    <a:lnTo>
                      <a:pt x="27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9" name="Freeform 729"/>
              <p:cNvSpPr>
                <a:spLocks/>
              </p:cNvSpPr>
              <p:nvPr/>
            </p:nvSpPr>
            <p:spPr bwMode="auto">
              <a:xfrm>
                <a:off x="3786651" y="1318709"/>
                <a:ext cx="404095" cy="84860"/>
              </a:xfrm>
              <a:custGeom>
                <a:avLst/>
                <a:gdLst>
                  <a:gd name="T0" fmla="*/ 264 w 300"/>
                  <a:gd name="T1" fmla="*/ 0 h 63"/>
                  <a:gd name="T2" fmla="*/ 300 w 300"/>
                  <a:gd name="T3" fmla="*/ 12 h 63"/>
                  <a:gd name="T4" fmla="*/ 266 w 300"/>
                  <a:gd name="T5" fmla="*/ 32 h 63"/>
                  <a:gd name="T6" fmla="*/ 4 w 300"/>
                  <a:gd name="T7" fmla="*/ 63 h 63"/>
                  <a:gd name="T8" fmla="*/ 4 w 300"/>
                  <a:gd name="T9" fmla="*/ 63 h 63"/>
                  <a:gd name="T10" fmla="*/ 2 w 300"/>
                  <a:gd name="T11" fmla="*/ 46 h 63"/>
                  <a:gd name="T12" fmla="*/ 0 w 300"/>
                  <a:gd name="T13" fmla="*/ 29 h 63"/>
                  <a:gd name="T14" fmla="*/ 264 w 300"/>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63">
                    <a:moveTo>
                      <a:pt x="264" y="0"/>
                    </a:moveTo>
                    <a:lnTo>
                      <a:pt x="300" y="12"/>
                    </a:lnTo>
                    <a:lnTo>
                      <a:pt x="266" y="32"/>
                    </a:lnTo>
                    <a:lnTo>
                      <a:pt x="4" y="63"/>
                    </a:lnTo>
                    <a:lnTo>
                      <a:pt x="4" y="63"/>
                    </a:lnTo>
                    <a:lnTo>
                      <a:pt x="2" y="46"/>
                    </a:lnTo>
                    <a:lnTo>
                      <a:pt x="0" y="29"/>
                    </a:lnTo>
                    <a:lnTo>
                      <a:pt x="264" y="0"/>
                    </a:lnTo>
                    <a:close/>
                  </a:path>
                </a:pathLst>
              </a:custGeom>
              <a:solidFill>
                <a:srgbClr val="FFC4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0" name="Freeform 730"/>
              <p:cNvSpPr>
                <a:spLocks/>
              </p:cNvSpPr>
              <p:nvPr/>
            </p:nvSpPr>
            <p:spPr bwMode="auto">
              <a:xfrm>
                <a:off x="3786651" y="1318709"/>
                <a:ext cx="404095" cy="61961"/>
              </a:xfrm>
              <a:custGeom>
                <a:avLst/>
                <a:gdLst>
                  <a:gd name="T0" fmla="*/ 264 w 300"/>
                  <a:gd name="T1" fmla="*/ 0 h 46"/>
                  <a:gd name="T2" fmla="*/ 300 w 300"/>
                  <a:gd name="T3" fmla="*/ 12 h 46"/>
                  <a:gd name="T4" fmla="*/ 264 w 300"/>
                  <a:gd name="T5" fmla="*/ 16 h 46"/>
                  <a:gd name="T6" fmla="*/ 2 w 300"/>
                  <a:gd name="T7" fmla="*/ 46 h 46"/>
                  <a:gd name="T8" fmla="*/ 2 w 300"/>
                  <a:gd name="T9" fmla="*/ 46 h 46"/>
                  <a:gd name="T10" fmla="*/ 0 w 300"/>
                  <a:gd name="T11" fmla="*/ 29 h 46"/>
                  <a:gd name="T12" fmla="*/ 264 w 300"/>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300" h="46">
                    <a:moveTo>
                      <a:pt x="264" y="0"/>
                    </a:moveTo>
                    <a:lnTo>
                      <a:pt x="300" y="12"/>
                    </a:lnTo>
                    <a:lnTo>
                      <a:pt x="264" y="16"/>
                    </a:lnTo>
                    <a:lnTo>
                      <a:pt x="2" y="46"/>
                    </a:lnTo>
                    <a:lnTo>
                      <a:pt x="2" y="46"/>
                    </a:lnTo>
                    <a:lnTo>
                      <a:pt x="0" y="29"/>
                    </a:lnTo>
                    <a:lnTo>
                      <a:pt x="2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1" name="Freeform 731"/>
              <p:cNvSpPr>
                <a:spLocks/>
              </p:cNvSpPr>
              <p:nvPr/>
            </p:nvSpPr>
            <p:spPr bwMode="auto">
              <a:xfrm>
                <a:off x="4142255" y="1318709"/>
                <a:ext cx="48491" cy="43103"/>
              </a:xfrm>
              <a:custGeom>
                <a:avLst/>
                <a:gdLst>
                  <a:gd name="T0" fmla="*/ 0 w 36"/>
                  <a:gd name="T1" fmla="*/ 0 h 32"/>
                  <a:gd name="T2" fmla="*/ 36 w 36"/>
                  <a:gd name="T3" fmla="*/ 12 h 32"/>
                  <a:gd name="T4" fmla="*/ 2 w 36"/>
                  <a:gd name="T5" fmla="*/ 32 h 32"/>
                  <a:gd name="T6" fmla="*/ 2 w 36"/>
                  <a:gd name="T7" fmla="*/ 32 h 32"/>
                  <a:gd name="T8" fmla="*/ 0 w 36"/>
                  <a:gd name="T9" fmla="*/ 16 h 32"/>
                  <a:gd name="T10" fmla="*/ 0 w 36"/>
                  <a:gd name="T11" fmla="*/ 16 h 32"/>
                  <a:gd name="T12" fmla="*/ 0 w 36"/>
                  <a:gd name="T13" fmla="*/ 0 h 32"/>
                  <a:gd name="T14" fmla="*/ 0 w 36"/>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2">
                    <a:moveTo>
                      <a:pt x="0" y="0"/>
                    </a:moveTo>
                    <a:lnTo>
                      <a:pt x="36" y="12"/>
                    </a:lnTo>
                    <a:lnTo>
                      <a:pt x="2" y="32"/>
                    </a:lnTo>
                    <a:lnTo>
                      <a:pt x="2" y="32"/>
                    </a:lnTo>
                    <a:lnTo>
                      <a:pt x="0" y="16"/>
                    </a:lnTo>
                    <a:lnTo>
                      <a:pt x="0" y="16"/>
                    </a:lnTo>
                    <a:lnTo>
                      <a:pt x="0" y="0"/>
                    </a:lnTo>
                    <a:lnTo>
                      <a:pt x="0" y="0"/>
                    </a:lnTo>
                    <a:close/>
                  </a:path>
                </a:pathLst>
              </a:custGeom>
              <a:solidFill>
                <a:srgbClr val="DFA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2" name="Freeform 732"/>
              <p:cNvSpPr>
                <a:spLocks/>
              </p:cNvSpPr>
              <p:nvPr/>
            </p:nvSpPr>
            <p:spPr bwMode="auto">
              <a:xfrm>
                <a:off x="4142255" y="1318709"/>
                <a:ext cx="48491" cy="21552"/>
              </a:xfrm>
              <a:custGeom>
                <a:avLst/>
                <a:gdLst>
                  <a:gd name="T0" fmla="*/ 0 w 36"/>
                  <a:gd name="T1" fmla="*/ 0 h 16"/>
                  <a:gd name="T2" fmla="*/ 36 w 36"/>
                  <a:gd name="T3" fmla="*/ 12 h 16"/>
                  <a:gd name="T4" fmla="*/ 0 w 36"/>
                  <a:gd name="T5" fmla="*/ 16 h 16"/>
                  <a:gd name="T6" fmla="*/ 0 w 36"/>
                  <a:gd name="T7" fmla="*/ 16 h 16"/>
                  <a:gd name="T8" fmla="*/ 0 w 36"/>
                  <a:gd name="T9" fmla="*/ 0 h 16"/>
                  <a:gd name="T10" fmla="*/ 0 w 36"/>
                  <a:gd name="T11" fmla="*/ 0 h 16"/>
                </a:gdLst>
                <a:ahLst/>
                <a:cxnLst>
                  <a:cxn ang="0">
                    <a:pos x="T0" y="T1"/>
                  </a:cxn>
                  <a:cxn ang="0">
                    <a:pos x="T2" y="T3"/>
                  </a:cxn>
                  <a:cxn ang="0">
                    <a:pos x="T4" y="T5"/>
                  </a:cxn>
                  <a:cxn ang="0">
                    <a:pos x="T6" y="T7"/>
                  </a:cxn>
                  <a:cxn ang="0">
                    <a:pos x="T8" y="T9"/>
                  </a:cxn>
                  <a:cxn ang="0">
                    <a:pos x="T10" y="T11"/>
                  </a:cxn>
                </a:cxnLst>
                <a:rect l="0" t="0" r="r" b="b"/>
                <a:pathLst>
                  <a:path w="36" h="16">
                    <a:moveTo>
                      <a:pt x="0" y="0"/>
                    </a:moveTo>
                    <a:lnTo>
                      <a:pt x="36" y="12"/>
                    </a:lnTo>
                    <a:lnTo>
                      <a:pt x="0" y="16"/>
                    </a:lnTo>
                    <a:lnTo>
                      <a:pt x="0" y="16"/>
                    </a:lnTo>
                    <a:lnTo>
                      <a:pt x="0" y="0"/>
                    </a:lnTo>
                    <a:lnTo>
                      <a:pt x="0" y="0"/>
                    </a:lnTo>
                    <a:close/>
                  </a:path>
                </a:pathLst>
              </a:custGeom>
              <a:solidFill>
                <a:srgbClr val="B689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3" name="Freeform 733"/>
              <p:cNvSpPr>
                <a:spLocks/>
              </p:cNvSpPr>
              <p:nvPr/>
            </p:nvSpPr>
            <p:spPr bwMode="auto">
              <a:xfrm>
                <a:off x="4174582" y="1329485"/>
                <a:ext cx="16164" cy="14817"/>
              </a:xfrm>
              <a:custGeom>
                <a:avLst/>
                <a:gdLst>
                  <a:gd name="T0" fmla="*/ 0 w 12"/>
                  <a:gd name="T1" fmla="*/ 0 h 11"/>
                  <a:gd name="T2" fmla="*/ 12 w 12"/>
                  <a:gd name="T3" fmla="*/ 4 h 11"/>
                  <a:gd name="T4" fmla="*/ 1 w 12"/>
                  <a:gd name="T5" fmla="*/ 11 h 11"/>
                  <a:gd name="T6" fmla="*/ 1 w 12"/>
                  <a:gd name="T7" fmla="*/ 11 h 11"/>
                  <a:gd name="T8" fmla="*/ 0 w 12"/>
                  <a:gd name="T9" fmla="*/ 5 h 11"/>
                  <a:gd name="T10" fmla="*/ 0 w 12"/>
                  <a:gd name="T11" fmla="*/ 5 h 11"/>
                  <a:gd name="T12" fmla="*/ 0 w 12"/>
                  <a:gd name="T13" fmla="*/ 0 h 11"/>
                  <a:gd name="T14" fmla="*/ 0 w 1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0" y="0"/>
                    </a:moveTo>
                    <a:lnTo>
                      <a:pt x="12" y="4"/>
                    </a:lnTo>
                    <a:lnTo>
                      <a:pt x="1" y="11"/>
                    </a:lnTo>
                    <a:lnTo>
                      <a:pt x="1" y="11"/>
                    </a:lnTo>
                    <a:lnTo>
                      <a:pt x="0" y="5"/>
                    </a:lnTo>
                    <a:lnTo>
                      <a:pt x="0" y="5"/>
                    </a:lnTo>
                    <a:lnTo>
                      <a:pt x="0" y="0"/>
                    </a:lnTo>
                    <a:lnTo>
                      <a:pt x="0" y="0"/>
                    </a:lnTo>
                    <a:close/>
                  </a:path>
                </a:pathLst>
              </a:custGeom>
              <a:solidFill>
                <a:srgbClr val="232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4" name="Freeform 734"/>
              <p:cNvSpPr>
                <a:spLocks/>
              </p:cNvSpPr>
              <p:nvPr/>
            </p:nvSpPr>
            <p:spPr bwMode="auto">
              <a:xfrm>
                <a:off x="4003516" y="1372589"/>
                <a:ext cx="63309" cy="49839"/>
              </a:xfrm>
              <a:custGeom>
                <a:avLst/>
                <a:gdLst>
                  <a:gd name="T0" fmla="*/ 34 w 47"/>
                  <a:gd name="T1" fmla="*/ 0 h 37"/>
                  <a:gd name="T2" fmla="*/ 34 w 47"/>
                  <a:gd name="T3" fmla="*/ 0 h 37"/>
                  <a:gd name="T4" fmla="*/ 0 w 47"/>
                  <a:gd name="T5" fmla="*/ 6 h 37"/>
                  <a:gd name="T6" fmla="*/ 0 w 47"/>
                  <a:gd name="T7" fmla="*/ 6 h 37"/>
                  <a:gd name="T8" fmla="*/ 3 w 47"/>
                  <a:gd name="T9" fmla="*/ 6 h 37"/>
                  <a:gd name="T10" fmla="*/ 3 w 47"/>
                  <a:gd name="T11" fmla="*/ 6 h 37"/>
                  <a:gd name="T12" fmla="*/ 11 w 47"/>
                  <a:gd name="T13" fmla="*/ 11 h 37"/>
                  <a:gd name="T14" fmla="*/ 17 w 47"/>
                  <a:gd name="T15" fmla="*/ 15 h 37"/>
                  <a:gd name="T16" fmla="*/ 28 w 47"/>
                  <a:gd name="T17" fmla="*/ 26 h 37"/>
                  <a:gd name="T18" fmla="*/ 34 w 47"/>
                  <a:gd name="T19" fmla="*/ 34 h 37"/>
                  <a:gd name="T20" fmla="*/ 36 w 47"/>
                  <a:gd name="T21" fmla="*/ 37 h 37"/>
                  <a:gd name="T22" fmla="*/ 36 w 47"/>
                  <a:gd name="T23" fmla="*/ 37 h 37"/>
                  <a:gd name="T24" fmla="*/ 39 w 47"/>
                  <a:gd name="T25" fmla="*/ 37 h 37"/>
                  <a:gd name="T26" fmla="*/ 42 w 47"/>
                  <a:gd name="T27" fmla="*/ 37 h 37"/>
                  <a:gd name="T28" fmla="*/ 44 w 47"/>
                  <a:gd name="T29" fmla="*/ 34 h 37"/>
                  <a:gd name="T30" fmla="*/ 47 w 47"/>
                  <a:gd name="T31" fmla="*/ 31 h 37"/>
                  <a:gd name="T32" fmla="*/ 47 w 47"/>
                  <a:gd name="T33" fmla="*/ 26 h 37"/>
                  <a:gd name="T34" fmla="*/ 44 w 47"/>
                  <a:gd name="T35" fmla="*/ 19 h 37"/>
                  <a:gd name="T36" fmla="*/ 39 w 47"/>
                  <a:gd name="T37" fmla="*/ 10 h 37"/>
                  <a:gd name="T38" fmla="*/ 39 w 47"/>
                  <a:gd name="T39" fmla="*/ 10 h 37"/>
                  <a:gd name="T40" fmla="*/ 34 w 47"/>
                  <a:gd name="T41" fmla="*/ 0 h 37"/>
                  <a:gd name="T42" fmla="*/ 34 w 47"/>
                  <a:gd name="T4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7">
                    <a:moveTo>
                      <a:pt x="34" y="0"/>
                    </a:moveTo>
                    <a:lnTo>
                      <a:pt x="34" y="0"/>
                    </a:lnTo>
                    <a:lnTo>
                      <a:pt x="0" y="6"/>
                    </a:lnTo>
                    <a:lnTo>
                      <a:pt x="0" y="6"/>
                    </a:lnTo>
                    <a:lnTo>
                      <a:pt x="3" y="6"/>
                    </a:lnTo>
                    <a:lnTo>
                      <a:pt x="3" y="6"/>
                    </a:lnTo>
                    <a:lnTo>
                      <a:pt x="11" y="11"/>
                    </a:lnTo>
                    <a:lnTo>
                      <a:pt x="17" y="15"/>
                    </a:lnTo>
                    <a:lnTo>
                      <a:pt x="28" y="26"/>
                    </a:lnTo>
                    <a:lnTo>
                      <a:pt x="34" y="34"/>
                    </a:lnTo>
                    <a:lnTo>
                      <a:pt x="36" y="37"/>
                    </a:lnTo>
                    <a:lnTo>
                      <a:pt x="36" y="37"/>
                    </a:lnTo>
                    <a:lnTo>
                      <a:pt x="39" y="37"/>
                    </a:lnTo>
                    <a:lnTo>
                      <a:pt x="42" y="37"/>
                    </a:lnTo>
                    <a:lnTo>
                      <a:pt x="44" y="34"/>
                    </a:lnTo>
                    <a:lnTo>
                      <a:pt x="47" y="31"/>
                    </a:lnTo>
                    <a:lnTo>
                      <a:pt x="47" y="26"/>
                    </a:lnTo>
                    <a:lnTo>
                      <a:pt x="44" y="19"/>
                    </a:lnTo>
                    <a:lnTo>
                      <a:pt x="39" y="10"/>
                    </a:lnTo>
                    <a:lnTo>
                      <a:pt x="39" y="10"/>
                    </a:lnTo>
                    <a:lnTo>
                      <a:pt x="34" y="0"/>
                    </a:lnTo>
                    <a:lnTo>
                      <a:pt x="34" y="0"/>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5" name="Freeform 735"/>
              <p:cNvSpPr>
                <a:spLocks/>
              </p:cNvSpPr>
              <p:nvPr/>
            </p:nvSpPr>
            <p:spPr bwMode="auto">
              <a:xfrm>
                <a:off x="3883634" y="1123396"/>
                <a:ext cx="199354" cy="257274"/>
              </a:xfrm>
              <a:custGeom>
                <a:avLst/>
                <a:gdLst>
                  <a:gd name="T0" fmla="*/ 23 w 148"/>
                  <a:gd name="T1" fmla="*/ 164 h 191"/>
                  <a:gd name="T2" fmla="*/ 82 w 148"/>
                  <a:gd name="T3" fmla="*/ 157 h 191"/>
                  <a:gd name="T4" fmla="*/ 82 w 148"/>
                  <a:gd name="T5" fmla="*/ 157 h 191"/>
                  <a:gd name="T6" fmla="*/ 71 w 148"/>
                  <a:gd name="T7" fmla="*/ 151 h 191"/>
                  <a:gd name="T8" fmla="*/ 77 w 148"/>
                  <a:gd name="T9" fmla="*/ 124 h 191"/>
                  <a:gd name="T10" fmla="*/ 102 w 148"/>
                  <a:gd name="T11" fmla="*/ 123 h 191"/>
                  <a:gd name="T12" fmla="*/ 102 w 148"/>
                  <a:gd name="T13" fmla="*/ 123 h 191"/>
                  <a:gd name="T14" fmla="*/ 104 w 148"/>
                  <a:gd name="T15" fmla="*/ 123 h 191"/>
                  <a:gd name="T16" fmla="*/ 105 w 148"/>
                  <a:gd name="T17" fmla="*/ 124 h 191"/>
                  <a:gd name="T18" fmla="*/ 108 w 148"/>
                  <a:gd name="T19" fmla="*/ 126 h 191"/>
                  <a:gd name="T20" fmla="*/ 109 w 148"/>
                  <a:gd name="T21" fmla="*/ 128 h 191"/>
                  <a:gd name="T22" fmla="*/ 111 w 148"/>
                  <a:gd name="T23" fmla="*/ 134 h 191"/>
                  <a:gd name="T24" fmla="*/ 112 w 148"/>
                  <a:gd name="T25" fmla="*/ 141 h 191"/>
                  <a:gd name="T26" fmla="*/ 111 w 148"/>
                  <a:gd name="T27" fmla="*/ 150 h 191"/>
                  <a:gd name="T28" fmla="*/ 111 w 148"/>
                  <a:gd name="T29" fmla="*/ 150 h 191"/>
                  <a:gd name="T30" fmla="*/ 111 w 148"/>
                  <a:gd name="T31" fmla="*/ 155 h 191"/>
                  <a:gd name="T32" fmla="*/ 111 w 148"/>
                  <a:gd name="T33" fmla="*/ 162 h 191"/>
                  <a:gd name="T34" fmla="*/ 115 w 148"/>
                  <a:gd name="T35" fmla="*/ 172 h 191"/>
                  <a:gd name="T36" fmla="*/ 120 w 148"/>
                  <a:gd name="T37" fmla="*/ 180 h 191"/>
                  <a:gd name="T38" fmla="*/ 125 w 148"/>
                  <a:gd name="T39" fmla="*/ 185 h 191"/>
                  <a:gd name="T40" fmla="*/ 125 w 148"/>
                  <a:gd name="T41" fmla="*/ 185 h 191"/>
                  <a:gd name="T42" fmla="*/ 135 w 148"/>
                  <a:gd name="T43" fmla="*/ 189 h 191"/>
                  <a:gd name="T44" fmla="*/ 143 w 148"/>
                  <a:gd name="T45" fmla="*/ 191 h 191"/>
                  <a:gd name="T46" fmla="*/ 143 w 148"/>
                  <a:gd name="T47" fmla="*/ 191 h 191"/>
                  <a:gd name="T48" fmla="*/ 147 w 148"/>
                  <a:gd name="T49" fmla="*/ 189 h 191"/>
                  <a:gd name="T50" fmla="*/ 148 w 148"/>
                  <a:gd name="T51" fmla="*/ 188 h 191"/>
                  <a:gd name="T52" fmla="*/ 148 w 148"/>
                  <a:gd name="T53" fmla="*/ 185 h 191"/>
                  <a:gd name="T54" fmla="*/ 148 w 148"/>
                  <a:gd name="T55" fmla="*/ 180 h 191"/>
                  <a:gd name="T56" fmla="*/ 144 w 148"/>
                  <a:gd name="T57" fmla="*/ 168 h 191"/>
                  <a:gd name="T58" fmla="*/ 139 w 148"/>
                  <a:gd name="T59" fmla="*/ 149 h 191"/>
                  <a:gd name="T60" fmla="*/ 139 w 148"/>
                  <a:gd name="T61" fmla="*/ 149 h 191"/>
                  <a:gd name="T62" fmla="*/ 132 w 148"/>
                  <a:gd name="T63" fmla="*/ 108 h 191"/>
                  <a:gd name="T64" fmla="*/ 129 w 148"/>
                  <a:gd name="T65" fmla="*/ 88 h 191"/>
                  <a:gd name="T66" fmla="*/ 129 w 148"/>
                  <a:gd name="T67" fmla="*/ 88 h 191"/>
                  <a:gd name="T68" fmla="*/ 111 w 148"/>
                  <a:gd name="T69" fmla="*/ 74 h 191"/>
                  <a:gd name="T70" fmla="*/ 94 w 148"/>
                  <a:gd name="T71" fmla="*/ 64 h 191"/>
                  <a:gd name="T72" fmla="*/ 82 w 148"/>
                  <a:gd name="T73" fmla="*/ 54 h 191"/>
                  <a:gd name="T74" fmla="*/ 82 w 148"/>
                  <a:gd name="T75" fmla="*/ 54 h 191"/>
                  <a:gd name="T76" fmla="*/ 77 w 148"/>
                  <a:gd name="T77" fmla="*/ 49 h 191"/>
                  <a:gd name="T78" fmla="*/ 70 w 148"/>
                  <a:gd name="T79" fmla="*/ 41 h 191"/>
                  <a:gd name="T80" fmla="*/ 58 w 148"/>
                  <a:gd name="T81" fmla="*/ 23 h 191"/>
                  <a:gd name="T82" fmla="*/ 43 w 148"/>
                  <a:gd name="T83" fmla="*/ 0 h 191"/>
                  <a:gd name="T84" fmla="*/ 0 w 148"/>
                  <a:gd name="T85" fmla="*/ 25 h 191"/>
                  <a:gd name="T86" fmla="*/ 0 w 148"/>
                  <a:gd name="T87" fmla="*/ 25 h 191"/>
                  <a:gd name="T88" fmla="*/ 3 w 148"/>
                  <a:gd name="T89" fmla="*/ 27 h 191"/>
                  <a:gd name="T90" fmla="*/ 7 w 148"/>
                  <a:gd name="T91" fmla="*/ 34 h 191"/>
                  <a:gd name="T92" fmla="*/ 9 w 148"/>
                  <a:gd name="T93" fmla="*/ 39 h 191"/>
                  <a:gd name="T94" fmla="*/ 11 w 148"/>
                  <a:gd name="T95" fmla="*/ 46 h 191"/>
                  <a:gd name="T96" fmla="*/ 13 w 148"/>
                  <a:gd name="T97" fmla="*/ 56 h 191"/>
                  <a:gd name="T98" fmla="*/ 15 w 148"/>
                  <a:gd name="T99" fmla="*/ 66 h 191"/>
                  <a:gd name="T100" fmla="*/ 15 w 148"/>
                  <a:gd name="T101" fmla="*/ 66 h 191"/>
                  <a:gd name="T102" fmla="*/ 16 w 148"/>
                  <a:gd name="T103" fmla="*/ 119 h 191"/>
                  <a:gd name="T104" fmla="*/ 19 w 148"/>
                  <a:gd name="T105" fmla="*/ 145 h 191"/>
                  <a:gd name="T106" fmla="*/ 21 w 148"/>
                  <a:gd name="T107" fmla="*/ 155 h 191"/>
                  <a:gd name="T108" fmla="*/ 23 w 148"/>
                  <a:gd name="T109" fmla="*/ 164 h 191"/>
                  <a:gd name="T110" fmla="*/ 23 w 148"/>
                  <a:gd name="T111" fmla="*/ 16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8" h="191">
                    <a:moveTo>
                      <a:pt x="23" y="164"/>
                    </a:moveTo>
                    <a:lnTo>
                      <a:pt x="82" y="157"/>
                    </a:lnTo>
                    <a:lnTo>
                      <a:pt x="82" y="157"/>
                    </a:lnTo>
                    <a:lnTo>
                      <a:pt x="71" y="151"/>
                    </a:lnTo>
                    <a:lnTo>
                      <a:pt x="77" y="124"/>
                    </a:lnTo>
                    <a:lnTo>
                      <a:pt x="102" y="123"/>
                    </a:lnTo>
                    <a:lnTo>
                      <a:pt x="102" y="123"/>
                    </a:lnTo>
                    <a:lnTo>
                      <a:pt x="104" y="123"/>
                    </a:lnTo>
                    <a:lnTo>
                      <a:pt x="105" y="124"/>
                    </a:lnTo>
                    <a:lnTo>
                      <a:pt x="108" y="126"/>
                    </a:lnTo>
                    <a:lnTo>
                      <a:pt x="109" y="128"/>
                    </a:lnTo>
                    <a:lnTo>
                      <a:pt x="111" y="134"/>
                    </a:lnTo>
                    <a:lnTo>
                      <a:pt x="112" y="141"/>
                    </a:lnTo>
                    <a:lnTo>
                      <a:pt x="111" y="150"/>
                    </a:lnTo>
                    <a:lnTo>
                      <a:pt x="111" y="150"/>
                    </a:lnTo>
                    <a:lnTo>
                      <a:pt x="111" y="155"/>
                    </a:lnTo>
                    <a:lnTo>
                      <a:pt x="111" y="162"/>
                    </a:lnTo>
                    <a:lnTo>
                      <a:pt x="115" y="172"/>
                    </a:lnTo>
                    <a:lnTo>
                      <a:pt x="120" y="180"/>
                    </a:lnTo>
                    <a:lnTo>
                      <a:pt x="125" y="185"/>
                    </a:lnTo>
                    <a:lnTo>
                      <a:pt x="125" y="185"/>
                    </a:lnTo>
                    <a:lnTo>
                      <a:pt x="135" y="189"/>
                    </a:lnTo>
                    <a:lnTo>
                      <a:pt x="143" y="191"/>
                    </a:lnTo>
                    <a:lnTo>
                      <a:pt x="143" y="191"/>
                    </a:lnTo>
                    <a:lnTo>
                      <a:pt x="147" y="189"/>
                    </a:lnTo>
                    <a:lnTo>
                      <a:pt x="148" y="188"/>
                    </a:lnTo>
                    <a:lnTo>
                      <a:pt x="148" y="185"/>
                    </a:lnTo>
                    <a:lnTo>
                      <a:pt x="148" y="180"/>
                    </a:lnTo>
                    <a:lnTo>
                      <a:pt x="144" y="168"/>
                    </a:lnTo>
                    <a:lnTo>
                      <a:pt x="139" y="149"/>
                    </a:lnTo>
                    <a:lnTo>
                      <a:pt x="139" y="149"/>
                    </a:lnTo>
                    <a:lnTo>
                      <a:pt x="132" y="108"/>
                    </a:lnTo>
                    <a:lnTo>
                      <a:pt x="129" y="88"/>
                    </a:lnTo>
                    <a:lnTo>
                      <a:pt x="129" y="88"/>
                    </a:lnTo>
                    <a:lnTo>
                      <a:pt x="111" y="74"/>
                    </a:lnTo>
                    <a:lnTo>
                      <a:pt x="94" y="64"/>
                    </a:lnTo>
                    <a:lnTo>
                      <a:pt x="82" y="54"/>
                    </a:lnTo>
                    <a:lnTo>
                      <a:pt x="82" y="54"/>
                    </a:lnTo>
                    <a:lnTo>
                      <a:pt x="77" y="49"/>
                    </a:lnTo>
                    <a:lnTo>
                      <a:pt x="70" y="41"/>
                    </a:lnTo>
                    <a:lnTo>
                      <a:pt x="58" y="23"/>
                    </a:lnTo>
                    <a:lnTo>
                      <a:pt x="43" y="0"/>
                    </a:lnTo>
                    <a:lnTo>
                      <a:pt x="0" y="25"/>
                    </a:lnTo>
                    <a:lnTo>
                      <a:pt x="0" y="25"/>
                    </a:lnTo>
                    <a:lnTo>
                      <a:pt x="3" y="27"/>
                    </a:lnTo>
                    <a:lnTo>
                      <a:pt x="7" y="34"/>
                    </a:lnTo>
                    <a:lnTo>
                      <a:pt x="9" y="39"/>
                    </a:lnTo>
                    <a:lnTo>
                      <a:pt x="11" y="46"/>
                    </a:lnTo>
                    <a:lnTo>
                      <a:pt x="13" y="56"/>
                    </a:lnTo>
                    <a:lnTo>
                      <a:pt x="15" y="66"/>
                    </a:lnTo>
                    <a:lnTo>
                      <a:pt x="15" y="66"/>
                    </a:lnTo>
                    <a:lnTo>
                      <a:pt x="16" y="119"/>
                    </a:lnTo>
                    <a:lnTo>
                      <a:pt x="19" y="145"/>
                    </a:lnTo>
                    <a:lnTo>
                      <a:pt x="21" y="155"/>
                    </a:lnTo>
                    <a:lnTo>
                      <a:pt x="23" y="164"/>
                    </a:lnTo>
                    <a:lnTo>
                      <a:pt x="23" y="164"/>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6" name="Freeform 736"/>
              <p:cNvSpPr>
                <a:spLocks/>
              </p:cNvSpPr>
              <p:nvPr/>
            </p:nvSpPr>
            <p:spPr bwMode="auto">
              <a:xfrm>
                <a:off x="4221727" y="634441"/>
                <a:ext cx="308460" cy="390625"/>
              </a:xfrm>
              <a:custGeom>
                <a:avLst/>
                <a:gdLst>
                  <a:gd name="T0" fmla="*/ 229 w 229"/>
                  <a:gd name="T1" fmla="*/ 31 h 290"/>
                  <a:gd name="T2" fmla="*/ 173 w 229"/>
                  <a:gd name="T3" fmla="*/ 0 h 290"/>
                  <a:gd name="T4" fmla="*/ 0 w 229"/>
                  <a:gd name="T5" fmla="*/ 286 h 290"/>
                  <a:gd name="T6" fmla="*/ 0 w 229"/>
                  <a:gd name="T7" fmla="*/ 290 h 290"/>
                  <a:gd name="T8" fmla="*/ 130 w 229"/>
                  <a:gd name="T9" fmla="*/ 290 h 290"/>
                  <a:gd name="T10" fmla="*/ 229 w 229"/>
                  <a:gd name="T11" fmla="*/ 31 h 290"/>
                </a:gdLst>
                <a:ahLst/>
                <a:cxnLst>
                  <a:cxn ang="0">
                    <a:pos x="T0" y="T1"/>
                  </a:cxn>
                  <a:cxn ang="0">
                    <a:pos x="T2" y="T3"/>
                  </a:cxn>
                  <a:cxn ang="0">
                    <a:pos x="T4" y="T5"/>
                  </a:cxn>
                  <a:cxn ang="0">
                    <a:pos x="T6" y="T7"/>
                  </a:cxn>
                  <a:cxn ang="0">
                    <a:pos x="T8" y="T9"/>
                  </a:cxn>
                  <a:cxn ang="0">
                    <a:pos x="T10" y="T11"/>
                  </a:cxn>
                </a:cxnLst>
                <a:rect l="0" t="0" r="r" b="b"/>
                <a:pathLst>
                  <a:path w="229" h="290">
                    <a:moveTo>
                      <a:pt x="229" y="31"/>
                    </a:moveTo>
                    <a:lnTo>
                      <a:pt x="173" y="0"/>
                    </a:lnTo>
                    <a:lnTo>
                      <a:pt x="0" y="286"/>
                    </a:lnTo>
                    <a:lnTo>
                      <a:pt x="0" y="290"/>
                    </a:lnTo>
                    <a:lnTo>
                      <a:pt x="130" y="290"/>
                    </a:lnTo>
                    <a:lnTo>
                      <a:pt x="229"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7" name="Freeform 737"/>
              <p:cNvSpPr>
                <a:spLocks/>
              </p:cNvSpPr>
              <p:nvPr/>
            </p:nvSpPr>
            <p:spPr bwMode="auto">
              <a:xfrm>
                <a:off x="4321404" y="285572"/>
                <a:ext cx="595367" cy="790680"/>
              </a:xfrm>
              <a:custGeom>
                <a:avLst/>
                <a:gdLst>
                  <a:gd name="T0" fmla="*/ 50 w 442"/>
                  <a:gd name="T1" fmla="*/ 541 h 587"/>
                  <a:gd name="T2" fmla="*/ 54 w 442"/>
                  <a:gd name="T3" fmla="*/ 518 h 587"/>
                  <a:gd name="T4" fmla="*/ 62 w 442"/>
                  <a:gd name="T5" fmla="*/ 505 h 587"/>
                  <a:gd name="T6" fmla="*/ 70 w 442"/>
                  <a:gd name="T7" fmla="*/ 498 h 587"/>
                  <a:gd name="T8" fmla="*/ 73 w 442"/>
                  <a:gd name="T9" fmla="*/ 497 h 587"/>
                  <a:gd name="T10" fmla="*/ 77 w 442"/>
                  <a:gd name="T11" fmla="*/ 525 h 587"/>
                  <a:gd name="T12" fmla="*/ 87 w 442"/>
                  <a:gd name="T13" fmla="*/ 555 h 587"/>
                  <a:gd name="T14" fmla="*/ 101 w 442"/>
                  <a:gd name="T15" fmla="*/ 587 h 587"/>
                  <a:gd name="T16" fmla="*/ 103 w 442"/>
                  <a:gd name="T17" fmla="*/ 576 h 587"/>
                  <a:gd name="T18" fmla="*/ 110 w 442"/>
                  <a:gd name="T19" fmla="*/ 549 h 587"/>
                  <a:gd name="T20" fmla="*/ 127 w 442"/>
                  <a:gd name="T21" fmla="*/ 517 h 587"/>
                  <a:gd name="T22" fmla="*/ 141 w 442"/>
                  <a:gd name="T23" fmla="*/ 501 h 587"/>
                  <a:gd name="T24" fmla="*/ 158 w 442"/>
                  <a:gd name="T25" fmla="*/ 487 h 587"/>
                  <a:gd name="T26" fmla="*/ 169 w 442"/>
                  <a:gd name="T27" fmla="*/ 482 h 587"/>
                  <a:gd name="T28" fmla="*/ 199 w 442"/>
                  <a:gd name="T29" fmla="*/ 470 h 587"/>
                  <a:gd name="T30" fmla="*/ 238 w 442"/>
                  <a:gd name="T31" fmla="*/ 460 h 587"/>
                  <a:gd name="T32" fmla="*/ 280 w 442"/>
                  <a:gd name="T33" fmla="*/ 449 h 587"/>
                  <a:gd name="T34" fmla="*/ 312 w 442"/>
                  <a:gd name="T35" fmla="*/ 436 h 587"/>
                  <a:gd name="T36" fmla="*/ 323 w 442"/>
                  <a:gd name="T37" fmla="*/ 428 h 587"/>
                  <a:gd name="T38" fmla="*/ 350 w 442"/>
                  <a:gd name="T39" fmla="*/ 405 h 587"/>
                  <a:gd name="T40" fmla="*/ 377 w 442"/>
                  <a:gd name="T41" fmla="*/ 370 h 587"/>
                  <a:gd name="T42" fmla="*/ 401 w 442"/>
                  <a:gd name="T43" fmla="*/ 329 h 587"/>
                  <a:gd name="T44" fmla="*/ 420 w 442"/>
                  <a:gd name="T45" fmla="*/ 285 h 587"/>
                  <a:gd name="T46" fmla="*/ 425 w 442"/>
                  <a:gd name="T47" fmla="*/ 271 h 587"/>
                  <a:gd name="T48" fmla="*/ 431 w 442"/>
                  <a:gd name="T49" fmla="*/ 258 h 587"/>
                  <a:gd name="T50" fmla="*/ 440 w 442"/>
                  <a:gd name="T51" fmla="*/ 209 h 587"/>
                  <a:gd name="T52" fmla="*/ 442 w 442"/>
                  <a:gd name="T53" fmla="*/ 181 h 587"/>
                  <a:gd name="T54" fmla="*/ 439 w 442"/>
                  <a:gd name="T55" fmla="*/ 171 h 587"/>
                  <a:gd name="T56" fmla="*/ 432 w 442"/>
                  <a:gd name="T57" fmla="*/ 158 h 587"/>
                  <a:gd name="T58" fmla="*/ 429 w 442"/>
                  <a:gd name="T59" fmla="*/ 146 h 587"/>
                  <a:gd name="T60" fmla="*/ 420 w 442"/>
                  <a:gd name="T61" fmla="*/ 121 h 587"/>
                  <a:gd name="T62" fmla="*/ 415 w 442"/>
                  <a:gd name="T63" fmla="*/ 109 h 587"/>
                  <a:gd name="T64" fmla="*/ 392 w 442"/>
                  <a:gd name="T65" fmla="*/ 74 h 587"/>
                  <a:gd name="T66" fmla="*/ 363 w 442"/>
                  <a:gd name="T67" fmla="*/ 46 h 587"/>
                  <a:gd name="T68" fmla="*/ 331 w 442"/>
                  <a:gd name="T69" fmla="*/ 24 h 587"/>
                  <a:gd name="T70" fmla="*/ 294 w 442"/>
                  <a:gd name="T71" fmla="*/ 9 h 587"/>
                  <a:gd name="T72" fmla="*/ 257 w 442"/>
                  <a:gd name="T73" fmla="*/ 1 h 587"/>
                  <a:gd name="T74" fmla="*/ 216 w 442"/>
                  <a:gd name="T75" fmla="*/ 0 h 587"/>
                  <a:gd name="T76" fmla="*/ 177 w 442"/>
                  <a:gd name="T77" fmla="*/ 8 h 587"/>
                  <a:gd name="T78" fmla="*/ 139 w 442"/>
                  <a:gd name="T79" fmla="*/ 23 h 587"/>
                  <a:gd name="T80" fmla="*/ 124 w 442"/>
                  <a:gd name="T81" fmla="*/ 32 h 587"/>
                  <a:gd name="T82" fmla="*/ 97 w 442"/>
                  <a:gd name="T83" fmla="*/ 53 h 587"/>
                  <a:gd name="T84" fmla="*/ 74 w 442"/>
                  <a:gd name="T85" fmla="*/ 77 h 587"/>
                  <a:gd name="T86" fmla="*/ 56 w 442"/>
                  <a:gd name="T87" fmla="*/ 104 h 587"/>
                  <a:gd name="T88" fmla="*/ 49 w 442"/>
                  <a:gd name="T89" fmla="*/ 119 h 587"/>
                  <a:gd name="T90" fmla="*/ 31 w 442"/>
                  <a:gd name="T91" fmla="*/ 148 h 587"/>
                  <a:gd name="T92" fmla="*/ 18 w 442"/>
                  <a:gd name="T93" fmla="*/ 181 h 587"/>
                  <a:gd name="T94" fmla="*/ 8 w 442"/>
                  <a:gd name="T95" fmla="*/ 215 h 587"/>
                  <a:gd name="T96" fmla="*/ 3 w 442"/>
                  <a:gd name="T97" fmla="*/ 248 h 587"/>
                  <a:gd name="T98" fmla="*/ 2 w 442"/>
                  <a:gd name="T99" fmla="*/ 318 h 587"/>
                  <a:gd name="T100" fmla="*/ 8 w 442"/>
                  <a:gd name="T101" fmla="*/ 386 h 587"/>
                  <a:gd name="T102" fmla="*/ 20 w 442"/>
                  <a:gd name="T103" fmla="*/ 447 h 587"/>
                  <a:gd name="T104" fmla="*/ 34 w 442"/>
                  <a:gd name="T105" fmla="*/ 495 h 587"/>
                  <a:gd name="T106" fmla="*/ 50 w 442"/>
                  <a:gd name="T107" fmla="*/ 541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2" h="587">
                    <a:moveTo>
                      <a:pt x="50" y="541"/>
                    </a:moveTo>
                    <a:lnTo>
                      <a:pt x="50" y="541"/>
                    </a:lnTo>
                    <a:lnTo>
                      <a:pt x="51" y="529"/>
                    </a:lnTo>
                    <a:lnTo>
                      <a:pt x="54" y="518"/>
                    </a:lnTo>
                    <a:lnTo>
                      <a:pt x="58" y="512"/>
                    </a:lnTo>
                    <a:lnTo>
                      <a:pt x="62" y="505"/>
                    </a:lnTo>
                    <a:lnTo>
                      <a:pt x="66" y="501"/>
                    </a:lnTo>
                    <a:lnTo>
                      <a:pt x="70" y="498"/>
                    </a:lnTo>
                    <a:lnTo>
                      <a:pt x="73" y="497"/>
                    </a:lnTo>
                    <a:lnTo>
                      <a:pt x="73" y="497"/>
                    </a:lnTo>
                    <a:lnTo>
                      <a:pt x="74" y="510"/>
                    </a:lnTo>
                    <a:lnTo>
                      <a:pt x="77" y="525"/>
                    </a:lnTo>
                    <a:lnTo>
                      <a:pt x="81" y="540"/>
                    </a:lnTo>
                    <a:lnTo>
                      <a:pt x="87" y="555"/>
                    </a:lnTo>
                    <a:lnTo>
                      <a:pt x="97" y="578"/>
                    </a:lnTo>
                    <a:lnTo>
                      <a:pt x="101" y="587"/>
                    </a:lnTo>
                    <a:lnTo>
                      <a:pt x="101" y="587"/>
                    </a:lnTo>
                    <a:lnTo>
                      <a:pt x="103" y="576"/>
                    </a:lnTo>
                    <a:lnTo>
                      <a:pt x="105" y="564"/>
                    </a:lnTo>
                    <a:lnTo>
                      <a:pt x="110" y="549"/>
                    </a:lnTo>
                    <a:lnTo>
                      <a:pt x="118" y="533"/>
                    </a:lnTo>
                    <a:lnTo>
                      <a:pt x="127" y="517"/>
                    </a:lnTo>
                    <a:lnTo>
                      <a:pt x="134" y="509"/>
                    </a:lnTo>
                    <a:lnTo>
                      <a:pt x="141" y="501"/>
                    </a:lnTo>
                    <a:lnTo>
                      <a:pt x="149" y="494"/>
                    </a:lnTo>
                    <a:lnTo>
                      <a:pt x="158" y="487"/>
                    </a:lnTo>
                    <a:lnTo>
                      <a:pt x="158" y="487"/>
                    </a:lnTo>
                    <a:lnTo>
                      <a:pt x="169" y="482"/>
                    </a:lnTo>
                    <a:lnTo>
                      <a:pt x="178" y="478"/>
                    </a:lnTo>
                    <a:lnTo>
                      <a:pt x="199" y="470"/>
                    </a:lnTo>
                    <a:lnTo>
                      <a:pt x="219" y="466"/>
                    </a:lnTo>
                    <a:lnTo>
                      <a:pt x="238" y="460"/>
                    </a:lnTo>
                    <a:lnTo>
                      <a:pt x="258" y="456"/>
                    </a:lnTo>
                    <a:lnTo>
                      <a:pt x="280" y="449"/>
                    </a:lnTo>
                    <a:lnTo>
                      <a:pt x="301" y="441"/>
                    </a:lnTo>
                    <a:lnTo>
                      <a:pt x="312" y="436"/>
                    </a:lnTo>
                    <a:lnTo>
                      <a:pt x="323" y="428"/>
                    </a:lnTo>
                    <a:lnTo>
                      <a:pt x="323" y="428"/>
                    </a:lnTo>
                    <a:lnTo>
                      <a:pt x="336" y="418"/>
                    </a:lnTo>
                    <a:lnTo>
                      <a:pt x="350" y="405"/>
                    </a:lnTo>
                    <a:lnTo>
                      <a:pt x="363" y="389"/>
                    </a:lnTo>
                    <a:lnTo>
                      <a:pt x="377" y="370"/>
                    </a:lnTo>
                    <a:lnTo>
                      <a:pt x="389" y="350"/>
                    </a:lnTo>
                    <a:lnTo>
                      <a:pt x="401" y="329"/>
                    </a:lnTo>
                    <a:lnTo>
                      <a:pt x="411" y="306"/>
                    </a:lnTo>
                    <a:lnTo>
                      <a:pt x="420" y="285"/>
                    </a:lnTo>
                    <a:lnTo>
                      <a:pt x="420" y="285"/>
                    </a:lnTo>
                    <a:lnTo>
                      <a:pt x="425" y="271"/>
                    </a:lnTo>
                    <a:lnTo>
                      <a:pt x="431" y="258"/>
                    </a:lnTo>
                    <a:lnTo>
                      <a:pt x="431" y="258"/>
                    </a:lnTo>
                    <a:lnTo>
                      <a:pt x="436" y="232"/>
                    </a:lnTo>
                    <a:lnTo>
                      <a:pt x="440" y="209"/>
                    </a:lnTo>
                    <a:lnTo>
                      <a:pt x="442" y="189"/>
                    </a:lnTo>
                    <a:lnTo>
                      <a:pt x="442" y="181"/>
                    </a:lnTo>
                    <a:lnTo>
                      <a:pt x="439" y="171"/>
                    </a:lnTo>
                    <a:lnTo>
                      <a:pt x="439" y="171"/>
                    </a:lnTo>
                    <a:lnTo>
                      <a:pt x="436" y="165"/>
                    </a:lnTo>
                    <a:lnTo>
                      <a:pt x="432" y="158"/>
                    </a:lnTo>
                    <a:lnTo>
                      <a:pt x="432" y="158"/>
                    </a:lnTo>
                    <a:lnTo>
                      <a:pt x="429" y="146"/>
                    </a:lnTo>
                    <a:lnTo>
                      <a:pt x="425" y="134"/>
                    </a:lnTo>
                    <a:lnTo>
                      <a:pt x="420" y="121"/>
                    </a:lnTo>
                    <a:lnTo>
                      <a:pt x="415" y="109"/>
                    </a:lnTo>
                    <a:lnTo>
                      <a:pt x="415" y="109"/>
                    </a:lnTo>
                    <a:lnTo>
                      <a:pt x="404" y="90"/>
                    </a:lnTo>
                    <a:lnTo>
                      <a:pt x="392" y="74"/>
                    </a:lnTo>
                    <a:lnTo>
                      <a:pt x="378" y="59"/>
                    </a:lnTo>
                    <a:lnTo>
                      <a:pt x="363" y="46"/>
                    </a:lnTo>
                    <a:lnTo>
                      <a:pt x="347" y="35"/>
                    </a:lnTo>
                    <a:lnTo>
                      <a:pt x="331" y="24"/>
                    </a:lnTo>
                    <a:lnTo>
                      <a:pt x="313" y="16"/>
                    </a:lnTo>
                    <a:lnTo>
                      <a:pt x="294" y="9"/>
                    </a:lnTo>
                    <a:lnTo>
                      <a:pt x="276" y="4"/>
                    </a:lnTo>
                    <a:lnTo>
                      <a:pt x="257" y="1"/>
                    </a:lnTo>
                    <a:lnTo>
                      <a:pt x="236" y="0"/>
                    </a:lnTo>
                    <a:lnTo>
                      <a:pt x="216" y="0"/>
                    </a:lnTo>
                    <a:lnTo>
                      <a:pt x="197" y="3"/>
                    </a:lnTo>
                    <a:lnTo>
                      <a:pt x="177" y="8"/>
                    </a:lnTo>
                    <a:lnTo>
                      <a:pt x="158" y="15"/>
                    </a:lnTo>
                    <a:lnTo>
                      <a:pt x="139" y="23"/>
                    </a:lnTo>
                    <a:lnTo>
                      <a:pt x="139" y="23"/>
                    </a:lnTo>
                    <a:lnTo>
                      <a:pt x="124" y="32"/>
                    </a:lnTo>
                    <a:lnTo>
                      <a:pt x="110" y="42"/>
                    </a:lnTo>
                    <a:lnTo>
                      <a:pt x="97" y="53"/>
                    </a:lnTo>
                    <a:lnTo>
                      <a:pt x="85" y="65"/>
                    </a:lnTo>
                    <a:lnTo>
                      <a:pt x="74" y="77"/>
                    </a:lnTo>
                    <a:lnTo>
                      <a:pt x="65" y="90"/>
                    </a:lnTo>
                    <a:lnTo>
                      <a:pt x="56" y="104"/>
                    </a:lnTo>
                    <a:lnTo>
                      <a:pt x="49" y="119"/>
                    </a:lnTo>
                    <a:lnTo>
                      <a:pt x="49" y="119"/>
                    </a:lnTo>
                    <a:lnTo>
                      <a:pt x="39" y="134"/>
                    </a:lnTo>
                    <a:lnTo>
                      <a:pt x="31" y="148"/>
                    </a:lnTo>
                    <a:lnTo>
                      <a:pt x="23" y="165"/>
                    </a:lnTo>
                    <a:lnTo>
                      <a:pt x="18" y="181"/>
                    </a:lnTo>
                    <a:lnTo>
                      <a:pt x="12" y="197"/>
                    </a:lnTo>
                    <a:lnTo>
                      <a:pt x="8" y="215"/>
                    </a:lnTo>
                    <a:lnTo>
                      <a:pt x="6" y="231"/>
                    </a:lnTo>
                    <a:lnTo>
                      <a:pt x="3" y="248"/>
                    </a:lnTo>
                    <a:lnTo>
                      <a:pt x="0" y="283"/>
                    </a:lnTo>
                    <a:lnTo>
                      <a:pt x="2" y="318"/>
                    </a:lnTo>
                    <a:lnTo>
                      <a:pt x="4" y="354"/>
                    </a:lnTo>
                    <a:lnTo>
                      <a:pt x="8" y="386"/>
                    </a:lnTo>
                    <a:lnTo>
                      <a:pt x="14" y="418"/>
                    </a:lnTo>
                    <a:lnTo>
                      <a:pt x="20" y="447"/>
                    </a:lnTo>
                    <a:lnTo>
                      <a:pt x="27" y="474"/>
                    </a:lnTo>
                    <a:lnTo>
                      <a:pt x="34" y="495"/>
                    </a:lnTo>
                    <a:lnTo>
                      <a:pt x="45" y="529"/>
                    </a:lnTo>
                    <a:lnTo>
                      <a:pt x="50" y="541"/>
                    </a:lnTo>
                    <a:lnTo>
                      <a:pt x="50" y="541"/>
                    </a:lnTo>
                    <a:close/>
                  </a:path>
                </a:pathLst>
              </a:custGeom>
              <a:solidFill>
                <a:srgbClr val="491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spTree>
    <p:extLst>
      <p:ext uri="{BB962C8B-B14F-4D97-AF65-F5344CB8AC3E}">
        <p14:creationId xmlns:p14="http://schemas.microsoft.com/office/powerpoint/2010/main" val="309112297"/>
      </p:ext>
    </p:extLst>
  </p:cSld>
  <p:clrMapOvr>
    <a:masterClrMapping/>
  </p:clrMapOvr>
  <p:transition spd="slow">
    <p:push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文本框 692"/>
          <p:cNvSpPr txBox="1"/>
          <p:nvPr/>
        </p:nvSpPr>
        <p:spPr>
          <a:xfrm>
            <a:off x="7139584" y="2292751"/>
            <a:ext cx="5227144" cy="995209"/>
          </a:xfrm>
          <a:prstGeom prst="rect">
            <a:avLst/>
          </a:prstGeom>
          <a:noFill/>
        </p:spPr>
        <p:txBody>
          <a:bodyPr wrap="square" rtlCol="0">
            <a:spAutoFit/>
          </a:bodyPr>
          <a:lstStyle/>
          <a:p>
            <a:r>
              <a:rPr kumimoji="1" lang="en-US" altLang="zh-CN" sz="5867" b="1" dirty="0" smtClean="0">
                <a:solidFill>
                  <a:schemeClr val="bg1"/>
                </a:solidFill>
                <a:cs typeface="+mn-ea"/>
                <a:sym typeface="+mn-lt"/>
              </a:rPr>
              <a:t>THANK</a:t>
            </a:r>
            <a:r>
              <a:rPr kumimoji="1" lang="zh-CN" altLang="en-US" sz="5867" b="1" dirty="0" smtClean="0">
                <a:solidFill>
                  <a:schemeClr val="bg1"/>
                </a:solidFill>
                <a:cs typeface="+mn-ea"/>
                <a:sym typeface="+mn-lt"/>
              </a:rPr>
              <a:t> </a:t>
            </a:r>
            <a:r>
              <a:rPr kumimoji="1" lang="en-US" altLang="zh-CN" sz="5867" b="1" dirty="0" smtClean="0">
                <a:solidFill>
                  <a:schemeClr val="bg1"/>
                </a:solidFill>
                <a:cs typeface="+mn-ea"/>
                <a:sym typeface="+mn-lt"/>
              </a:rPr>
              <a:t>YOU</a:t>
            </a:r>
            <a:endParaRPr kumimoji="1" lang="zh-CN" altLang="en-US" sz="5867" b="1" dirty="0">
              <a:solidFill>
                <a:schemeClr val="bg1"/>
              </a:solidFill>
              <a:cs typeface="+mn-ea"/>
              <a:sym typeface="+mn-lt"/>
            </a:endParaRPr>
          </a:p>
        </p:txBody>
      </p:sp>
      <p:grpSp>
        <p:nvGrpSpPr>
          <p:cNvPr id="697" name="组合 696"/>
          <p:cNvGrpSpPr/>
          <p:nvPr/>
        </p:nvGrpSpPr>
        <p:grpSpPr>
          <a:xfrm>
            <a:off x="1443038" y="725053"/>
            <a:ext cx="4786312" cy="4786312"/>
            <a:chOff x="1443038" y="725053"/>
            <a:chExt cx="4786312" cy="4786312"/>
          </a:xfrm>
          <a:effectLst>
            <a:outerShdw blurRad="50800" dist="38100" dir="5400000" algn="t" rotWithShape="0">
              <a:prstClr val="black">
                <a:alpha val="40000"/>
              </a:prstClr>
            </a:outerShdw>
          </a:effectLst>
        </p:grpSpPr>
        <p:sp>
          <p:nvSpPr>
            <p:cNvPr id="694" name="椭圆 693"/>
            <p:cNvSpPr/>
            <p:nvPr/>
          </p:nvSpPr>
          <p:spPr>
            <a:xfrm>
              <a:off x="1443038" y="725053"/>
              <a:ext cx="4786312" cy="4786312"/>
            </a:xfrm>
            <a:prstGeom prst="ellipse">
              <a:avLst/>
            </a:prstGeom>
            <a:solidFill>
              <a:srgbClr val="00A78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5" name="图片 69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6929" y="1825515"/>
              <a:ext cx="2803696" cy="2585388"/>
            </a:xfrm>
            <a:prstGeom prst="rect">
              <a:avLst/>
            </a:prstGeom>
          </p:spPr>
        </p:pic>
      </p:grpSp>
      <p:sp>
        <p:nvSpPr>
          <p:cNvPr id="6" name="矩形 5"/>
          <p:cNvSpPr/>
          <p:nvPr/>
        </p:nvSpPr>
        <p:spPr>
          <a:xfrm>
            <a:off x="9753156" y="6228694"/>
            <a:ext cx="1915909"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smtClean="0">
                <a:latin typeface="方正大黑简体" panose="02010601030101010101" pitchFamily="2" charset="-122"/>
                <a:ea typeface="方正大黑简体" panose="02010601030101010101" pitchFamily="2" charset="-122"/>
              </a:rPr>
              <a:t>www.92ppt.net</a:t>
            </a:r>
            <a:endParaRPr lang="zh-CN" altLang="en-US" dirty="0">
              <a:latin typeface="方正大黑简体" panose="02010601030101010101" pitchFamily="2" charset="-122"/>
              <a:ea typeface="方正大黑简体" panose="02010601030101010101" pitchFamily="2" charset="-122"/>
            </a:endParaRPr>
          </a:p>
        </p:txBody>
      </p:sp>
    </p:spTree>
    <p:extLst>
      <p:ext uri="{BB962C8B-B14F-4D97-AF65-F5344CB8AC3E}">
        <p14:creationId xmlns:p14="http://schemas.microsoft.com/office/powerpoint/2010/main" val="384370888"/>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文本框 163"/>
          <p:cNvSpPr txBox="1"/>
          <p:nvPr/>
        </p:nvSpPr>
        <p:spPr>
          <a:xfrm>
            <a:off x="4072073" y="307236"/>
            <a:ext cx="4064860" cy="1077218"/>
          </a:xfrm>
          <a:prstGeom prst="rect">
            <a:avLst/>
          </a:prstGeom>
          <a:noFill/>
        </p:spPr>
        <p:txBody>
          <a:bodyPr wrap="square" rtlCol="0">
            <a:spAutoFit/>
          </a:bodyPr>
          <a:lstStyle/>
          <a:p>
            <a:r>
              <a:rPr kumimoji="1" lang="en-US" altLang="zh-CN" sz="6400" b="1" dirty="0" smtClean="0">
                <a:solidFill>
                  <a:schemeClr val="accent1"/>
                </a:solidFill>
                <a:cs typeface="+mn-ea"/>
                <a:sym typeface="+mn-lt"/>
              </a:rPr>
              <a:t>CONTENTS</a:t>
            </a:r>
            <a:endParaRPr kumimoji="1" lang="zh-CN" altLang="en-US" sz="6400" b="1" dirty="0">
              <a:solidFill>
                <a:schemeClr val="accent1"/>
              </a:solidFill>
              <a:cs typeface="+mn-ea"/>
              <a:sym typeface="+mn-lt"/>
            </a:endParaRPr>
          </a:p>
        </p:txBody>
      </p:sp>
      <p:sp>
        <p:nvSpPr>
          <p:cNvPr id="167" name="文本框 166"/>
          <p:cNvSpPr txBox="1"/>
          <p:nvPr/>
        </p:nvSpPr>
        <p:spPr>
          <a:xfrm>
            <a:off x="4213494" y="3618078"/>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2</a:t>
            </a:r>
            <a:r>
              <a:rPr lang="zh-CN" altLang="en-US" sz="2800" b="1" dirty="0" smtClean="0">
                <a:solidFill>
                  <a:schemeClr val="bg1"/>
                </a:solidFill>
                <a:latin typeface="+mn-ea"/>
                <a:cs typeface="+mn-ea"/>
                <a:sym typeface="+mn-lt"/>
              </a:rPr>
              <a:t>、５Ｗ２Ｈ</a:t>
            </a:r>
            <a:endParaRPr lang="en-US" altLang="zh-CN" sz="2800" b="1" dirty="0">
              <a:solidFill>
                <a:schemeClr val="bg1"/>
              </a:solidFill>
              <a:latin typeface="+mn-ea"/>
              <a:cs typeface="+mn-ea"/>
              <a:sym typeface="+mn-lt"/>
            </a:endParaRPr>
          </a:p>
        </p:txBody>
      </p:sp>
      <p:sp>
        <p:nvSpPr>
          <p:cNvPr id="169" name="文本框 168"/>
          <p:cNvSpPr txBox="1"/>
          <p:nvPr/>
        </p:nvSpPr>
        <p:spPr>
          <a:xfrm>
            <a:off x="7612208" y="3642426"/>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5</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SWOT</a:t>
            </a:r>
            <a:endParaRPr lang="en-US" altLang="zh-CN" sz="2800" b="1" dirty="0">
              <a:solidFill>
                <a:schemeClr val="bg1"/>
              </a:solidFill>
              <a:latin typeface="+mn-ea"/>
              <a:cs typeface="+mn-ea"/>
              <a:sym typeface="+mn-lt"/>
            </a:endParaRPr>
          </a:p>
        </p:txBody>
      </p:sp>
      <p:sp>
        <p:nvSpPr>
          <p:cNvPr id="171" name="文本框 170"/>
          <p:cNvSpPr txBox="1"/>
          <p:nvPr/>
        </p:nvSpPr>
        <p:spPr>
          <a:xfrm>
            <a:off x="7613362" y="4528743"/>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6</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GROW</a:t>
            </a:r>
            <a:endParaRPr lang="en-US" altLang="zh-CN" sz="2800" b="1" dirty="0">
              <a:solidFill>
                <a:schemeClr val="bg1"/>
              </a:solidFill>
              <a:latin typeface="+mn-ea"/>
              <a:cs typeface="+mn-ea"/>
              <a:sym typeface="+mn-lt"/>
            </a:endParaRPr>
          </a:p>
        </p:txBody>
      </p:sp>
      <p:sp>
        <p:nvSpPr>
          <p:cNvPr id="172" name="文本框 171"/>
          <p:cNvSpPr txBox="1"/>
          <p:nvPr/>
        </p:nvSpPr>
        <p:spPr>
          <a:xfrm>
            <a:off x="7613362" y="2756109"/>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4</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STAR</a:t>
            </a:r>
            <a:endParaRPr lang="en-US" altLang="zh-CN" sz="2800" b="1" dirty="0">
              <a:solidFill>
                <a:schemeClr val="bg1"/>
              </a:solidFill>
              <a:latin typeface="+mn-ea"/>
              <a:cs typeface="+mn-ea"/>
              <a:sym typeface="+mn-lt"/>
            </a:endParaRPr>
          </a:p>
        </p:txBody>
      </p:sp>
      <p:sp>
        <p:nvSpPr>
          <p:cNvPr id="174" name="文本框 173"/>
          <p:cNvSpPr txBox="1"/>
          <p:nvPr/>
        </p:nvSpPr>
        <p:spPr>
          <a:xfrm>
            <a:off x="4213494" y="4528743"/>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3</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SMART</a:t>
            </a:r>
            <a:endParaRPr lang="en-US" altLang="zh-CN" sz="2800" b="1" dirty="0">
              <a:solidFill>
                <a:schemeClr val="bg1"/>
              </a:solidFill>
              <a:latin typeface="+mn-ea"/>
              <a:cs typeface="+mn-ea"/>
              <a:sym typeface="+mn-lt"/>
            </a:endParaRPr>
          </a:p>
        </p:txBody>
      </p:sp>
      <p:sp>
        <p:nvSpPr>
          <p:cNvPr id="175" name="文本框 174"/>
          <p:cNvSpPr txBox="1"/>
          <p:nvPr/>
        </p:nvSpPr>
        <p:spPr>
          <a:xfrm>
            <a:off x="4213494" y="2756109"/>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1</a:t>
            </a:r>
            <a:r>
              <a:rPr lang="zh-CN" altLang="en-US" sz="2800" b="1" dirty="0">
                <a:solidFill>
                  <a:schemeClr val="bg1"/>
                </a:solidFill>
                <a:latin typeface="+mn-ea"/>
                <a:cs typeface="+mn-ea"/>
                <a:sym typeface="+mn-lt"/>
              </a:rPr>
              <a:t>、</a:t>
            </a:r>
            <a:r>
              <a:rPr lang="zh-CN" altLang="en-US" sz="2800" b="1" dirty="0" smtClean="0">
                <a:solidFill>
                  <a:schemeClr val="bg1"/>
                </a:solidFill>
                <a:latin typeface="+mn-ea"/>
                <a:cs typeface="+mn-ea"/>
                <a:sym typeface="+mn-lt"/>
              </a:rPr>
              <a:t>ＰＤＣＡ</a:t>
            </a:r>
            <a:endParaRPr lang="en-US" altLang="zh-CN" sz="2800" b="1" dirty="0">
              <a:solidFill>
                <a:schemeClr val="bg1"/>
              </a:solidFill>
              <a:latin typeface="+mn-ea"/>
              <a:cs typeface="+mn-ea"/>
              <a:sym typeface="+mn-lt"/>
            </a:endParaRPr>
          </a:p>
        </p:txBody>
      </p:sp>
      <p:cxnSp>
        <p:nvCxnSpPr>
          <p:cNvPr id="176" name="直线连接符 150"/>
          <p:cNvCxnSpPr/>
          <p:nvPr/>
        </p:nvCxnSpPr>
        <p:spPr>
          <a:xfrm>
            <a:off x="6945514" y="2731697"/>
            <a:ext cx="0" cy="27909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7" name="图片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818" y="2909162"/>
            <a:ext cx="1892415" cy="2205192"/>
          </a:xfrm>
          <a:prstGeom prst="rect">
            <a:avLst/>
          </a:prstGeom>
        </p:spPr>
      </p:pic>
    </p:spTree>
    <p:extLst>
      <p:ext uri="{BB962C8B-B14F-4D97-AF65-F5344CB8AC3E}">
        <p14:creationId xmlns:p14="http://schemas.microsoft.com/office/powerpoint/2010/main" val="110581653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32432" y="1135355"/>
            <a:ext cx="9558123" cy="1258934"/>
          </a:xfrm>
          <a:prstGeom prst="rect">
            <a:avLst/>
          </a:prstGeom>
        </p:spPr>
        <p:txBody>
          <a:bodyPr wrap="square">
            <a:spAutoFit/>
          </a:bodyPr>
          <a:lstStyle/>
          <a:p>
            <a:pPr>
              <a:lnSpc>
                <a:spcPct val="130000"/>
              </a:lnSpc>
            </a:pPr>
            <a:r>
              <a:rPr lang="zh-CN" altLang="en-US" sz="2000" dirty="0">
                <a:solidFill>
                  <a:srgbClr val="00A78B"/>
                </a:solidFill>
                <a:cs typeface="+mn-ea"/>
                <a:sym typeface="+mn-lt"/>
              </a:rPr>
              <a:t>无论哪一项工作都离不开</a:t>
            </a:r>
            <a:r>
              <a:rPr lang="en-US" altLang="zh-CN" sz="2000" dirty="0">
                <a:solidFill>
                  <a:srgbClr val="00A78B"/>
                </a:solidFill>
                <a:cs typeface="+mn-ea"/>
                <a:sym typeface="+mn-lt"/>
              </a:rPr>
              <a:t>PDCA</a:t>
            </a:r>
            <a:r>
              <a:rPr lang="zh-CN" altLang="en-US" sz="2000" dirty="0">
                <a:solidFill>
                  <a:srgbClr val="00A78B"/>
                </a:solidFill>
                <a:cs typeface="+mn-ea"/>
                <a:sym typeface="+mn-lt"/>
              </a:rPr>
              <a:t>的循环</a:t>
            </a:r>
            <a:r>
              <a:rPr lang="zh-CN" altLang="en-US" sz="2000" dirty="0" smtClean="0">
                <a:solidFill>
                  <a:srgbClr val="00A78B"/>
                </a:solidFill>
                <a:cs typeface="+mn-ea"/>
                <a:sym typeface="+mn-lt"/>
              </a:rPr>
              <a:t>，这</a:t>
            </a:r>
            <a:r>
              <a:rPr lang="zh-CN" altLang="en-US" sz="2000" dirty="0">
                <a:solidFill>
                  <a:srgbClr val="00A78B"/>
                </a:solidFill>
                <a:cs typeface="+mn-ea"/>
                <a:sym typeface="+mn-lt"/>
              </a:rPr>
              <a:t>是一个有效控制管理过程和工作质量的工具。采用</a:t>
            </a:r>
            <a:r>
              <a:rPr lang="en-US" altLang="zh-CN" sz="2000" dirty="0">
                <a:solidFill>
                  <a:srgbClr val="00A78B"/>
                </a:solidFill>
                <a:cs typeface="+mn-ea"/>
                <a:sym typeface="+mn-lt"/>
              </a:rPr>
              <a:t>PDCA</a:t>
            </a:r>
            <a:r>
              <a:rPr lang="zh-CN" altLang="en-US" sz="2000" dirty="0">
                <a:solidFill>
                  <a:srgbClr val="00A78B"/>
                </a:solidFill>
                <a:cs typeface="+mn-ea"/>
                <a:sym typeface="+mn-lt"/>
              </a:rPr>
              <a:t>可以使你的管理向良性循环的方向发展，通过实施并熟练运用</a:t>
            </a:r>
            <a:r>
              <a:rPr lang="zh-CN" altLang="en-US" sz="2000" dirty="0" smtClean="0">
                <a:solidFill>
                  <a:srgbClr val="00A78B"/>
                </a:solidFill>
                <a:cs typeface="+mn-ea"/>
                <a:sym typeface="+mn-lt"/>
              </a:rPr>
              <a:t>，更加</a:t>
            </a:r>
            <a:r>
              <a:rPr lang="zh-CN" altLang="en-US" sz="2000" dirty="0">
                <a:solidFill>
                  <a:srgbClr val="00A78B"/>
                </a:solidFill>
                <a:cs typeface="+mn-ea"/>
                <a:sym typeface="+mn-lt"/>
              </a:rPr>
              <a:t>有效地驾驭工作</a:t>
            </a:r>
            <a:r>
              <a:rPr lang="zh-CN" altLang="en-US" sz="2000" dirty="0" smtClean="0">
                <a:solidFill>
                  <a:srgbClr val="00A78B"/>
                </a:solidFill>
                <a:cs typeface="+mn-ea"/>
                <a:sym typeface="+mn-lt"/>
              </a:rPr>
              <a:t>。</a:t>
            </a:r>
            <a:r>
              <a:rPr lang="en-US" altLang="zh-CN" sz="2000" dirty="0" smtClean="0">
                <a:solidFill>
                  <a:srgbClr val="00A78B"/>
                </a:solidFill>
                <a:cs typeface="+mn-ea"/>
                <a:sym typeface="+mn-lt"/>
              </a:rPr>
              <a:t>PDCA</a:t>
            </a:r>
            <a:r>
              <a:rPr lang="zh-CN" altLang="en-US" sz="2000" dirty="0">
                <a:solidFill>
                  <a:srgbClr val="00A78B"/>
                </a:solidFill>
                <a:cs typeface="+mn-ea"/>
                <a:sym typeface="+mn-lt"/>
              </a:rPr>
              <a:t>循环是开展所有质量活动的科学方法。</a:t>
            </a:r>
          </a:p>
        </p:txBody>
      </p:sp>
      <p:grpSp>
        <p:nvGrpSpPr>
          <p:cNvPr id="43" name="组合 42"/>
          <p:cNvGrpSpPr/>
          <p:nvPr/>
        </p:nvGrpSpPr>
        <p:grpSpPr>
          <a:xfrm>
            <a:off x="817296" y="2859007"/>
            <a:ext cx="10557403" cy="660400"/>
            <a:chOff x="817296" y="2859007"/>
            <a:chExt cx="10557403" cy="660400"/>
          </a:xfrm>
        </p:grpSpPr>
        <p:sp>
          <p:nvSpPr>
            <p:cNvPr id="6" name="矩形 5"/>
            <p:cNvSpPr/>
            <p:nvPr/>
          </p:nvSpPr>
          <p:spPr>
            <a:xfrm flipH="1">
              <a:off x="817296" y="2859007"/>
              <a:ext cx="10557403" cy="66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cs typeface="+mn-ea"/>
                <a:sym typeface="+mn-lt"/>
              </a:endParaRPr>
            </a:p>
          </p:txBody>
        </p:sp>
        <p:sp>
          <p:nvSpPr>
            <p:cNvPr id="7" name="矩形 6"/>
            <p:cNvSpPr/>
            <p:nvPr/>
          </p:nvSpPr>
          <p:spPr>
            <a:xfrm>
              <a:off x="1057961" y="2984022"/>
              <a:ext cx="9328195" cy="400110"/>
            </a:xfrm>
            <a:prstGeom prst="rect">
              <a:avLst/>
            </a:prstGeom>
          </p:spPr>
          <p:txBody>
            <a:bodyPr wrap="none">
              <a:spAutoFit/>
            </a:bodyPr>
            <a:lstStyle/>
            <a:p>
              <a:r>
                <a:rPr lang="zh-CN" altLang="en-US" sz="2000" dirty="0">
                  <a:solidFill>
                    <a:schemeClr val="bg1"/>
                  </a:solidFill>
                  <a:cs typeface="+mn-ea"/>
                  <a:sym typeface="+mn-lt"/>
                </a:rPr>
                <a:t>所谓</a:t>
              </a:r>
              <a:r>
                <a:rPr lang="en-US" altLang="zh-CN" sz="2000" dirty="0">
                  <a:solidFill>
                    <a:schemeClr val="bg1"/>
                  </a:solidFill>
                  <a:cs typeface="+mn-ea"/>
                  <a:sym typeface="+mn-lt"/>
                </a:rPr>
                <a:t>PDCA</a:t>
              </a:r>
              <a:r>
                <a:rPr lang="zh-CN" altLang="en-US" sz="2000" dirty="0">
                  <a:solidFill>
                    <a:schemeClr val="bg1"/>
                  </a:solidFill>
                  <a:cs typeface="+mn-ea"/>
                  <a:sym typeface="+mn-lt"/>
                </a:rPr>
                <a:t>，即是计划</a:t>
              </a:r>
              <a:r>
                <a:rPr lang="en-US" altLang="zh-CN" sz="2000" dirty="0">
                  <a:solidFill>
                    <a:schemeClr val="bg1"/>
                  </a:solidFill>
                  <a:cs typeface="+mn-ea"/>
                  <a:sym typeface="+mn-lt"/>
                </a:rPr>
                <a:t>(Plan)</a:t>
              </a:r>
              <a:r>
                <a:rPr lang="zh-CN" altLang="en-US" sz="2000" dirty="0">
                  <a:solidFill>
                    <a:schemeClr val="bg1"/>
                  </a:solidFill>
                  <a:cs typeface="+mn-ea"/>
                  <a:sym typeface="+mn-lt"/>
                </a:rPr>
                <a:t>、实施</a:t>
              </a:r>
              <a:r>
                <a:rPr lang="en-US" altLang="zh-CN" sz="2000" dirty="0">
                  <a:solidFill>
                    <a:schemeClr val="bg1"/>
                  </a:solidFill>
                  <a:cs typeface="+mn-ea"/>
                  <a:sym typeface="+mn-lt"/>
                </a:rPr>
                <a:t>(Do)</a:t>
              </a:r>
              <a:r>
                <a:rPr lang="zh-CN" altLang="en-US" sz="2000" dirty="0">
                  <a:solidFill>
                    <a:schemeClr val="bg1"/>
                  </a:solidFill>
                  <a:cs typeface="+mn-ea"/>
                  <a:sym typeface="+mn-lt"/>
                </a:rPr>
                <a:t>、检查</a:t>
              </a:r>
              <a:r>
                <a:rPr lang="en-US" altLang="zh-CN" sz="2000" dirty="0">
                  <a:solidFill>
                    <a:schemeClr val="bg1"/>
                  </a:solidFill>
                  <a:cs typeface="+mn-ea"/>
                  <a:sym typeface="+mn-lt"/>
                </a:rPr>
                <a:t>(Check)</a:t>
              </a:r>
              <a:r>
                <a:rPr lang="zh-CN" altLang="en-US" sz="2000" dirty="0">
                  <a:solidFill>
                    <a:schemeClr val="bg1"/>
                  </a:solidFill>
                  <a:cs typeface="+mn-ea"/>
                  <a:sym typeface="+mn-lt"/>
                </a:rPr>
                <a:t>、行动</a:t>
              </a:r>
              <a:r>
                <a:rPr lang="en-US" altLang="zh-CN" sz="2000" dirty="0">
                  <a:solidFill>
                    <a:schemeClr val="bg1"/>
                  </a:solidFill>
                  <a:cs typeface="+mn-ea"/>
                  <a:sym typeface="+mn-lt"/>
                </a:rPr>
                <a:t>(Action)</a:t>
              </a:r>
              <a:r>
                <a:rPr lang="zh-CN" altLang="en-US" sz="2000" dirty="0">
                  <a:solidFill>
                    <a:schemeClr val="bg1"/>
                  </a:solidFill>
                  <a:cs typeface="+mn-ea"/>
                  <a:sym typeface="+mn-lt"/>
                </a:rPr>
                <a:t>的首字母组合。</a:t>
              </a:r>
            </a:p>
          </p:txBody>
        </p:sp>
      </p:grpSp>
      <p:grpSp>
        <p:nvGrpSpPr>
          <p:cNvPr id="8" name="组 7"/>
          <p:cNvGrpSpPr/>
          <p:nvPr/>
        </p:nvGrpSpPr>
        <p:grpSpPr>
          <a:xfrm>
            <a:off x="6354491" y="3953345"/>
            <a:ext cx="841440" cy="841440"/>
            <a:chOff x="4449817" y="3165507"/>
            <a:chExt cx="886177" cy="886177"/>
          </a:xfrm>
        </p:grpSpPr>
        <p:sp>
          <p:nvSpPr>
            <p:cNvPr id="9" name="椭圆 8"/>
            <p:cNvSpPr/>
            <p:nvPr/>
          </p:nvSpPr>
          <p:spPr>
            <a:xfrm>
              <a:off x="4449817" y="3165507"/>
              <a:ext cx="886177" cy="8861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cs typeface="+mn-ea"/>
                <a:sym typeface="+mn-lt"/>
              </a:endParaRPr>
            </a:p>
          </p:txBody>
        </p:sp>
        <p:sp>
          <p:nvSpPr>
            <p:cNvPr id="10" name="Freeform 119"/>
            <p:cNvSpPr>
              <a:spLocks noEditPoints="1"/>
            </p:cNvSpPr>
            <p:nvPr/>
          </p:nvSpPr>
          <p:spPr bwMode="auto">
            <a:xfrm>
              <a:off x="4730733" y="3446423"/>
              <a:ext cx="324344" cy="324344"/>
            </a:xfrm>
            <a:custGeom>
              <a:avLst/>
              <a:gdLst/>
              <a:ahLst/>
              <a:cxnLst>
                <a:cxn ang="0">
                  <a:pos x="182" y="12"/>
                </a:cxn>
                <a:cxn ang="0">
                  <a:pos x="76" y="76"/>
                </a:cxn>
                <a:cxn ang="0">
                  <a:pos x="10" y="182"/>
                </a:cxn>
                <a:cxn ang="0">
                  <a:pos x="0" y="286"/>
                </a:cxn>
                <a:cxn ang="0">
                  <a:pos x="44" y="406"/>
                </a:cxn>
                <a:cxn ang="0">
                  <a:pos x="136" y="488"/>
                </a:cxn>
                <a:cxn ang="0">
                  <a:pos x="260" y="520"/>
                </a:cxn>
                <a:cxn ang="0">
                  <a:pos x="360" y="500"/>
                </a:cxn>
                <a:cxn ang="0">
                  <a:pos x="460" y="426"/>
                </a:cxn>
                <a:cxn ang="0">
                  <a:pos x="514" y="312"/>
                </a:cxn>
                <a:cxn ang="0">
                  <a:pos x="514" y="208"/>
                </a:cxn>
                <a:cxn ang="0">
                  <a:pos x="460" y="94"/>
                </a:cxn>
                <a:cxn ang="0">
                  <a:pos x="360" y="20"/>
                </a:cxn>
                <a:cxn ang="0">
                  <a:pos x="260" y="0"/>
                </a:cxn>
                <a:cxn ang="0">
                  <a:pos x="172" y="88"/>
                </a:cxn>
                <a:cxn ang="0">
                  <a:pos x="118" y="96"/>
                </a:cxn>
                <a:cxn ang="0">
                  <a:pos x="194" y="54"/>
                </a:cxn>
                <a:cxn ang="0">
                  <a:pos x="148" y="140"/>
                </a:cxn>
                <a:cxn ang="0">
                  <a:pos x="42" y="252"/>
                </a:cxn>
                <a:cxn ang="0">
                  <a:pos x="58" y="180"/>
                </a:cxn>
                <a:cxn ang="0">
                  <a:pos x="100" y="114"/>
                </a:cxn>
                <a:cxn ang="0">
                  <a:pos x="132" y="336"/>
                </a:cxn>
                <a:cxn ang="0">
                  <a:pos x="100" y="410"/>
                </a:cxn>
                <a:cxn ang="0">
                  <a:pos x="58" y="350"/>
                </a:cxn>
                <a:cxn ang="0">
                  <a:pos x="42" y="276"/>
                </a:cxn>
                <a:cxn ang="0">
                  <a:pos x="156" y="406"/>
                </a:cxn>
                <a:cxn ang="0">
                  <a:pos x="192" y="466"/>
                </a:cxn>
                <a:cxn ang="0">
                  <a:pos x="118" y="426"/>
                </a:cxn>
                <a:cxn ang="0">
                  <a:pos x="220" y="460"/>
                </a:cxn>
                <a:cxn ang="0">
                  <a:pos x="210" y="392"/>
                </a:cxn>
                <a:cxn ang="0">
                  <a:pos x="248" y="364"/>
                </a:cxn>
                <a:cxn ang="0">
                  <a:pos x="162" y="356"/>
                </a:cxn>
                <a:cxn ang="0">
                  <a:pos x="248" y="364"/>
                </a:cxn>
                <a:cxn ang="0">
                  <a:pos x="156" y="196"/>
                </a:cxn>
                <a:cxn ang="0">
                  <a:pos x="208" y="154"/>
                </a:cxn>
                <a:cxn ang="0">
                  <a:pos x="212" y="130"/>
                </a:cxn>
                <a:cxn ang="0">
                  <a:pos x="206" y="80"/>
                </a:cxn>
                <a:cxn ang="0">
                  <a:pos x="248" y="134"/>
                </a:cxn>
                <a:cxn ang="0">
                  <a:pos x="358" y="114"/>
                </a:cxn>
                <a:cxn ang="0">
                  <a:pos x="320" y="54"/>
                </a:cxn>
                <a:cxn ang="0">
                  <a:pos x="396" y="94"/>
                </a:cxn>
                <a:cxn ang="0">
                  <a:pos x="294" y="60"/>
                </a:cxn>
                <a:cxn ang="0">
                  <a:pos x="334" y="122"/>
                </a:cxn>
                <a:cxn ang="0">
                  <a:pos x="268" y="158"/>
                </a:cxn>
                <a:cxn ang="0">
                  <a:pos x="352" y="170"/>
                </a:cxn>
                <a:cxn ang="0">
                  <a:pos x="268" y="158"/>
                </a:cxn>
                <a:cxn ang="0">
                  <a:pos x="360" y="330"/>
                </a:cxn>
                <a:cxn ang="0">
                  <a:pos x="290" y="366"/>
                </a:cxn>
                <a:cxn ang="0">
                  <a:pos x="268" y="476"/>
                </a:cxn>
                <a:cxn ang="0">
                  <a:pos x="336" y="400"/>
                </a:cxn>
                <a:cxn ang="0">
                  <a:pos x="296" y="462"/>
                </a:cxn>
                <a:cxn ang="0">
                  <a:pos x="328" y="460"/>
                </a:cxn>
                <a:cxn ang="0">
                  <a:pos x="380" y="418"/>
                </a:cxn>
                <a:cxn ang="0">
                  <a:pos x="342" y="460"/>
                </a:cxn>
                <a:cxn ang="0">
                  <a:pos x="394" y="400"/>
                </a:cxn>
                <a:cxn ang="0">
                  <a:pos x="388" y="308"/>
                </a:cxn>
                <a:cxn ang="0">
                  <a:pos x="468" y="314"/>
                </a:cxn>
                <a:cxn ang="0">
                  <a:pos x="428" y="396"/>
                </a:cxn>
                <a:cxn ang="0">
                  <a:pos x="388" y="222"/>
                </a:cxn>
                <a:cxn ang="0">
                  <a:pos x="394" y="126"/>
                </a:cxn>
                <a:cxn ang="0">
                  <a:pos x="448" y="162"/>
                </a:cxn>
                <a:cxn ang="0">
                  <a:pos x="474" y="252"/>
                </a:cxn>
              </a:cxnLst>
              <a:rect l="0" t="0" r="r" b="b"/>
              <a:pathLst>
                <a:path w="520" h="520">
                  <a:moveTo>
                    <a:pt x="260" y="0"/>
                  </a:moveTo>
                  <a:lnTo>
                    <a:pt x="260" y="0"/>
                  </a:lnTo>
                  <a:lnTo>
                    <a:pt x="232" y="2"/>
                  </a:lnTo>
                  <a:lnTo>
                    <a:pt x="206" y="6"/>
                  </a:lnTo>
                  <a:lnTo>
                    <a:pt x="182" y="12"/>
                  </a:lnTo>
                  <a:lnTo>
                    <a:pt x="158" y="20"/>
                  </a:lnTo>
                  <a:lnTo>
                    <a:pt x="136" y="32"/>
                  </a:lnTo>
                  <a:lnTo>
                    <a:pt x="114" y="44"/>
                  </a:lnTo>
                  <a:lnTo>
                    <a:pt x="94" y="60"/>
                  </a:lnTo>
                  <a:lnTo>
                    <a:pt x="76" y="76"/>
                  </a:lnTo>
                  <a:lnTo>
                    <a:pt x="58" y="94"/>
                  </a:lnTo>
                  <a:lnTo>
                    <a:pt x="44" y="114"/>
                  </a:lnTo>
                  <a:lnTo>
                    <a:pt x="30" y="136"/>
                  </a:lnTo>
                  <a:lnTo>
                    <a:pt x="20" y="158"/>
                  </a:lnTo>
                  <a:lnTo>
                    <a:pt x="10" y="182"/>
                  </a:lnTo>
                  <a:lnTo>
                    <a:pt x="4" y="208"/>
                  </a:lnTo>
                  <a:lnTo>
                    <a:pt x="0" y="234"/>
                  </a:lnTo>
                  <a:lnTo>
                    <a:pt x="0" y="260"/>
                  </a:lnTo>
                  <a:lnTo>
                    <a:pt x="0" y="260"/>
                  </a:lnTo>
                  <a:lnTo>
                    <a:pt x="0" y="286"/>
                  </a:lnTo>
                  <a:lnTo>
                    <a:pt x="4" y="312"/>
                  </a:lnTo>
                  <a:lnTo>
                    <a:pt x="10" y="338"/>
                  </a:lnTo>
                  <a:lnTo>
                    <a:pt x="20" y="360"/>
                  </a:lnTo>
                  <a:lnTo>
                    <a:pt x="30" y="384"/>
                  </a:lnTo>
                  <a:lnTo>
                    <a:pt x="44" y="406"/>
                  </a:lnTo>
                  <a:lnTo>
                    <a:pt x="58" y="426"/>
                  </a:lnTo>
                  <a:lnTo>
                    <a:pt x="76" y="444"/>
                  </a:lnTo>
                  <a:lnTo>
                    <a:pt x="94" y="460"/>
                  </a:lnTo>
                  <a:lnTo>
                    <a:pt x="114" y="476"/>
                  </a:lnTo>
                  <a:lnTo>
                    <a:pt x="136" y="488"/>
                  </a:lnTo>
                  <a:lnTo>
                    <a:pt x="158" y="500"/>
                  </a:lnTo>
                  <a:lnTo>
                    <a:pt x="182" y="508"/>
                  </a:lnTo>
                  <a:lnTo>
                    <a:pt x="206" y="514"/>
                  </a:lnTo>
                  <a:lnTo>
                    <a:pt x="232" y="518"/>
                  </a:lnTo>
                  <a:lnTo>
                    <a:pt x="260" y="520"/>
                  </a:lnTo>
                  <a:lnTo>
                    <a:pt x="260" y="520"/>
                  </a:lnTo>
                  <a:lnTo>
                    <a:pt x="286" y="518"/>
                  </a:lnTo>
                  <a:lnTo>
                    <a:pt x="312" y="514"/>
                  </a:lnTo>
                  <a:lnTo>
                    <a:pt x="336" y="508"/>
                  </a:lnTo>
                  <a:lnTo>
                    <a:pt x="360" y="500"/>
                  </a:lnTo>
                  <a:lnTo>
                    <a:pt x="384" y="488"/>
                  </a:lnTo>
                  <a:lnTo>
                    <a:pt x="404" y="476"/>
                  </a:lnTo>
                  <a:lnTo>
                    <a:pt x="424" y="460"/>
                  </a:lnTo>
                  <a:lnTo>
                    <a:pt x="444" y="444"/>
                  </a:lnTo>
                  <a:lnTo>
                    <a:pt x="460" y="426"/>
                  </a:lnTo>
                  <a:lnTo>
                    <a:pt x="474" y="406"/>
                  </a:lnTo>
                  <a:lnTo>
                    <a:pt x="488" y="384"/>
                  </a:lnTo>
                  <a:lnTo>
                    <a:pt x="498" y="360"/>
                  </a:lnTo>
                  <a:lnTo>
                    <a:pt x="508" y="338"/>
                  </a:lnTo>
                  <a:lnTo>
                    <a:pt x="514" y="312"/>
                  </a:lnTo>
                  <a:lnTo>
                    <a:pt x="518" y="286"/>
                  </a:lnTo>
                  <a:lnTo>
                    <a:pt x="520" y="260"/>
                  </a:lnTo>
                  <a:lnTo>
                    <a:pt x="520" y="260"/>
                  </a:lnTo>
                  <a:lnTo>
                    <a:pt x="518" y="234"/>
                  </a:lnTo>
                  <a:lnTo>
                    <a:pt x="514" y="208"/>
                  </a:lnTo>
                  <a:lnTo>
                    <a:pt x="508" y="182"/>
                  </a:lnTo>
                  <a:lnTo>
                    <a:pt x="498" y="158"/>
                  </a:lnTo>
                  <a:lnTo>
                    <a:pt x="488" y="136"/>
                  </a:lnTo>
                  <a:lnTo>
                    <a:pt x="474" y="114"/>
                  </a:lnTo>
                  <a:lnTo>
                    <a:pt x="460" y="94"/>
                  </a:lnTo>
                  <a:lnTo>
                    <a:pt x="444" y="76"/>
                  </a:lnTo>
                  <a:lnTo>
                    <a:pt x="424" y="60"/>
                  </a:lnTo>
                  <a:lnTo>
                    <a:pt x="404" y="44"/>
                  </a:lnTo>
                  <a:lnTo>
                    <a:pt x="384" y="32"/>
                  </a:lnTo>
                  <a:lnTo>
                    <a:pt x="360" y="20"/>
                  </a:lnTo>
                  <a:lnTo>
                    <a:pt x="336" y="12"/>
                  </a:lnTo>
                  <a:lnTo>
                    <a:pt x="312" y="6"/>
                  </a:lnTo>
                  <a:lnTo>
                    <a:pt x="286" y="2"/>
                  </a:lnTo>
                  <a:lnTo>
                    <a:pt x="260" y="0"/>
                  </a:lnTo>
                  <a:lnTo>
                    <a:pt x="260" y="0"/>
                  </a:lnTo>
                  <a:close/>
                  <a:moveTo>
                    <a:pt x="194" y="54"/>
                  </a:moveTo>
                  <a:lnTo>
                    <a:pt x="194" y="54"/>
                  </a:lnTo>
                  <a:lnTo>
                    <a:pt x="186" y="64"/>
                  </a:lnTo>
                  <a:lnTo>
                    <a:pt x="186" y="64"/>
                  </a:lnTo>
                  <a:lnTo>
                    <a:pt x="172" y="88"/>
                  </a:lnTo>
                  <a:lnTo>
                    <a:pt x="158" y="114"/>
                  </a:lnTo>
                  <a:lnTo>
                    <a:pt x="158" y="114"/>
                  </a:lnTo>
                  <a:lnTo>
                    <a:pt x="136" y="106"/>
                  </a:lnTo>
                  <a:lnTo>
                    <a:pt x="118" y="96"/>
                  </a:lnTo>
                  <a:lnTo>
                    <a:pt x="118" y="96"/>
                  </a:lnTo>
                  <a:lnTo>
                    <a:pt x="136" y="82"/>
                  </a:lnTo>
                  <a:lnTo>
                    <a:pt x="154" y="70"/>
                  </a:lnTo>
                  <a:lnTo>
                    <a:pt x="174" y="62"/>
                  </a:lnTo>
                  <a:lnTo>
                    <a:pt x="194" y="54"/>
                  </a:lnTo>
                  <a:lnTo>
                    <a:pt x="194" y="54"/>
                  </a:lnTo>
                  <a:close/>
                  <a:moveTo>
                    <a:pt x="100" y="114"/>
                  </a:moveTo>
                  <a:lnTo>
                    <a:pt x="100" y="114"/>
                  </a:lnTo>
                  <a:lnTo>
                    <a:pt x="122" y="128"/>
                  </a:lnTo>
                  <a:lnTo>
                    <a:pt x="148" y="140"/>
                  </a:lnTo>
                  <a:lnTo>
                    <a:pt x="148" y="140"/>
                  </a:lnTo>
                  <a:lnTo>
                    <a:pt x="140" y="164"/>
                  </a:lnTo>
                  <a:lnTo>
                    <a:pt x="132" y="192"/>
                  </a:lnTo>
                  <a:lnTo>
                    <a:pt x="128" y="222"/>
                  </a:lnTo>
                  <a:lnTo>
                    <a:pt x="124" y="252"/>
                  </a:lnTo>
                  <a:lnTo>
                    <a:pt x="42" y="252"/>
                  </a:lnTo>
                  <a:lnTo>
                    <a:pt x="42" y="252"/>
                  </a:lnTo>
                  <a:lnTo>
                    <a:pt x="44" y="234"/>
                  </a:lnTo>
                  <a:lnTo>
                    <a:pt x="48" y="216"/>
                  </a:lnTo>
                  <a:lnTo>
                    <a:pt x="52" y="196"/>
                  </a:lnTo>
                  <a:lnTo>
                    <a:pt x="58" y="180"/>
                  </a:lnTo>
                  <a:lnTo>
                    <a:pt x="66" y="162"/>
                  </a:lnTo>
                  <a:lnTo>
                    <a:pt x="76" y="144"/>
                  </a:lnTo>
                  <a:lnTo>
                    <a:pt x="88" y="130"/>
                  </a:lnTo>
                  <a:lnTo>
                    <a:pt x="100" y="114"/>
                  </a:lnTo>
                  <a:lnTo>
                    <a:pt x="100" y="114"/>
                  </a:lnTo>
                  <a:close/>
                  <a:moveTo>
                    <a:pt x="42" y="276"/>
                  </a:moveTo>
                  <a:lnTo>
                    <a:pt x="124" y="276"/>
                  </a:lnTo>
                  <a:lnTo>
                    <a:pt x="124" y="276"/>
                  </a:lnTo>
                  <a:lnTo>
                    <a:pt x="126" y="308"/>
                  </a:lnTo>
                  <a:lnTo>
                    <a:pt x="132" y="336"/>
                  </a:lnTo>
                  <a:lnTo>
                    <a:pt x="138" y="362"/>
                  </a:lnTo>
                  <a:lnTo>
                    <a:pt x="146" y="386"/>
                  </a:lnTo>
                  <a:lnTo>
                    <a:pt x="146" y="386"/>
                  </a:lnTo>
                  <a:lnTo>
                    <a:pt x="120" y="398"/>
                  </a:lnTo>
                  <a:lnTo>
                    <a:pt x="100" y="410"/>
                  </a:lnTo>
                  <a:lnTo>
                    <a:pt x="100" y="410"/>
                  </a:lnTo>
                  <a:lnTo>
                    <a:pt x="88" y="396"/>
                  </a:lnTo>
                  <a:lnTo>
                    <a:pt x="76" y="382"/>
                  </a:lnTo>
                  <a:lnTo>
                    <a:pt x="66" y="366"/>
                  </a:lnTo>
                  <a:lnTo>
                    <a:pt x="58" y="350"/>
                  </a:lnTo>
                  <a:lnTo>
                    <a:pt x="52" y="332"/>
                  </a:lnTo>
                  <a:lnTo>
                    <a:pt x="48" y="314"/>
                  </a:lnTo>
                  <a:lnTo>
                    <a:pt x="44" y="296"/>
                  </a:lnTo>
                  <a:lnTo>
                    <a:pt x="42" y="276"/>
                  </a:lnTo>
                  <a:lnTo>
                    <a:pt x="42" y="276"/>
                  </a:lnTo>
                  <a:close/>
                  <a:moveTo>
                    <a:pt x="118" y="426"/>
                  </a:moveTo>
                  <a:lnTo>
                    <a:pt x="118" y="426"/>
                  </a:lnTo>
                  <a:lnTo>
                    <a:pt x="136" y="416"/>
                  </a:lnTo>
                  <a:lnTo>
                    <a:pt x="156" y="406"/>
                  </a:lnTo>
                  <a:lnTo>
                    <a:pt x="156" y="406"/>
                  </a:lnTo>
                  <a:lnTo>
                    <a:pt x="170" y="436"/>
                  </a:lnTo>
                  <a:lnTo>
                    <a:pt x="186" y="460"/>
                  </a:lnTo>
                  <a:lnTo>
                    <a:pt x="186" y="460"/>
                  </a:lnTo>
                  <a:lnTo>
                    <a:pt x="192" y="466"/>
                  </a:lnTo>
                  <a:lnTo>
                    <a:pt x="192" y="466"/>
                  </a:lnTo>
                  <a:lnTo>
                    <a:pt x="172" y="460"/>
                  </a:lnTo>
                  <a:lnTo>
                    <a:pt x="154" y="450"/>
                  </a:lnTo>
                  <a:lnTo>
                    <a:pt x="136" y="438"/>
                  </a:lnTo>
                  <a:lnTo>
                    <a:pt x="118" y="426"/>
                  </a:lnTo>
                  <a:lnTo>
                    <a:pt x="118" y="426"/>
                  </a:lnTo>
                  <a:close/>
                  <a:moveTo>
                    <a:pt x="248" y="476"/>
                  </a:moveTo>
                  <a:lnTo>
                    <a:pt x="248" y="476"/>
                  </a:lnTo>
                  <a:lnTo>
                    <a:pt x="232" y="476"/>
                  </a:lnTo>
                  <a:lnTo>
                    <a:pt x="232" y="476"/>
                  </a:lnTo>
                  <a:lnTo>
                    <a:pt x="220" y="460"/>
                  </a:lnTo>
                  <a:lnTo>
                    <a:pt x="206" y="444"/>
                  </a:lnTo>
                  <a:lnTo>
                    <a:pt x="192" y="422"/>
                  </a:lnTo>
                  <a:lnTo>
                    <a:pt x="180" y="398"/>
                  </a:lnTo>
                  <a:lnTo>
                    <a:pt x="180" y="398"/>
                  </a:lnTo>
                  <a:lnTo>
                    <a:pt x="210" y="392"/>
                  </a:lnTo>
                  <a:lnTo>
                    <a:pt x="228" y="388"/>
                  </a:lnTo>
                  <a:lnTo>
                    <a:pt x="248" y="388"/>
                  </a:lnTo>
                  <a:lnTo>
                    <a:pt x="248" y="476"/>
                  </a:lnTo>
                  <a:close/>
                  <a:moveTo>
                    <a:pt x="248" y="364"/>
                  </a:moveTo>
                  <a:lnTo>
                    <a:pt x="248" y="364"/>
                  </a:lnTo>
                  <a:lnTo>
                    <a:pt x="224" y="364"/>
                  </a:lnTo>
                  <a:lnTo>
                    <a:pt x="204" y="368"/>
                  </a:lnTo>
                  <a:lnTo>
                    <a:pt x="170" y="378"/>
                  </a:lnTo>
                  <a:lnTo>
                    <a:pt x="170" y="378"/>
                  </a:lnTo>
                  <a:lnTo>
                    <a:pt x="162" y="356"/>
                  </a:lnTo>
                  <a:lnTo>
                    <a:pt x="156" y="332"/>
                  </a:lnTo>
                  <a:lnTo>
                    <a:pt x="150" y="306"/>
                  </a:lnTo>
                  <a:lnTo>
                    <a:pt x="148" y="276"/>
                  </a:lnTo>
                  <a:lnTo>
                    <a:pt x="248" y="276"/>
                  </a:lnTo>
                  <a:lnTo>
                    <a:pt x="248" y="364"/>
                  </a:lnTo>
                  <a:close/>
                  <a:moveTo>
                    <a:pt x="248" y="252"/>
                  </a:moveTo>
                  <a:lnTo>
                    <a:pt x="150" y="252"/>
                  </a:lnTo>
                  <a:lnTo>
                    <a:pt x="150" y="252"/>
                  </a:lnTo>
                  <a:lnTo>
                    <a:pt x="152" y="224"/>
                  </a:lnTo>
                  <a:lnTo>
                    <a:pt x="156" y="196"/>
                  </a:lnTo>
                  <a:lnTo>
                    <a:pt x="164" y="170"/>
                  </a:lnTo>
                  <a:lnTo>
                    <a:pt x="172" y="148"/>
                  </a:lnTo>
                  <a:lnTo>
                    <a:pt x="172" y="148"/>
                  </a:lnTo>
                  <a:lnTo>
                    <a:pt x="188" y="152"/>
                  </a:lnTo>
                  <a:lnTo>
                    <a:pt x="208" y="154"/>
                  </a:lnTo>
                  <a:lnTo>
                    <a:pt x="248" y="158"/>
                  </a:lnTo>
                  <a:lnTo>
                    <a:pt x="248" y="252"/>
                  </a:lnTo>
                  <a:close/>
                  <a:moveTo>
                    <a:pt x="248" y="134"/>
                  </a:moveTo>
                  <a:lnTo>
                    <a:pt x="248" y="134"/>
                  </a:lnTo>
                  <a:lnTo>
                    <a:pt x="212" y="130"/>
                  </a:lnTo>
                  <a:lnTo>
                    <a:pt x="182" y="122"/>
                  </a:lnTo>
                  <a:lnTo>
                    <a:pt x="182" y="122"/>
                  </a:lnTo>
                  <a:lnTo>
                    <a:pt x="194" y="100"/>
                  </a:lnTo>
                  <a:lnTo>
                    <a:pt x="206" y="80"/>
                  </a:lnTo>
                  <a:lnTo>
                    <a:pt x="206" y="80"/>
                  </a:lnTo>
                  <a:lnTo>
                    <a:pt x="220" y="60"/>
                  </a:lnTo>
                  <a:lnTo>
                    <a:pt x="234" y="46"/>
                  </a:lnTo>
                  <a:lnTo>
                    <a:pt x="234" y="46"/>
                  </a:lnTo>
                  <a:lnTo>
                    <a:pt x="248" y="44"/>
                  </a:lnTo>
                  <a:lnTo>
                    <a:pt x="248" y="134"/>
                  </a:lnTo>
                  <a:close/>
                  <a:moveTo>
                    <a:pt x="396" y="94"/>
                  </a:moveTo>
                  <a:lnTo>
                    <a:pt x="396" y="94"/>
                  </a:lnTo>
                  <a:lnTo>
                    <a:pt x="378" y="104"/>
                  </a:lnTo>
                  <a:lnTo>
                    <a:pt x="358" y="114"/>
                  </a:lnTo>
                  <a:lnTo>
                    <a:pt x="358" y="114"/>
                  </a:lnTo>
                  <a:lnTo>
                    <a:pt x="342" y="88"/>
                  </a:lnTo>
                  <a:lnTo>
                    <a:pt x="328" y="64"/>
                  </a:lnTo>
                  <a:lnTo>
                    <a:pt x="328" y="64"/>
                  </a:lnTo>
                  <a:lnTo>
                    <a:pt x="320" y="54"/>
                  </a:lnTo>
                  <a:lnTo>
                    <a:pt x="320" y="54"/>
                  </a:lnTo>
                  <a:lnTo>
                    <a:pt x="340" y="60"/>
                  </a:lnTo>
                  <a:lnTo>
                    <a:pt x="360" y="70"/>
                  </a:lnTo>
                  <a:lnTo>
                    <a:pt x="378" y="82"/>
                  </a:lnTo>
                  <a:lnTo>
                    <a:pt x="396" y="94"/>
                  </a:lnTo>
                  <a:lnTo>
                    <a:pt x="396" y="94"/>
                  </a:lnTo>
                  <a:close/>
                  <a:moveTo>
                    <a:pt x="268" y="44"/>
                  </a:moveTo>
                  <a:lnTo>
                    <a:pt x="268" y="44"/>
                  </a:lnTo>
                  <a:lnTo>
                    <a:pt x="282" y="46"/>
                  </a:lnTo>
                  <a:lnTo>
                    <a:pt x="282" y="46"/>
                  </a:lnTo>
                  <a:lnTo>
                    <a:pt x="294" y="60"/>
                  </a:lnTo>
                  <a:lnTo>
                    <a:pt x="308" y="80"/>
                  </a:lnTo>
                  <a:lnTo>
                    <a:pt x="308" y="80"/>
                  </a:lnTo>
                  <a:lnTo>
                    <a:pt x="322" y="98"/>
                  </a:lnTo>
                  <a:lnTo>
                    <a:pt x="334" y="122"/>
                  </a:lnTo>
                  <a:lnTo>
                    <a:pt x="334" y="122"/>
                  </a:lnTo>
                  <a:lnTo>
                    <a:pt x="304" y="130"/>
                  </a:lnTo>
                  <a:lnTo>
                    <a:pt x="268" y="134"/>
                  </a:lnTo>
                  <a:lnTo>
                    <a:pt x="268" y="44"/>
                  </a:lnTo>
                  <a:close/>
                  <a:moveTo>
                    <a:pt x="268" y="158"/>
                  </a:moveTo>
                  <a:lnTo>
                    <a:pt x="268" y="158"/>
                  </a:lnTo>
                  <a:lnTo>
                    <a:pt x="308" y="154"/>
                  </a:lnTo>
                  <a:lnTo>
                    <a:pt x="326" y="150"/>
                  </a:lnTo>
                  <a:lnTo>
                    <a:pt x="344" y="146"/>
                  </a:lnTo>
                  <a:lnTo>
                    <a:pt x="344" y="146"/>
                  </a:lnTo>
                  <a:lnTo>
                    <a:pt x="352" y="170"/>
                  </a:lnTo>
                  <a:lnTo>
                    <a:pt x="358" y="196"/>
                  </a:lnTo>
                  <a:lnTo>
                    <a:pt x="364" y="224"/>
                  </a:lnTo>
                  <a:lnTo>
                    <a:pt x="366" y="252"/>
                  </a:lnTo>
                  <a:lnTo>
                    <a:pt x="268" y="252"/>
                  </a:lnTo>
                  <a:lnTo>
                    <a:pt x="268" y="158"/>
                  </a:lnTo>
                  <a:close/>
                  <a:moveTo>
                    <a:pt x="268" y="276"/>
                  </a:moveTo>
                  <a:lnTo>
                    <a:pt x="366" y="276"/>
                  </a:lnTo>
                  <a:lnTo>
                    <a:pt x="366" y="276"/>
                  </a:lnTo>
                  <a:lnTo>
                    <a:pt x="364" y="304"/>
                  </a:lnTo>
                  <a:lnTo>
                    <a:pt x="360" y="330"/>
                  </a:lnTo>
                  <a:lnTo>
                    <a:pt x="354" y="354"/>
                  </a:lnTo>
                  <a:lnTo>
                    <a:pt x="346" y="378"/>
                  </a:lnTo>
                  <a:lnTo>
                    <a:pt x="346" y="378"/>
                  </a:lnTo>
                  <a:lnTo>
                    <a:pt x="310" y="368"/>
                  </a:lnTo>
                  <a:lnTo>
                    <a:pt x="290" y="366"/>
                  </a:lnTo>
                  <a:lnTo>
                    <a:pt x="268" y="364"/>
                  </a:lnTo>
                  <a:lnTo>
                    <a:pt x="268" y="276"/>
                  </a:lnTo>
                  <a:close/>
                  <a:moveTo>
                    <a:pt x="284" y="476"/>
                  </a:moveTo>
                  <a:lnTo>
                    <a:pt x="284" y="476"/>
                  </a:lnTo>
                  <a:lnTo>
                    <a:pt x="268" y="476"/>
                  </a:lnTo>
                  <a:lnTo>
                    <a:pt x="268" y="388"/>
                  </a:lnTo>
                  <a:lnTo>
                    <a:pt x="268" y="388"/>
                  </a:lnTo>
                  <a:lnTo>
                    <a:pt x="288" y="390"/>
                  </a:lnTo>
                  <a:lnTo>
                    <a:pt x="306" y="392"/>
                  </a:lnTo>
                  <a:lnTo>
                    <a:pt x="336" y="400"/>
                  </a:lnTo>
                  <a:lnTo>
                    <a:pt x="336" y="400"/>
                  </a:lnTo>
                  <a:lnTo>
                    <a:pt x="324" y="422"/>
                  </a:lnTo>
                  <a:lnTo>
                    <a:pt x="308" y="444"/>
                  </a:lnTo>
                  <a:lnTo>
                    <a:pt x="308" y="444"/>
                  </a:lnTo>
                  <a:lnTo>
                    <a:pt x="296" y="462"/>
                  </a:lnTo>
                  <a:lnTo>
                    <a:pt x="284" y="476"/>
                  </a:lnTo>
                  <a:lnTo>
                    <a:pt x="284" y="476"/>
                  </a:lnTo>
                  <a:close/>
                  <a:moveTo>
                    <a:pt x="322" y="466"/>
                  </a:moveTo>
                  <a:lnTo>
                    <a:pt x="322" y="466"/>
                  </a:lnTo>
                  <a:lnTo>
                    <a:pt x="328" y="460"/>
                  </a:lnTo>
                  <a:lnTo>
                    <a:pt x="328" y="460"/>
                  </a:lnTo>
                  <a:lnTo>
                    <a:pt x="344" y="436"/>
                  </a:lnTo>
                  <a:lnTo>
                    <a:pt x="358" y="408"/>
                  </a:lnTo>
                  <a:lnTo>
                    <a:pt x="358" y="408"/>
                  </a:lnTo>
                  <a:lnTo>
                    <a:pt x="380" y="418"/>
                  </a:lnTo>
                  <a:lnTo>
                    <a:pt x="396" y="426"/>
                  </a:lnTo>
                  <a:lnTo>
                    <a:pt x="396" y="426"/>
                  </a:lnTo>
                  <a:lnTo>
                    <a:pt x="380" y="440"/>
                  </a:lnTo>
                  <a:lnTo>
                    <a:pt x="362" y="450"/>
                  </a:lnTo>
                  <a:lnTo>
                    <a:pt x="342" y="460"/>
                  </a:lnTo>
                  <a:lnTo>
                    <a:pt x="322" y="466"/>
                  </a:lnTo>
                  <a:lnTo>
                    <a:pt x="322" y="466"/>
                  </a:lnTo>
                  <a:close/>
                  <a:moveTo>
                    <a:pt x="414" y="410"/>
                  </a:moveTo>
                  <a:lnTo>
                    <a:pt x="414" y="410"/>
                  </a:lnTo>
                  <a:lnTo>
                    <a:pt x="394" y="400"/>
                  </a:lnTo>
                  <a:lnTo>
                    <a:pt x="368" y="388"/>
                  </a:lnTo>
                  <a:lnTo>
                    <a:pt x="368" y="388"/>
                  </a:lnTo>
                  <a:lnTo>
                    <a:pt x="376" y="364"/>
                  </a:lnTo>
                  <a:lnTo>
                    <a:pt x="384" y="338"/>
                  </a:lnTo>
                  <a:lnTo>
                    <a:pt x="388" y="308"/>
                  </a:lnTo>
                  <a:lnTo>
                    <a:pt x="390" y="276"/>
                  </a:lnTo>
                  <a:lnTo>
                    <a:pt x="474" y="276"/>
                  </a:lnTo>
                  <a:lnTo>
                    <a:pt x="474" y="276"/>
                  </a:lnTo>
                  <a:lnTo>
                    <a:pt x="472" y="296"/>
                  </a:lnTo>
                  <a:lnTo>
                    <a:pt x="468" y="314"/>
                  </a:lnTo>
                  <a:lnTo>
                    <a:pt x="462" y="332"/>
                  </a:lnTo>
                  <a:lnTo>
                    <a:pt x="456" y="350"/>
                  </a:lnTo>
                  <a:lnTo>
                    <a:pt x="448" y="366"/>
                  </a:lnTo>
                  <a:lnTo>
                    <a:pt x="438" y="382"/>
                  </a:lnTo>
                  <a:lnTo>
                    <a:pt x="428" y="396"/>
                  </a:lnTo>
                  <a:lnTo>
                    <a:pt x="414" y="410"/>
                  </a:lnTo>
                  <a:lnTo>
                    <a:pt x="414" y="410"/>
                  </a:lnTo>
                  <a:close/>
                  <a:moveTo>
                    <a:pt x="390" y="252"/>
                  </a:moveTo>
                  <a:lnTo>
                    <a:pt x="390" y="252"/>
                  </a:lnTo>
                  <a:lnTo>
                    <a:pt x="388" y="222"/>
                  </a:lnTo>
                  <a:lnTo>
                    <a:pt x="382" y="192"/>
                  </a:lnTo>
                  <a:lnTo>
                    <a:pt x="376" y="164"/>
                  </a:lnTo>
                  <a:lnTo>
                    <a:pt x="366" y="138"/>
                  </a:lnTo>
                  <a:lnTo>
                    <a:pt x="366" y="138"/>
                  </a:lnTo>
                  <a:lnTo>
                    <a:pt x="394" y="126"/>
                  </a:lnTo>
                  <a:lnTo>
                    <a:pt x="414" y="114"/>
                  </a:lnTo>
                  <a:lnTo>
                    <a:pt x="414" y="114"/>
                  </a:lnTo>
                  <a:lnTo>
                    <a:pt x="428" y="130"/>
                  </a:lnTo>
                  <a:lnTo>
                    <a:pt x="438" y="146"/>
                  </a:lnTo>
                  <a:lnTo>
                    <a:pt x="448" y="162"/>
                  </a:lnTo>
                  <a:lnTo>
                    <a:pt x="456" y="180"/>
                  </a:lnTo>
                  <a:lnTo>
                    <a:pt x="462" y="198"/>
                  </a:lnTo>
                  <a:lnTo>
                    <a:pt x="468" y="216"/>
                  </a:lnTo>
                  <a:lnTo>
                    <a:pt x="472" y="234"/>
                  </a:lnTo>
                  <a:lnTo>
                    <a:pt x="474" y="252"/>
                  </a:lnTo>
                  <a:lnTo>
                    <a:pt x="390" y="25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nvGrpSpPr>
          <p:cNvPr id="11" name="组 10"/>
          <p:cNvGrpSpPr/>
          <p:nvPr/>
        </p:nvGrpSpPr>
        <p:grpSpPr>
          <a:xfrm>
            <a:off x="997304" y="5215749"/>
            <a:ext cx="841440" cy="841440"/>
            <a:chOff x="2959585" y="3144454"/>
            <a:chExt cx="886177" cy="886177"/>
          </a:xfrm>
        </p:grpSpPr>
        <p:sp>
          <p:nvSpPr>
            <p:cNvPr id="12" name="椭圆 11"/>
            <p:cNvSpPr/>
            <p:nvPr/>
          </p:nvSpPr>
          <p:spPr>
            <a:xfrm>
              <a:off x="2959585" y="3144454"/>
              <a:ext cx="886177" cy="8861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cs typeface="+mn-ea"/>
                <a:sym typeface="+mn-lt"/>
              </a:endParaRPr>
            </a:p>
          </p:txBody>
        </p:sp>
        <p:grpSp>
          <p:nvGrpSpPr>
            <p:cNvPr id="13" name="组 12"/>
            <p:cNvGrpSpPr/>
            <p:nvPr/>
          </p:nvGrpSpPr>
          <p:grpSpPr>
            <a:xfrm>
              <a:off x="3209496" y="3356025"/>
              <a:ext cx="386354" cy="463035"/>
              <a:chOff x="1536700" y="911225"/>
              <a:chExt cx="831850" cy="996950"/>
            </a:xfrm>
            <a:solidFill>
              <a:schemeClr val="bg1"/>
            </a:solidFill>
          </p:grpSpPr>
          <p:sp>
            <p:nvSpPr>
              <p:cNvPr id="14" name="Freeform 47"/>
              <p:cNvSpPr>
                <a:spLocks/>
              </p:cNvSpPr>
              <p:nvPr/>
            </p:nvSpPr>
            <p:spPr bwMode="auto">
              <a:xfrm>
                <a:off x="1838325" y="1765300"/>
                <a:ext cx="234950" cy="50800"/>
              </a:xfrm>
              <a:custGeom>
                <a:avLst/>
                <a:gdLst/>
                <a:ahLst/>
                <a:cxnLst>
                  <a:cxn ang="0">
                    <a:pos x="132" y="0"/>
                  </a:cxn>
                  <a:cxn ang="0">
                    <a:pos x="16" y="0"/>
                  </a:cxn>
                  <a:cxn ang="0">
                    <a:pos x="16" y="0"/>
                  </a:cxn>
                  <a:cxn ang="0">
                    <a:pos x="8" y="2"/>
                  </a:cxn>
                  <a:cxn ang="0">
                    <a:pos x="4" y="6"/>
                  </a:cxn>
                  <a:cxn ang="0">
                    <a:pos x="0" y="10"/>
                  </a:cxn>
                  <a:cxn ang="0">
                    <a:pos x="0" y="16"/>
                  </a:cxn>
                  <a:cxn ang="0">
                    <a:pos x="0" y="16"/>
                  </a:cxn>
                  <a:cxn ang="0">
                    <a:pos x="0" y="22"/>
                  </a:cxn>
                  <a:cxn ang="0">
                    <a:pos x="4" y="28"/>
                  </a:cxn>
                  <a:cxn ang="0">
                    <a:pos x="8" y="32"/>
                  </a:cxn>
                  <a:cxn ang="0">
                    <a:pos x="16" y="32"/>
                  </a:cxn>
                  <a:cxn ang="0">
                    <a:pos x="132" y="32"/>
                  </a:cxn>
                  <a:cxn ang="0">
                    <a:pos x="132" y="32"/>
                  </a:cxn>
                  <a:cxn ang="0">
                    <a:pos x="138" y="32"/>
                  </a:cxn>
                  <a:cxn ang="0">
                    <a:pos x="142" y="28"/>
                  </a:cxn>
                  <a:cxn ang="0">
                    <a:pos x="146" y="22"/>
                  </a:cxn>
                  <a:cxn ang="0">
                    <a:pos x="148" y="16"/>
                  </a:cxn>
                  <a:cxn ang="0">
                    <a:pos x="148" y="16"/>
                  </a:cxn>
                  <a:cxn ang="0">
                    <a:pos x="146" y="10"/>
                  </a:cxn>
                  <a:cxn ang="0">
                    <a:pos x="142" y="6"/>
                  </a:cxn>
                  <a:cxn ang="0">
                    <a:pos x="138" y="2"/>
                  </a:cxn>
                  <a:cxn ang="0">
                    <a:pos x="132" y="0"/>
                  </a:cxn>
                  <a:cxn ang="0">
                    <a:pos x="132" y="0"/>
                  </a:cxn>
                </a:cxnLst>
                <a:rect l="0" t="0" r="r" b="b"/>
                <a:pathLst>
                  <a:path w="148" h="32">
                    <a:moveTo>
                      <a:pt x="132" y="0"/>
                    </a:moveTo>
                    <a:lnTo>
                      <a:pt x="16" y="0"/>
                    </a:lnTo>
                    <a:lnTo>
                      <a:pt x="16" y="0"/>
                    </a:lnTo>
                    <a:lnTo>
                      <a:pt x="8" y="2"/>
                    </a:lnTo>
                    <a:lnTo>
                      <a:pt x="4" y="6"/>
                    </a:lnTo>
                    <a:lnTo>
                      <a:pt x="0" y="10"/>
                    </a:lnTo>
                    <a:lnTo>
                      <a:pt x="0" y="16"/>
                    </a:lnTo>
                    <a:lnTo>
                      <a:pt x="0" y="16"/>
                    </a:lnTo>
                    <a:lnTo>
                      <a:pt x="0" y="22"/>
                    </a:lnTo>
                    <a:lnTo>
                      <a:pt x="4" y="28"/>
                    </a:lnTo>
                    <a:lnTo>
                      <a:pt x="8" y="32"/>
                    </a:lnTo>
                    <a:lnTo>
                      <a:pt x="16" y="32"/>
                    </a:lnTo>
                    <a:lnTo>
                      <a:pt x="132" y="32"/>
                    </a:lnTo>
                    <a:lnTo>
                      <a:pt x="132" y="32"/>
                    </a:lnTo>
                    <a:lnTo>
                      <a:pt x="138" y="32"/>
                    </a:lnTo>
                    <a:lnTo>
                      <a:pt x="142" y="28"/>
                    </a:lnTo>
                    <a:lnTo>
                      <a:pt x="146" y="22"/>
                    </a:lnTo>
                    <a:lnTo>
                      <a:pt x="148" y="16"/>
                    </a:lnTo>
                    <a:lnTo>
                      <a:pt x="148" y="16"/>
                    </a:lnTo>
                    <a:lnTo>
                      <a:pt x="146" y="10"/>
                    </a:lnTo>
                    <a:lnTo>
                      <a:pt x="142" y="6"/>
                    </a:lnTo>
                    <a:lnTo>
                      <a:pt x="138" y="2"/>
                    </a:lnTo>
                    <a:lnTo>
                      <a:pt x="132" y="0"/>
                    </a:lnTo>
                    <a:lnTo>
                      <a:pt x="13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15" name="Freeform 48"/>
              <p:cNvSpPr>
                <a:spLocks/>
              </p:cNvSpPr>
              <p:nvPr/>
            </p:nvSpPr>
            <p:spPr bwMode="auto">
              <a:xfrm>
                <a:off x="1838325" y="1857375"/>
                <a:ext cx="234950" cy="50800"/>
              </a:xfrm>
              <a:custGeom>
                <a:avLst/>
                <a:gdLst/>
                <a:ahLst/>
                <a:cxnLst>
                  <a:cxn ang="0">
                    <a:pos x="132" y="0"/>
                  </a:cxn>
                  <a:cxn ang="0">
                    <a:pos x="16" y="0"/>
                  </a:cxn>
                  <a:cxn ang="0">
                    <a:pos x="16" y="0"/>
                  </a:cxn>
                  <a:cxn ang="0">
                    <a:pos x="8" y="2"/>
                  </a:cxn>
                  <a:cxn ang="0">
                    <a:pos x="4" y="4"/>
                  </a:cxn>
                  <a:cxn ang="0">
                    <a:pos x="0" y="10"/>
                  </a:cxn>
                  <a:cxn ang="0">
                    <a:pos x="0" y="16"/>
                  </a:cxn>
                  <a:cxn ang="0">
                    <a:pos x="0" y="16"/>
                  </a:cxn>
                  <a:cxn ang="0">
                    <a:pos x="0" y="22"/>
                  </a:cxn>
                  <a:cxn ang="0">
                    <a:pos x="4" y="28"/>
                  </a:cxn>
                  <a:cxn ang="0">
                    <a:pos x="8" y="30"/>
                  </a:cxn>
                  <a:cxn ang="0">
                    <a:pos x="16" y="32"/>
                  </a:cxn>
                  <a:cxn ang="0">
                    <a:pos x="132" y="32"/>
                  </a:cxn>
                  <a:cxn ang="0">
                    <a:pos x="132" y="32"/>
                  </a:cxn>
                  <a:cxn ang="0">
                    <a:pos x="138" y="30"/>
                  </a:cxn>
                  <a:cxn ang="0">
                    <a:pos x="142" y="28"/>
                  </a:cxn>
                  <a:cxn ang="0">
                    <a:pos x="146" y="22"/>
                  </a:cxn>
                  <a:cxn ang="0">
                    <a:pos x="148" y="16"/>
                  </a:cxn>
                  <a:cxn ang="0">
                    <a:pos x="148" y="16"/>
                  </a:cxn>
                  <a:cxn ang="0">
                    <a:pos x="146" y="10"/>
                  </a:cxn>
                  <a:cxn ang="0">
                    <a:pos x="142" y="4"/>
                  </a:cxn>
                  <a:cxn ang="0">
                    <a:pos x="138" y="2"/>
                  </a:cxn>
                  <a:cxn ang="0">
                    <a:pos x="132" y="0"/>
                  </a:cxn>
                  <a:cxn ang="0">
                    <a:pos x="132" y="0"/>
                  </a:cxn>
                </a:cxnLst>
                <a:rect l="0" t="0" r="r" b="b"/>
                <a:pathLst>
                  <a:path w="148" h="32">
                    <a:moveTo>
                      <a:pt x="132" y="0"/>
                    </a:moveTo>
                    <a:lnTo>
                      <a:pt x="16" y="0"/>
                    </a:lnTo>
                    <a:lnTo>
                      <a:pt x="16" y="0"/>
                    </a:lnTo>
                    <a:lnTo>
                      <a:pt x="8" y="2"/>
                    </a:lnTo>
                    <a:lnTo>
                      <a:pt x="4" y="4"/>
                    </a:lnTo>
                    <a:lnTo>
                      <a:pt x="0" y="10"/>
                    </a:lnTo>
                    <a:lnTo>
                      <a:pt x="0" y="16"/>
                    </a:lnTo>
                    <a:lnTo>
                      <a:pt x="0" y="16"/>
                    </a:lnTo>
                    <a:lnTo>
                      <a:pt x="0" y="22"/>
                    </a:lnTo>
                    <a:lnTo>
                      <a:pt x="4" y="28"/>
                    </a:lnTo>
                    <a:lnTo>
                      <a:pt x="8" y="30"/>
                    </a:lnTo>
                    <a:lnTo>
                      <a:pt x="16" y="32"/>
                    </a:lnTo>
                    <a:lnTo>
                      <a:pt x="132" y="32"/>
                    </a:lnTo>
                    <a:lnTo>
                      <a:pt x="132" y="32"/>
                    </a:lnTo>
                    <a:lnTo>
                      <a:pt x="138" y="30"/>
                    </a:lnTo>
                    <a:lnTo>
                      <a:pt x="142" y="28"/>
                    </a:lnTo>
                    <a:lnTo>
                      <a:pt x="146" y="22"/>
                    </a:lnTo>
                    <a:lnTo>
                      <a:pt x="148" y="16"/>
                    </a:lnTo>
                    <a:lnTo>
                      <a:pt x="148" y="16"/>
                    </a:lnTo>
                    <a:lnTo>
                      <a:pt x="146" y="10"/>
                    </a:lnTo>
                    <a:lnTo>
                      <a:pt x="142" y="4"/>
                    </a:lnTo>
                    <a:lnTo>
                      <a:pt x="138" y="2"/>
                    </a:lnTo>
                    <a:lnTo>
                      <a:pt x="132" y="0"/>
                    </a:lnTo>
                    <a:lnTo>
                      <a:pt x="13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16" name="Freeform 49"/>
              <p:cNvSpPr>
                <a:spLocks noEditPoints="1"/>
              </p:cNvSpPr>
              <p:nvPr/>
            </p:nvSpPr>
            <p:spPr bwMode="auto">
              <a:xfrm>
                <a:off x="1714500" y="1143000"/>
                <a:ext cx="476250" cy="581025"/>
              </a:xfrm>
              <a:custGeom>
                <a:avLst/>
                <a:gdLst/>
                <a:ahLst/>
                <a:cxnLst>
                  <a:cxn ang="0">
                    <a:pos x="150" y="0"/>
                  </a:cxn>
                  <a:cxn ang="0">
                    <a:pos x="142" y="0"/>
                  </a:cxn>
                  <a:cxn ang="0">
                    <a:pos x="100" y="10"/>
                  </a:cxn>
                  <a:cxn ang="0">
                    <a:pos x="62" y="28"/>
                  </a:cxn>
                  <a:cxn ang="0">
                    <a:pos x="32" y="58"/>
                  </a:cxn>
                  <a:cxn ang="0">
                    <a:pos x="12" y="94"/>
                  </a:cxn>
                  <a:cxn ang="0">
                    <a:pos x="2" y="136"/>
                  </a:cxn>
                  <a:cxn ang="0">
                    <a:pos x="2" y="166"/>
                  </a:cxn>
                  <a:cxn ang="0">
                    <a:pos x="16" y="214"/>
                  </a:cxn>
                  <a:cxn ang="0">
                    <a:pos x="56" y="266"/>
                  </a:cxn>
                  <a:cxn ang="0">
                    <a:pos x="72" y="290"/>
                  </a:cxn>
                  <a:cxn ang="0">
                    <a:pos x="78" y="322"/>
                  </a:cxn>
                  <a:cxn ang="0">
                    <a:pos x="78" y="340"/>
                  </a:cxn>
                  <a:cxn ang="0">
                    <a:pos x="96" y="364"/>
                  </a:cxn>
                  <a:cxn ang="0">
                    <a:pos x="150" y="366"/>
                  </a:cxn>
                  <a:cxn ang="0">
                    <a:pos x="192" y="366"/>
                  </a:cxn>
                  <a:cxn ang="0">
                    <a:pos x="214" y="356"/>
                  </a:cxn>
                  <a:cxn ang="0">
                    <a:pos x="224" y="334"/>
                  </a:cxn>
                  <a:cxn ang="0">
                    <a:pos x="224" y="304"/>
                  </a:cxn>
                  <a:cxn ang="0">
                    <a:pos x="236" y="276"/>
                  </a:cxn>
                  <a:cxn ang="0">
                    <a:pos x="266" y="242"/>
                  </a:cxn>
                  <a:cxn ang="0">
                    <a:pos x="290" y="198"/>
                  </a:cxn>
                  <a:cxn ang="0">
                    <a:pos x="300" y="150"/>
                  </a:cxn>
                  <a:cxn ang="0">
                    <a:pos x="298" y="122"/>
                  </a:cxn>
                  <a:cxn ang="0">
                    <a:pos x="284" y="82"/>
                  </a:cxn>
                  <a:cxn ang="0">
                    <a:pos x="260" y="48"/>
                  </a:cxn>
                  <a:cxn ang="0">
                    <a:pos x="226" y="22"/>
                  </a:cxn>
                  <a:cxn ang="0">
                    <a:pos x="188" y="6"/>
                  </a:cxn>
                  <a:cxn ang="0">
                    <a:pos x="158" y="0"/>
                  </a:cxn>
                  <a:cxn ang="0">
                    <a:pos x="244" y="156"/>
                  </a:cxn>
                  <a:cxn ang="0">
                    <a:pos x="234" y="146"/>
                  </a:cxn>
                  <a:cxn ang="0">
                    <a:pos x="232" y="126"/>
                  </a:cxn>
                  <a:cxn ang="0">
                    <a:pos x="214" y="92"/>
                  </a:cxn>
                  <a:cxn ang="0">
                    <a:pos x="182" y="72"/>
                  </a:cxn>
                  <a:cxn ang="0">
                    <a:pos x="160" y="68"/>
                  </a:cxn>
                  <a:cxn ang="0">
                    <a:pos x="150" y="50"/>
                  </a:cxn>
                  <a:cxn ang="0">
                    <a:pos x="156" y="38"/>
                  </a:cxn>
                  <a:cxn ang="0">
                    <a:pos x="170" y="32"/>
                  </a:cxn>
                  <a:cxn ang="0">
                    <a:pos x="226" y="52"/>
                  </a:cxn>
                  <a:cxn ang="0">
                    <a:pos x="262" y="98"/>
                  </a:cxn>
                  <a:cxn ang="0">
                    <a:pos x="270" y="138"/>
                  </a:cxn>
                  <a:cxn ang="0">
                    <a:pos x="266" y="152"/>
                  </a:cxn>
                  <a:cxn ang="0">
                    <a:pos x="252" y="158"/>
                  </a:cxn>
                </a:cxnLst>
                <a:rect l="0" t="0" r="r" b="b"/>
                <a:pathLst>
                  <a:path w="300" h="366">
                    <a:moveTo>
                      <a:pt x="158" y="0"/>
                    </a:moveTo>
                    <a:lnTo>
                      <a:pt x="158" y="0"/>
                    </a:lnTo>
                    <a:lnTo>
                      <a:pt x="150" y="0"/>
                    </a:lnTo>
                    <a:lnTo>
                      <a:pt x="150" y="0"/>
                    </a:lnTo>
                    <a:lnTo>
                      <a:pt x="142" y="0"/>
                    </a:lnTo>
                    <a:lnTo>
                      <a:pt x="142" y="0"/>
                    </a:lnTo>
                    <a:lnTo>
                      <a:pt x="128" y="2"/>
                    </a:lnTo>
                    <a:lnTo>
                      <a:pt x="114" y="6"/>
                    </a:lnTo>
                    <a:lnTo>
                      <a:pt x="100" y="10"/>
                    </a:lnTo>
                    <a:lnTo>
                      <a:pt x="88" y="14"/>
                    </a:lnTo>
                    <a:lnTo>
                      <a:pt x="74" y="22"/>
                    </a:lnTo>
                    <a:lnTo>
                      <a:pt x="62" y="28"/>
                    </a:lnTo>
                    <a:lnTo>
                      <a:pt x="52" y="38"/>
                    </a:lnTo>
                    <a:lnTo>
                      <a:pt x="42" y="48"/>
                    </a:lnTo>
                    <a:lnTo>
                      <a:pt x="32" y="58"/>
                    </a:lnTo>
                    <a:lnTo>
                      <a:pt x="24" y="68"/>
                    </a:lnTo>
                    <a:lnTo>
                      <a:pt x="18" y="82"/>
                    </a:lnTo>
                    <a:lnTo>
                      <a:pt x="12" y="94"/>
                    </a:lnTo>
                    <a:lnTo>
                      <a:pt x="6" y="108"/>
                    </a:lnTo>
                    <a:lnTo>
                      <a:pt x="4" y="122"/>
                    </a:lnTo>
                    <a:lnTo>
                      <a:pt x="2" y="136"/>
                    </a:lnTo>
                    <a:lnTo>
                      <a:pt x="0" y="150"/>
                    </a:lnTo>
                    <a:lnTo>
                      <a:pt x="0" y="150"/>
                    </a:lnTo>
                    <a:lnTo>
                      <a:pt x="2" y="166"/>
                    </a:lnTo>
                    <a:lnTo>
                      <a:pt x="4" y="182"/>
                    </a:lnTo>
                    <a:lnTo>
                      <a:pt x="10" y="198"/>
                    </a:lnTo>
                    <a:lnTo>
                      <a:pt x="16" y="214"/>
                    </a:lnTo>
                    <a:lnTo>
                      <a:pt x="26" y="228"/>
                    </a:lnTo>
                    <a:lnTo>
                      <a:pt x="34" y="242"/>
                    </a:lnTo>
                    <a:lnTo>
                      <a:pt x="56" y="266"/>
                    </a:lnTo>
                    <a:lnTo>
                      <a:pt x="56" y="266"/>
                    </a:lnTo>
                    <a:lnTo>
                      <a:pt x="66" y="276"/>
                    </a:lnTo>
                    <a:lnTo>
                      <a:pt x="72" y="290"/>
                    </a:lnTo>
                    <a:lnTo>
                      <a:pt x="72" y="290"/>
                    </a:lnTo>
                    <a:lnTo>
                      <a:pt x="76" y="304"/>
                    </a:lnTo>
                    <a:lnTo>
                      <a:pt x="78" y="322"/>
                    </a:lnTo>
                    <a:lnTo>
                      <a:pt x="78" y="334"/>
                    </a:lnTo>
                    <a:lnTo>
                      <a:pt x="78" y="334"/>
                    </a:lnTo>
                    <a:lnTo>
                      <a:pt x="78" y="340"/>
                    </a:lnTo>
                    <a:lnTo>
                      <a:pt x="80" y="346"/>
                    </a:lnTo>
                    <a:lnTo>
                      <a:pt x="86" y="356"/>
                    </a:lnTo>
                    <a:lnTo>
                      <a:pt x="96" y="364"/>
                    </a:lnTo>
                    <a:lnTo>
                      <a:pt x="102" y="366"/>
                    </a:lnTo>
                    <a:lnTo>
                      <a:pt x="110" y="366"/>
                    </a:lnTo>
                    <a:lnTo>
                      <a:pt x="150" y="366"/>
                    </a:lnTo>
                    <a:lnTo>
                      <a:pt x="150" y="366"/>
                    </a:lnTo>
                    <a:lnTo>
                      <a:pt x="192" y="366"/>
                    </a:lnTo>
                    <a:lnTo>
                      <a:pt x="192" y="366"/>
                    </a:lnTo>
                    <a:lnTo>
                      <a:pt x="198" y="366"/>
                    </a:lnTo>
                    <a:lnTo>
                      <a:pt x="204" y="364"/>
                    </a:lnTo>
                    <a:lnTo>
                      <a:pt x="214" y="356"/>
                    </a:lnTo>
                    <a:lnTo>
                      <a:pt x="220" y="346"/>
                    </a:lnTo>
                    <a:lnTo>
                      <a:pt x="222" y="340"/>
                    </a:lnTo>
                    <a:lnTo>
                      <a:pt x="224" y="334"/>
                    </a:lnTo>
                    <a:lnTo>
                      <a:pt x="224" y="322"/>
                    </a:lnTo>
                    <a:lnTo>
                      <a:pt x="224" y="322"/>
                    </a:lnTo>
                    <a:lnTo>
                      <a:pt x="224" y="304"/>
                    </a:lnTo>
                    <a:lnTo>
                      <a:pt x="228" y="290"/>
                    </a:lnTo>
                    <a:lnTo>
                      <a:pt x="228" y="290"/>
                    </a:lnTo>
                    <a:lnTo>
                      <a:pt x="236" y="276"/>
                    </a:lnTo>
                    <a:lnTo>
                      <a:pt x="244" y="266"/>
                    </a:lnTo>
                    <a:lnTo>
                      <a:pt x="244" y="266"/>
                    </a:lnTo>
                    <a:lnTo>
                      <a:pt x="266" y="242"/>
                    </a:lnTo>
                    <a:lnTo>
                      <a:pt x="276" y="228"/>
                    </a:lnTo>
                    <a:lnTo>
                      <a:pt x="284" y="214"/>
                    </a:lnTo>
                    <a:lnTo>
                      <a:pt x="290" y="198"/>
                    </a:lnTo>
                    <a:lnTo>
                      <a:pt x="296" y="182"/>
                    </a:lnTo>
                    <a:lnTo>
                      <a:pt x="298" y="166"/>
                    </a:lnTo>
                    <a:lnTo>
                      <a:pt x="300" y="150"/>
                    </a:lnTo>
                    <a:lnTo>
                      <a:pt x="300" y="150"/>
                    </a:lnTo>
                    <a:lnTo>
                      <a:pt x="300" y="136"/>
                    </a:lnTo>
                    <a:lnTo>
                      <a:pt x="298" y="122"/>
                    </a:lnTo>
                    <a:lnTo>
                      <a:pt x="294" y="108"/>
                    </a:lnTo>
                    <a:lnTo>
                      <a:pt x="290" y="94"/>
                    </a:lnTo>
                    <a:lnTo>
                      <a:pt x="284" y="82"/>
                    </a:lnTo>
                    <a:lnTo>
                      <a:pt x="276" y="70"/>
                    </a:lnTo>
                    <a:lnTo>
                      <a:pt x="268" y="58"/>
                    </a:lnTo>
                    <a:lnTo>
                      <a:pt x="260" y="48"/>
                    </a:lnTo>
                    <a:lnTo>
                      <a:pt x="250" y="38"/>
                    </a:lnTo>
                    <a:lnTo>
                      <a:pt x="238" y="30"/>
                    </a:lnTo>
                    <a:lnTo>
                      <a:pt x="226" y="22"/>
                    </a:lnTo>
                    <a:lnTo>
                      <a:pt x="214" y="14"/>
                    </a:lnTo>
                    <a:lnTo>
                      <a:pt x="202" y="10"/>
                    </a:lnTo>
                    <a:lnTo>
                      <a:pt x="188" y="6"/>
                    </a:lnTo>
                    <a:lnTo>
                      <a:pt x="174" y="2"/>
                    </a:lnTo>
                    <a:lnTo>
                      <a:pt x="158" y="0"/>
                    </a:lnTo>
                    <a:lnTo>
                      <a:pt x="158" y="0"/>
                    </a:lnTo>
                    <a:close/>
                    <a:moveTo>
                      <a:pt x="252" y="158"/>
                    </a:moveTo>
                    <a:lnTo>
                      <a:pt x="252" y="158"/>
                    </a:lnTo>
                    <a:lnTo>
                      <a:pt x="244" y="156"/>
                    </a:lnTo>
                    <a:lnTo>
                      <a:pt x="238" y="152"/>
                    </a:lnTo>
                    <a:lnTo>
                      <a:pt x="238" y="152"/>
                    </a:lnTo>
                    <a:lnTo>
                      <a:pt x="234" y="146"/>
                    </a:lnTo>
                    <a:lnTo>
                      <a:pt x="232" y="138"/>
                    </a:lnTo>
                    <a:lnTo>
                      <a:pt x="232" y="138"/>
                    </a:lnTo>
                    <a:lnTo>
                      <a:pt x="232" y="126"/>
                    </a:lnTo>
                    <a:lnTo>
                      <a:pt x="228" y="112"/>
                    </a:lnTo>
                    <a:lnTo>
                      <a:pt x="222" y="102"/>
                    </a:lnTo>
                    <a:lnTo>
                      <a:pt x="214" y="92"/>
                    </a:lnTo>
                    <a:lnTo>
                      <a:pt x="204" y="84"/>
                    </a:lnTo>
                    <a:lnTo>
                      <a:pt x="194" y="76"/>
                    </a:lnTo>
                    <a:lnTo>
                      <a:pt x="182" y="72"/>
                    </a:lnTo>
                    <a:lnTo>
                      <a:pt x="168" y="70"/>
                    </a:lnTo>
                    <a:lnTo>
                      <a:pt x="168" y="70"/>
                    </a:lnTo>
                    <a:lnTo>
                      <a:pt x="160" y="68"/>
                    </a:lnTo>
                    <a:lnTo>
                      <a:pt x="154" y="64"/>
                    </a:lnTo>
                    <a:lnTo>
                      <a:pt x="150" y="58"/>
                    </a:lnTo>
                    <a:lnTo>
                      <a:pt x="150" y="50"/>
                    </a:lnTo>
                    <a:lnTo>
                      <a:pt x="150" y="50"/>
                    </a:lnTo>
                    <a:lnTo>
                      <a:pt x="152" y="42"/>
                    </a:lnTo>
                    <a:lnTo>
                      <a:pt x="156" y="38"/>
                    </a:lnTo>
                    <a:lnTo>
                      <a:pt x="162" y="34"/>
                    </a:lnTo>
                    <a:lnTo>
                      <a:pt x="170" y="32"/>
                    </a:lnTo>
                    <a:lnTo>
                      <a:pt x="170" y="32"/>
                    </a:lnTo>
                    <a:lnTo>
                      <a:pt x="190" y="36"/>
                    </a:lnTo>
                    <a:lnTo>
                      <a:pt x="210" y="42"/>
                    </a:lnTo>
                    <a:lnTo>
                      <a:pt x="226" y="52"/>
                    </a:lnTo>
                    <a:lnTo>
                      <a:pt x="242" y="66"/>
                    </a:lnTo>
                    <a:lnTo>
                      <a:pt x="254" y="80"/>
                    </a:lnTo>
                    <a:lnTo>
                      <a:pt x="262" y="98"/>
                    </a:lnTo>
                    <a:lnTo>
                      <a:pt x="268" y="118"/>
                    </a:lnTo>
                    <a:lnTo>
                      <a:pt x="270" y="138"/>
                    </a:lnTo>
                    <a:lnTo>
                      <a:pt x="270" y="138"/>
                    </a:lnTo>
                    <a:lnTo>
                      <a:pt x="270" y="146"/>
                    </a:lnTo>
                    <a:lnTo>
                      <a:pt x="266" y="152"/>
                    </a:lnTo>
                    <a:lnTo>
                      <a:pt x="266" y="152"/>
                    </a:lnTo>
                    <a:lnTo>
                      <a:pt x="260" y="156"/>
                    </a:lnTo>
                    <a:lnTo>
                      <a:pt x="252" y="158"/>
                    </a:lnTo>
                    <a:lnTo>
                      <a:pt x="252" y="1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17" name="Rectangle 50"/>
              <p:cNvSpPr>
                <a:spLocks noChangeArrowheads="1"/>
              </p:cNvSpPr>
              <p:nvPr/>
            </p:nvSpPr>
            <p:spPr bwMode="auto">
              <a:xfrm>
                <a:off x="1838325" y="1609725"/>
                <a:ext cx="234950" cy="1143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18" name="Rectangle 51"/>
              <p:cNvSpPr>
                <a:spLocks noChangeArrowheads="1"/>
              </p:cNvSpPr>
              <p:nvPr/>
            </p:nvSpPr>
            <p:spPr bwMode="auto">
              <a:xfrm>
                <a:off x="1838325" y="1765300"/>
                <a:ext cx="234950" cy="50800"/>
              </a:xfrm>
              <a:prstGeom prst="rect">
                <a:avLst/>
              </a:prstGeom>
              <a:grpFill/>
              <a:ln w="9525">
                <a:noFill/>
                <a:miter lim="800000"/>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19" name="Freeform 52"/>
              <p:cNvSpPr>
                <a:spLocks/>
              </p:cNvSpPr>
              <p:nvPr/>
            </p:nvSpPr>
            <p:spPr bwMode="auto">
              <a:xfrm>
                <a:off x="1927225" y="911225"/>
                <a:ext cx="53975" cy="180975"/>
              </a:xfrm>
              <a:custGeom>
                <a:avLst/>
                <a:gdLst/>
                <a:ahLst/>
                <a:cxnLst>
                  <a:cxn ang="0">
                    <a:pos x="34" y="112"/>
                  </a:cxn>
                  <a:cxn ang="0">
                    <a:pos x="4" y="114"/>
                  </a:cxn>
                  <a:cxn ang="0">
                    <a:pos x="0" y="0"/>
                  </a:cxn>
                  <a:cxn ang="0">
                    <a:pos x="28" y="0"/>
                  </a:cxn>
                  <a:cxn ang="0">
                    <a:pos x="34" y="112"/>
                  </a:cxn>
                </a:cxnLst>
                <a:rect l="0" t="0" r="r" b="b"/>
                <a:pathLst>
                  <a:path w="34" h="114">
                    <a:moveTo>
                      <a:pt x="34" y="112"/>
                    </a:moveTo>
                    <a:lnTo>
                      <a:pt x="4" y="114"/>
                    </a:lnTo>
                    <a:lnTo>
                      <a:pt x="0" y="0"/>
                    </a:lnTo>
                    <a:lnTo>
                      <a:pt x="28" y="0"/>
                    </a:lnTo>
                    <a:lnTo>
                      <a:pt x="34" y="1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20" name="Freeform 53"/>
              <p:cNvSpPr>
                <a:spLocks/>
              </p:cNvSpPr>
              <p:nvPr/>
            </p:nvSpPr>
            <p:spPr bwMode="auto">
              <a:xfrm>
                <a:off x="1698625" y="962025"/>
                <a:ext cx="130175" cy="177800"/>
              </a:xfrm>
              <a:custGeom>
                <a:avLst/>
                <a:gdLst/>
                <a:ahLst/>
                <a:cxnLst>
                  <a:cxn ang="0">
                    <a:pos x="58" y="112"/>
                  </a:cxn>
                  <a:cxn ang="0">
                    <a:pos x="0" y="14"/>
                  </a:cxn>
                  <a:cxn ang="0">
                    <a:pos x="26" y="0"/>
                  </a:cxn>
                  <a:cxn ang="0">
                    <a:pos x="82" y="98"/>
                  </a:cxn>
                  <a:cxn ang="0">
                    <a:pos x="58" y="112"/>
                  </a:cxn>
                </a:cxnLst>
                <a:rect l="0" t="0" r="r" b="b"/>
                <a:pathLst>
                  <a:path w="82" h="112">
                    <a:moveTo>
                      <a:pt x="58" y="112"/>
                    </a:moveTo>
                    <a:lnTo>
                      <a:pt x="0" y="14"/>
                    </a:lnTo>
                    <a:lnTo>
                      <a:pt x="26" y="0"/>
                    </a:lnTo>
                    <a:lnTo>
                      <a:pt x="82" y="98"/>
                    </a:lnTo>
                    <a:lnTo>
                      <a:pt x="58" y="1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21" name="Freeform 54"/>
              <p:cNvSpPr>
                <a:spLocks/>
              </p:cNvSpPr>
              <p:nvPr/>
            </p:nvSpPr>
            <p:spPr bwMode="auto">
              <a:xfrm>
                <a:off x="1536700" y="1123950"/>
                <a:ext cx="180975" cy="130175"/>
              </a:xfrm>
              <a:custGeom>
                <a:avLst/>
                <a:gdLst/>
                <a:ahLst/>
                <a:cxnLst>
                  <a:cxn ang="0">
                    <a:pos x="14" y="0"/>
                  </a:cxn>
                  <a:cxn ang="0">
                    <a:pos x="114" y="58"/>
                  </a:cxn>
                  <a:cxn ang="0">
                    <a:pos x="98" y="82"/>
                  </a:cxn>
                  <a:cxn ang="0">
                    <a:pos x="0" y="26"/>
                  </a:cxn>
                  <a:cxn ang="0">
                    <a:pos x="14" y="0"/>
                  </a:cxn>
                </a:cxnLst>
                <a:rect l="0" t="0" r="r" b="b"/>
                <a:pathLst>
                  <a:path w="114" h="82">
                    <a:moveTo>
                      <a:pt x="14" y="0"/>
                    </a:moveTo>
                    <a:lnTo>
                      <a:pt x="114" y="58"/>
                    </a:lnTo>
                    <a:lnTo>
                      <a:pt x="98" y="82"/>
                    </a:lnTo>
                    <a:lnTo>
                      <a:pt x="0" y="26"/>
                    </a:lnTo>
                    <a:lnTo>
                      <a:pt x="1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22" name="Freeform 55"/>
              <p:cNvSpPr>
                <a:spLocks/>
              </p:cNvSpPr>
              <p:nvPr/>
            </p:nvSpPr>
            <p:spPr bwMode="auto">
              <a:xfrm>
                <a:off x="2190750" y="1123950"/>
                <a:ext cx="177800" cy="130175"/>
              </a:xfrm>
              <a:custGeom>
                <a:avLst/>
                <a:gdLst/>
                <a:ahLst/>
                <a:cxnLst>
                  <a:cxn ang="0">
                    <a:pos x="98" y="0"/>
                  </a:cxn>
                  <a:cxn ang="0">
                    <a:pos x="0" y="58"/>
                  </a:cxn>
                  <a:cxn ang="0">
                    <a:pos x="14" y="82"/>
                  </a:cxn>
                  <a:cxn ang="0">
                    <a:pos x="112" y="26"/>
                  </a:cxn>
                  <a:cxn ang="0">
                    <a:pos x="98" y="0"/>
                  </a:cxn>
                </a:cxnLst>
                <a:rect l="0" t="0" r="r" b="b"/>
                <a:pathLst>
                  <a:path w="112" h="82">
                    <a:moveTo>
                      <a:pt x="98" y="0"/>
                    </a:moveTo>
                    <a:lnTo>
                      <a:pt x="0" y="58"/>
                    </a:lnTo>
                    <a:lnTo>
                      <a:pt x="14" y="82"/>
                    </a:lnTo>
                    <a:lnTo>
                      <a:pt x="112" y="26"/>
                    </a:lnTo>
                    <a:lnTo>
                      <a:pt x="9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sp>
            <p:nvSpPr>
              <p:cNvPr id="23" name="Freeform 56"/>
              <p:cNvSpPr>
                <a:spLocks/>
              </p:cNvSpPr>
              <p:nvPr/>
            </p:nvSpPr>
            <p:spPr bwMode="auto">
              <a:xfrm>
                <a:off x="2076450" y="962025"/>
                <a:ext cx="130175" cy="177800"/>
              </a:xfrm>
              <a:custGeom>
                <a:avLst/>
                <a:gdLst/>
                <a:ahLst/>
                <a:cxnLst>
                  <a:cxn ang="0">
                    <a:pos x="26" y="112"/>
                  </a:cxn>
                  <a:cxn ang="0">
                    <a:pos x="0" y="98"/>
                  </a:cxn>
                  <a:cxn ang="0">
                    <a:pos x="58" y="0"/>
                  </a:cxn>
                  <a:cxn ang="0">
                    <a:pos x="82" y="14"/>
                  </a:cxn>
                  <a:cxn ang="0">
                    <a:pos x="26" y="112"/>
                  </a:cxn>
                </a:cxnLst>
                <a:rect l="0" t="0" r="r" b="b"/>
                <a:pathLst>
                  <a:path w="82" h="112">
                    <a:moveTo>
                      <a:pt x="26" y="112"/>
                    </a:moveTo>
                    <a:lnTo>
                      <a:pt x="0" y="98"/>
                    </a:lnTo>
                    <a:lnTo>
                      <a:pt x="58" y="0"/>
                    </a:lnTo>
                    <a:lnTo>
                      <a:pt x="82" y="14"/>
                    </a:lnTo>
                    <a:lnTo>
                      <a:pt x="26" y="1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u="sng">
                  <a:cs typeface="+mn-ea"/>
                  <a:sym typeface="+mn-lt"/>
                </a:endParaRPr>
              </a:p>
            </p:txBody>
          </p:sp>
        </p:grpSp>
      </p:grpSp>
      <p:grpSp>
        <p:nvGrpSpPr>
          <p:cNvPr id="24" name="组 23"/>
          <p:cNvGrpSpPr/>
          <p:nvPr/>
        </p:nvGrpSpPr>
        <p:grpSpPr>
          <a:xfrm>
            <a:off x="6354491" y="5215749"/>
            <a:ext cx="841440" cy="841440"/>
            <a:chOff x="5496960" y="3158538"/>
            <a:chExt cx="886177" cy="886177"/>
          </a:xfrm>
        </p:grpSpPr>
        <p:sp>
          <p:nvSpPr>
            <p:cNvPr id="25" name="椭圆 24"/>
            <p:cNvSpPr/>
            <p:nvPr/>
          </p:nvSpPr>
          <p:spPr>
            <a:xfrm>
              <a:off x="5496960" y="3158538"/>
              <a:ext cx="886177" cy="8861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cs typeface="+mn-ea"/>
                <a:sym typeface="+mn-lt"/>
              </a:endParaRPr>
            </a:p>
          </p:txBody>
        </p:sp>
        <p:grpSp>
          <p:nvGrpSpPr>
            <p:cNvPr id="26" name="组 25"/>
            <p:cNvGrpSpPr/>
            <p:nvPr/>
          </p:nvGrpSpPr>
          <p:grpSpPr>
            <a:xfrm>
              <a:off x="5746728" y="3487995"/>
              <a:ext cx="386641" cy="227262"/>
              <a:chOff x="3902075" y="4498975"/>
              <a:chExt cx="831850" cy="488950"/>
            </a:xfrm>
            <a:solidFill>
              <a:schemeClr val="bg1"/>
            </a:solidFill>
          </p:grpSpPr>
          <p:sp>
            <p:nvSpPr>
              <p:cNvPr id="27" name="Freeform 230"/>
              <p:cNvSpPr>
                <a:spLocks noEditPoints="1"/>
              </p:cNvSpPr>
              <p:nvPr/>
            </p:nvSpPr>
            <p:spPr bwMode="auto">
              <a:xfrm>
                <a:off x="4092575" y="4498975"/>
                <a:ext cx="450850" cy="488950"/>
              </a:xfrm>
              <a:custGeom>
                <a:avLst/>
                <a:gdLst/>
                <a:ahLst/>
                <a:cxnLst>
                  <a:cxn ang="0">
                    <a:pos x="70" y="72"/>
                  </a:cxn>
                  <a:cxn ang="0">
                    <a:pos x="76" y="44"/>
                  </a:cxn>
                  <a:cxn ang="0">
                    <a:pos x="90" y="20"/>
                  </a:cxn>
                  <a:cxn ang="0">
                    <a:pos x="114" y="6"/>
                  </a:cxn>
                  <a:cxn ang="0">
                    <a:pos x="142" y="0"/>
                  </a:cxn>
                  <a:cxn ang="0">
                    <a:pos x="156" y="2"/>
                  </a:cxn>
                  <a:cxn ang="0">
                    <a:pos x="182" y="12"/>
                  </a:cxn>
                  <a:cxn ang="0">
                    <a:pos x="202" y="30"/>
                  </a:cxn>
                  <a:cxn ang="0">
                    <a:pos x="212" y="56"/>
                  </a:cxn>
                  <a:cxn ang="0">
                    <a:pos x="212" y="72"/>
                  </a:cxn>
                  <a:cxn ang="0">
                    <a:pos x="208" y="100"/>
                  </a:cxn>
                  <a:cxn ang="0">
                    <a:pos x="192" y="122"/>
                  </a:cxn>
                  <a:cxn ang="0">
                    <a:pos x="170" y="138"/>
                  </a:cxn>
                  <a:cxn ang="0">
                    <a:pos x="142" y="142"/>
                  </a:cxn>
                  <a:cxn ang="0">
                    <a:pos x="128" y="142"/>
                  </a:cxn>
                  <a:cxn ang="0">
                    <a:pos x="102" y="130"/>
                  </a:cxn>
                  <a:cxn ang="0">
                    <a:pos x="82" y="112"/>
                  </a:cxn>
                  <a:cxn ang="0">
                    <a:pos x="72" y="86"/>
                  </a:cxn>
                  <a:cxn ang="0">
                    <a:pos x="70" y="72"/>
                  </a:cxn>
                  <a:cxn ang="0">
                    <a:pos x="142" y="190"/>
                  </a:cxn>
                  <a:cxn ang="0">
                    <a:pos x="104" y="194"/>
                  </a:cxn>
                  <a:cxn ang="0">
                    <a:pos x="74" y="202"/>
                  </a:cxn>
                  <a:cxn ang="0">
                    <a:pos x="48" y="214"/>
                  </a:cxn>
                  <a:cxn ang="0">
                    <a:pos x="16" y="244"/>
                  </a:cxn>
                  <a:cxn ang="0">
                    <a:pos x="0" y="268"/>
                  </a:cxn>
                  <a:cxn ang="0">
                    <a:pos x="284" y="308"/>
                  </a:cxn>
                  <a:cxn ang="0">
                    <a:pos x="284" y="268"/>
                  </a:cxn>
                  <a:cxn ang="0">
                    <a:pos x="268" y="244"/>
                  </a:cxn>
                  <a:cxn ang="0">
                    <a:pos x="234" y="214"/>
                  </a:cxn>
                  <a:cxn ang="0">
                    <a:pos x="210" y="202"/>
                  </a:cxn>
                  <a:cxn ang="0">
                    <a:pos x="180" y="194"/>
                  </a:cxn>
                  <a:cxn ang="0">
                    <a:pos x="142" y="190"/>
                  </a:cxn>
                </a:cxnLst>
                <a:rect l="0" t="0" r="r" b="b"/>
                <a:pathLst>
                  <a:path w="284" h="308">
                    <a:moveTo>
                      <a:pt x="70" y="72"/>
                    </a:moveTo>
                    <a:lnTo>
                      <a:pt x="70" y="72"/>
                    </a:lnTo>
                    <a:lnTo>
                      <a:pt x="72" y="56"/>
                    </a:lnTo>
                    <a:lnTo>
                      <a:pt x="76" y="44"/>
                    </a:lnTo>
                    <a:lnTo>
                      <a:pt x="82" y="30"/>
                    </a:lnTo>
                    <a:lnTo>
                      <a:pt x="90" y="20"/>
                    </a:lnTo>
                    <a:lnTo>
                      <a:pt x="102" y="12"/>
                    </a:lnTo>
                    <a:lnTo>
                      <a:pt x="114" y="6"/>
                    </a:lnTo>
                    <a:lnTo>
                      <a:pt x="128" y="2"/>
                    </a:lnTo>
                    <a:lnTo>
                      <a:pt x="142" y="0"/>
                    </a:lnTo>
                    <a:lnTo>
                      <a:pt x="142" y="0"/>
                    </a:lnTo>
                    <a:lnTo>
                      <a:pt x="156" y="2"/>
                    </a:lnTo>
                    <a:lnTo>
                      <a:pt x="170" y="6"/>
                    </a:lnTo>
                    <a:lnTo>
                      <a:pt x="182" y="12"/>
                    </a:lnTo>
                    <a:lnTo>
                      <a:pt x="192" y="20"/>
                    </a:lnTo>
                    <a:lnTo>
                      <a:pt x="202" y="30"/>
                    </a:lnTo>
                    <a:lnTo>
                      <a:pt x="208" y="44"/>
                    </a:lnTo>
                    <a:lnTo>
                      <a:pt x="212" y="56"/>
                    </a:lnTo>
                    <a:lnTo>
                      <a:pt x="212" y="72"/>
                    </a:lnTo>
                    <a:lnTo>
                      <a:pt x="212" y="72"/>
                    </a:lnTo>
                    <a:lnTo>
                      <a:pt x="212" y="86"/>
                    </a:lnTo>
                    <a:lnTo>
                      <a:pt x="208" y="100"/>
                    </a:lnTo>
                    <a:lnTo>
                      <a:pt x="202" y="112"/>
                    </a:lnTo>
                    <a:lnTo>
                      <a:pt x="192" y="122"/>
                    </a:lnTo>
                    <a:lnTo>
                      <a:pt x="182" y="130"/>
                    </a:lnTo>
                    <a:lnTo>
                      <a:pt x="170" y="138"/>
                    </a:lnTo>
                    <a:lnTo>
                      <a:pt x="156" y="142"/>
                    </a:lnTo>
                    <a:lnTo>
                      <a:pt x="142" y="142"/>
                    </a:lnTo>
                    <a:lnTo>
                      <a:pt x="142" y="142"/>
                    </a:lnTo>
                    <a:lnTo>
                      <a:pt x="128" y="142"/>
                    </a:lnTo>
                    <a:lnTo>
                      <a:pt x="114" y="138"/>
                    </a:lnTo>
                    <a:lnTo>
                      <a:pt x="102" y="130"/>
                    </a:lnTo>
                    <a:lnTo>
                      <a:pt x="90" y="122"/>
                    </a:lnTo>
                    <a:lnTo>
                      <a:pt x="82" y="112"/>
                    </a:lnTo>
                    <a:lnTo>
                      <a:pt x="76" y="100"/>
                    </a:lnTo>
                    <a:lnTo>
                      <a:pt x="72" y="86"/>
                    </a:lnTo>
                    <a:lnTo>
                      <a:pt x="70" y="72"/>
                    </a:lnTo>
                    <a:lnTo>
                      <a:pt x="70" y="72"/>
                    </a:lnTo>
                    <a:close/>
                    <a:moveTo>
                      <a:pt x="142" y="190"/>
                    </a:moveTo>
                    <a:lnTo>
                      <a:pt x="142" y="190"/>
                    </a:lnTo>
                    <a:lnTo>
                      <a:pt x="122" y="190"/>
                    </a:lnTo>
                    <a:lnTo>
                      <a:pt x="104" y="194"/>
                    </a:lnTo>
                    <a:lnTo>
                      <a:pt x="88" y="198"/>
                    </a:lnTo>
                    <a:lnTo>
                      <a:pt x="74" y="202"/>
                    </a:lnTo>
                    <a:lnTo>
                      <a:pt x="60" y="208"/>
                    </a:lnTo>
                    <a:lnTo>
                      <a:pt x="48" y="214"/>
                    </a:lnTo>
                    <a:lnTo>
                      <a:pt x="30" y="230"/>
                    </a:lnTo>
                    <a:lnTo>
                      <a:pt x="16" y="244"/>
                    </a:lnTo>
                    <a:lnTo>
                      <a:pt x="6" y="256"/>
                    </a:lnTo>
                    <a:lnTo>
                      <a:pt x="0" y="268"/>
                    </a:lnTo>
                    <a:lnTo>
                      <a:pt x="0" y="308"/>
                    </a:lnTo>
                    <a:lnTo>
                      <a:pt x="284" y="308"/>
                    </a:lnTo>
                    <a:lnTo>
                      <a:pt x="284" y="268"/>
                    </a:lnTo>
                    <a:lnTo>
                      <a:pt x="284" y="268"/>
                    </a:lnTo>
                    <a:lnTo>
                      <a:pt x="278" y="256"/>
                    </a:lnTo>
                    <a:lnTo>
                      <a:pt x="268" y="244"/>
                    </a:lnTo>
                    <a:lnTo>
                      <a:pt x="254" y="230"/>
                    </a:lnTo>
                    <a:lnTo>
                      <a:pt x="234" y="214"/>
                    </a:lnTo>
                    <a:lnTo>
                      <a:pt x="224" y="208"/>
                    </a:lnTo>
                    <a:lnTo>
                      <a:pt x="210" y="202"/>
                    </a:lnTo>
                    <a:lnTo>
                      <a:pt x="196" y="198"/>
                    </a:lnTo>
                    <a:lnTo>
                      <a:pt x="180" y="194"/>
                    </a:lnTo>
                    <a:lnTo>
                      <a:pt x="162" y="190"/>
                    </a:lnTo>
                    <a:lnTo>
                      <a:pt x="142" y="190"/>
                    </a:lnTo>
                    <a:lnTo>
                      <a:pt x="142" y="19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 name="Freeform 231"/>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 name="Freeform 232"/>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 name="Freeform 233"/>
              <p:cNvSpPr>
                <a:spLocks/>
              </p:cNvSpPr>
              <p:nvPr/>
            </p:nvSpPr>
            <p:spPr bwMode="auto">
              <a:xfrm>
                <a:off x="4467225" y="4498975"/>
                <a:ext cx="190500" cy="187325"/>
              </a:xfrm>
              <a:custGeom>
                <a:avLst/>
                <a:gdLst/>
                <a:ahLst/>
                <a:cxnLst>
                  <a:cxn ang="0">
                    <a:pos x="60" y="0"/>
                  </a:cxn>
                  <a:cxn ang="0">
                    <a:pos x="60" y="0"/>
                  </a:cxn>
                  <a:cxn ang="0">
                    <a:pos x="72" y="2"/>
                  </a:cxn>
                  <a:cxn ang="0">
                    <a:pos x="84" y="4"/>
                  </a:cxn>
                  <a:cxn ang="0">
                    <a:pos x="94" y="10"/>
                  </a:cxn>
                  <a:cxn ang="0">
                    <a:pos x="102" y="18"/>
                  </a:cxn>
                  <a:cxn ang="0">
                    <a:pos x="110" y="26"/>
                  </a:cxn>
                  <a:cxn ang="0">
                    <a:pos x="114" y="36"/>
                  </a:cxn>
                  <a:cxn ang="0">
                    <a:pos x="118" y="48"/>
                  </a:cxn>
                  <a:cxn ang="0">
                    <a:pos x="120" y="60"/>
                  </a:cxn>
                  <a:cxn ang="0">
                    <a:pos x="120" y="60"/>
                  </a:cxn>
                  <a:cxn ang="0">
                    <a:pos x="118" y="72"/>
                  </a:cxn>
                  <a:cxn ang="0">
                    <a:pos x="114" y="82"/>
                  </a:cxn>
                  <a:cxn ang="0">
                    <a:pos x="110" y="92"/>
                  </a:cxn>
                  <a:cxn ang="0">
                    <a:pos x="102" y="102"/>
                  </a:cxn>
                  <a:cxn ang="0">
                    <a:pos x="94" y="108"/>
                  </a:cxn>
                  <a:cxn ang="0">
                    <a:pos x="84" y="114"/>
                  </a:cxn>
                  <a:cxn ang="0">
                    <a:pos x="72" y="118"/>
                  </a:cxn>
                  <a:cxn ang="0">
                    <a:pos x="60" y="118"/>
                  </a:cxn>
                  <a:cxn ang="0">
                    <a:pos x="60" y="118"/>
                  </a:cxn>
                  <a:cxn ang="0">
                    <a:pos x="48" y="118"/>
                  </a:cxn>
                  <a:cxn ang="0">
                    <a:pos x="38" y="114"/>
                  </a:cxn>
                  <a:cxn ang="0">
                    <a:pos x="26" y="108"/>
                  </a:cxn>
                  <a:cxn ang="0">
                    <a:pos x="18" y="102"/>
                  </a:cxn>
                  <a:cxn ang="0">
                    <a:pos x="10" y="92"/>
                  </a:cxn>
                  <a:cxn ang="0">
                    <a:pos x="6" y="82"/>
                  </a:cxn>
                  <a:cxn ang="0">
                    <a:pos x="2" y="72"/>
                  </a:cxn>
                  <a:cxn ang="0">
                    <a:pos x="0" y="60"/>
                  </a:cxn>
                  <a:cxn ang="0">
                    <a:pos x="0" y="60"/>
                  </a:cxn>
                  <a:cxn ang="0">
                    <a:pos x="2" y="48"/>
                  </a:cxn>
                  <a:cxn ang="0">
                    <a:pos x="6" y="36"/>
                  </a:cxn>
                  <a:cxn ang="0">
                    <a:pos x="10" y="26"/>
                  </a:cxn>
                  <a:cxn ang="0">
                    <a:pos x="18" y="18"/>
                  </a:cxn>
                  <a:cxn ang="0">
                    <a:pos x="26" y="10"/>
                  </a:cxn>
                  <a:cxn ang="0">
                    <a:pos x="38" y="4"/>
                  </a:cxn>
                  <a:cxn ang="0">
                    <a:pos x="48" y="2"/>
                  </a:cxn>
                  <a:cxn ang="0">
                    <a:pos x="60" y="0"/>
                  </a:cxn>
                  <a:cxn ang="0">
                    <a:pos x="60" y="0"/>
                  </a:cxn>
                </a:cxnLst>
                <a:rect l="0" t="0" r="r" b="b"/>
                <a:pathLst>
                  <a:path w="120" h="118">
                    <a:moveTo>
                      <a:pt x="60" y="0"/>
                    </a:moveTo>
                    <a:lnTo>
                      <a:pt x="60" y="0"/>
                    </a:lnTo>
                    <a:lnTo>
                      <a:pt x="72" y="2"/>
                    </a:lnTo>
                    <a:lnTo>
                      <a:pt x="84" y="4"/>
                    </a:lnTo>
                    <a:lnTo>
                      <a:pt x="94" y="10"/>
                    </a:lnTo>
                    <a:lnTo>
                      <a:pt x="102" y="18"/>
                    </a:lnTo>
                    <a:lnTo>
                      <a:pt x="110" y="26"/>
                    </a:lnTo>
                    <a:lnTo>
                      <a:pt x="114" y="36"/>
                    </a:lnTo>
                    <a:lnTo>
                      <a:pt x="118" y="48"/>
                    </a:lnTo>
                    <a:lnTo>
                      <a:pt x="120" y="60"/>
                    </a:lnTo>
                    <a:lnTo>
                      <a:pt x="120" y="60"/>
                    </a:lnTo>
                    <a:lnTo>
                      <a:pt x="118" y="72"/>
                    </a:lnTo>
                    <a:lnTo>
                      <a:pt x="114" y="82"/>
                    </a:lnTo>
                    <a:lnTo>
                      <a:pt x="110" y="92"/>
                    </a:lnTo>
                    <a:lnTo>
                      <a:pt x="102" y="102"/>
                    </a:lnTo>
                    <a:lnTo>
                      <a:pt x="94" y="108"/>
                    </a:lnTo>
                    <a:lnTo>
                      <a:pt x="84" y="114"/>
                    </a:lnTo>
                    <a:lnTo>
                      <a:pt x="72" y="118"/>
                    </a:lnTo>
                    <a:lnTo>
                      <a:pt x="60" y="118"/>
                    </a:lnTo>
                    <a:lnTo>
                      <a:pt x="60" y="118"/>
                    </a:lnTo>
                    <a:lnTo>
                      <a:pt x="48" y="118"/>
                    </a:lnTo>
                    <a:lnTo>
                      <a:pt x="38" y="114"/>
                    </a:lnTo>
                    <a:lnTo>
                      <a:pt x="26" y="108"/>
                    </a:lnTo>
                    <a:lnTo>
                      <a:pt x="18" y="102"/>
                    </a:lnTo>
                    <a:lnTo>
                      <a:pt x="10" y="92"/>
                    </a:lnTo>
                    <a:lnTo>
                      <a:pt x="6" y="82"/>
                    </a:lnTo>
                    <a:lnTo>
                      <a:pt x="2" y="72"/>
                    </a:lnTo>
                    <a:lnTo>
                      <a:pt x="0" y="60"/>
                    </a:lnTo>
                    <a:lnTo>
                      <a:pt x="0" y="60"/>
                    </a:lnTo>
                    <a:lnTo>
                      <a:pt x="2" y="48"/>
                    </a:lnTo>
                    <a:lnTo>
                      <a:pt x="6" y="36"/>
                    </a:lnTo>
                    <a:lnTo>
                      <a:pt x="10" y="26"/>
                    </a:lnTo>
                    <a:lnTo>
                      <a:pt x="18" y="18"/>
                    </a:lnTo>
                    <a:lnTo>
                      <a:pt x="26" y="10"/>
                    </a:lnTo>
                    <a:lnTo>
                      <a:pt x="38" y="4"/>
                    </a:lnTo>
                    <a:lnTo>
                      <a:pt x="48" y="2"/>
                    </a:lnTo>
                    <a:lnTo>
                      <a:pt x="60" y="0"/>
                    </a:lnTo>
                    <a:lnTo>
                      <a:pt x="6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 name="Freeform 234"/>
              <p:cNvSpPr>
                <a:spLocks/>
              </p:cNvSpPr>
              <p:nvPr/>
            </p:nvSpPr>
            <p:spPr bwMode="auto">
              <a:xfrm>
                <a:off x="4457700" y="4762500"/>
                <a:ext cx="276225" cy="155575"/>
              </a:xfrm>
              <a:custGeom>
                <a:avLst/>
                <a:gdLst/>
                <a:ahLst/>
                <a:cxnLst>
                  <a:cxn ang="0">
                    <a:pos x="66" y="0"/>
                  </a:cxn>
                  <a:cxn ang="0">
                    <a:pos x="66" y="0"/>
                  </a:cxn>
                  <a:cxn ang="0">
                    <a:pos x="46" y="2"/>
                  </a:cxn>
                  <a:cxn ang="0">
                    <a:pos x="28" y="6"/>
                  </a:cxn>
                  <a:cxn ang="0">
                    <a:pos x="14" y="12"/>
                  </a:cxn>
                  <a:cxn ang="0">
                    <a:pos x="0" y="20"/>
                  </a:cxn>
                  <a:cxn ang="0">
                    <a:pos x="0" y="20"/>
                  </a:cxn>
                  <a:cxn ang="0">
                    <a:pos x="18" y="30"/>
                  </a:cxn>
                  <a:cxn ang="0">
                    <a:pos x="34" y="42"/>
                  </a:cxn>
                  <a:cxn ang="0">
                    <a:pos x="48" y="54"/>
                  </a:cxn>
                  <a:cxn ang="0">
                    <a:pos x="58" y="66"/>
                  </a:cxn>
                  <a:cxn ang="0">
                    <a:pos x="66" y="76"/>
                  </a:cxn>
                  <a:cxn ang="0">
                    <a:pos x="72" y="86"/>
                  </a:cxn>
                  <a:cxn ang="0">
                    <a:pos x="76" y="96"/>
                  </a:cxn>
                  <a:cxn ang="0">
                    <a:pos x="76" y="98"/>
                  </a:cxn>
                  <a:cxn ang="0">
                    <a:pos x="174" y="98"/>
                  </a:cxn>
                  <a:cxn ang="0">
                    <a:pos x="174" y="66"/>
                  </a:cxn>
                  <a:cxn ang="0">
                    <a:pos x="174" y="66"/>
                  </a:cxn>
                  <a:cxn ang="0">
                    <a:pos x="168" y="56"/>
                  </a:cxn>
                  <a:cxn ang="0">
                    <a:pos x="160" y="44"/>
                  </a:cxn>
                  <a:cxn ang="0">
                    <a:pos x="150" y="32"/>
                  </a:cxn>
                  <a:cxn ang="0">
                    <a:pos x="136" y="20"/>
                  </a:cxn>
                  <a:cxn ang="0">
                    <a:pos x="116" y="10"/>
                  </a:cxn>
                  <a:cxn ang="0">
                    <a:pos x="106" y="6"/>
                  </a:cxn>
                  <a:cxn ang="0">
                    <a:pos x="94" y="4"/>
                  </a:cxn>
                  <a:cxn ang="0">
                    <a:pos x="80" y="0"/>
                  </a:cxn>
                  <a:cxn ang="0">
                    <a:pos x="66" y="0"/>
                  </a:cxn>
                  <a:cxn ang="0">
                    <a:pos x="66" y="0"/>
                  </a:cxn>
                </a:cxnLst>
                <a:rect l="0" t="0" r="r" b="b"/>
                <a:pathLst>
                  <a:path w="174" h="98">
                    <a:moveTo>
                      <a:pt x="66" y="0"/>
                    </a:moveTo>
                    <a:lnTo>
                      <a:pt x="66" y="0"/>
                    </a:lnTo>
                    <a:lnTo>
                      <a:pt x="46" y="2"/>
                    </a:lnTo>
                    <a:lnTo>
                      <a:pt x="28" y="6"/>
                    </a:lnTo>
                    <a:lnTo>
                      <a:pt x="14" y="12"/>
                    </a:lnTo>
                    <a:lnTo>
                      <a:pt x="0" y="20"/>
                    </a:lnTo>
                    <a:lnTo>
                      <a:pt x="0" y="20"/>
                    </a:lnTo>
                    <a:lnTo>
                      <a:pt x="18" y="30"/>
                    </a:lnTo>
                    <a:lnTo>
                      <a:pt x="34" y="42"/>
                    </a:lnTo>
                    <a:lnTo>
                      <a:pt x="48" y="54"/>
                    </a:lnTo>
                    <a:lnTo>
                      <a:pt x="58" y="66"/>
                    </a:lnTo>
                    <a:lnTo>
                      <a:pt x="66" y="76"/>
                    </a:lnTo>
                    <a:lnTo>
                      <a:pt x="72" y="86"/>
                    </a:lnTo>
                    <a:lnTo>
                      <a:pt x="76" y="96"/>
                    </a:lnTo>
                    <a:lnTo>
                      <a:pt x="76" y="98"/>
                    </a:lnTo>
                    <a:lnTo>
                      <a:pt x="174" y="98"/>
                    </a:lnTo>
                    <a:lnTo>
                      <a:pt x="174" y="66"/>
                    </a:lnTo>
                    <a:lnTo>
                      <a:pt x="174" y="66"/>
                    </a:lnTo>
                    <a:lnTo>
                      <a:pt x="168" y="56"/>
                    </a:lnTo>
                    <a:lnTo>
                      <a:pt x="160" y="44"/>
                    </a:lnTo>
                    <a:lnTo>
                      <a:pt x="150" y="32"/>
                    </a:lnTo>
                    <a:lnTo>
                      <a:pt x="136" y="20"/>
                    </a:lnTo>
                    <a:lnTo>
                      <a:pt x="116" y="10"/>
                    </a:lnTo>
                    <a:lnTo>
                      <a:pt x="106" y="6"/>
                    </a:lnTo>
                    <a:lnTo>
                      <a:pt x="94" y="4"/>
                    </a:lnTo>
                    <a:lnTo>
                      <a:pt x="80" y="0"/>
                    </a:lnTo>
                    <a:lnTo>
                      <a:pt x="66" y="0"/>
                    </a:lnTo>
                    <a:lnTo>
                      <a:pt x="6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 name="Freeform 235"/>
              <p:cNvSpPr>
                <a:spLocks/>
              </p:cNvSpPr>
              <p:nvPr/>
            </p:nvSpPr>
            <p:spPr bwMode="auto">
              <a:xfrm>
                <a:off x="3978275" y="4498975"/>
                <a:ext cx="187325" cy="187325"/>
              </a:xfrm>
              <a:custGeom>
                <a:avLst/>
                <a:gdLst/>
                <a:ahLst/>
                <a:cxnLst>
                  <a:cxn ang="0">
                    <a:pos x="60" y="0"/>
                  </a:cxn>
                  <a:cxn ang="0">
                    <a:pos x="60" y="0"/>
                  </a:cxn>
                  <a:cxn ang="0">
                    <a:pos x="72" y="2"/>
                  </a:cxn>
                  <a:cxn ang="0">
                    <a:pos x="82" y="4"/>
                  </a:cxn>
                  <a:cxn ang="0">
                    <a:pos x="92" y="10"/>
                  </a:cxn>
                  <a:cxn ang="0">
                    <a:pos x="102" y="18"/>
                  </a:cxn>
                  <a:cxn ang="0">
                    <a:pos x="108" y="26"/>
                  </a:cxn>
                  <a:cxn ang="0">
                    <a:pos x="114" y="36"/>
                  </a:cxn>
                  <a:cxn ang="0">
                    <a:pos x="118" y="48"/>
                  </a:cxn>
                  <a:cxn ang="0">
                    <a:pos x="118" y="60"/>
                  </a:cxn>
                  <a:cxn ang="0">
                    <a:pos x="118" y="60"/>
                  </a:cxn>
                  <a:cxn ang="0">
                    <a:pos x="118" y="72"/>
                  </a:cxn>
                  <a:cxn ang="0">
                    <a:pos x="114" y="82"/>
                  </a:cxn>
                  <a:cxn ang="0">
                    <a:pos x="108" y="92"/>
                  </a:cxn>
                  <a:cxn ang="0">
                    <a:pos x="102" y="102"/>
                  </a:cxn>
                  <a:cxn ang="0">
                    <a:pos x="92" y="108"/>
                  </a:cxn>
                  <a:cxn ang="0">
                    <a:pos x="82" y="114"/>
                  </a:cxn>
                  <a:cxn ang="0">
                    <a:pos x="72" y="118"/>
                  </a:cxn>
                  <a:cxn ang="0">
                    <a:pos x="60" y="118"/>
                  </a:cxn>
                  <a:cxn ang="0">
                    <a:pos x="60" y="118"/>
                  </a:cxn>
                  <a:cxn ang="0">
                    <a:pos x="48" y="118"/>
                  </a:cxn>
                  <a:cxn ang="0">
                    <a:pos x="36" y="114"/>
                  </a:cxn>
                  <a:cxn ang="0">
                    <a:pos x="26" y="108"/>
                  </a:cxn>
                  <a:cxn ang="0">
                    <a:pos x="18" y="102"/>
                  </a:cxn>
                  <a:cxn ang="0">
                    <a:pos x="10" y="92"/>
                  </a:cxn>
                  <a:cxn ang="0">
                    <a:pos x="4" y="82"/>
                  </a:cxn>
                  <a:cxn ang="0">
                    <a:pos x="2" y="72"/>
                  </a:cxn>
                  <a:cxn ang="0">
                    <a:pos x="0" y="60"/>
                  </a:cxn>
                  <a:cxn ang="0">
                    <a:pos x="0" y="60"/>
                  </a:cxn>
                  <a:cxn ang="0">
                    <a:pos x="2" y="48"/>
                  </a:cxn>
                  <a:cxn ang="0">
                    <a:pos x="4" y="36"/>
                  </a:cxn>
                  <a:cxn ang="0">
                    <a:pos x="10" y="26"/>
                  </a:cxn>
                  <a:cxn ang="0">
                    <a:pos x="18" y="18"/>
                  </a:cxn>
                  <a:cxn ang="0">
                    <a:pos x="26" y="10"/>
                  </a:cxn>
                  <a:cxn ang="0">
                    <a:pos x="36" y="4"/>
                  </a:cxn>
                  <a:cxn ang="0">
                    <a:pos x="48" y="2"/>
                  </a:cxn>
                  <a:cxn ang="0">
                    <a:pos x="60" y="0"/>
                  </a:cxn>
                  <a:cxn ang="0">
                    <a:pos x="60" y="0"/>
                  </a:cxn>
                </a:cxnLst>
                <a:rect l="0" t="0" r="r" b="b"/>
                <a:pathLst>
                  <a:path w="118" h="118">
                    <a:moveTo>
                      <a:pt x="60" y="0"/>
                    </a:moveTo>
                    <a:lnTo>
                      <a:pt x="60" y="0"/>
                    </a:lnTo>
                    <a:lnTo>
                      <a:pt x="72" y="2"/>
                    </a:lnTo>
                    <a:lnTo>
                      <a:pt x="82" y="4"/>
                    </a:lnTo>
                    <a:lnTo>
                      <a:pt x="92" y="10"/>
                    </a:lnTo>
                    <a:lnTo>
                      <a:pt x="102" y="18"/>
                    </a:lnTo>
                    <a:lnTo>
                      <a:pt x="108" y="26"/>
                    </a:lnTo>
                    <a:lnTo>
                      <a:pt x="114" y="36"/>
                    </a:lnTo>
                    <a:lnTo>
                      <a:pt x="118" y="48"/>
                    </a:lnTo>
                    <a:lnTo>
                      <a:pt x="118" y="60"/>
                    </a:lnTo>
                    <a:lnTo>
                      <a:pt x="118" y="60"/>
                    </a:lnTo>
                    <a:lnTo>
                      <a:pt x="118" y="72"/>
                    </a:lnTo>
                    <a:lnTo>
                      <a:pt x="114" y="82"/>
                    </a:lnTo>
                    <a:lnTo>
                      <a:pt x="108" y="92"/>
                    </a:lnTo>
                    <a:lnTo>
                      <a:pt x="102" y="102"/>
                    </a:lnTo>
                    <a:lnTo>
                      <a:pt x="92" y="108"/>
                    </a:lnTo>
                    <a:lnTo>
                      <a:pt x="82" y="114"/>
                    </a:lnTo>
                    <a:lnTo>
                      <a:pt x="72" y="118"/>
                    </a:lnTo>
                    <a:lnTo>
                      <a:pt x="60" y="118"/>
                    </a:lnTo>
                    <a:lnTo>
                      <a:pt x="60" y="118"/>
                    </a:lnTo>
                    <a:lnTo>
                      <a:pt x="48" y="118"/>
                    </a:lnTo>
                    <a:lnTo>
                      <a:pt x="36" y="114"/>
                    </a:lnTo>
                    <a:lnTo>
                      <a:pt x="26" y="108"/>
                    </a:lnTo>
                    <a:lnTo>
                      <a:pt x="18" y="102"/>
                    </a:lnTo>
                    <a:lnTo>
                      <a:pt x="10" y="92"/>
                    </a:lnTo>
                    <a:lnTo>
                      <a:pt x="4" y="82"/>
                    </a:lnTo>
                    <a:lnTo>
                      <a:pt x="2" y="72"/>
                    </a:lnTo>
                    <a:lnTo>
                      <a:pt x="0" y="60"/>
                    </a:lnTo>
                    <a:lnTo>
                      <a:pt x="0" y="60"/>
                    </a:lnTo>
                    <a:lnTo>
                      <a:pt x="2" y="48"/>
                    </a:lnTo>
                    <a:lnTo>
                      <a:pt x="4" y="36"/>
                    </a:lnTo>
                    <a:lnTo>
                      <a:pt x="10" y="26"/>
                    </a:lnTo>
                    <a:lnTo>
                      <a:pt x="18" y="18"/>
                    </a:lnTo>
                    <a:lnTo>
                      <a:pt x="26" y="10"/>
                    </a:lnTo>
                    <a:lnTo>
                      <a:pt x="36" y="4"/>
                    </a:lnTo>
                    <a:lnTo>
                      <a:pt x="48" y="2"/>
                    </a:lnTo>
                    <a:lnTo>
                      <a:pt x="60" y="0"/>
                    </a:lnTo>
                    <a:lnTo>
                      <a:pt x="6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 name="Freeform 236"/>
              <p:cNvSpPr>
                <a:spLocks/>
              </p:cNvSpPr>
              <p:nvPr/>
            </p:nvSpPr>
            <p:spPr bwMode="auto">
              <a:xfrm>
                <a:off x="3902075" y="4762500"/>
                <a:ext cx="276225" cy="155575"/>
              </a:xfrm>
              <a:custGeom>
                <a:avLst/>
                <a:gdLst/>
                <a:ahLst/>
                <a:cxnLst>
                  <a:cxn ang="0">
                    <a:pos x="108" y="0"/>
                  </a:cxn>
                  <a:cxn ang="0">
                    <a:pos x="108" y="0"/>
                  </a:cxn>
                  <a:cxn ang="0">
                    <a:pos x="128" y="2"/>
                  </a:cxn>
                  <a:cxn ang="0">
                    <a:pos x="144" y="6"/>
                  </a:cxn>
                  <a:cxn ang="0">
                    <a:pos x="160" y="12"/>
                  </a:cxn>
                  <a:cxn ang="0">
                    <a:pos x="174" y="20"/>
                  </a:cxn>
                  <a:cxn ang="0">
                    <a:pos x="174" y="20"/>
                  </a:cxn>
                  <a:cxn ang="0">
                    <a:pos x="154" y="30"/>
                  </a:cxn>
                  <a:cxn ang="0">
                    <a:pos x="138" y="42"/>
                  </a:cxn>
                  <a:cxn ang="0">
                    <a:pos x="126" y="54"/>
                  </a:cxn>
                  <a:cxn ang="0">
                    <a:pos x="116" y="66"/>
                  </a:cxn>
                  <a:cxn ang="0">
                    <a:pos x="108" y="76"/>
                  </a:cxn>
                  <a:cxn ang="0">
                    <a:pos x="102" y="86"/>
                  </a:cxn>
                  <a:cxn ang="0">
                    <a:pos x="98" y="96"/>
                  </a:cxn>
                  <a:cxn ang="0">
                    <a:pos x="98" y="98"/>
                  </a:cxn>
                  <a:cxn ang="0">
                    <a:pos x="0" y="98"/>
                  </a:cxn>
                  <a:cxn ang="0">
                    <a:pos x="0" y="66"/>
                  </a:cxn>
                  <a:cxn ang="0">
                    <a:pos x="0" y="66"/>
                  </a:cxn>
                  <a:cxn ang="0">
                    <a:pos x="6" y="56"/>
                  </a:cxn>
                  <a:cxn ang="0">
                    <a:pos x="12" y="44"/>
                  </a:cxn>
                  <a:cxn ang="0">
                    <a:pos x="24" y="32"/>
                  </a:cxn>
                  <a:cxn ang="0">
                    <a:pos x="38" y="20"/>
                  </a:cxn>
                  <a:cxn ang="0">
                    <a:pos x="56" y="10"/>
                  </a:cxn>
                  <a:cxn ang="0">
                    <a:pos x="68" y="6"/>
                  </a:cxn>
                  <a:cxn ang="0">
                    <a:pos x="80" y="4"/>
                  </a:cxn>
                  <a:cxn ang="0">
                    <a:pos x="92" y="0"/>
                  </a:cxn>
                  <a:cxn ang="0">
                    <a:pos x="108" y="0"/>
                  </a:cxn>
                  <a:cxn ang="0">
                    <a:pos x="108" y="0"/>
                  </a:cxn>
                </a:cxnLst>
                <a:rect l="0" t="0" r="r" b="b"/>
                <a:pathLst>
                  <a:path w="174" h="98">
                    <a:moveTo>
                      <a:pt x="108" y="0"/>
                    </a:moveTo>
                    <a:lnTo>
                      <a:pt x="108" y="0"/>
                    </a:lnTo>
                    <a:lnTo>
                      <a:pt x="128" y="2"/>
                    </a:lnTo>
                    <a:lnTo>
                      <a:pt x="144" y="6"/>
                    </a:lnTo>
                    <a:lnTo>
                      <a:pt x="160" y="12"/>
                    </a:lnTo>
                    <a:lnTo>
                      <a:pt x="174" y="20"/>
                    </a:lnTo>
                    <a:lnTo>
                      <a:pt x="174" y="20"/>
                    </a:lnTo>
                    <a:lnTo>
                      <a:pt x="154" y="30"/>
                    </a:lnTo>
                    <a:lnTo>
                      <a:pt x="138" y="42"/>
                    </a:lnTo>
                    <a:lnTo>
                      <a:pt x="126" y="54"/>
                    </a:lnTo>
                    <a:lnTo>
                      <a:pt x="116" y="66"/>
                    </a:lnTo>
                    <a:lnTo>
                      <a:pt x="108" y="76"/>
                    </a:lnTo>
                    <a:lnTo>
                      <a:pt x="102" y="86"/>
                    </a:lnTo>
                    <a:lnTo>
                      <a:pt x="98" y="96"/>
                    </a:lnTo>
                    <a:lnTo>
                      <a:pt x="98" y="98"/>
                    </a:lnTo>
                    <a:lnTo>
                      <a:pt x="0" y="98"/>
                    </a:lnTo>
                    <a:lnTo>
                      <a:pt x="0" y="66"/>
                    </a:lnTo>
                    <a:lnTo>
                      <a:pt x="0" y="66"/>
                    </a:lnTo>
                    <a:lnTo>
                      <a:pt x="6" y="56"/>
                    </a:lnTo>
                    <a:lnTo>
                      <a:pt x="12" y="44"/>
                    </a:lnTo>
                    <a:lnTo>
                      <a:pt x="24" y="32"/>
                    </a:lnTo>
                    <a:lnTo>
                      <a:pt x="38" y="20"/>
                    </a:lnTo>
                    <a:lnTo>
                      <a:pt x="56" y="10"/>
                    </a:lnTo>
                    <a:lnTo>
                      <a:pt x="68" y="6"/>
                    </a:lnTo>
                    <a:lnTo>
                      <a:pt x="80" y="4"/>
                    </a:lnTo>
                    <a:lnTo>
                      <a:pt x="92" y="0"/>
                    </a:lnTo>
                    <a:lnTo>
                      <a:pt x="108" y="0"/>
                    </a:lnTo>
                    <a:lnTo>
                      <a:pt x="10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grpSp>
      <p:grpSp>
        <p:nvGrpSpPr>
          <p:cNvPr id="34" name="组 33"/>
          <p:cNvGrpSpPr/>
          <p:nvPr/>
        </p:nvGrpSpPr>
        <p:grpSpPr>
          <a:xfrm>
            <a:off x="987361" y="3944593"/>
            <a:ext cx="841440" cy="841440"/>
            <a:chOff x="1731688" y="3144454"/>
            <a:chExt cx="886177" cy="886177"/>
          </a:xfrm>
        </p:grpSpPr>
        <p:sp>
          <p:nvSpPr>
            <p:cNvPr id="35" name="椭圆 34"/>
            <p:cNvSpPr/>
            <p:nvPr/>
          </p:nvSpPr>
          <p:spPr>
            <a:xfrm>
              <a:off x="1731688" y="3144454"/>
              <a:ext cx="886177" cy="8861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cs typeface="+mn-ea"/>
                <a:sym typeface="+mn-lt"/>
              </a:endParaRPr>
            </a:p>
          </p:txBody>
        </p:sp>
        <p:sp>
          <p:nvSpPr>
            <p:cNvPr id="36" name="Freeform 217"/>
            <p:cNvSpPr>
              <a:spLocks noEditPoints="1"/>
            </p:cNvSpPr>
            <p:nvPr/>
          </p:nvSpPr>
          <p:spPr bwMode="auto">
            <a:xfrm>
              <a:off x="2009809" y="3467566"/>
              <a:ext cx="329935" cy="239953"/>
            </a:xfrm>
            <a:custGeom>
              <a:avLst/>
              <a:gdLst/>
              <a:ahLst/>
              <a:cxnLst>
                <a:cxn ang="0">
                  <a:pos x="0" y="32"/>
                </a:cxn>
                <a:cxn ang="0">
                  <a:pos x="176" y="176"/>
                </a:cxn>
                <a:cxn ang="0">
                  <a:pos x="352" y="32"/>
                </a:cxn>
                <a:cxn ang="0">
                  <a:pos x="352" y="0"/>
                </a:cxn>
                <a:cxn ang="0">
                  <a:pos x="0" y="0"/>
                </a:cxn>
                <a:cxn ang="0">
                  <a:pos x="0" y="32"/>
                </a:cxn>
                <a:cxn ang="0">
                  <a:pos x="0" y="228"/>
                </a:cxn>
                <a:cxn ang="0">
                  <a:pos x="86" y="132"/>
                </a:cxn>
                <a:cxn ang="0">
                  <a:pos x="0" y="54"/>
                </a:cxn>
                <a:cxn ang="0">
                  <a:pos x="0" y="228"/>
                </a:cxn>
                <a:cxn ang="0">
                  <a:pos x="352" y="230"/>
                </a:cxn>
                <a:cxn ang="0">
                  <a:pos x="262" y="132"/>
                </a:cxn>
                <a:cxn ang="0">
                  <a:pos x="352" y="56"/>
                </a:cxn>
                <a:cxn ang="0">
                  <a:pos x="352" y="230"/>
                </a:cxn>
                <a:cxn ang="0">
                  <a:pos x="176" y="204"/>
                </a:cxn>
                <a:cxn ang="0">
                  <a:pos x="104" y="144"/>
                </a:cxn>
                <a:cxn ang="0">
                  <a:pos x="0" y="256"/>
                </a:cxn>
                <a:cxn ang="0">
                  <a:pos x="352" y="256"/>
                </a:cxn>
                <a:cxn ang="0">
                  <a:pos x="248" y="144"/>
                </a:cxn>
                <a:cxn ang="0">
                  <a:pos x="176" y="204"/>
                </a:cxn>
              </a:cxnLst>
              <a:rect l="0" t="0" r="r" b="b"/>
              <a:pathLst>
                <a:path w="352" h="256">
                  <a:moveTo>
                    <a:pt x="0" y="32"/>
                  </a:moveTo>
                  <a:lnTo>
                    <a:pt x="176" y="176"/>
                  </a:lnTo>
                  <a:lnTo>
                    <a:pt x="352" y="32"/>
                  </a:lnTo>
                  <a:lnTo>
                    <a:pt x="352" y="0"/>
                  </a:lnTo>
                  <a:lnTo>
                    <a:pt x="0" y="0"/>
                  </a:lnTo>
                  <a:lnTo>
                    <a:pt x="0" y="32"/>
                  </a:lnTo>
                  <a:close/>
                  <a:moveTo>
                    <a:pt x="0" y="228"/>
                  </a:moveTo>
                  <a:lnTo>
                    <a:pt x="86" y="132"/>
                  </a:lnTo>
                  <a:lnTo>
                    <a:pt x="0" y="54"/>
                  </a:lnTo>
                  <a:lnTo>
                    <a:pt x="0" y="228"/>
                  </a:lnTo>
                  <a:close/>
                  <a:moveTo>
                    <a:pt x="352" y="230"/>
                  </a:moveTo>
                  <a:lnTo>
                    <a:pt x="262" y="132"/>
                  </a:lnTo>
                  <a:lnTo>
                    <a:pt x="352" y="56"/>
                  </a:lnTo>
                  <a:lnTo>
                    <a:pt x="352" y="230"/>
                  </a:lnTo>
                  <a:close/>
                  <a:moveTo>
                    <a:pt x="176" y="204"/>
                  </a:moveTo>
                  <a:lnTo>
                    <a:pt x="104" y="144"/>
                  </a:lnTo>
                  <a:lnTo>
                    <a:pt x="0" y="256"/>
                  </a:lnTo>
                  <a:lnTo>
                    <a:pt x="352" y="256"/>
                  </a:lnTo>
                  <a:lnTo>
                    <a:pt x="248" y="144"/>
                  </a:lnTo>
                  <a:lnTo>
                    <a:pt x="176" y="20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sp>
        <p:nvSpPr>
          <p:cNvPr id="37" name="文本框 8"/>
          <p:cNvSpPr txBox="1"/>
          <p:nvPr/>
        </p:nvSpPr>
        <p:spPr>
          <a:xfrm>
            <a:off x="2063528" y="3791339"/>
            <a:ext cx="3846943" cy="1052596"/>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600" dirty="0">
                <a:solidFill>
                  <a:srgbClr val="00A78B"/>
                </a:solidFill>
                <a:cs typeface="+mn-ea"/>
                <a:sym typeface="+mn-lt"/>
              </a:rPr>
              <a:t>PDCA</a:t>
            </a:r>
            <a:r>
              <a:rPr lang="zh-CN" altLang="en-US" sz="1600" dirty="0">
                <a:solidFill>
                  <a:srgbClr val="00A78B"/>
                </a:solidFill>
                <a:cs typeface="+mn-ea"/>
                <a:sym typeface="+mn-lt"/>
              </a:rPr>
              <a:t>循环是能使任何一项活动有效进行的一种合乎逻辑的工作程序，特别是在质量管理中得到了广泛的应用</a:t>
            </a:r>
          </a:p>
        </p:txBody>
      </p:sp>
      <p:sp>
        <p:nvSpPr>
          <p:cNvPr id="38" name="文本框 8"/>
          <p:cNvSpPr txBox="1"/>
          <p:nvPr/>
        </p:nvSpPr>
        <p:spPr>
          <a:xfrm>
            <a:off x="2063528" y="5142613"/>
            <a:ext cx="3846943" cy="10525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600" dirty="0">
                <a:solidFill>
                  <a:srgbClr val="00A78B"/>
                </a:solidFill>
                <a:cs typeface="+mn-ea"/>
                <a:sym typeface="+mn-lt"/>
              </a:rPr>
              <a:t>PDCA</a:t>
            </a:r>
            <a:r>
              <a:rPr lang="zh-CN" altLang="en-US" sz="1600" dirty="0">
                <a:solidFill>
                  <a:srgbClr val="00A78B"/>
                </a:solidFill>
                <a:cs typeface="+mn-ea"/>
                <a:sym typeface="+mn-lt"/>
              </a:rPr>
              <a:t>循环，可以使我们的思想方法和工作步骤更加条理化、系统化、图像化和科学化</a:t>
            </a:r>
          </a:p>
        </p:txBody>
      </p:sp>
      <p:sp>
        <p:nvSpPr>
          <p:cNvPr id="39" name="文本框 8"/>
          <p:cNvSpPr txBox="1"/>
          <p:nvPr/>
        </p:nvSpPr>
        <p:spPr>
          <a:xfrm>
            <a:off x="7433090" y="3906539"/>
            <a:ext cx="3846943" cy="732508"/>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600" dirty="0">
                <a:solidFill>
                  <a:srgbClr val="00A78B"/>
                </a:solidFill>
                <a:cs typeface="+mn-ea"/>
                <a:sym typeface="+mn-lt"/>
              </a:rPr>
              <a:t>改进与解决质量问题，赶超先进水平的各项工作，都要运用</a:t>
            </a:r>
            <a:r>
              <a:rPr lang="en-US" altLang="zh-CN" sz="1600" dirty="0">
                <a:solidFill>
                  <a:srgbClr val="00A78B"/>
                </a:solidFill>
                <a:cs typeface="+mn-ea"/>
                <a:sym typeface="+mn-lt"/>
              </a:rPr>
              <a:t>PDCA</a:t>
            </a:r>
            <a:r>
              <a:rPr lang="zh-CN" altLang="en-US" sz="1600" dirty="0">
                <a:solidFill>
                  <a:srgbClr val="00A78B"/>
                </a:solidFill>
                <a:cs typeface="+mn-ea"/>
                <a:sym typeface="+mn-lt"/>
              </a:rPr>
              <a:t>循环的科学程序</a:t>
            </a:r>
          </a:p>
        </p:txBody>
      </p:sp>
      <p:sp>
        <p:nvSpPr>
          <p:cNvPr id="40" name="文本框 8"/>
          <p:cNvSpPr txBox="1"/>
          <p:nvPr/>
        </p:nvSpPr>
        <p:spPr>
          <a:xfrm>
            <a:off x="7433090" y="5090848"/>
            <a:ext cx="3846943" cy="13726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600" dirty="0">
                <a:solidFill>
                  <a:srgbClr val="00A78B"/>
                </a:solidFill>
                <a:cs typeface="+mn-ea"/>
                <a:sym typeface="+mn-lt"/>
              </a:rPr>
              <a:t>PDCA</a:t>
            </a:r>
            <a:r>
              <a:rPr lang="zh-CN" altLang="en-US" sz="1600" dirty="0">
                <a:solidFill>
                  <a:srgbClr val="00A78B"/>
                </a:solidFill>
                <a:cs typeface="+mn-ea"/>
                <a:sym typeface="+mn-lt"/>
              </a:rPr>
              <a:t>循环是爬楼梯上升式的循环，每转动一周，质量就提高一</a:t>
            </a:r>
            <a:r>
              <a:rPr lang="zh-CN" altLang="en-US" sz="1600" dirty="0" smtClean="0">
                <a:solidFill>
                  <a:srgbClr val="00A78B"/>
                </a:solidFill>
                <a:cs typeface="+mn-ea"/>
                <a:sym typeface="+mn-lt"/>
              </a:rPr>
              <a:t>步。</a:t>
            </a:r>
            <a:r>
              <a:rPr lang="en-US" altLang="zh-CN" sz="1600" dirty="0" smtClean="0">
                <a:solidFill>
                  <a:srgbClr val="00A78B"/>
                </a:solidFill>
                <a:cs typeface="+mn-ea"/>
                <a:sym typeface="+mn-lt"/>
              </a:rPr>
              <a:t>PDCA</a:t>
            </a:r>
            <a:r>
              <a:rPr lang="zh-CN" altLang="en-US" sz="1600" dirty="0">
                <a:solidFill>
                  <a:srgbClr val="00A78B"/>
                </a:solidFill>
                <a:cs typeface="+mn-ea"/>
                <a:sym typeface="+mn-lt"/>
              </a:rPr>
              <a:t>循环是综合性循环，</a:t>
            </a:r>
            <a:r>
              <a:rPr lang="en-US" altLang="zh-CN" sz="1600" dirty="0">
                <a:solidFill>
                  <a:srgbClr val="00A78B"/>
                </a:solidFill>
                <a:cs typeface="+mn-ea"/>
                <a:sym typeface="+mn-lt"/>
              </a:rPr>
              <a:t>4</a:t>
            </a:r>
            <a:r>
              <a:rPr lang="zh-CN" altLang="en-US" sz="1600" dirty="0">
                <a:solidFill>
                  <a:srgbClr val="00A78B"/>
                </a:solidFill>
                <a:cs typeface="+mn-ea"/>
                <a:sym typeface="+mn-lt"/>
              </a:rPr>
              <a:t>个阶段是相对的，它们之间不是截然分开</a:t>
            </a:r>
            <a:r>
              <a:rPr lang="zh-CN" altLang="en-US" sz="1600" dirty="0" smtClean="0">
                <a:solidFill>
                  <a:srgbClr val="00A78B"/>
                </a:solidFill>
                <a:cs typeface="+mn-ea"/>
                <a:sym typeface="+mn-lt"/>
              </a:rPr>
              <a:t>的</a:t>
            </a:r>
            <a:endParaRPr lang="zh-CN" altLang="en-US" sz="1600" dirty="0">
              <a:solidFill>
                <a:srgbClr val="00A78B"/>
              </a:solidFill>
              <a:cs typeface="+mn-ea"/>
              <a:sym typeface="+mn-lt"/>
            </a:endParaRPr>
          </a:p>
        </p:txBody>
      </p:sp>
      <p:sp>
        <p:nvSpPr>
          <p:cNvPr id="42" name="文本占位符 41"/>
          <p:cNvSpPr>
            <a:spLocks noGrp="1"/>
          </p:cNvSpPr>
          <p:nvPr>
            <p:ph type="body" sz="quarter" idx="10"/>
          </p:nvPr>
        </p:nvSpPr>
        <p:spPr/>
        <p:txBody>
          <a:bodyPr/>
          <a:lstStyle/>
          <a:p>
            <a:r>
              <a:rPr lang="zh-CN" altLang="en-US" dirty="0" smtClean="0"/>
              <a:t>ＰＤＣＡ原则意义</a:t>
            </a:r>
            <a:endParaRPr lang="zh-CN" altLang="en-US" dirty="0"/>
          </a:p>
        </p:txBody>
      </p:sp>
      <p:sp>
        <p:nvSpPr>
          <p:cNvPr id="2" name="L 形 1"/>
          <p:cNvSpPr/>
          <p:nvPr/>
        </p:nvSpPr>
        <p:spPr>
          <a:xfrm>
            <a:off x="817296" y="1094453"/>
            <a:ext cx="254030" cy="1312753"/>
          </a:xfrm>
          <a:prstGeom prst="corne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L 形 43"/>
          <p:cNvSpPr/>
          <p:nvPr/>
        </p:nvSpPr>
        <p:spPr>
          <a:xfrm flipH="1" flipV="1">
            <a:off x="11078382" y="1094453"/>
            <a:ext cx="254030" cy="1312753"/>
          </a:xfrm>
          <a:prstGeom prst="corne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1489114"/>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ＰＤＣＡ原则的八大步骤</a:t>
            </a:r>
            <a:endParaRPr lang="zh-CN" altLang="en-US" dirty="0"/>
          </a:p>
        </p:txBody>
      </p:sp>
      <p:graphicFrame>
        <p:nvGraphicFramePr>
          <p:cNvPr id="6" name="图示 5"/>
          <p:cNvGraphicFramePr/>
          <p:nvPr>
            <p:extLst>
              <p:ext uri="{D42A27DB-BD31-4B8C-83A1-F6EECF244321}">
                <p14:modId xmlns:p14="http://schemas.microsoft.com/office/powerpoint/2010/main" val="2494745203"/>
              </p:ext>
            </p:extLst>
          </p:nvPr>
        </p:nvGraphicFramePr>
        <p:xfrm>
          <a:off x="427534" y="1184566"/>
          <a:ext cx="11102035" cy="5056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33" name="组合 32"/>
          <p:cNvGrpSpPr/>
          <p:nvPr/>
        </p:nvGrpSpPr>
        <p:grpSpPr>
          <a:xfrm>
            <a:off x="376767" y="2019300"/>
            <a:ext cx="11210859" cy="789080"/>
            <a:chOff x="376767" y="2019300"/>
            <a:chExt cx="11210859" cy="789080"/>
          </a:xfrm>
        </p:grpSpPr>
        <p:sp>
          <p:nvSpPr>
            <p:cNvPr id="9" name="文本框 8"/>
            <p:cNvSpPr txBox="1"/>
            <p:nvPr/>
          </p:nvSpPr>
          <p:spPr>
            <a:xfrm>
              <a:off x="376767"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1</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0" name="文本框 9"/>
            <p:cNvSpPr txBox="1"/>
            <p:nvPr/>
          </p:nvSpPr>
          <p:spPr>
            <a:xfrm>
              <a:off x="1816501"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2</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1" name="文本框 10"/>
            <p:cNvSpPr txBox="1"/>
            <p:nvPr/>
          </p:nvSpPr>
          <p:spPr>
            <a:xfrm>
              <a:off x="3256235"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3</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2" name="文本框 11"/>
            <p:cNvSpPr txBox="1"/>
            <p:nvPr/>
          </p:nvSpPr>
          <p:spPr>
            <a:xfrm>
              <a:off x="4695969"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4</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3" name="文本框 12"/>
            <p:cNvSpPr txBox="1"/>
            <p:nvPr/>
          </p:nvSpPr>
          <p:spPr>
            <a:xfrm>
              <a:off x="6135703"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5</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4" name="文本框 13"/>
            <p:cNvSpPr txBox="1"/>
            <p:nvPr/>
          </p:nvSpPr>
          <p:spPr>
            <a:xfrm>
              <a:off x="7575437"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6</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5" name="文本框 14"/>
            <p:cNvSpPr txBox="1"/>
            <p:nvPr/>
          </p:nvSpPr>
          <p:spPr>
            <a:xfrm>
              <a:off x="9015171"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7</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6" name="文本框 15"/>
            <p:cNvSpPr txBox="1"/>
            <p:nvPr/>
          </p:nvSpPr>
          <p:spPr>
            <a:xfrm>
              <a:off x="10454907" y="2095500"/>
              <a:ext cx="1132719" cy="553998"/>
            </a:xfrm>
            <a:prstGeom prst="rect">
              <a:avLst/>
            </a:prstGeom>
            <a:noFill/>
          </p:spPr>
          <p:txBody>
            <a:bodyPr wrap="square" rtlCol="0" anchor="t">
              <a:spAutoFit/>
            </a:bodyPr>
            <a:lstStyle/>
            <a:p>
              <a:pPr algn="ctr" defTabSz="609585">
                <a:lnSpc>
                  <a:spcPct val="150000"/>
                </a:lnSpc>
              </a:pPr>
              <a:r>
                <a:rPr lang="zh-CN" altLang="en-US" sz="2000" b="1" dirty="0" smtClean="0">
                  <a:solidFill>
                    <a:srgbClr val="00A78B"/>
                  </a:solidFill>
                  <a:cs typeface="+mn-ea"/>
                  <a:sym typeface="+mn-lt"/>
                </a:rPr>
                <a:t>第</a:t>
              </a:r>
              <a:r>
                <a:rPr lang="en-US" altLang="zh-CN" sz="2000" b="1" dirty="0" smtClean="0">
                  <a:solidFill>
                    <a:srgbClr val="00A78B"/>
                  </a:solidFill>
                  <a:cs typeface="+mn-ea"/>
                  <a:sym typeface="+mn-lt"/>
                </a:rPr>
                <a:t>8</a:t>
              </a:r>
              <a:r>
                <a:rPr lang="zh-CN" altLang="en-US" sz="2000" b="1" dirty="0" smtClean="0">
                  <a:solidFill>
                    <a:srgbClr val="00A78B"/>
                  </a:solidFill>
                  <a:cs typeface="+mn-ea"/>
                  <a:sym typeface="+mn-lt"/>
                </a:rPr>
                <a:t>步</a:t>
              </a:r>
              <a:endParaRPr lang="en-US" altLang="zh-CN" sz="2000" b="1" dirty="0">
                <a:solidFill>
                  <a:srgbClr val="00A78B"/>
                </a:solidFill>
                <a:cs typeface="+mn-ea"/>
                <a:sym typeface="+mn-lt"/>
              </a:endParaRPr>
            </a:p>
          </p:txBody>
        </p:sp>
        <p:sp>
          <p:nvSpPr>
            <p:cNvPr id="17" name="圆角矩形 16"/>
            <p:cNvSpPr/>
            <p:nvPr/>
          </p:nvSpPr>
          <p:spPr>
            <a:xfrm>
              <a:off x="447902" y="2025103"/>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6" name="圆角矩形 25"/>
            <p:cNvSpPr/>
            <p:nvPr/>
          </p:nvSpPr>
          <p:spPr>
            <a:xfrm>
              <a:off x="18796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7" name="圆角矩形 26"/>
            <p:cNvSpPr/>
            <p:nvPr/>
          </p:nvSpPr>
          <p:spPr>
            <a:xfrm>
              <a:off x="33147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8" name="圆角矩形 27"/>
            <p:cNvSpPr/>
            <p:nvPr/>
          </p:nvSpPr>
          <p:spPr>
            <a:xfrm>
              <a:off x="47498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9" name="圆角矩形 28"/>
            <p:cNvSpPr/>
            <p:nvPr/>
          </p:nvSpPr>
          <p:spPr>
            <a:xfrm>
              <a:off x="61849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0" name="圆角矩形 29"/>
            <p:cNvSpPr/>
            <p:nvPr/>
          </p:nvSpPr>
          <p:spPr>
            <a:xfrm>
              <a:off x="76200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 name="圆角矩形 30"/>
            <p:cNvSpPr/>
            <p:nvPr/>
          </p:nvSpPr>
          <p:spPr>
            <a:xfrm>
              <a:off x="90551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 name="圆角矩形 31"/>
            <p:cNvSpPr/>
            <p:nvPr/>
          </p:nvSpPr>
          <p:spPr>
            <a:xfrm>
              <a:off x="10490200" y="2019300"/>
              <a:ext cx="990448" cy="78327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Tree>
    <p:extLst>
      <p:ext uri="{BB962C8B-B14F-4D97-AF65-F5344CB8AC3E}">
        <p14:creationId xmlns:p14="http://schemas.microsoft.com/office/powerpoint/2010/main" val="232659473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文本框 163"/>
          <p:cNvSpPr txBox="1"/>
          <p:nvPr/>
        </p:nvSpPr>
        <p:spPr>
          <a:xfrm>
            <a:off x="4072073" y="307236"/>
            <a:ext cx="4064860" cy="1077218"/>
          </a:xfrm>
          <a:prstGeom prst="rect">
            <a:avLst/>
          </a:prstGeom>
          <a:noFill/>
        </p:spPr>
        <p:txBody>
          <a:bodyPr wrap="square" rtlCol="0">
            <a:spAutoFit/>
          </a:bodyPr>
          <a:lstStyle/>
          <a:p>
            <a:r>
              <a:rPr kumimoji="1" lang="en-US" altLang="zh-CN" sz="6400" b="1" dirty="0" smtClean="0">
                <a:solidFill>
                  <a:schemeClr val="accent1"/>
                </a:solidFill>
                <a:cs typeface="+mn-ea"/>
                <a:sym typeface="+mn-lt"/>
              </a:rPr>
              <a:t>CONTENTS</a:t>
            </a:r>
            <a:endParaRPr kumimoji="1" lang="zh-CN" altLang="en-US" sz="6400" b="1" dirty="0">
              <a:solidFill>
                <a:schemeClr val="accent1"/>
              </a:solidFill>
              <a:cs typeface="+mn-ea"/>
              <a:sym typeface="+mn-lt"/>
            </a:endParaRPr>
          </a:p>
        </p:txBody>
      </p:sp>
      <p:sp>
        <p:nvSpPr>
          <p:cNvPr id="167" name="文本框 166"/>
          <p:cNvSpPr txBox="1"/>
          <p:nvPr/>
        </p:nvSpPr>
        <p:spPr>
          <a:xfrm>
            <a:off x="4213494" y="3618078"/>
            <a:ext cx="2672633" cy="662554"/>
          </a:xfrm>
          <a:prstGeom prst="rect">
            <a:avLst/>
          </a:prstGeom>
          <a:noFill/>
        </p:spPr>
        <p:txBody>
          <a:bodyPr wrap="square" rtlCol="0" anchor="t">
            <a:spAutoFit/>
          </a:bodyPr>
          <a:lstStyle/>
          <a:p>
            <a:pPr defTabSz="609585">
              <a:lnSpc>
                <a:spcPct val="150000"/>
              </a:lnSpc>
            </a:pPr>
            <a:r>
              <a:rPr lang="en-US" altLang="zh-CN" sz="2800" b="1" dirty="0" smtClean="0">
                <a:solidFill>
                  <a:srgbClr val="FFFF00"/>
                </a:solidFill>
                <a:latin typeface="+mn-ea"/>
                <a:cs typeface="+mn-ea"/>
                <a:sym typeface="+mn-lt"/>
              </a:rPr>
              <a:t>2</a:t>
            </a:r>
            <a:r>
              <a:rPr lang="zh-CN" altLang="en-US" sz="2800" b="1" dirty="0" smtClean="0">
                <a:solidFill>
                  <a:srgbClr val="FFFF00"/>
                </a:solidFill>
                <a:latin typeface="+mn-ea"/>
                <a:cs typeface="+mn-ea"/>
                <a:sym typeface="+mn-lt"/>
              </a:rPr>
              <a:t>、５Ｗ２Ｈ</a:t>
            </a:r>
            <a:endParaRPr lang="en-US" altLang="zh-CN" sz="2800" b="1" dirty="0">
              <a:solidFill>
                <a:srgbClr val="FFFF00"/>
              </a:solidFill>
              <a:latin typeface="+mn-ea"/>
              <a:cs typeface="+mn-ea"/>
              <a:sym typeface="+mn-lt"/>
            </a:endParaRPr>
          </a:p>
        </p:txBody>
      </p:sp>
      <p:sp>
        <p:nvSpPr>
          <p:cNvPr id="169" name="文本框 168"/>
          <p:cNvSpPr txBox="1"/>
          <p:nvPr/>
        </p:nvSpPr>
        <p:spPr>
          <a:xfrm>
            <a:off x="7612208" y="3642426"/>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5</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SWOT</a:t>
            </a:r>
            <a:endParaRPr lang="en-US" altLang="zh-CN" sz="2800" b="1" dirty="0">
              <a:solidFill>
                <a:schemeClr val="bg1"/>
              </a:solidFill>
              <a:latin typeface="+mn-ea"/>
              <a:cs typeface="+mn-ea"/>
              <a:sym typeface="+mn-lt"/>
            </a:endParaRPr>
          </a:p>
        </p:txBody>
      </p:sp>
      <p:sp>
        <p:nvSpPr>
          <p:cNvPr id="171" name="文本框 170"/>
          <p:cNvSpPr txBox="1"/>
          <p:nvPr/>
        </p:nvSpPr>
        <p:spPr>
          <a:xfrm>
            <a:off x="7613362" y="4528743"/>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6</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GROW</a:t>
            </a:r>
            <a:endParaRPr lang="en-US" altLang="zh-CN" sz="2800" b="1" dirty="0">
              <a:solidFill>
                <a:schemeClr val="bg1"/>
              </a:solidFill>
              <a:latin typeface="+mn-ea"/>
              <a:cs typeface="+mn-ea"/>
              <a:sym typeface="+mn-lt"/>
            </a:endParaRPr>
          </a:p>
        </p:txBody>
      </p:sp>
      <p:sp>
        <p:nvSpPr>
          <p:cNvPr id="172" name="文本框 171"/>
          <p:cNvSpPr txBox="1"/>
          <p:nvPr/>
        </p:nvSpPr>
        <p:spPr>
          <a:xfrm>
            <a:off x="7613362" y="2756109"/>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4</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STAR</a:t>
            </a:r>
            <a:endParaRPr lang="en-US" altLang="zh-CN" sz="2800" b="1" dirty="0">
              <a:solidFill>
                <a:schemeClr val="bg1"/>
              </a:solidFill>
              <a:latin typeface="+mn-ea"/>
              <a:cs typeface="+mn-ea"/>
              <a:sym typeface="+mn-lt"/>
            </a:endParaRPr>
          </a:p>
        </p:txBody>
      </p:sp>
      <p:sp>
        <p:nvSpPr>
          <p:cNvPr id="174" name="文本框 173"/>
          <p:cNvSpPr txBox="1"/>
          <p:nvPr/>
        </p:nvSpPr>
        <p:spPr>
          <a:xfrm>
            <a:off x="4213494" y="4528743"/>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3</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SMART</a:t>
            </a:r>
            <a:endParaRPr lang="en-US" altLang="zh-CN" sz="2800" b="1" dirty="0">
              <a:solidFill>
                <a:schemeClr val="bg1"/>
              </a:solidFill>
              <a:latin typeface="+mn-ea"/>
              <a:cs typeface="+mn-ea"/>
              <a:sym typeface="+mn-lt"/>
            </a:endParaRPr>
          </a:p>
        </p:txBody>
      </p:sp>
      <p:sp>
        <p:nvSpPr>
          <p:cNvPr id="175" name="文本框 174"/>
          <p:cNvSpPr txBox="1"/>
          <p:nvPr/>
        </p:nvSpPr>
        <p:spPr>
          <a:xfrm>
            <a:off x="4213494" y="2756109"/>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1</a:t>
            </a:r>
            <a:r>
              <a:rPr lang="zh-CN" altLang="en-US" sz="2800" b="1" dirty="0">
                <a:solidFill>
                  <a:schemeClr val="bg1"/>
                </a:solidFill>
                <a:latin typeface="+mn-ea"/>
                <a:cs typeface="+mn-ea"/>
                <a:sym typeface="+mn-lt"/>
              </a:rPr>
              <a:t>、</a:t>
            </a:r>
            <a:r>
              <a:rPr lang="zh-CN" altLang="en-US" sz="2800" b="1" dirty="0" smtClean="0">
                <a:solidFill>
                  <a:schemeClr val="bg1"/>
                </a:solidFill>
                <a:latin typeface="+mn-ea"/>
                <a:cs typeface="+mn-ea"/>
                <a:sym typeface="+mn-lt"/>
              </a:rPr>
              <a:t>ＰＤＣＡ</a:t>
            </a:r>
            <a:endParaRPr lang="en-US" altLang="zh-CN" sz="2800" b="1" dirty="0">
              <a:solidFill>
                <a:schemeClr val="bg1"/>
              </a:solidFill>
              <a:latin typeface="+mn-ea"/>
              <a:cs typeface="+mn-ea"/>
              <a:sym typeface="+mn-lt"/>
            </a:endParaRPr>
          </a:p>
        </p:txBody>
      </p:sp>
      <p:cxnSp>
        <p:nvCxnSpPr>
          <p:cNvPr id="176" name="直线连接符 150"/>
          <p:cNvCxnSpPr/>
          <p:nvPr/>
        </p:nvCxnSpPr>
        <p:spPr>
          <a:xfrm>
            <a:off x="6945514" y="2731697"/>
            <a:ext cx="0" cy="27909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7" name="图片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818" y="2909162"/>
            <a:ext cx="1892415" cy="2205192"/>
          </a:xfrm>
          <a:prstGeom prst="rect">
            <a:avLst/>
          </a:prstGeom>
        </p:spPr>
      </p:pic>
    </p:spTree>
    <p:extLst>
      <p:ext uri="{BB962C8B-B14F-4D97-AF65-F5344CB8AC3E}">
        <p14:creationId xmlns:p14="http://schemas.microsoft.com/office/powerpoint/2010/main" val="21697339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rot="4562567">
            <a:off x="2822564" y="3894496"/>
            <a:ext cx="2402580" cy="3007013"/>
            <a:chOff x="1924690" y="420413"/>
            <a:chExt cx="1346503" cy="1685252"/>
          </a:xfrm>
          <a:effectLst>
            <a:outerShdw blurRad="50800" dist="76200" dir="2700000" algn="tl" rotWithShape="0">
              <a:prstClr val="black">
                <a:alpha val="40000"/>
              </a:prstClr>
            </a:outerShdw>
          </a:effectLst>
        </p:grpSpPr>
        <p:sp>
          <p:nvSpPr>
            <p:cNvPr id="4" name="Freeform 342"/>
            <p:cNvSpPr>
              <a:spLocks noEditPoints="1"/>
            </p:cNvSpPr>
            <p:nvPr/>
          </p:nvSpPr>
          <p:spPr bwMode="auto">
            <a:xfrm>
              <a:off x="2290152" y="1258182"/>
              <a:ext cx="882693" cy="791631"/>
            </a:xfrm>
            <a:custGeom>
              <a:avLst/>
              <a:gdLst>
                <a:gd name="T0" fmla="*/ 131 w 727"/>
                <a:gd name="T1" fmla="*/ 464 h 652"/>
                <a:gd name="T2" fmla="*/ 247 w 727"/>
                <a:gd name="T3" fmla="*/ 457 h 652"/>
                <a:gd name="T4" fmla="*/ 131 w 727"/>
                <a:gd name="T5" fmla="*/ 472 h 652"/>
                <a:gd name="T6" fmla="*/ 469 w 727"/>
                <a:gd name="T7" fmla="*/ 449 h 652"/>
                <a:gd name="T8" fmla="*/ 628 w 727"/>
                <a:gd name="T9" fmla="*/ 436 h 652"/>
                <a:gd name="T10" fmla="*/ 509 w 727"/>
                <a:gd name="T11" fmla="*/ 449 h 652"/>
                <a:gd name="T12" fmla="*/ 500 w 727"/>
                <a:gd name="T13" fmla="*/ 445 h 652"/>
                <a:gd name="T14" fmla="*/ 489 w 727"/>
                <a:gd name="T15" fmla="*/ 444 h 652"/>
                <a:gd name="T16" fmla="*/ 486 w 727"/>
                <a:gd name="T17" fmla="*/ 445 h 652"/>
                <a:gd name="T18" fmla="*/ 469 w 727"/>
                <a:gd name="T19" fmla="*/ 449 h 652"/>
                <a:gd name="T20" fmla="*/ 666 w 727"/>
                <a:gd name="T21" fmla="*/ 0 h 652"/>
                <a:gd name="T22" fmla="*/ 44 w 727"/>
                <a:gd name="T23" fmla="*/ 36 h 652"/>
                <a:gd name="T24" fmla="*/ 37 w 727"/>
                <a:gd name="T25" fmla="*/ 38 h 652"/>
                <a:gd name="T26" fmla="*/ 30 w 727"/>
                <a:gd name="T27" fmla="*/ 46 h 652"/>
                <a:gd name="T28" fmla="*/ 53 w 727"/>
                <a:gd name="T29" fmla="*/ 455 h 652"/>
                <a:gd name="T30" fmla="*/ 54 w 727"/>
                <a:gd name="T31" fmla="*/ 460 h 652"/>
                <a:gd name="T32" fmla="*/ 63 w 727"/>
                <a:gd name="T33" fmla="*/ 467 h 652"/>
                <a:gd name="T34" fmla="*/ 68 w 727"/>
                <a:gd name="T35" fmla="*/ 468 h 652"/>
                <a:gd name="T36" fmla="*/ 99 w 727"/>
                <a:gd name="T37" fmla="*/ 467 h 652"/>
                <a:gd name="T38" fmla="*/ 56 w 727"/>
                <a:gd name="T39" fmla="*/ 476 h 652"/>
                <a:gd name="T40" fmla="*/ 3 w 727"/>
                <a:gd name="T41" fmla="*/ 633 h 652"/>
                <a:gd name="T42" fmla="*/ 0 w 727"/>
                <a:gd name="T43" fmla="*/ 641 h 652"/>
                <a:gd name="T44" fmla="*/ 2 w 727"/>
                <a:gd name="T45" fmla="*/ 646 h 652"/>
                <a:gd name="T46" fmla="*/ 7 w 727"/>
                <a:gd name="T47" fmla="*/ 650 h 652"/>
                <a:gd name="T48" fmla="*/ 18 w 727"/>
                <a:gd name="T49" fmla="*/ 652 h 652"/>
                <a:gd name="T50" fmla="*/ 21 w 727"/>
                <a:gd name="T51" fmla="*/ 652 h 652"/>
                <a:gd name="T52" fmla="*/ 87 w 727"/>
                <a:gd name="T53" fmla="*/ 522 h 652"/>
                <a:gd name="T54" fmla="*/ 705 w 727"/>
                <a:gd name="T55" fmla="*/ 438 h 652"/>
                <a:gd name="T56" fmla="*/ 661 w 727"/>
                <a:gd name="T57" fmla="*/ 433 h 652"/>
                <a:gd name="T58" fmla="*/ 662 w 727"/>
                <a:gd name="T59" fmla="*/ 433 h 652"/>
                <a:gd name="T60" fmla="*/ 690 w 727"/>
                <a:gd name="T61" fmla="*/ 432 h 652"/>
                <a:gd name="T62" fmla="*/ 700 w 727"/>
                <a:gd name="T63" fmla="*/ 426 h 652"/>
                <a:gd name="T64" fmla="*/ 704 w 727"/>
                <a:gd name="T65" fmla="*/ 416 h 652"/>
                <a:gd name="T66" fmla="*/ 679 w 727"/>
                <a:gd name="T67" fmla="*/ 13 h 652"/>
                <a:gd name="T68" fmla="*/ 675 w 727"/>
                <a:gd name="T69" fmla="*/ 4 h 652"/>
                <a:gd name="T70" fmla="*/ 666 w 727"/>
                <a:gd name="T71"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7" h="652">
                  <a:moveTo>
                    <a:pt x="131" y="472"/>
                  </a:moveTo>
                  <a:lnTo>
                    <a:pt x="131" y="464"/>
                  </a:lnTo>
                  <a:lnTo>
                    <a:pt x="247" y="457"/>
                  </a:lnTo>
                  <a:lnTo>
                    <a:pt x="247" y="457"/>
                  </a:lnTo>
                  <a:lnTo>
                    <a:pt x="252" y="465"/>
                  </a:lnTo>
                  <a:lnTo>
                    <a:pt x="131" y="472"/>
                  </a:lnTo>
                  <a:close/>
                  <a:moveTo>
                    <a:pt x="469" y="449"/>
                  </a:moveTo>
                  <a:lnTo>
                    <a:pt x="469" y="449"/>
                  </a:lnTo>
                  <a:lnTo>
                    <a:pt x="472" y="444"/>
                  </a:lnTo>
                  <a:lnTo>
                    <a:pt x="628" y="436"/>
                  </a:lnTo>
                  <a:lnTo>
                    <a:pt x="628" y="443"/>
                  </a:lnTo>
                  <a:lnTo>
                    <a:pt x="509" y="449"/>
                  </a:lnTo>
                  <a:lnTo>
                    <a:pt x="509" y="449"/>
                  </a:lnTo>
                  <a:lnTo>
                    <a:pt x="500" y="445"/>
                  </a:lnTo>
                  <a:lnTo>
                    <a:pt x="489" y="444"/>
                  </a:lnTo>
                  <a:lnTo>
                    <a:pt x="489" y="444"/>
                  </a:lnTo>
                  <a:lnTo>
                    <a:pt x="486" y="445"/>
                  </a:lnTo>
                  <a:lnTo>
                    <a:pt x="486" y="445"/>
                  </a:lnTo>
                  <a:lnTo>
                    <a:pt x="477" y="447"/>
                  </a:lnTo>
                  <a:lnTo>
                    <a:pt x="469" y="449"/>
                  </a:lnTo>
                  <a:close/>
                  <a:moveTo>
                    <a:pt x="666" y="0"/>
                  </a:moveTo>
                  <a:lnTo>
                    <a:pt x="666" y="0"/>
                  </a:lnTo>
                  <a:lnTo>
                    <a:pt x="665" y="0"/>
                  </a:lnTo>
                  <a:lnTo>
                    <a:pt x="44" y="36"/>
                  </a:lnTo>
                  <a:lnTo>
                    <a:pt x="44" y="36"/>
                  </a:lnTo>
                  <a:lnTo>
                    <a:pt x="37" y="38"/>
                  </a:lnTo>
                  <a:lnTo>
                    <a:pt x="33" y="42"/>
                  </a:lnTo>
                  <a:lnTo>
                    <a:pt x="30" y="46"/>
                  </a:lnTo>
                  <a:lnTo>
                    <a:pt x="29" y="51"/>
                  </a:lnTo>
                  <a:lnTo>
                    <a:pt x="53" y="455"/>
                  </a:lnTo>
                  <a:lnTo>
                    <a:pt x="53" y="455"/>
                  </a:lnTo>
                  <a:lnTo>
                    <a:pt x="54" y="460"/>
                  </a:lnTo>
                  <a:lnTo>
                    <a:pt x="58" y="464"/>
                  </a:lnTo>
                  <a:lnTo>
                    <a:pt x="63" y="467"/>
                  </a:lnTo>
                  <a:lnTo>
                    <a:pt x="68" y="468"/>
                  </a:lnTo>
                  <a:lnTo>
                    <a:pt x="68" y="468"/>
                  </a:lnTo>
                  <a:lnTo>
                    <a:pt x="69" y="468"/>
                  </a:lnTo>
                  <a:lnTo>
                    <a:pt x="99" y="467"/>
                  </a:lnTo>
                  <a:lnTo>
                    <a:pt x="99" y="474"/>
                  </a:lnTo>
                  <a:lnTo>
                    <a:pt x="56" y="476"/>
                  </a:lnTo>
                  <a:lnTo>
                    <a:pt x="3" y="633"/>
                  </a:lnTo>
                  <a:lnTo>
                    <a:pt x="3" y="633"/>
                  </a:lnTo>
                  <a:lnTo>
                    <a:pt x="2" y="637"/>
                  </a:lnTo>
                  <a:lnTo>
                    <a:pt x="0" y="641"/>
                  </a:lnTo>
                  <a:lnTo>
                    <a:pt x="0" y="644"/>
                  </a:lnTo>
                  <a:lnTo>
                    <a:pt x="2" y="646"/>
                  </a:lnTo>
                  <a:lnTo>
                    <a:pt x="4" y="649"/>
                  </a:lnTo>
                  <a:lnTo>
                    <a:pt x="7" y="650"/>
                  </a:lnTo>
                  <a:lnTo>
                    <a:pt x="13" y="652"/>
                  </a:lnTo>
                  <a:lnTo>
                    <a:pt x="18" y="652"/>
                  </a:lnTo>
                  <a:lnTo>
                    <a:pt x="18" y="652"/>
                  </a:lnTo>
                  <a:lnTo>
                    <a:pt x="21" y="652"/>
                  </a:lnTo>
                  <a:lnTo>
                    <a:pt x="44" y="650"/>
                  </a:lnTo>
                  <a:lnTo>
                    <a:pt x="87" y="522"/>
                  </a:lnTo>
                  <a:lnTo>
                    <a:pt x="727" y="484"/>
                  </a:lnTo>
                  <a:lnTo>
                    <a:pt x="705" y="438"/>
                  </a:lnTo>
                  <a:lnTo>
                    <a:pt x="661" y="441"/>
                  </a:lnTo>
                  <a:lnTo>
                    <a:pt x="661" y="433"/>
                  </a:lnTo>
                  <a:lnTo>
                    <a:pt x="662" y="433"/>
                  </a:lnTo>
                  <a:lnTo>
                    <a:pt x="662" y="433"/>
                  </a:lnTo>
                  <a:lnTo>
                    <a:pt x="690" y="432"/>
                  </a:lnTo>
                  <a:lnTo>
                    <a:pt x="690" y="432"/>
                  </a:lnTo>
                  <a:lnTo>
                    <a:pt x="696" y="430"/>
                  </a:lnTo>
                  <a:lnTo>
                    <a:pt x="700" y="426"/>
                  </a:lnTo>
                  <a:lnTo>
                    <a:pt x="704" y="422"/>
                  </a:lnTo>
                  <a:lnTo>
                    <a:pt x="704" y="416"/>
                  </a:lnTo>
                  <a:lnTo>
                    <a:pt x="679" y="13"/>
                  </a:lnTo>
                  <a:lnTo>
                    <a:pt x="679" y="13"/>
                  </a:lnTo>
                  <a:lnTo>
                    <a:pt x="678" y="8"/>
                  </a:lnTo>
                  <a:lnTo>
                    <a:pt x="675" y="4"/>
                  </a:lnTo>
                  <a:lnTo>
                    <a:pt x="671" y="0"/>
                  </a:lnTo>
                  <a:lnTo>
                    <a:pt x="666" y="0"/>
                  </a:lnTo>
                  <a:close/>
                </a:path>
              </a:pathLst>
            </a:custGeom>
            <a:solidFill>
              <a:srgbClr val="1F7D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 name="Freeform 343"/>
            <p:cNvSpPr>
              <a:spLocks/>
            </p:cNvSpPr>
            <p:nvPr/>
          </p:nvSpPr>
          <p:spPr bwMode="auto">
            <a:xfrm>
              <a:off x="2449208" y="1813053"/>
              <a:ext cx="146914" cy="18213"/>
            </a:xfrm>
            <a:custGeom>
              <a:avLst/>
              <a:gdLst>
                <a:gd name="T0" fmla="*/ 0 w 121"/>
                <a:gd name="T1" fmla="*/ 15 h 15"/>
                <a:gd name="T2" fmla="*/ 0 w 121"/>
                <a:gd name="T3" fmla="*/ 7 h 15"/>
                <a:gd name="T4" fmla="*/ 116 w 121"/>
                <a:gd name="T5" fmla="*/ 0 h 15"/>
                <a:gd name="T6" fmla="*/ 116 w 121"/>
                <a:gd name="T7" fmla="*/ 0 h 15"/>
                <a:gd name="T8" fmla="*/ 121 w 121"/>
                <a:gd name="T9" fmla="*/ 8 h 15"/>
                <a:gd name="T10" fmla="*/ 0 w 121"/>
                <a:gd name="T11" fmla="*/ 15 h 15"/>
              </a:gdLst>
              <a:ahLst/>
              <a:cxnLst>
                <a:cxn ang="0">
                  <a:pos x="T0" y="T1"/>
                </a:cxn>
                <a:cxn ang="0">
                  <a:pos x="T2" y="T3"/>
                </a:cxn>
                <a:cxn ang="0">
                  <a:pos x="T4" y="T5"/>
                </a:cxn>
                <a:cxn ang="0">
                  <a:pos x="T6" y="T7"/>
                </a:cxn>
                <a:cxn ang="0">
                  <a:pos x="T8" y="T9"/>
                </a:cxn>
                <a:cxn ang="0">
                  <a:pos x="T10" y="T11"/>
                </a:cxn>
              </a:cxnLst>
              <a:rect l="0" t="0" r="r" b="b"/>
              <a:pathLst>
                <a:path w="121" h="15">
                  <a:moveTo>
                    <a:pt x="0" y="15"/>
                  </a:moveTo>
                  <a:lnTo>
                    <a:pt x="0" y="7"/>
                  </a:lnTo>
                  <a:lnTo>
                    <a:pt x="116" y="0"/>
                  </a:lnTo>
                  <a:lnTo>
                    <a:pt x="116" y="0"/>
                  </a:lnTo>
                  <a:lnTo>
                    <a:pt x="121" y="8"/>
                  </a:lnTo>
                  <a:lnTo>
                    <a:pt x="0"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 name="Freeform 344"/>
            <p:cNvSpPr>
              <a:spLocks/>
            </p:cNvSpPr>
            <p:nvPr/>
          </p:nvSpPr>
          <p:spPr bwMode="auto">
            <a:xfrm>
              <a:off x="2859593" y="1787555"/>
              <a:ext cx="193052" cy="15784"/>
            </a:xfrm>
            <a:custGeom>
              <a:avLst/>
              <a:gdLst>
                <a:gd name="T0" fmla="*/ 0 w 159"/>
                <a:gd name="T1" fmla="*/ 13 h 13"/>
                <a:gd name="T2" fmla="*/ 0 w 159"/>
                <a:gd name="T3" fmla="*/ 13 h 13"/>
                <a:gd name="T4" fmla="*/ 3 w 159"/>
                <a:gd name="T5" fmla="*/ 8 h 13"/>
                <a:gd name="T6" fmla="*/ 159 w 159"/>
                <a:gd name="T7" fmla="*/ 0 h 13"/>
                <a:gd name="T8" fmla="*/ 159 w 159"/>
                <a:gd name="T9" fmla="*/ 7 h 13"/>
                <a:gd name="T10" fmla="*/ 40 w 159"/>
                <a:gd name="T11" fmla="*/ 13 h 13"/>
                <a:gd name="T12" fmla="*/ 40 w 159"/>
                <a:gd name="T13" fmla="*/ 13 h 13"/>
                <a:gd name="T14" fmla="*/ 31 w 159"/>
                <a:gd name="T15" fmla="*/ 9 h 13"/>
                <a:gd name="T16" fmla="*/ 20 w 159"/>
                <a:gd name="T17" fmla="*/ 8 h 13"/>
                <a:gd name="T18" fmla="*/ 20 w 159"/>
                <a:gd name="T19" fmla="*/ 8 h 13"/>
                <a:gd name="T20" fmla="*/ 17 w 159"/>
                <a:gd name="T21" fmla="*/ 9 h 13"/>
                <a:gd name="T22" fmla="*/ 17 w 159"/>
                <a:gd name="T23" fmla="*/ 9 h 13"/>
                <a:gd name="T24" fmla="*/ 8 w 159"/>
                <a:gd name="T25" fmla="*/ 11 h 13"/>
                <a:gd name="T26" fmla="*/ 0 w 159"/>
                <a:gd name="T2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13">
                  <a:moveTo>
                    <a:pt x="0" y="13"/>
                  </a:moveTo>
                  <a:lnTo>
                    <a:pt x="0" y="13"/>
                  </a:lnTo>
                  <a:lnTo>
                    <a:pt x="3" y="8"/>
                  </a:lnTo>
                  <a:lnTo>
                    <a:pt x="159" y="0"/>
                  </a:lnTo>
                  <a:lnTo>
                    <a:pt x="159" y="7"/>
                  </a:lnTo>
                  <a:lnTo>
                    <a:pt x="40" y="13"/>
                  </a:lnTo>
                  <a:lnTo>
                    <a:pt x="40" y="13"/>
                  </a:lnTo>
                  <a:lnTo>
                    <a:pt x="31" y="9"/>
                  </a:lnTo>
                  <a:lnTo>
                    <a:pt x="20" y="8"/>
                  </a:lnTo>
                  <a:lnTo>
                    <a:pt x="20" y="8"/>
                  </a:lnTo>
                  <a:lnTo>
                    <a:pt x="17" y="9"/>
                  </a:lnTo>
                  <a:lnTo>
                    <a:pt x="17" y="9"/>
                  </a:lnTo>
                  <a:lnTo>
                    <a:pt x="8" y="11"/>
                  </a:lnTo>
                  <a:lnTo>
                    <a:pt x="0"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 name="Freeform 345"/>
            <p:cNvSpPr>
              <a:spLocks/>
            </p:cNvSpPr>
            <p:nvPr/>
          </p:nvSpPr>
          <p:spPr bwMode="auto">
            <a:xfrm>
              <a:off x="2290152" y="1258182"/>
              <a:ext cx="882693" cy="791631"/>
            </a:xfrm>
            <a:custGeom>
              <a:avLst/>
              <a:gdLst>
                <a:gd name="T0" fmla="*/ 666 w 727"/>
                <a:gd name="T1" fmla="*/ 0 h 652"/>
                <a:gd name="T2" fmla="*/ 666 w 727"/>
                <a:gd name="T3" fmla="*/ 0 h 652"/>
                <a:gd name="T4" fmla="*/ 665 w 727"/>
                <a:gd name="T5" fmla="*/ 0 h 652"/>
                <a:gd name="T6" fmla="*/ 44 w 727"/>
                <a:gd name="T7" fmla="*/ 36 h 652"/>
                <a:gd name="T8" fmla="*/ 44 w 727"/>
                <a:gd name="T9" fmla="*/ 36 h 652"/>
                <a:gd name="T10" fmla="*/ 37 w 727"/>
                <a:gd name="T11" fmla="*/ 38 h 652"/>
                <a:gd name="T12" fmla="*/ 33 w 727"/>
                <a:gd name="T13" fmla="*/ 42 h 652"/>
                <a:gd name="T14" fmla="*/ 30 w 727"/>
                <a:gd name="T15" fmla="*/ 46 h 652"/>
                <a:gd name="T16" fmla="*/ 29 w 727"/>
                <a:gd name="T17" fmla="*/ 51 h 652"/>
                <a:gd name="T18" fmla="*/ 53 w 727"/>
                <a:gd name="T19" fmla="*/ 455 h 652"/>
                <a:gd name="T20" fmla="*/ 53 w 727"/>
                <a:gd name="T21" fmla="*/ 455 h 652"/>
                <a:gd name="T22" fmla="*/ 54 w 727"/>
                <a:gd name="T23" fmla="*/ 460 h 652"/>
                <a:gd name="T24" fmla="*/ 58 w 727"/>
                <a:gd name="T25" fmla="*/ 464 h 652"/>
                <a:gd name="T26" fmla="*/ 63 w 727"/>
                <a:gd name="T27" fmla="*/ 467 h 652"/>
                <a:gd name="T28" fmla="*/ 68 w 727"/>
                <a:gd name="T29" fmla="*/ 468 h 652"/>
                <a:gd name="T30" fmla="*/ 68 w 727"/>
                <a:gd name="T31" fmla="*/ 468 h 652"/>
                <a:gd name="T32" fmla="*/ 69 w 727"/>
                <a:gd name="T33" fmla="*/ 468 h 652"/>
                <a:gd name="T34" fmla="*/ 99 w 727"/>
                <a:gd name="T35" fmla="*/ 467 h 652"/>
                <a:gd name="T36" fmla="*/ 99 w 727"/>
                <a:gd name="T37" fmla="*/ 474 h 652"/>
                <a:gd name="T38" fmla="*/ 56 w 727"/>
                <a:gd name="T39" fmla="*/ 476 h 652"/>
                <a:gd name="T40" fmla="*/ 3 w 727"/>
                <a:gd name="T41" fmla="*/ 633 h 652"/>
                <a:gd name="T42" fmla="*/ 3 w 727"/>
                <a:gd name="T43" fmla="*/ 633 h 652"/>
                <a:gd name="T44" fmla="*/ 2 w 727"/>
                <a:gd name="T45" fmla="*/ 637 h 652"/>
                <a:gd name="T46" fmla="*/ 0 w 727"/>
                <a:gd name="T47" fmla="*/ 641 h 652"/>
                <a:gd name="T48" fmla="*/ 0 w 727"/>
                <a:gd name="T49" fmla="*/ 644 h 652"/>
                <a:gd name="T50" fmla="*/ 2 w 727"/>
                <a:gd name="T51" fmla="*/ 646 h 652"/>
                <a:gd name="T52" fmla="*/ 4 w 727"/>
                <a:gd name="T53" fmla="*/ 649 h 652"/>
                <a:gd name="T54" fmla="*/ 7 w 727"/>
                <a:gd name="T55" fmla="*/ 650 h 652"/>
                <a:gd name="T56" fmla="*/ 13 w 727"/>
                <a:gd name="T57" fmla="*/ 652 h 652"/>
                <a:gd name="T58" fmla="*/ 18 w 727"/>
                <a:gd name="T59" fmla="*/ 652 h 652"/>
                <a:gd name="T60" fmla="*/ 18 w 727"/>
                <a:gd name="T61" fmla="*/ 652 h 652"/>
                <a:gd name="T62" fmla="*/ 21 w 727"/>
                <a:gd name="T63" fmla="*/ 652 h 652"/>
                <a:gd name="T64" fmla="*/ 44 w 727"/>
                <a:gd name="T65" fmla="*/ 650 h 652"/>
                <a:gd name="T66" fmla="*/ 87 w 727"/>
                <a:gd name="T67" fmla="*/ 522 h 652"/>
                <a:gd name="T68" fmla="*/ 727 w 727"/>
                <a:gd name="T69" fmla="*/ 484 h 652"/>
                <a:gd name="T70" fmla="*/ 705 w 727"/>
                <a:gd name="T71" fmla="*/ 438 h 652"/>
                <a:gd name="T72" fmla="*/ 661 w 727"/>
                <a:gd name="T73" fmla="*/ 441 h 652"/>
                <a:gd name="T74" fmla="*/ 661 w 727"/>
                <a:gd name="T75" fmla="*/ 433 h 652"/>
                <a:gd name="T76" fmla="*/ 662 w 727"/>
                <a:gd name="T77" fmla="*/ 433 h 652"/>
                <a:gd name="T78" fmla="*/ 662 w 727"/>
                <a:gd name="T79" fmla="*/ 433 h 652"/>
                <a:gd name="T80" fmla="*/ 690 w 727"/>
                <a:gd name="T81" fmla="*/ 432 h 652"/>
                <a:gd name="T82" fmla="*/ 690 w 727"/>
                <a:gd name="T83" fmla="*/ 432 h 652"/>
                <a:gd name="T84" fmla="*/ 696 w 727"/>
                <a:gd name="T85" fmla="*/ 430 h 652"/>
                <a:gd name="T86" fmla="*/ 700 w 727"/>
                <a:gd name="T87" fmla="*/ 426 h 652"/>
                <a:gd name="T88" fmla="*/ 704 w 727"/>
                <a:gd name="T89" fmla="*/ 422 h 652"/>
                <a:gd name="T90" fmla="*/ 704 w 727"/>
                <a:gd name="T91" fmla="*/ 416 h 652"/>
                <a:gd name="T92" fmla="*/ 679 w 727"/>
                <a:gd name="T93" fmla="*/ 13 h 652"/>
                <a:gd name="T94" fmla="*/ 679 w 727"/>
                <a:gd name="T95" fmla="*/ 13 h 652"/>
                <a:gd name="T96" fmla="*/ 678 w 727"/>
                <a:gd name="T97" fmla="*/ 8 h 652"/>
                <a:gd name="T98" fmla="*/ 675 w 727"/>
                <a:gd name="T99" fmla="*/ 4 h 652"/>
                <a:gd name="T100" fmla="*/ 671 w 727"/>
                <a:gd name="T101" fmla="*/ 0 h 652"/>
                <a:gd name="T102" fmla="*/ 666 w 727"/>
                <a:gd name="T103" fmla="*/ 0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7" h="652">
                  <a:moveTo>
                    <a:pt x="666" y="0"/>
                  </a:moveTo>
                  <a:lnTo>
                    <a:pt x="666" y="0"/>
                  </a:lnTo>
                  <a:lnTo>
                    <a:pt x="665" y="0"/>
                  </a:lnTo>
                  <a:lnTo>
                    <a:pt x="44" y="36"/>
                  </a:lnTo>
                  <a:lnTo>
                    <a:pt x="44" y="36"/>
                  </a:lnTo>
                  <a:lnTo>
                    <a:pt x="37" y="38"/>
                  </a:lnTo>
                  <a:lnTo>
                    <a:pt x="33" y="42"/>
                  </a:lnTo>
                  <a:lnTo>
                    <a:pt x="30" y="46"/>
                  </a:lnTo>
                  <a:lnTo>
                    <a:pt x="29" y="51"/>
                  </a:lnTo>
                  <a:lnTo>
                    <a:pt x="53" y="455"/>
                  </a:lnTo>
                  <a:lnTo>
                    <a:pt x="53" y="455"/>
                  </a:lnTo>
                  <a:lnTo>
                    <a:pt x="54" y="460"/>
                  </a:lnTo>
                  <a:lnTo>
                    <a:pt x="58" y="464"/>
                  </a:lnTo>
                  <a:lnTo>
                    <a:pt x="63" y="467"/>
                  </a:lnTo>
                  <a:lnTo>
                    <a:pt x="68" y="468"/>
                  </a:lnTo>
                  <a:lnTo>
                    <a:pt x="68" y="468"/>
                  </a:lnTo>
                  <a:lnTo>
                    <a:pt x="69" y="468"/>
                  </a:lnTo>
                  <a:lnTo>
                    <a:pt x="99" y="467"/>
                  </a:lnTo>
                  <a:lnTo>
                    <a:pt x="99" y="474"/>
                  </a:lnTo>
                  <a:lnTo>
                    <a:pt x="56" y="476"/>
                  </a:lnTo>
                  <a:lnTo>
                    <a:pt x="3" y="633"/>
                  </a:lnTo>
                  <a:lnTo>
                    <a:pt x="3" y="633"/>
                  </a:lnTo>
                  <a:lnTo>
                    <a:pt x="2" y="637"/>
                  </a:lnTo>
                  <a:lnTo>
                    <a:pt x="0" y="641"/>
                  </a:lnTo>
                  <a:lnTo>
                    <a:pt x="0" y="644"/>
                  </a:lnTo>
                  <a:lnTo>
                    <a:pt x="2" y="646"/>
                  </a:lnTo>
                  <a:lnTo>
                    <a:pt x="4" y="649"/>
                  </a:lnTo>
                  <a:lnTo>
                    <a:pt x="7" y="650"/>
                  </a:lnTo>
                  <a:lnTo>
                    <a:pt x="13" y="652"/>
                  </a:lnTo>
                  <a:lnTo>
                    <a:pt x="18" y="652"/>
                  </a:lnTo>
                  <a:lnTo>
                    <a:pt x="18" y="652"/>
                  </a:lnTo>
                  <a:lnTo>
                    <a:pt x="21" y="652"/>
                  </a:lnTo>
                  <a:lnTo>
                    <a:pt x="44" y="650"/>
                  </a:lnTo>
                  <a:lnTo>
                    <a:pt x="87" y="522"/>
                  </a:lnTo>
                  <a:lnTo>
                    <a:pt x="727" y="484"/>
                  </a:lnTo>
                  <a:lnTo>
                    <a:pt x="705" y="438"/>
                  </a:lnTo>
                  <a:lnTo>
                    <a:pt x="661" y="441"/>
                  </a:lnTo>
                  <a:lnTo>
                    <a:pt x="661" y="433"/>
                  </a:lnTo>
                  <a:lnTo>
                    <a:pt x="662" y="433"/>
                  </a:lnTo>
                  <a:lnTo>
                    <a:pt x="662" y="433"/>
                  </a:lnTo>
                  <a:lnTo>
                    <a:pt x="690" y="432"/>
                  </a:lnTo>
                  <a:lnTo>
                    <a:pt x="690" y="432"/>
                  </a:lnTo>
                  <a:lnTo>
                    <a:pt x="696" y="430"/>
                  </a:lnTo>
                  <a:lnTo>
                    <a:pt x="700" y="426"/>
                  </a:lnTo>
                  <a:lnTo>
                    <a:pt x="704" y="422"/>
                  </a:lnTo>
                  <a:lnTo>
                    <a:pt x="704" y="416"/>
                  </a:lnTo>
                  <a:lnTo>
                    <a:pt x="679" y="13"/>
                  </a:lnTo>
                  <a:lnTo>
                    <a:pt x="679" y="13"/>
                  </a:lnTo>
                  <a:lnTo>
                    <a:pt x="678" y="8"/>
                  </a:lnTo>
                  <a:lnTo>
                    <a:pt x="675" y="4"/>
                  </a:lnTo>
                  <a:lnTo>
                    <a:pt x="671" y="0"/>
                  </a:lnTo>
                  <a:lnTo>
                    <a:pt x="6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 name="Freeform 346"/>
            <p:cNvSpPr>
              <a:spLocks/>
            </p:cNvSpPr>
            <p:nvPr/>
          </p:nvSpPr>
          <p:spPr bwMode="auto">
            <a:xfrm>
              <a:off x="2363002" y="1314033"/>
              <a:ext cx="819557" cy="568226"/>
            </a:xfrm>
            <a:custGeom>
              <a:avLst/>
              <a:gdLst>
                <a:gd name="T0" fmla="*/ 661 w 675"/>
                <a:gd name="T1" fmla="*/ 432 h 468"/>
                <a:gd name="T2" fmla="*/ 39 w 675"/>
                <a:gd name="T3" fmla="*/ 468 h 468"/>
                <a:gd name="T4" fmla="*/ 39 w 675"/>
                <a:gd name="T5" fmla="*/ 468 h 468"/>
                <a:gd name="T6" fmla="*/ 34 w 675"/>
                <a:gd name="T7" fmla="*/ 467 h 468"/>
                <a:gd name="T8" fmla="*/ 30 w 675"/>
                <a:gd name="T9" fmla="*/ 464 h 468"/>
                <a:gd name="T10" fmla="*/ 25 w 675"/>
                <a:gd name="T11" fmla="*/ 460 h 468"/>
                <a:gd name="T12" fmla="*/ 24 w 675"/>
                <a:gd name="T13" fmla="*/ 455 h 468"/>
                <a:gd name="T14" fmla="*/ 0 w 675"/>
                <a:gd name="T15" fmla="*/ 51 h 468"/>
                <a:gd name="T16" fmla="*/ 0 w 675"/>
                <a:gd name="T17" fmla="*/ 51 h 468"/>
                <a:gd name="T18" fmla="*/ 1 w 675"/>
                <a:gd name="T19" fmla="*/ 46 h 468"/>
                <a:gd name="T20" fmla="*/ 4 w 675"/>
                <a:gd name="T21" fmla="*/ 40 h 468"/>
                <a:gd name="T22" fmla="*/ 8 w 675"/>
                <a:gd name="T23" fmla="*/ 37 h 468"/>
                <a:gd name="T24" fmla="*/ 13 w 675"/>
                <a:gd name="T25" fmla="*/ 36 h 468"/>
                <a:gd name="T26" fmla="*/ 636 w 675"/>
                <a:gd name="T27" fmla="*/ 0 h 468"/>
                <a:gd name="T28" fmla="*/ 636 w 675"/>
                <a:gd name="T29" fmla="*/ 0 h 468"/>
                <a:gd name="T30" fmla="*/ 641 w 675"/>
                <a:gd name="T31" fmla="*/ 0 h 468"/>
                <a:gd name="T32" fmla="*/ 646 w 675"/>
                <a:gd name="T33" fmla="*/ 2 h 468"/>
                <a:gd name="T34" fmla="*/ 649 w 675"/>
                <a:gd name="T35" fmla="*/ 8 h 468"/>
                <a:gd name="T36" fmla="*/ 651 w 675"/>
                <a:gd name="T37" fmla="*/ 13 h 468"/>
                <a:gd name="T38" fmla="*/ 675 w 675"/>
                <a:gd name="T39" fmla="*/ 415 h 468"/>
                <a:gd name="T40" fmla="*/ 675 w 675"/>
                <a:gd name="T41" fmla="*/ 415 h 468"/>
                <a:gd name="T42" fmla="*/ 673 w 675"/>
                <a:gd name="T43" fmla="*/ 422 h 468"/>
                <a:gd name="T44" fmla="*/ 671 w 675"/>
                <a:gd name="T45" fmla="*/ 426 h 468"/>
                <a:gd name="T46" fmla="*/ 667 w 675"/>
                <a:gd name="T47" fmla="*/ 430 h 468"/>
                <a:gd name="T48" fmla="*/ 661 w 675"/>
                <a:gd name="T49" fmla="*/ 432 h 468"/>
                <a:gd name="T50" fmla="*/ 661 w 675"/>
                <a:gd name="T51" fmla="*/ 4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5" h="468">
                  <a:moveTo>
                    <a:pt x="661" y="432"/>
                  </a:moveTo>
                  <a:lnTo>
                    <a:pt x="39" y="468"/>
                  </a:lnTo>
                  <a:lnTo>
                    <a:pt x="39" y="468"/>
                  </a:lnTo>
                  <a:lnTo>
                    <a:pt x="34" y="467"/>
                  </a:lnTo>
                  <a:lnTo>
                    <a:pt x="30" y="464"/>
                  </a:lnTo>
                  <a:lnTo>
                    <a:pt x="25" y="460"/>
                  </a:lnTo>
                  <a:lnTo>
                    <a:pt x="24" y="455"/>
                  </a:lnTo>
                  <a:lnTo>
                    <a:pt x="0" y="51"/>
                  </a:lnTo>
                  <a:lnTo>
                    <a:pt x="0" y="51"/>
                  </a:lnTo>
                  <a:lnTo>
                    <a:pt x="1" y="46"/>
                  </a:lnTo>
                  <a:lnTo>
                    <a:pt x="4" y="40"/>
                  </a:lnTo>
                  <a:lnTo>
                    <a:pt x="8" y="37"/>
                  </a:lnTo>
                  <a:lnTo>
                    <a:pt x="13" y="36"/>
                  </a:lnTo>
                  <a:lnTo>
                    <a:pt x="636" y="0"/>
                  </a:lnTo>
                  <a:lnTo>
                    <a:pt x="636" y="0"/>
                  </a:lnTo>
                  <a:lnTo>
                    <a:pt x="641" y="0"/>
                  </a:lnTo>
                  <a:lnTo>
                    <a:pt x="646" y="2"/>
                  </a:lnTo>
                  <a:lnTo>
                    <a:pt x="649" y="8"/>
                  </a:lnTo>
                  <a:lnTo>
                    <a:pt x="651" y="13"/>
                  </a:lnTo>
                  <a:lnTo>
                    <a:pt x="675" y="415"/>
                  </a:lnTo>
                  <a:lnTo>
                    <a:pt x="675" y="415"/>
                  </a:lnTo>
                  <a:lnTo>
                    <a:pt x="673" y="422"/>
                  </a:lnTo>
                  <a:lnTo>
                    <a:pt x="671" y="426"/>
                  </a:lnTo>
                  <a:lnTo>
                    <a:pt x="667" y="430"/>
                  </a:lnTo>
                  <a:lnTo>
                    <a:pt x="661" y="432"/>
                  </a:lnTo>
                  <a:lnTo>
                    <a:pt x="661" y="432"/>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 name="Freeform 347"/>
            <p:cNvSpPr>
              <a:spLocks/>
            </p:cNvSpPr>
            <p:nvPr/>
          </p:nvSpPr>
          <p:spPr bwMode="auto">
            <a:xfrm>
              <a:off x="3085426" y="1810624"/>
              <a:ext cx="46138" cy="32783"/>
            </a:xfrm>
            <a:custGeom>
              <a:avLst/>
              <a:gdLst>
                <a:gd name="T0" fmla="*/ 38 w 38"/>
                <a:gd name="T1" fmla="*/ 24 h 27"/>
                <a:gd name="T2" fmla="*/ 2 w 38"/>
                <a:gd name="T3" fmla="*/ 27 h 27"/>
                <a:gd name="T4" fmla="*/ 0 w 38"/>
                <a:gd name="T5" fmla="*/ 5 h 27"/>
                <a:gd name="T6" fmla="*/ 0 w 38"/>
                <a:gd name="T7" fmla="*/ 5 h 27"/>
                <a:gd name="T8" fmla="*/ 2 w 38"/>
                <a:gd name="T9" fmla="*/ 2 h 27"/>
                <a:gd name="T10" fmla="*/ 4 w 38"/>
                <a:gd name="T11" fmla="*/ 2 h 27"/>
                <a:gd name="T12" fmla="*/ 33 w 38"/>
                <a:gd name="T13" fmla="*/ 0 h 27"/>
                <a:gd name="T14" fmla="*/ 33 w 38"/>
                <a:gd name="T15" fmla="*/ 0 h 27"/>
                <a:gd name="T16" fmla="*/ 35 w 38"/>
                <a:gd name="T17" fmla="*/ 1 h 27"/>
                <a:gd name="T18" fmla="*/ 37 w 38"/>
                <a:gd name="T19" fmla="*/ 4 h 27"/>
                <a:gd name="T20" fmla="*/ 38 w 38"/>
                <a:gd name="T21"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27">
                  <a:moveTo>
                    <a:pt x="38" y="24"/>
                  </a:moveTo>
                  <a:lnTo>
                    <a:pt x="2" y="27"/>
                  </a:lnTo>
                  <a:lnTo>
                    <a:pt x="0" y="5"/>
                  </a:lnTo>
                  <a:lnTo>
                    <a:pt x="0" y="5"/>
                  </a:lnTo>
                  <a:lnTo>
                    <a:pt x="2" y="2"/>
                  </a:lnTo>
                  <a:lnTo>
                    <a:pt x="4" y="2"/>
                  </a:lnTo>
                  <a:lnTo>
                    <a:pt x="33" y="0"/>
                  </a:lnTo>
                  <a:lnTo>
                    <a:pt x="33" y="0"/>
                  </a:lnTo>
                  <a:lnTo>
                    <a:pt x="35" y="1"/>
                  </a:lnTo>
                  <a:lnTo>
                    <a:pt x="37" y="4"/>
                  </a:lnTo>
                  <a:lnTo>
                    <a:pt x="38" y="24"/>
                  </a:lnTo>
                  <a:close/>
                </a:path>
              </a:pathLst>
            </a:custGeom>
            <a:solidFill>
              <a:srgbClr val="2D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 name="Freeform 348"/>
            <p:cNvSpPr>
              <a:spLocks/>
            </p:cNvSpPr>
            <p:nvPr/>
          </p:nvSpPr>
          <p:spPr bwMode="auto">
            <a:xfrm>
              <a:off x="2443136" y="1849477"/>
              <a:ext cx="46138" cy="31568"/>
            </a:xfrm>
            <a:custGeom>
              <a:avLst/>
              <a:gdLst>
                <a:gd name="T0" fmla="*/ 38 w 38"/>
                <a:gd name="T1" fmla="*/ 23 h 26"/>
                <a:gd name="T2" fmla="*/ 1 w 38"/>
                <a:gd name="T3" fmla="*/ 26 h 26"/>
                <a:gd name="T4" fmla="*/ 0 w 38"/>
                <a:gd name="T5" fmla="*/ 4 h 26"/>
                <a:gd name="T6" fmla="*/ 0 w 38"/>
                <a:gd name="T7" fmla="*/ 4 h 26"/>
                <a:gd name="T8" fmla="*/ 1 w 38"/>
                <a:gd name="T9" fmla="*/ 3 h 26"/>
                <a:gd name="T10" fmla="*/ 4 w 38"/>
                <a:gd name="T11" fmla="*/ 1 h 26"/>
                <a:gd name="T12" fmla="*/ 32 w 38"/>
                <a:gd name="T13" fmla="*/ 0 h 26"/>
                <a:gd name="T14" fmla="*/ 32 w 38"/>
                <a:gd name="T15" fmla="*/ 0 h 26"/>
                <a:gd name="T16" fmla="*/ 35 w 38"/>
                <a:gd name="T17" fmla="*/ 0 h 26"/>
                <a:gd name="T18" fmla="*/ 36 w 38"/>
                <a:gd name="T19" fmla="*/ 3 h 26"/>
                <a:gd name="T20" fmla="*/ 38 w 38"/>
                <a:gd name="T21"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26">
                  <a:moveTo>
                    <a:pt x="38" y="23"/>
                  </a:moveTo>
                  <a:lnTo>
                    <a:pt x="1" y="26"/>
                  </a:lnTo>
                  <a:lnTo>
                    <a:pt x="0" y="4"/>
                  </a:lnTo>
                  <a:lnTo>
                    <a:pt x="0" y="4"/>
                  </a:lnTo>
                  <a:lnTo>
                    <a:pt x="1" y="3"/>
                  </a:lnTo>
                  <a:lnTo>
                    <a:pt x="4" y="1"/>
                  </a:lnTo>
                  <a:lnTo>
                    <a:pt x="32" y="0"/>
                  </a:lnTo>
                  <a:lnTo>
                    <a:pt x="32" y="0"/>
                  </a:lnTo>
                  <a:lnTo>
                    <a:pt x="35" y="0"/>
                  </a:lnTo>
                  <a:lnTo>
                    <a:pt x="36" y="3"/>
                  </a:lnTo>
                  <a:lnTo>
                    <a:pt x="38" y="23"/>
                  </a:lnTo>
                  <a:close/>
                </a:path>
              </a:pathLst>
            </a:custGeom>
            <a:solidFill>
              <a:srgbClr val="2D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 name="Freeform 349"/>
            <p:cNvSpPr>
              <a:spLocks/>
            </p:cNvSpPr>
            <p:nvPr/>
          </p:nvSpPr>
          <p:spPr bwMode="auto">
            <a:xfrm>
              <a:off x="2327792" y="1845835"/>
              <a:ext cx="943401" cy="259830"/>
            </a:xfrm>
            <a:custGeom>
              <a:avLst/>
              <a:gdLst>
                <a:gd name="T0" fmla="*/ 761 w 777"/>
                <a:gd name="T1" fmla="*/ 170 h 214"/>
                <a:gd name="T2" fmla="*/ 21 w 777"/>
                <a:gd name="T3" fmla="*/ 214 h 214"/>
                <a:gd name="T4" fmla="*/ 21 w 777"/>
                <a:gd name="T5" fmla="*/ 214 h 214"/>
                <a:gd name="T6" fmla="*/ 14 w 777"/>
                <a:gd name="T7" fmla="*/ 214 h 214"/>
                <a:gd name="T8" fmla="*/ 9 w 777"/>
                <a:gd name="T9" fmla="*/ 214 h 214"/>
                <a:gd name="T10" fmla="*/ 5 w 777"/>
                <a:gd name="T11" fmla="*/ 211 h 214"/>
                <a:gd name="T12" fmla="*/ 2 w 777"/>
                <a:gd name="T13" fmla="*/ 210 h 214"/>
                <a:gd name="T14" fmla="*/ 0 w 777"/>
                <a:gd name="T15" fmla="*/ 207 h 214"/>
                <a:gd name="T16" fmla="*/ 0 w 777"/>
                <a:gd name="T17" fmla="*/ 203 h 214"/>
                <a:gd name="T18" fmla="*/ 0 w 777"/>
                <a:gd name="T19" fmla="*/ 199 h 214"/>
                <a:gd name="T20" fmla="*/ 3 w 777"/>
                <a:gd name="T21" fmla="*/ 195 h 214"/>
                <a:gd name="T22" fmla="*/ 56 w 777"/>
                <a:gd name="T23" fmla="*/ 38 h 214"/>
                <a:gd name="T24" fmla="*/ 705 w 777"/>
                <a:gd name="T25" fmla="*/ 0 h 214"/>
                <a:gd name="T26" fmla="*/ 769 w 777"/>
                <a:gd name="T27" fmla="*/ 139 h 214"/>
                <a:gd name="T28" fmla="*/ 769 w 777"/>
                <a:gd name="T29" fmla="*/ 139 h 214"/>
                <a:gd name="T30" fmla="*/ 773 w 777"/>
                <a:gd name="T31" fmla="*/ 146 h 214"/>
                <a:gd name="T32" fmla="*/ 775 w 777"/>
                <a:gd name="T33" fmla="*/ 153 h 214"/>
                <a:gd name="T34" fmla="*/ 777 w 777"/>
                <a:gd name="T35" fmla="*/ 157 h 214"/>
                <a:gd name="T36" fmla="*/ 777 w 777"/>
                <a:gd name="T37" fmla="*/ 161 h 214"/>
                <a:gd name="T38" fmla="*/ 775 w 777"/>
                <a:gd name="T39" fmla="*/ 165 h 214"/>
                <a:gd name="T40" fmla="*/ 773 w 777"/>
                <a:gd name="T41" fmla="*/ 168 h 214"/>
                <a:gd name="T42" fmla="*/ 767 w 777"/>
                <a:gd name="T43" fmla="*/ 169 h 214"/>
                <a:gd name="T44" fmla="*/ 761 w 777"/>
                <a:gd name="T45" fmla="*/ 17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7" h="214">
                  <a:moveTo>
                    <a:pt x="761" y="170"/>
                  </a:moveTo>
                  <a:lnTo>
                    <a:pt x="21" y="214"/>
                  </a:lnTo>
                  <a:lnTo>
                    <a:pt x="21" y="214"/>
                  </a:lnTo>
                  <a:lnTo>
                    <a:pt x="14" y="214"/>
                  </a:lnTo>
                  <a:lnTo>
                    <a:pt x="9" y="214"/>
                  </a:lnTo>
                  <a:lnTo>
                    <a:pt x="5" y="211"/>
                  </a:lnTo>
                  <a:lnTo>
                    <a:pt x="2" y="210"/>
                  </a:lnTo>
                  <a:lnTo>
                    <a:pt x="0" y="207"/>
                  </a:lnTo>
                  <a:lnTo>
                    <a:pt x="0" y="203"/>
                  </a:lnTo>
                  <a:lnTo>
                    <a:pt x="0" y="199"/>
                  </a:lnTo>
                  <a:lnTo>
                    <a:pt x="3" y="195"/>
                  </a:lnTo>
                  <a:lnTo>
                    <a:pt x="56" y="38"/>
                  </a:lnTo>
                  <a:lnTo>
                    <a:pt x="705" y="0"/>
                  </a:lnTo>
                  <a:lnTo>
                    <a:pt x="769" y="139"/>
                  </a:lnTo>
                  <a:lnTo>
                    <a:pt x="769" y="139"/>
                  </a:lnTo>
                  <a:lnTo>
                    <a:pt x="773" y="146"/>
                  </a:lnTo>
                  <a:lnTo>
                    <a:pt x="775" y="153"/>
                  </a:lnTo>
                  <a:lnTo>
                    <a:pt x="777" y="157"/>
                  </a:lnTo>
                  <a:lnTo>
                    <a:pt x="777" y="161"/>
                  </a:lnTo>
                  <a:lnTo>
                    <a:pt x="775" y="165"/>
                  </a:lnTo>
                  <a:lnTo>
                    <a:pt x="773" y="168"/>
                  </a:lnTo>
                  <a:lnTo>
                    <a:pt x="767" y="169"/>
                  </a:lnTo>
                  <a:lnTo>
                    <a:pt x="761" y="170"/>
                  </a:lnTo>
                  <a:close/>
                </a:path>
              </a:pathLst>
            </a:custGeom>
            <a:solidFill>
              <a:srgbClr val="2D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 name="Freeform 350"/>
            <p:cNvSpPr>
              <a:spLocks/>
            </p:cNvSpPr>
            <p:nvPr/>
          </p:nvSpPr>
          <p:spPr bwMode="auto">
            <a:xfrm>
              <a:off x="2327792" y="1845835"/>
              <a:ext cx="943401" cy="259830"/>
            </a:xfrm>
            <a:custGeom>
              <a:avLst/>
              <a:gdLst>
                <a:gd name="T0" fmla="*/ 761 w 777"/>
                <a:gd name="T1" fmla="*/ 170 h 214"/>
                <a:gd name="T2" fmla="*/ 21 w 777"/>
                <a:gd name="T3" fmla="*/ 214 h 214"/>
                <a:gd name="T4" fmla="*/ 21 w 777"/>
                <a:gd name="T5" fmla="*/ 214 h 214"/>
                <a:gd name="T6" fmla="*/ 14 w 777"/>
                <a:gd name="T7" fmla="*/ 214 h 214"/>
                <a:gd name="T8" fmla="*/ 9 w 777"/>
                <a:gd name="T9" fmla="*/ 214 h 214"/>
                <a:gd name="T10" fmla="*/ 5 w 777"/>
                <a:gd name="T11" fmla="*/ 211 h 214"/>
                <a:gd name="T12" fmla="*/ 2 w 777"/>
                <a:gd name="T13" fmla="*/ 210 h 214"/>
                <a:gd name="T14" fmla="*/ 0 w 777"/>
                <a:gd name="T15" fmla="*/ 207 h 214"/>
                <a:gd name="T16" fmla="*/ 0 w 777"/>
                <a:gd name="T17" fmla="*/ 203 h 214"/>
                <a:gd name="T18" fmla="*/ 0 w 777"/>
                <a:gd name="T19" fmla="*/ 199 h 214"/>
                <a:gd name="T20" fmla="*/ 3 w 777"/>
                <a:gd name="T21" fmla="*/ 195 h 214"/>
                <a:gd name="T22" fmla="*/ 56 w 777"/>
                <a:gd name="T23" fmla="*/ 38 h 214"/>
                <a:gd name="T24" fmla="*/ 705 w 777"/>
                <a:gd name="T25" fmla="*/ 0 h 214"/>
                <a:gd name="T26" fmla="*/ 769 w 777"/>
                <a:gd name="T27" fmla="*/ 139 h 214"/>
                <a:gd name="T28" fmla="*/ 769 w 777"/>
                <a:gd name="T29" fmla="*/ 139 h 214"/>
                <a:gd name="T30" fmla="*/ 773 w 777"/>
                <a:gd name="T31" fmla="*/ 146 h 214"/>
                <a:gd name="T32" fmla="*/ 775 w 777"/>
                <a:gd name="T33" fmla="*/ 153 h 214"/>
                <a:gd name="T34" fmla="*/ 777 w 777"/>
                <a:gd name="T35" fmla="*/ 157 h 214"/>
                <a:gd name="T36" fmla="*/ 777 w 777"/>
                <a:gd name="T37" fmla="*/ 161 h 214"/>
                <a:gd name="T38" fmla="*/ 775 w 777"/>
                <a:gd name="T39" fmla="*/ 165 h 214"/>
                <a:gd name="T40" fmla="*/ 773 w 777"/>
                <a:gd name="T41" fmla="*/ 168 h 214"/>
                <a:gd name="T42" fmla="*/ 767 w 777"/>
                <a:gd name="T43" fmla="*/ 169 h 214"/>
                <a:gd name="T44" fmla="*/ 761 w 777"/>
                <a:gd name="T45" fmla="*/ 17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77" h="214">
                  <a:moveTo>
                    <a:pt x="761" y="170"/>
                  </a:moveTo>
                  <a:lnTo>
                    <a:pt x="21" y="214"/>
                  </a:lnTo>
                  <a:lnTo>
                    <a:pt x="21" y="214"/>
                  </a:lnTo>
                  <a:lnTo>
                    <a:pt x="14" y="214"/>
                  </a:lnTo>
                  <a:lnTo>
                    <a:pt x="9" y="214"/>
                  </a:lnTo>
                  <a:lnTo>
                    <a:pt x="5" y="211"/>
                  </a:lnTo>
                  <a:lnTo>
                    <a:pt x="2" y="210"/>
                  </a:lnTo>
                  <a:lnTo>
                    <a:pt x="0" y="207"/>
                  </a:lnTo>
                  <a:lnTo>
                    <a:pt x="0" y="203"/>
                  </a:lnTo>
                  <a:lnTo>
                    <a:pt x="0" y="199"/>
                  </a:lnTo>
                  <a:lnTo>
                    <a:pt x="3" y="195"/>
                  </a:lnTo>
                  <a:lnTo>
                    <a:pt x="56" y="38"/>
                  </a:lnTo>
                  <a:lnTo>
                    <a:pt x="705" y="0"/>
                  </a:lnTo>
                  <a:lnTo>
                    <a:pt x="769" y="139"/>
                  </a:lnTo>
                  <a:lnTo>
                    <a:pt x="769" y="139"/>
                  </a:lnTo>
                  <a:lnTo>
                    <a:pt x="773" y="146"/>
                  </a:lnTo>
                  <a:lnTo>
                    <a:pt x="775" y="153"/>
                  </a:lnTo>
                  <a:lnTo>
                    <a:pt x="777" y="157"/>
                  </a:lnTo>
                  <a:lnTo>
                    <a:pt x="777" y="161"/>
                  </a:lnTo>
                  <a:lnTo>
                    <a:pt x="775" y="165"/>
                  </a:lnTo>
                  <a:lnTo>
                    <a:pt x="773" y="168"/>
                  </a:lnTo>
                  <a:lnTo>
                    <a:pt x="767" y="169"/>
                  </a:lnTo>
                  <a:lnTo>
                    <a:pt x="761" y="17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 name="Freeform 351"/>
            <p:cNvSpPr>
              <a:spLocks/>
            </p:cNvSpPr>
            <p:nvPr/>
          </p:nvSpPr>
          <p:spPr bwMode="auto">
            <a:xfrm>
              <a:off x="2377572" y="1862833"/>
              <a:ext cx="846269" cy="205193"/>
            </a:xfrm>
            <a:custGeom>
              <a:avLst/>
              <a:gdLst>
                <a:gd name="T0" fmla="*/ 0 w 697"/>
                <a:gd name="T1" fmla="*/ 169 h 169"/>
                <a:gd name="T2" fmla="*/ 36 w 697"/>
                <a:gd name="T3" fmla="*/ 36 h 169"/>
                <a:gd name="T4" fmla="*/ 643 w 697"/>
                <a:gd name="T5" fmla="*/ 0 h 169"/>
                <a:gd name="T6" fmla="*/ 697 w 697"/>
                <a:gd name="T7" fmla="*/ 128 h 169"/>
                <a:gd name="T8" fmla="*/ 0 w 697"/>
                <a:gd name="T9" fmla="*/ 169 h 169"/>
              </a:gdLst>
              <a:ahLst/>
              <a:cxnLst>
                <a:cxn ang="0">
                  <a:pos x="T0" y="T1"/>
                </a:cxn>
                <a:cxn ang="0">
                  <a:pos x="T2" y="T3"/>
                </a:cxn>
                <a:cxn ang="0">
                  <a:pos x="T4" y="T5"/>
                </a:cxn>
                <a:cxn ang="0">
                  <a:pos x="T6" y="T7"/>
                </a:cxn>
                <a:cxn ang="0">
                  <a:pos x="T8" y="T9"/>
                </a:cxn>
              </a:cxnLst>
              <a:rect l="0" t="0" r="r" b="b"/>
              <a:pathLst>
                <a:path w="697" h="169">
                  <a:moveTo>
                    <a:pt x="0" y="169"/>
                  </a:moveTo>
                  <a:lnTo>
                    <a:pt x="36" y="36"/>
                  </a:lnTo>
                  <a:lnTo>
                    <a:pt x="643" y="0"/>
                  </a:lnTo>
                  <a:lnTo>
                    <a:pt x="697" y="128"/>
                  </a:lnTo>
                  <a:lnTo>
                    <a:pt x="0" y="169"/>
                  </a:lnTo>
                  <a:close/>
                </a:path>
              </a:pathLst>
            </a:custGeom>
            <a:solidFill>
              <a:srgbClr val="80BD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Freeform 352"/>
            <p:cNvSpPr>
              <a:spLocks/>
            </p:cNvSpPr>
            <p:nvPr/>
          </p:nvSpPr>
          <p:spPr bwMode="auto">
            <a:xfrm>
              <a:off x="2377572" y="1862833"/>
              <a:ext cx="846269" cy="205193"/>
            </a:xfrm>
            <a:custGeom>
              <a:avLst/>
              <a:gdLst>
                <a:gd name="T0" fmla="*/ 0 w 697"/>
                <a:gd name="T1" fmla="*/ 169 h 169"/>
                <a:gd name="T2" fmla="*/ 36 w 697"/>
                <a:gd name="T3" fmla="*/ 36 h 169"/>
                <a:gd name="T4" fmla="*/ 643 w 697"/>
                <a:gd name="T5" fmla="*/ 0 h 169"/>
                <a:gd name="T6" fmla="*/ 697 w 697"/>
                <a:gd name="T7" fmla="*/ 128 h 169"/>
                <a:gd name="T8" fmla="*/ 0 w 697"/>
                <a:gd name="T9" fmla="*/ 169 h 169"/>
              </a:gdLst>
              <a:ahLst/>
              <a:cxnLst>
                <a:cxn ang="0">
                  <a:pos x="T0" y="T1"/>
                </a:cxn>
                <a:cxn ang="0">
                  <a:pos x="T2" y="T3"/>
                </a:cxn>
                <a:cxn ang="0">
                  <a:pos x="T4" y="T5"/>
                </a:cxn>
                <a:cxn ang="0">
                  <a:pos x="T6" y="T7"/>
                </a:cxn>
                <a:cxn ang="0">
                  <a:pos x="T8" y="T9"/>
                </a:cxn>
              </a:cxnLst>
              <a:rect l="0" t="0" r="r" b="b"/>
              <a:pathLst>
                <a:path w="697" h="169">
                  <a:moveTo>
                    <a:pt x="0" y="169"/>
                  </a:moveTo>
                  <a:lnTo>
                    <a:pt x="36" y="36"/>
                  </a:lnTo>
                  <a:lnTo>
                    <a:pt x="643" y="0"/>
                  </a:lnTo>
                  <a:lnTo>
                    <a:pt x="697" y="128"/>
                  </a:lnTo>
                  <a:lnTo>
                    <a:pt x="0" y="16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 name="Freeform 353"/>
            <p:cNvSpPr>
              <a:spLocks/>
            </p:cNvSpPr>
            <p:nvPr/>
          </p:nvSpPr>
          <p:spPr bwMode="auto">
            <a:xfrm>
              <a:off x="2341147" y="2041314"/>
              <a:ext cx="917904" cy="60708"/>
            </a:xfrm>
            <a:custGeom>
              <a:avLst/>
              <a:gdLst>
                <a:gd name="T0" fmla="*/ 754 w 756"/>
                <a:gd name="T1" fmla="*/ 7 h 50"/>
                <a:gd name="T2" fmla="*/ 3 w 756"/>
                <a:gd name="T3" fmla="*/ 50 h 50"/>
                <a:gd name="T4" fmla="*/ 3 w 756"/>
                <a:gd name="T5" fmla="*/ 50 h 50"/>
                <a:gd name="T6" fmla="*/ 2 w 756"/>
                <a:gd name="T7" fmla="*/ 50 h 50"/>
                <a:gd name="T8" fmla="*/ 0 w 756"/>
                <a:gd name="T9" fmla="*/ 47 h 50"/>
                <a:gd name="T10" fmla="*/ 0 w 756"/>
                <a:gd name="T11" fmla="*/ 47 h 50"/>
                <a:gd name="T12" fmla="*/ 0 w 756"/>
                <a:gd name="T13" fmla="*/ 46 h 50"/>
                <a:gd name="T14" fmla="*/ 3 w 756"/>
                <a:gd name="T15" fmla="*/ 45 h 50"/>
                <a:gd name="T16" fmla="*/ 754 w 756"/>
                <a:gd name="T17" fmla="*/ 0 h 50"/>
                <a:gd name="T18" fmla="*/ 754 w 756"/>
                <a:gd name="T19" fmla="*/ 0 h 50"/>
                <a:gd name="T20" fmla="*/ 755 w 756"/>
                <a:gd name="T21" fmla="*/ 1 h 50"/>
                <a:gd name="T22" fmla="*/ 756 w 756"/>
                <a:gd name="T23" fmla="*/ 3 h 50"/>
                <a:gd name="T24" fmla="*/ 756 w 756"/>
                <a:gd name="T25" fmla="*/ 3 h 50"/>
                <a:gd name="T26" fmla="*/ 756 w 756"/>
                <a:gd name="T27" fmla="*/ 5 h 50"/>
                <a:gd name="T28" fmla="*/ 754 w 756"/>
                <a:gd name="T29" fmla="*/ 7 h 50"/>
                <a:gd name="T30" fmla="*/ 754 w 756"/>
                <a:gd name="T31"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6" h="50">
                  <a:moveTo>
                    <a:pt x="754" y="7"/>
                  </a:moveTo>
                  <a:lnTo>
                    <a:pt x="3" y="50"/>
                  </a:lnTo>
                  <a:lnTo>
                    <a:pt x="3" y="50"/>
                  </a:lnTo>
                  <a:lnTo>
                    <a:pt x="2" y="50"/>
                  </a:lnTo>
                  <a:lnTo>
                    <a:pt x="0" y="47"/>
                  </a:lnTo>
                  <a:lnTo>
                    <a:pt x="0" y="47"/>
                  </a:lnTo>
                  <a:lnTo>
                    <a:pt x="0" y="46"/>
                  </a:lnTo>
                  <a:lnTo>
                    <a:pt x="3" y="45"/>
                  </a:lnTo>
                  <a:lnTo>
                    <a:pt x="754" y="0"/>
                  </a:lnTo>
                  <a:lnTo>
                    <a:pt x="754" y="0"/>
                  </a:lnTo>
                  <a:lnTo>
                    <a:pt x="755" y="1"/>
                  </a:lnTo>
                  <a:lnTo>
                    <a:pt x="756" y="3"/>
                  </a:lnTo>
                  <a:lnTo>
                    <a:pt x="756" y="3"/>
                  </a:lnTo>
                  <a:lnTo>
                    <a:pt x="756" y="5"/>
                  </a:lnTo>
                  <a:lnTo>
                    <a:pt x="754" y="7"/>
                  </a:lnTo>
                  <a:lnTo>
                    <a:pt x="754" y="7"/>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Freeform 354"/>
            <p:cNvSpPr>
              <a:spLocks/>
            </p:cNvSpPr>
            <p:nvPr/>
          </p:nvSpPr>
          <p:spPr bwMode="auto">
            <a:xfrm>
              <a:off x="3089069" y="1817909"/>
              <a:ext cx="41281" cy="46138"/>
            </a:xfrm>
            <a:custGeom>
              <a:avLst/>
              <a:gdLst>
                <a:gd name="T0" fmla="*/ 31 w 34"/>
                <a:gd name="T1" fmla="*/ 37 h 38"/>
                <a:gd name="T2" fmla="*/ 5 w 34"/>
                <a:gd name="T3" fmla="*/ 38 h 38"/>
                <a:gd name="T4" fmla="*/ 5 w 34"/>
                <a:gd name="T5" fmla="*/ 38 h 38"/>
                <a:gd name="T6" fmla="*/ 3 w 34"/>
                <a:gd name="T7" fmla="*/ 38 h 38"/>
                <a:gd name="T8" fmla="*/ 1 w 34"/>
                <a:gd name="T9" fmla="*/ 36 h 38"/>
                <a:gd name="T10" fmla="*/ 0 w 34"/>
                <a:gd name="T11" fmla="*/ 4 h 38"/>
                <a:gd name="T12" fmla="*/ 0 w 34"/>
                <a:gd name="T13" fmla="*/ 4 h 38"/>
                <a:gd name="T14" fmla="*/ 1 w 34"/>
                <a:gd name="T15" fmla="*/ 3 h 38"/>
                <a:gd name="T16" fmla="*/ 3 w 34"/>
                <a:gd name="T17" fmla="*/ 2 h 38"/>
                <a:gd name="T18" fmla="*/ 28 w 34"/>
                <a:gd name="T19" fmla="*/ 0 h 38"/>
                <a:gd name="T20" fmla="*/ 28 w 34"/>
                <a:gd name="T21" fmla="*/ 0 h 38"/>
                <a:gd name="T22" fmla="*/ 31 w 34"/>
                <a:gd name="T23" fmla="*/ 2 h 38"/>
                <a:gd name="T24" fmla="*/ 32 w 34"/>
                <a:gd name="T25" fmla="*/ 3 h 38"/>
                <a:gd name="T26" fmla="*/ 34 w 34"/>
                <a:gd name="T27" fmla="*/ 34 h 38"/>
                <a:gd name="T28" fmla="*/ 34 w 34"/>
                <a:gd name="T29" fmla="*/ 34 h 38"/>
                <a:gd name="T30" fmla="*/ 32 w 34"/>
                <a:gd name="T31" fmla="*/ 36 h 38"/>
                <a:gd name="T32" fmla="*/ 31 w 34"/>
                <a:gd name="T33" fmla="*/ 37 h 38"/>
                <a:gd name="T34" fmla="*/ 31 w 34"/>
                <a:gd name="T35"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8">
                  <a:moveTo>
                    <a:pt x="31" y="37"/>
                  </a:moveTo>
                  <a:lnTo>
                    <a:pt x="5" y="38"/>
                  </a:lnTo>
                  <a:lnTo>
                    <a:pt x="5" y="38"/>
                  </a:lnTo>
                  <a:lnTo>
                    <a:pt x="3" y="38"/>
                  </a:lnTo>
                  <a:lnTo>
                    <a:pt x="1" y="36"/>
                  </a:lnTo>
                  <a:lnTo>
                    <a:pt x="0" y="4"/>
                  </a:lnTo>
                  <a:lnTo>
                    <a:pt x="0" y="4"/>
                  </a:lnTo>
                  <a:lnTo>
                    <a:pt x="1" y="3"/>
                  </a:lnTo>
                  <a:lnTo>
                    <a:pt x="3" y="2"/>
                  </a:lnTo>
                  <a:lnTo>
                    <a:pt x="28" y="0"/>
                  </a:lnTo>
                  <a:lnTo>
                    <a:pt x="28" y="0"/>
                  </a:lnTo>
                  <a:lnTo>
                    <a:pt x="31" y="2"/>
                  </a:lnTo>
                  <a:lnTo>
                    <a:pt x="32" y="3"/>
                  </a:lnTo>
                  <a:lnTo>
                    <a:pt x="34" y="34"/>
                  </a:lnTo>
                  <a:lnTo>
                    <a:pt x="34" y="34"/>
                  </a:lnTo>
                  <a:lnTo>
                    <a:pt x="32" y="36"/>
                  </a:lnTo>
                  <a:lnTo>
                    <a:pt x="31" y="37"/>
                  </a:lnTo>
                  <a:lnTo>
                    <a:pt x="31" y="37"/>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 name="Freeform 355"/>
            <p:cNvSpPr>
              <a:spLocks/>
            </p:cNvSpPr>
            <p:nvPr/>
          </p:nvSpPr>
          <p:spPr bwMode="auto">
            <a:xfrm>
              <a:off x="2446779" y="1855548"/>
              <a:ext cx="40068" cy="46138"/>
            </a:xfrm>
            <a:custGeom>
              <a:avLst/>
              <a:gdLst>
                <a:gd name="T0" fmla="*/ 31 w 33"/>
                <a:gd name="T1" fmla="*/ 37 h 38"/>
                <a:gd name="T2" fmla="*/ 5 w 33"/>
                <a:gd name="T3" fmla="*/ 38 h 38"/>
                <a:gd name="T4" fmla="*/ 5 w 33"/>
                <a:gd name="T5" fmla="*/ 38 h 38"/>
                <a:gd name="T6" fmla="*/ 2 w 33"/>
                <a:gd name="T7" fmla="*/ 38 h 38"/>
                <a:gd name="T8" fmla="*/ 1 w 33"/>
                <a:gd name="T9" fmla="*/ 36 h 38"/>
                <a:gd name="T10" fmla="*/ 0 w 33"/>
                <a:gd name="T11" fmla="*/ 6 h 38"/>
                <a:gd name="T12" fmla="*/ 0 w 33"/>
                <a:gd name="T13" fmla="*/ 6 h 38"/>
                <a:gd name="T14" fmla="*/ 1 w 33"/>
                <a:gd name="T15" fmla="*/ 3 h 38"/>
                <a:gd name="T16" fmla="*/ 2 w 33"/>
                <a:gd name="T17" fmla="*/ 2 h 38"/>
                <a:gd name="T18" fmla="*/ 28 w 33"/>
                <a:gd name="T19" fmla="*/ 0 h 38"/>
                <a:gd name="T20" fmla="*/ 28 w 33"/>
                <a:gd name="T21" fmla="*/ 0 h 38"/>
                <a:gd name="T22" fmla="*/ 31 w 33"/>
                <a:gd name="T23" fmla="*/ 2 h 38"/>
                <a:gd name="T24" fmla="*/ 32 w 33"/>
                <a:gd name="T25" fmla="*/ 3 h 38"/>
                <a:gd name="T26" fmla="*/ 33 w 33"/>
                <a:gd name="T27" fmla="*/ 34 h 38"/>
                <a:gd name="T28" fmla="*/ 33 w 33"/>
                <a:gd name="T29" fmla="*/ 34 h 38"/>
                <a:gd name="T30" fmla="*/ 32 w 33"/>
                <a:gd name="T31" fmla="*/ 36 h 38"/>
                <a:gd name="T32" fmla="*/ 31 w 33"/>
                <a:gd name="T33" fmla="*/ 37 h 38"/>
                <a:gd name="T34" fmla="*/ 31 w 33"/>
                <a:gd name="T35"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8">
                  <a:moveTo>
                    <a:pt x="31" y="37"/>
                  </a:moveTo>
                  <a:lnTo>
                    <a:pt x="5" y="38"/>
                  </a:lnTo>
                  <a:lnTo>
                    <a:pt x="5" y="38"/>
                  </a:lnTo>
                  <a:lnTo>
                    <a:pt x="2" y="38"/>
                  </a:lnTo>
                  <a:lnTo>
                    <a:pt x="1" y="36"/>
                  </a:lnTo>
                  <a:lnTo>
                    <a:pt x="0" y="6"/>
                  </a:lnTo>
                  <a:lnTo>
                    <a:pt x="0" y="6"/>
                  </a:lnTo>
                  <a:lnTo>
                    <a:pt x="1" y="3"/>
                  </a:lnTo>
                  <a:lnTo>
                    <a:pt x="2" y="2"/>
                  </a:lnTo>
                  <a:lnTo>
                    <a:pt x="28" y="0"/>
                  </a:lnTo>
                  <a:lnTo>
                    <a:pt x="28" y="0"/>
                  </a:lnTo>
                  <a:lnTo>
                    <a:pt x="31" y="2"/>
                  </a:lnTo>
                  <a:lnTo>
                    <a:pt x="32" y="3"/>
                  </a:lnTo>
                  <a:lnTo>
                    <a:pt x="33" y="34"/>
                  </a:lnTo>
                  <a:lnTo>
                    <a:pt x="33" y="34"/>
                  </a:lnTo>
                  <a:lnTo>
                    <a:pt x="32" y="36"/>
                  </a:lnTo>
                  <a:lnTo>
                    <a:pt x="31" y="37"/>
                  </a:lnTo>
                  <a:lnTo>
                    <a:pt x="31" y="37"/>
                  </a:lnTo>
                  <a:close/>
                </a:path>
              </a:pathLst>
            </a:custGeom>
            <a:solidFill>
              <a:srgbClr val="393B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 name="Freeform 356"/>
            <p:cNvSpPr>
              <a:spLocks/>
            </p:cNvSpPr>
            <p:nvPr/>
          </p:nvSpPr>
          <p:spPr bwMode="auto">
            <a:xfrm>
              <a:off x="2434638" y="1780270"/>
              <a:ext cx="36425" cy="30354"/>
            </a:xfrm>
            <a:custGeom>
              <a:avLst/>
              <a:gdLst>
                <a:gd name="T0" fmla="*/ 26 w 30"/>
                <a:gd name="T1" fmla="*/ 23 h 25"/>
                <a:gd name="T2" fmla="*/ 6 w 30"/>
                <a:gd name="T3" fmla="*/ 25 h 25"/>
                <a:gd name="T4" fmla="*/ 6 w 30"/>
                <a:gd name="T5" fmla="*/ 25 h 25"/>
                <a:gd name="T6" fmla="*/ 3 w 30"/>
                <a:gd name="T7" fmla="*/ 23 h 25"/>
                <a:gd name="T8" fmla="*/ 2 w 30"/>
                <a:gd name="T9" fmla="*/ 21 h 25"/>
                <a:gd name="T10" fmla="*/ 0 w 30"/>
                <a:gd name="T11" fmla="*/ 6 h 25"/>
                <a:gd name="T12" fmla="*/ 0 w 30"/>
                <a:gd name="T13" fmla="*/ 6 h 25"/>
                <a:gd name="T14" fmla="*/ 2 w 30"/>
                <a:gd name="T15" fmla="*/ 3 h 25"/>
                <a:gd name="T16" fmla="*/ 4 w 30"/>
                <a:gd name="T17" fmla="*/ 2 h 25"/>
                <a:gd name="T18" fmla="*/ 25 w 30"/>
                <a:gd name="T19" fmla="*/ 0 h 25"/>
                <a:gd name="T20" fmla="*/ 25 w 30"/>
                <a:gd name="T21" fmla="*/ 0 h 25"/>
                <a:gd name="T22" fmla="*/ 27 w 30"/>
                <a:gd name="T23" fmla="*/ 2 h 25"/>
                <a:gd name="T24" fmla="*/ 29 w 30"/>
                <a:gd name="T25" fmla="*/ 4 h 25"/>
                <a:gd name="T26" fmla="*/ 30 w 30"/>
                <a:gd name="T27" fmla="*/ 19 h 25"/>
                <a:gd name="T28" fmla="*/ 30 w 30"/>
                <a:gd name="T29" fmla="*/ 19 h 25"/>
                <a:gd name="T30" fmla="*/ 29 w 30"/>
                <a:gd name="T31" fmla="*/ 22 h 25"/>
                <a:gd name="T32" fmla="*/ 26 w 30"/>
                <a:gd name="T33" fmla="*/ 23 h 25"/>
                <a:gd name="T34" fmla="*/ 26 w 30"/>
                <a:gd name="T3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5">
                  <a:moveTo>
                    <a:pt x="26" y="23"/>
                  </a:moveTo>
                  <a:lnTo>
                    <a:pt x="6" y="25"/>
                  </a:lnTo>
                  <a:lnTo>
                    <a:pt x="6" y="25"/>
                  </a:lnTo>
                  <a:lnTo>
                    <a:pt x="3" y="23"/>
                  </a:lnTo>
                  <a:lnTo>
                    <a:pt x="2" y="21"/>
                  </a:lnTo>
                  <a:lnTo>
                    <a:pt x="0" y="6"/>
                  </a:lnTo>
                  <a:lnTo>
                    <a:pt x="0" y="6"/>
                  </a:lnTo>
                  <a:lnTo>
                    <a:pt x="2" y="3"/>
                  </a:lnTo>
                  <a:lnTo>
                    <a:pt x="4" y="2"/>
                  </a:lnTo>
                  <a:lnTo>
                    <a:pt x="25" y="0"/>
                  </a:lnTo>
                  <a:lnTo>
                    <a:pt x="25" y="0"/>
                  </a:lnTo>
                  <a:lnTo>
                    <a:pt x="27" y="2"/>
                  </a:lnTo>
                  <a:lnTo>
                    <a:pt x="29" y="4"/>
                  </a:lnTo>
                  <a:lnTo>
                    <a:pt x="30" y="19"/>
                  </a:lnTo>
                  <a:lnTo>
                    <a:pt x="30" y="19"/>
                  </a:lnTo>
                  <a:lnTo>
                    <a:pt x="29" y="22"/>
                  </a:lnTo>
                  <a:lnTo>
                    <a:pt x="26" y="23"/>
                  </a:lnTo>
                  <a:lnTo>
                    <a:pt x="26"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 name="Freeform 357"/>
            <p:cNvSpPr>
              <a:spLocks/>
            </p:cNvSpPr>
            <p:nvPr/>
          </p:nvSpPr>
          <p:spPr bwMode="auto">
            <a:xfrm>
              <a:off x="2433423" y="1737775"/>
              <a:ext cx="36425" cy="37639"/>
            </a:xfrm>
            <a:custGeom>
              <a:avLst/>
              <a:gdLst>
                <a:gd name="T0" fmla="*/ 24 w 30"/>
                <a:gd name="T1" fmla="*/ 30 h 31"/>
                <a:gd name="T2" fmla="*/ 7 w 30"/>
                <a:gd name="T3" fmla="*/ 31 h 31"/>
                <a:gd name="T4" fmla="*/ 7 w 30"/>
                <a:gd name="T5" fmla="*/ 31 h 31"/>
                <a:gd name="T6" fmla="*/ 3 w 30"/>
                <a:gd name="T7" fmla="*/ 30 h 31"/>
                <a:gd name="T8" fmla="*/ 1 w 30"/>
                <a:gd name="T9" fmla="*/ 26 h 31"/>
                <a:gd name="T10" fmla="*/ 0 w 30"/>
                <a:gd name="T11" fmla="*/ 6 h 31"/>
                <a:gd name="T12" fmla="*/ 0 w 30"/>
                <a:gd name="T13" fmla="*/ 6 h 31"/>
                <a:gd name="T14" fmla="*/ 1 w 30"/>
                <a:gd name="T15" fmla="*/ 3 h 31"/>
                <a:gd name="T16" fmla="*/ 4 w 30"/>
                <a:gd name="T17" fmla="*/ 0 h 31"/>
                <a:gd name="T18" fmla="*/ 23 w 30"/>
                <a:gd name="T19" fmla="*/ 0 h 31"/>
                <a:gd name="T20" fmla="*/ 23 w 30"/>
                <a:gd name="T21" fmla="*/ 0 h 31"/>
                <a:gd name="T22" fmla="*/ 26 w 30"/>
                <a:gd name="T23" fmla="*/ 2 h 31"/>
                <a:gd name="T24" fmla="*/ 28 w 30"/>
                <a:gd name="T25" fmla="*/ 4 h 31"/>
                <a:gd name="T26" fmla="*/ 30 w 30"/>
                <a:gd name="T27" fmla="*/ 25 h 31"/>
                <a:gd name="T28" fmla="*/ 30 w 30"/>
                <a:gd name="T29" fmla="*/ 25 h 31"/>
                <a:gd name="T30" fmla="*/ 28 w 30"/>
                <a:gd name="T31" fmla="*/ 29 h 31"/>
                <a:gd name="T32" fmla="*/ 24 w 30"/>
                <a:gd name="T33" fmla="*/ 30 h 31"/>
                <a:gd name="T34" fmla="*/ 24 w 30"/>
                <a:gd name="T3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4" y="30"/>
                  </a:moveTo>
                  <a:lnTo>
                    <a:pt x="7" y="31"/>
                  </a:lnTo>
                  <a:lnTo>
                    <a:pt x="7" y="31"/>
                  </a:lnTo>
                  <a:lnTo>
                    <a:pt x="3" y="30"/>
                  </a:lnTo>
                  <a:lnTo>
                    <a:pt x="1" y="26"/>
                  </a:lnTo>
                  <a:lnTo>
                    <a:pt x="0" y="6"/>
                  </a:lnTo>
                  <a:lnTo>
                    <a:pt x="0" y="6"/>
                  </a:lnTo>
                  <a:lnTo>
                    <a:pt x="1" y="3"/>
                  </a:lnTo>
                  <a:lnTo>
                    <a:pt x="4" y="0"/>
                  </a:lnTo>
                  <a:lnTo>
                    <a:pt x="23" y="0"/>
                  </a:lnTo>
                  <a:lnTo>
                    <a:pt x="23" y="0"/>
                  </a:lnTo>
                  <a:lnTo>
                    <a:pt x="26" y="2"/>
                  </a:lnTo>
                  <a:lnTo>
                    <a:pt x="28" y="4"/>
                  </a:lnTo>
                  <a:lnTo>
                    <a:pt x="30" y="25"/>
                  </a:lnTo>
                  <a:lnTo>
                    <a:pt x="30" y="25"/>
                  </a:lnTo>
                  <a:lnTo>
                    <a:pt x="28" y="29"/>
                  </a:lnTo>
                  <a:lnTo>
                    <a:pt x="24" y="30"/>
                  </a:lnTo>
                  <a:lnTo>
                    <a:pt x="24"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 name="Freeform 358"/>
            <p:cNvSpPr>
              <a:spLocks/>
            </p:cNvSpPr>
            <p:nvPr/>
          </p:nvSpPr>
          <p:spPr bwMode="auto">
            <a:xfrm>
              <a:off x="2429781" y="1694065"/>
              <a:ext cx="36425" cy="38853"/>
            </a:xfrm>
            <a:custGeom>
              <a:avLst/>
              <a:gdLst>
                <a:gd name="T0" fmla="*/ 24 w 30"/>
                <a:gd name="T1" fmla="*/ 31 h 32"/>
                <a:gd name="T2" fmla="*/ 7 w 30"/>
                <a:gd name="T3" fmla="*/ 32 h 32"/>
                <a:gd name="T4" fmla="*/ 7 w 30"/>
                <a:gd name="T5" fmla="*/ 32 h 32"/>
                <a:gd name="T6" fmla="*/ 4 w 30"/>
                <a:gd name="T7" fmla="*/ 31 h 32"/>
                <a:gd name="T8" fmla="*/ 3 w 30"/>
                <a:gd name="T9" fmla="*/ 31 h 32"/>
                <a:gd name="T10" fmla="*/ 2 w 30"/>
                <a:gd name="T11" fmla="*/ 27 h 32"/>
                <a:gd name="T12" fmla="*/ 0 w 30"/>
                <a:gd name="T13" fmla="*/ 7 h 32"/>
                <a:gd name="T14" fmla="*/ 0 w 30"/>
                <a:gd name="T15" fmla="*/ 7 h 32"/>
                <a:gd name="T16" fmla="*/ 2 w 30"/>
                <a:gd name="T17" fmla="*/ 3 h 32"/>
                <a:gd name="T18" fmla="*/ 6 w 30"/>
                <a:gd name="T19" fmla="*/ 1 h 32"/>
                <a:gd name="T20" fmla="*/ 23 w 30"/>
                <a:gd name="T21" fmla="*/ 0 h 32"/>
                <a:gd name="T22" fmla="*/ 23 w 30"/>
                <a:gd name="T23" fmla="*/ 0 h 32"/>
                <a:gd name="T24" fmla="*/ 27 w 30"/>
                <a:gd name="T25" fmla="*/ 1 h 32"/>
                <a:gd name="T26" fmla="*/ 29 w 30"/>
                <a:gd name="T27" fmla="*/ 5 h 32"/>
                <a:gd name="T28" fmla="*/ 30 w 30"/>
                <a:gd name="T29" fmla="*/ 25 h 32"/>
                <a:gd name="T30" fmla="*/ 30 w 30"/>
                <a:gd name="T31" fmla="*/ 25 h 32"/>
                <a:gd name="T32" fmla="*/ 29 w 30"/>
                <a:gd name="T33" fmla="*/ 28 h 32"/>
                <a:gd name="T34" fmla="*/ 24 w 30"/>
                <a:gd name="T35" fmla="*/ 31 h 32"/>
                <a:gd name="T36" fmla="*/ 24 w 30"/>
                <a:gd name="T3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2">
                  <a:moveTo>
                    <a:pt x="24" y="31"/>
                  </a:moveTo>
                  <a:lnTo>
                    <a:pt x="7" y="32"/>
                  </a:lnTo>
                  <a:lnTo>
                    <a:pt x="7" y="32"/>
                  </a:lnTo>
                  <a:lnTo>
                    <a:pt x="4" y="31"/>
                  </a:lnTo>
                  <a:lnTo>
                    <a:pt x="3" y="31"/>
                  </a:lnTo>
                  <a:lnTo>
                    <a:pt x="2" y="27"/>
                  </a:lnTo>
                  <a:lnTo>
                    <a:pt x="0" y="7"/>
                  </a:lnTo>
                  <a:lnTo>
                    <a:pt x="0" y="7"/>
                  </a:lnTo>
                  <a:lnTo>
                    <a:pt x="2" y="3"/>
                  </a:lnTo>
                  <a:lnTo>
                    <a:pt x="6" y="1"/>
                  </a:lnTo>
                  <a:lnTo>
                    <a:pt x="23" y="0"/>
                  </a:lnTo>
                  <a:lnTo>
                    <a:pt x="23" y="0"/>
                  </a:lnTo>
                  <a:lnTo>
                    <a:pt x="27" y="1"/>
                  </a:lnTo>
                  <a:lnTo>
                    <a:pt x="29" y="5"/>
                  </a:lnTo>
                  <a:lnTo>
                    <a:pt x="30" y="25"/>
                  </a:lnTo>
                  <a:lnTo>
                    <a:pt x="30" y="25"/>
                  </a:lnTo>
                  <a:lnTo>
                    <a:pt x="29" y="28"/>
                  </a:lnTo>
                  <a:lnTo>
                    <a:pt x="24" y="31"/>
                  </a:lnTo>
                  <a:lnTo>
                    <a:pt x="24"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 name="Freeform 359"/>
            <p:cNvSpPr>
              <a:spLocks/>
            </p:cNvSpPr>
            <p:nvPr/>
          </p:nvSpPr>
          <p:spPr bwMode="auto">
            <a:xfrm>
              <a:off x="2428567" y="1651569"/>
              <a:ext cx="33996" cy="37639"/>
            </a:xfrm>
            <a:custGeom>
              <a:avLst/>
              <a:gdLst>
                <a:gd name="T0" fmla="*/ 24 w 28"/>
                <a:gd name="T1" fmla="*/ 29 h 31"/>
                <a:gd name="T2" fmla="*/ 5 w 28"/>
                <a:gd name="T3" fmla="*/ 31 h 31"/>
                <a:gd name="T4" fmla="*/ 5 w 28"/>
                <a:gd name="T5" fmla="*/ 31 h 31"/>
                <a:gd name="T6" fmla="*/ 3 w 28"/>
                <a:gd name="T7" fmla="*/ 29 h 31"/>
                <a:gd name="T8" fmla="*/ 0 w 28"/>
                <a:gd name="T9" fmla="*/ 27 h 31"/>
                <a:gd name="T10" fmla="*/ 0 w 28"/>
                <a:gd name="T11" fmla="*/ 6 h 31"/>
                <a:gd name="T12" fmla="*/ 0 w 28"/>
                <a:gd name="T13" fmla="*/ 6 h 31"/>
                <a:gd name="T14" fmla="*/ 0 w 28"/>
                <a:gd name="T15" fmla="*/ 2 h 31"/>
                <a:gd name="T16" fmla="*/ 4 w 28"/>
                <a:gd name="T17" fmla="*/ 1 h 31"/>
                <a:gd name="T18" fmla="*/ 23 w 28"/>
                <a:gd name="T19" fmla="*/ 0 h 31"/>
                <a:gd name="T20" fmla="*/ 23 w 28"/>
                <a:gd name="T21" fmla="*/ 0 h 31"/>
                <a:gd name="T22" fmla="*/ 25 w 28"/>
                <a:gd name="T23" fmla="*/ 1 h 31"/>
                <a:gd name="T24" fmla="*/ 28 w 28"/>
                <a:gd name="T25" fmla="*/ 4 h 31"/>
                <a:gd name="T26" fmla="*/ 28 w 28"/>
                <a:gd name="T27" fmla="*/ 24 h 31"/>
                <a:gd name="T28" fmla="*/ 28 w 28"/>
                <a:gd name="T29" fmla="*/ 24 h 31"/>
                <a:gd name="T30" fmla="*/ 27 w 28"/>
                <a:gd name="T31" fmla="*/ 28 h 31"/>
                <a:gd name="T32" fmla="*/ 24 w 28"/>
                <a:gd name="T33" fmla="*/ 29 h 31"/>
                <a:gd name="T34" fmla="*/ 24 w 28"/>
                <a:gd name="T3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31">
                  <a:moveTo>
                    <a:pt x="24" y="29"/>
                  </a:moveTo>
                  <a:lnTo>
                    <a:pt x="5" y="31"/>
                  </a:lnTo>
                  <a:lnTo>
                    <a:pt x="5" y="31"/>
                  </a:lnTo>
                  <a:lnTo>
                    <a:pt x="3" y="29"/>
                  </a:lnTo>
                  <a:lnTo>
                    <a:pt x="0" y="27"/>
                  </a:lnTo>
                  <a:lnTo>
                    <a:pt x="0" y="6"/>
                  </a:lnTo>
                  <a:lnTo>
                    <a:pt x="0" y="6"/>
                  </a:lnTo>
                  <a:lnTo>
                    <a:pt x="0" y="2"/>
                  </a:lnTo>
                  <a:lnTo>
                    <a:pt x="4" y="1"/>
                  </a:lnTo>
                  <a:lnTo>
                    <a:pt x="23" y="0"/>
                  </a:lnTo>
                  <a:lnTo>
                    <a:pt x="23" y="0"/>
                  </a:lnTo>
                  <a:lnTo>
                    <a:pt x="25" y="1"/>
                  </a:lnTo>
                  <a:lnTo>
                    <a:pt x="28" y="4"/>
                  </a:lnTo>
                  <a:lnTo>
                    <a:pt x="28" y="24"/>
                  </a:lnTo>
                  <a:lnTo>
                    <a:pt x="28" y="24"/>
                  </a:lnTo>
                  <a:lnTo>
                    <a:pt x="27" y="28"/>
                  </a:lnTo>
                  <a:lnTo>
                    <a:pt x="24" y="29"/>
                  </a:lnTo>
                  <a:lnTo>
                    <a:pt x="24"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 name="Freeform 360"/>
            <p:cNvSpPr>
              <a:spLocks/>
            </p:cNvSpPr>
            <p:nvPr/>
          </p:nvSpPr>
          <p:spPr bwMode="auto">
            <a:xfrm>
              <a:off x="2424924" y="1609074"/>
              <a:ext cx="36425" cy="37639"/>
            </a:xfrm>
            <a:custGeom>
              <a:avLst/>
              <a:gdLst>
                <a:gd name="T0" fmla="*/ 24 w 30"/>
                <a:gd name="T1" fmla="*/ 29 h 31"/>
                <a:gd name="T2" fmla="*/ 7 w 30"/>
                <a:gd name="T3" fmla="*/ 31 h 31"/>
                <a:gd name="T4" fmla="*/ 7 w 30"/>
                <a:gd name="T5" fmla="*/ 31 h 31"/>
                <a:gd name="T6" fmla="*/ 3 w 30"/>
                <a:gd name="T7" fmla="*/ 29 h 31"/>
                <a:gd name="T8" fmla="*/ 1 w 30"/>
                <a:gd name="T9" fmla="*/ 25 h 31"/>
                <a:gd name="T10" fmla="*/ 0 w 30"/>
                <a:gd name="T11" fmla="*/ 5 h 31"/>
                <a:gd name="T12" fmla="*/ 0 w 30"/>
                <a:gd name="T13" fmla="*/ 5 h 31"/>
                <a:gd name="T14" fmla="*/ 1 w 30"/>
                <a:gd name="T15" fmla="*/ 2 h 31"/>
                <a:gd name="T16" fmla="*/ 4 w 30"/>
                <a:gd name="T17" fmla="*/ 0 h 31"/>
                <a:gd name="T18" fmla="*/ 23 w 30"/>
                <a:gd name="T19" fmla="*/ 0 h 31"/>
                <a:gd name="T20" fmla="*/ 23 w 30"/>
                <a:gd name="T21" fmla="*/ 0 h 31"/>
                <a:gd name="T22" fmla="*/ 27 w 30"/>
                <a:gd name="T23" fmla="*/ 0 h 31"/>
                <a:gd name="T24" fmla="*/ 28 w 30"/>
                <a:gd name="T25" fmla="*/ 4 h 31"/>
                <a:gd name="T26" fmla="*/ 30 w 30"/>
                <a:gd name="T27" fmla="*/ 24 h 31"/>
                <a:gd name="T28" fmla="*/ 30 w 30"/>
                <a:gd name="T29" fmla="*/ 24 h 31"/>
                <a:gd name="T30" fmla="*/ 28 w 30"/>
                <a:gd name="T31" fmla="*/ 28 h 31"/>
                <a:gd name="T32" fmla="*/ 24 w 30"/>
                <a:gd name="T33" fmla="*/ 29 h 31"/>
                <a:gd name="T34" fmla="*/ 24 w 30"/>
                <a:gd name="T3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4" y="29"/>
                  </a:moveTo>
                  <a:lnTo>
                    <a:pt x="7" y="31"/>
                  </a:lnTo>
                  <a:lnTo>
                    <a:pt x="7" y="31"/>
                  </a:lnTo>
                  <a:lnTo>
                    <a:pt x="3" y="29"/>
                  </a:lnTo>
                  <a:lnTo>
                    <a:pt x="1" y="25"/>
                  </a:lnTo>
                  <a:lnTo>
                    <a:pt x="0" y="5"/>
                  </a:lnTo>
                  <a:lnTo>
                    <a:pt x="0" y="5"/>
                  </a:lnTo>
                  <a:lnTo>
                    <a:pt x="1" y="2"/>
                  </a:lnTo>
                  <a:lnTo>
                    <a:pt x="4" y="0"/>
                  </a:lnTo>
                  <a:lnTo>
                    <a:pt x="23" y="0"/>
                  </a:lnTo>
                  <a:lnTo>
                    <a:pt x="23" y="0"/>
                  </a:lnTo>
                  <a:lnTo>
                    <a:pt x="27" y="0"/>
                  </a:lnTo>
                  <a:lnTo>
                    <a:pt x="28" y="4"/>
                  </a:lnTo>
                  <a:lnTo>
                    <a:pt x="30" y="24"/>
                  </a:lnTo>
                  <a:lnTo>
                    <a:pt x="30" y="24"/>
                  </a:lnTo>
                  <a:lnTo>
                    <a:pt x="28" y="28"/>
                  </a:lnTo>
                  <a:lnTo>
                    <a:pt x="24" y="29"/>
                  </a:lnTo>
                  <a:lnTo>
                    <a:pt x="24"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 name="Freeform 361"/>
            <p:cNvSpPr>
              <a:spLocks/>
            </p:cNvSpPr>
            <p:nvPr/>
          </p:nvSpPr>
          <p:spPr bwMode="auto">
            <a:xfrm>
              <a:off x="2421282" y="1564150"/>
              <a:ext cx="36425" cy="37639"/>
            </a:xfrm>
            <a:custGeom>
              <a:avLst/>
              <a:gdLst>
                <a:gd name="T0" fmla="*/ 26 w 30"/>
                <a:gd name="T1" fmla="*/ 31 h 31"/>
                <a:gd name="T2" fmla="*/ 7 w 30"/>
                <a:gd name="T3" fmla="*/ 31 h 31"/>
                <a:gd name="T4" fmla="*/ 7 w 30"/>
                <a:gd name="T5" fmla="*/ 31 h 31"/>
                <a:gd name="T6" fmla="*/ 4 w 30"/>
                <a:gd name="T7" fmla="*/ 31 h 31"/>
                <a:gd name="T8" fmla="*/ 2 w 30"/>
                <a:gd name="T9" fmla="*/ 27 h 31"/>
                <a:gd name="T10" fmla="*/ 0 w 30"/>
                <a:gd name="T11" fmla="*/ 7 h 31"/>
                <a:gd name="T12" fmla="*/ 0 w 30"/>
                <a:gd name="T13" fmla="*/ 7 h 31"/>
                <a:gd name="T14" fmla="*/ 2 w 30"/>
                <a:gd name="T15" fmla="*/ 3 h 31"/>
                <a:gd name="T16" fmla="*/ 6 w 30"/>
                <a:gd name="T17" fmla="*/ 2 h 31"/>
                <a:gd name="T18" fmla="*/ 23 w 30"/>
                <a:gd name="T19" fmla="*/ 0 h 31"/>
                <a:gd name="T20" fmla="*/ 23 w 30"/>
                <a:gd name="T21" fmla="*/ 0 h 31"/>
                <a:gd name="T22" fmla="*/ 27 w 30"/>
                <a:gd name="T23" fmla="*/ 2 h 31"/>
                <a:gd name="T24" fmla="*/ 29 w 30"/>
                <a:gd name="T25" fmla="*/ 6 h 31"/>
                <a:gd name="T26" fmla="*/ 30 w 30"/>
                <a:gd name="T27" fmla="*/ 26 h 31"/>
                <a:gd name="T28" fmla="*/ 30 w 30"/>
                <a:gd name="T29" fmla="*/ 26 h 31"/>
                <a:gd name="T30" fmla="*/ 29 w 30"/>
                <a:gd name="T31" fmla="*/ 29 h 31"/>
                <a:gd name="T32" fmla="*/ 26 w 30"/>
                <a:gd name="T33" fmla="*/ 31 h 31"/>
                <a:gd name="T34" fmla="*/ 26 w 30"/>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6" y="31"/>
                  </a:moveTo>
                  <a:lnTo>
                    <a:pt x="7" y="31"/>
                  </a:lnTo>
                  <a:lnTo>
                    <a:pt x="7" y="31"/>
                  </a:lnTo>
                  <a:lnTo>
                    <a:pt x="4" y="31"/>
                  </a:lnTo>
                  <a:lnTo>
                    <a:pt x="2" y="27"/>
                  </a:lnTo>
                  <a:lnTo>
                    <a:pt x="0" y="7"/>
                  </a:lnTo>
                  <a:lnTo>
                    <a:pt x="0" y="7"/>
                  </a:lnTo>
                  <a:lnTo>
                    <a:pt x="2" y="3"/>
                  </a:lnTo>
                  <a:lnTo>
                    <a:pt x="6" y="2"/>
                  </a:lnTo>
                  <a:lnTo>
                    <a:pt x="23" y="0"/>
                  </a:lnTo>
                  <a:lnTo>
                    <a:pt x="23" y="0"/>
                  </a:lnTo>
                  <a:lnTo>
                    <a:pt x="27" y="2"/>
                  </a:lnTo>
                  <a:lnTo>
                    <a:pt x="29" y="6"/>
                  </a:lnTo>
                  <a:lnTo>
                    <a:pt x="30" y="26"/>
                  </a:lnTo>
                  <a:lnTo>
                    <a:pt x="30" y="26"/>
                  </a:lnTo>
                  <a:lnTo>
                    <a:pt x="29" y="29"/>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 name="Freeform 362"/>
            <p:cNvSpPr>
              <a:spLocks/>
            </p:cNvSpPr>
            <p:nvPr/>
          </p:nvSpPr>
          <p:spPr bwMode="auto">
            <a:xfrm>
              <a:off x="2477133" y="1777842"/>
              <a:ext cx="36425" cy="29140"/>
            </a:xfrm>
            <a:custGeom>
              <a:avLst/>
              <a:gdLst>
                <a:gd name="T0" fmla="*/ 26 w 30"/>
                <a:gd name="T1" fmla="*/ 24 h 24"/>
                <a:gd name="T2" fmla="*/ 6 w 30"/>
                <a:gd name="T3" fmla="*/ 24 h 24"/>
                <a:gd name="T4" fmla="*/ 6 w 30"/>
                <a:gd name="T5" fmla="*/ 24 h 24"/>
                <a:gd name="T6" fmla="*/ 3 w 30"/>
                <a:gd name="T7" fmla="*/ 24 h 24"/>
                <a:gd name="T8" fmla="*/ 2 w 30"/>
                <a:gd name="T9" fmla="*/ 21 h 24"/>
                <a:gd name="T10" fmla="*/ 0 w 30"/>
                <a:gd name="T11" fmla="*/ 6 h 24"/>
                <a:gd name="T12" fmla="*/ 0 w 30"/>
                <a:gd name="T13" fmla="*/ 6 h 24"/>
                <a:gd name="T14" fmla="*/ 2 w 30"/>
                <a:gd name="T15" fmla="*/ 2 h 24"/>
                <a:gd name="T16" fmla="*/ 4 w 30"/>
                <a:gd name="T17" fmla="*/ 1 h 24"/>
                <a:gd name="T18" fmla="*/ 25 w 30"/>
                <a:gd name="T19" fmla="*/ 0 h 24"/>
                <a:gd name="T20" fmla="*/ 25 w 30"/>
                <a:gd name="T21" fmla="*/ 0 h 24"/>
                <a:gd name="T22" fmla="*/ 27 w 30"/>
                <a:gd name="T23" fmla="*/ 1 h 24"/>
                <a:gd name="T24" fmla="*/ 29 w 30"/>
                <a:gd name="T25" fmla="*/ 4 h 24"/>
                <a:gd name="T26" fmla="*/ 30 w 30"/>
                <a:gd name="T27" fmla="*/ 19 h 24"/>
                <a:gd name="T28" fmla="*/ 30 w 30"/>
                <a:gd name="T29" fmla="*/ 19 h 24"/>
                <a:gd name="T30" fmla="*/ 29 w 30"/>
                <a:gd name="T31" fmla="*/ 23 h 24"/>
                <a:gd name="T32" fmla="*/ 26 w 30"/>
                <a:gd name="T33" fmla="*/ 24 h 24"/>
                <a:gd name="T34" fmla="*/ 26 w 30"/>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4">
                  <a:moveTo>
                    <a:pt x="26" y="24"/>
                  </a:moveTo>
                  <a:lnTo>
                    <a:pt x="6" y="24"/>
                  </a:lnTo>
                  <a:lnTo>
                    <a:pt x="6" y="24"/>
                  </a:lnTo>
                  <a:lnTo>
                    <a:pt x="3" y="24"/>
                  </a:lnTo>
                  <a:lnTo>
                    <a:pt x="2" y="21"/>
                  </a:lnTo>
                  <a:lnTo>
                    <a:pt x="0" y="6"/>
                  </a:lnTo>
                  <a:lnTo>
                    <a:pt x="0" y="6"/>
                  </a:lnTo>
                  <a:lnTo>
                    <a:pt x="2" y="2"/>
                  </a:lnTo>
                  <a:lnTo>
                    <a:pt x="4" y="1"/>
                  </a:lnTo>
                  <a:lnTo>
                    <a:pt x="25" y="0"/>
                  </a:lnTo>
                  <a:lnTo>
                    <a:pt x="25" y="0"/>
                  </a:lnTo>
                  <a:lnTo>
                    <a:pt x="27" y="1"/>
                  </a:lnTo>
                  <a:lnTo>
                    <a:pt x="29" y="4"/>
                  </a:lnTo>
                  <a:lnTo>
                    <a:pt x="30" y="19"/>
                  </a:lnTo>
                  <a:lnTo>
                    <a:pt x="30" y="19"/>
                  </a:lnTo>
                  <a:lnTo>
                    <a:pt x="29" y="23"/>
                  </a:lnTo>
                  <a:lnTo>
                    <a:pt x="26" y="24"/>
                  </a:lnTo>
                  <a:lnTo>
                    <a:pt x="26" y="24"/>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 name="Freeform 363"/>
            <p:cNvSpPr>
              <a:spLocks/>
            </p:cNvSpPr>
            <p:nvPr/>
          </p:nvSpPr>
          <p:spPr bwMode="auto">
            <a:xfrm>
              <a:off x="2475919" y="1732918"/>
              <a:ext cx="75278" cy="40068"/>
            </a:xfrm>
            <a:custGeom>
              <a:avLst/>
              <a:gdLst>
                <a:gd name="T0" fmla="*/ 57 w 62"/>
                <a:gd name="T1" fmla="*/ 30 h 33"/>
                <a:gd name="T2" fmla="*/ 7 w 62"/>
                <a:gd name="T3" fmla="*/ 33 h 33"/>
                <a:gd name="T4" fmla="*/ 7 w 62"/>
                <a:gd name="T5" fmla="*/ 33 h 33"/>
                <a:gd name="T6" fmla="*/ 4 w 62"/>
                <a:gd name="T7" fmla="*/ 33 h 33"/>
                <a:gd name="T8" fmla="*/ 3 w 62"/>
                <a:gd name="T9" fmla="*/ 31 h 33"/>
                <a:gd name="T10" fmla="*/ 1 w 62"/>
                <a:gd name="T11" fmla="*/ 30 h 33"/>
                <a:gd name="T12" fmla="*/ 1 w 62"/>
                <a:gd name="T13" fmla="*/ 29 h 33"/>
                <a:gd name="T14" fmla="*/ 0 w 62"/>
                <a:gd name="T15" fmla="*/ 8 h 33"/>
                <a:gd name="T16" fmla="*/ 0 w 62"/>
                <a:gd name="T17" fmla="*/ 8 h 33"/>
                <a:gd name="T18" fmla="*/ 0 w 62"/>
                <a:gd name="T19" fmla="*/ 7 h 33"/>
                <a:gd name="T20" fmla="*/ 1 w 62"/>
                <a:gd name="T21" fmla="*/ 4 h 33"/>
                <a:gd name="T22" fmla="*/ 3 w 62"/>
                <a:gd name="T23" fmla="*/ 3 h 33"/>
                <a:gd name="T24" fmla="*/ 5 w 62"/>
                <a:gd name="T25" fmla="*/ 3 h 33"/>
                <a:gd name="T26" fmla="*/ 55 w 62"/>
                <a:gd name="T27" fmla="*/ 0 h 33"/>
                <a:gd name="T28" fmla="*/ 55 w 62"/>
                <a:gd name="T29" fmla="*/ 0 h 33"/>
                <a:gd name="T30" fmla="*/ 58 w 62"/>
                <a:gd name="T31" fmla="*/ 0 h 33"/>
                <a:gd name="T32" fmla="*/ 59 w 62"/>
                <a:gd name="T33" fmla="*/ 2 h 33"/>
                <a:gd name="T34" fmla="*/ 61 w 62"/>
                <a:gd name="T35" fmla="*/ 3 h 33"/>
                <a:gd name="T36" fmla="*/ 61 w 62"/>
                <a:gd name="T37" fmla="*/ 4 h 33"/>
                <a:gd name="T38" fmla="*/ 62 w 62"/>
                <a:gd name="T39" fmla="*/ 25 h 33"/>
                <a:gd name="T40" fmla="*/ 62 w 62"/>
                <a:gd name="T41" fmla="*/ 25 h 33"/>
                <a:gd name="T42" fmla="*/ 62 w 62"/>
                <a:gd name="T43" fmla="*/ 26 h 33"/>
                <a:gd name="T44" fmla="*/ 61 w 62"/>
                <a:gd name="T45" fmla="*/ 29 h 33"/>
                <a:gd name="T46" fmla="*/ 59 w 62"/>
                <a:gd name="T47" fmla="*/ 30 h 33"/>
                <a:gd name="T48" fmla="*/ 57 w 62"/>
                <a:gd name="T49" fmla="*/ 30 h 33"/>
                <a:gd name="T50" fmla="*/ 57 w 62"/>
                <a:gd name="T51"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33">
                  <a:moveTo>
                    <a:pt x="57" y="30"/>
                  </a:moveTo>
                  <a:lnTo>
                    <a:pt x="7" y="33"/>
                  </a:lnTo>
                  <a:lnTo>
                    <a:pt x="7" y="33"/>
                  </a:lnTo>
                  <a:lnTo>
                    <a:pt x="4" y="33"/>
                  </a:lnTo>
                  <a:lnTo>
                    <a:pt x="3" y="31"/>
                  </a:lnTo>
                  <a:lnTo>
                    <a:pt x="1" y="30"/>
                  </a:lnTo>
                  <a:lnTo>
                    <a:pt x="1" y="29"/>
                  </a:lnTo>
                  <a:lnTo>
                    <a:pt x="0" y="8"/>
                  </a:lnTo>
                  <a:lnTo>
                    <a:pt x="0" y="8"/>
                  </a:lnTo>
                  <a:lnTo>
                    <a:pt x="0" y="7"/>
                  </a:lnTo>
                  <a:lnTo>
                    <a:pt x="1" y="4"/>
                  </a:lnTo>
                  <a:lnTo>
                    <a:pt x="3" y="3"/>
                  </a:lnTo>
                  <a:lnTo>
                    <a:pt x="5" y="3"/>
                  </a:lnTo>
                  <a:lnTo>
                    <a:pt x="55" y="0"/>
                  </a:lnTo>
                  <a:lnTo>
                    <a:pt x="55" y="0"/>
                  </a:lnTo>
                  <a:lnTo>
                    <a:pt x="58" y="0"/>
                  </a:lnTo>
                  <a:lnTo>
                    <a:pt x="59" y="2"/>
                  </a:lnTo>
                  <a:lnTo>
                    <a:pt x="61" y="3"/>
                  </a:lnTo>
                  <a:lnTo>
                    <a:pt x="61" y="4"/>
                  </a:lnTo>
                  <a:lnTo>
                    <a:pt x="62" y="25"/>
                  </a:lnTo>
                  <a:lnTo>
                    <a:pt x="62" y="25"/>
                  </a:lnTo>
                  <a:lnTo>
                    <a:pt x="62" y="26"/>
                  </a:lnTo>
                  <a:lnTo>
                    <a:pt x="61" y="29"/>
                  </a:lnTo>
                  <a:lnTo>
                    <a:pt x="59" y="30"/>
                  </a:lnTo>
                  <a:lnTo>
                    <a:pt x="57" y="30"/>
                  </a:lnTo>
                  <a:lnTo>
                    <a:pt x="57"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 name="Freeform 364"/>
            <p:cNvSpPr>
              <a:spLocks/>
            </p:cNvSpPr>
            <p:nvPr/>
          </p:nvSpPr>
          <p:spPr bwMode="auto">
            <a:xfrm>
              <a:off x="2472276" y="1690422"/>
              <a:ext cx="47353" cy="40068"/>
            </a:xfrm>
            <a:custGeom>
              <a:avLst/>
              <a:gdLst>
                <a:gd name="T0" fmla="*/ 35 w 39"/>
                <a:gd name="T1" fmla="*/ 31 h 33"/>
                <a:gd name="T2" fmla="*/ 7 w 39"/>
                <a:gd name="T3" fmla="*/ 33 h 33"/>
                <a:gd name="T4" fmla="*/ 7 w 39"/>
                <a:gd name="T5" fmla="*/ 33 h 33"/>
                <a:gd name="T6" fmla="*/ 6 w 39"/>
                <a:gd name="T7" fmla="*/ 33 h 33"/>
                <a:gd name="T8" fmla="*/ 4 w 39"/>
                <a:gd name="T9" fmla="*/ 31 h 33"/>
                <a:gd name="T10" fmla="*/ 3 w 39"/>
                <a:gd name="T11" fmla="*/ 30 h 33"/>
                <a:gd name="T12" fmla="*/ 2 w 39"/>
                <a:gd name="T13" fmla="*/ 27 h 33"/>
                <a:gd name="T14" fmla="*/ 0 w 39"/>
                <a:gd name="T15" fmla="*/ 8 h 33"/>
                <a:gd name="T16" fmla="*/ 0 w 39"/>
                <a:gd name="T17" fmla="*/ 8 h 33"/>
                <a:gd name="T18" fmla="*/ 2 w 39"/>
                <a:gd name="T19" fmla="*/ 6 h 33"/>
                <a:gd name="T20" fmla="*/ 2 w 39"/>
                <a:gd name="T21" fmla="*/ 4 h 33"/>
                <a:gd name="T22" fmla="*/ 4 w 39"/>
                <a:gd name="T23" fmla="*/ 3 h 33"/>
                <a:gd name="T24" fmla="*/ 6 w 39"/>
                <a:gd name="T25" fmla="*/ 3 h 33"/>
                <a:gd name="T26" fmla="*/ 33 w 39"/>
                <a:gd name="T27" fmla="*/ 0 h 33"/>
                <a:gd name="T28" fmla="*/ 33 w 39"/>
                <a:gd name="T29" fmla="*/ 0 h 33"/>
                <a:gd name="T30" fmla="*/ 35 w 39"/>
                <a:gd name="T31" fmla="*/ 1 h 33"/>
                <a:gd name="T32" fmla="*/ 37 w 39"/>
                <a:gd name="T33" fmla="*/ 1 h 33"/>
                <a:gd name="T34" fmla="*/ 38 w 39"/>
                <a:gd name="T35" fmla="*/ 4 h 33"/>
                <a:gd name="T36" fmla="*/ 39 w 39"/>
                <a:gd name="T37" fmla="*/ 6 h 33"/>
                <a:gd name="T38" fmla="*/ 39 w 39"/>
                <a:gd name="T39" fmla="*/ 26 h 33"/>
                <a:gd name="T40" fmla="*/ 39 w 39"/>
                <a:gd name="T41" fmla="*/ 26 h 33"/>
                <a:gd name="T42" fmla="*/ 39 w 39"/>
                <a:gd name="T43" fmla="*/ 27 h 33"/>
                <a:gd name="T44" fmla="*/ 38 w 39"/>
                <a:gd name="T45" fmla="*/ 28 h 33"/>
                <a:gd name="T46" fmla="*/ 37 w 39"/>
                <a:gd name="T47" fmla="*/ 30 h 33"/>
                <a:gd name="T48" fmla="*/ 35 w 39"/>
                <a:gd name="T49" fmla="*/ 31 h 33"/>
                <a:gd name="T50" fmla="*/ 35 w 39"/>
                <a:gd name="T5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 h="33">
                  <a:moveTo>
                    <a:pt x="35" y="31"/>
                  </a:moveTo>
                  <a:lnTo>
                    <a:pt x="7" y="33"/>
                  </a:lnTo>
                  <a:lnTo>
                    <a:pt x="7" y="33"/>
                  </a:lnTo>
                  <a:lnTo>
                    <a:pt x="6" y="33"/>
                  </a:lnTo>
                  <a:lnTo>
                    <a:pt x="4" y="31"/>
                  </a:lnTo>
                  <a:lnTo>
                    <a:pt x="3" y="30"/>
                  </a:lnTo>
                  <a:lnTo>
                    <a:pt x="2" y="27"/>
                  </a:lnTo>
                  <a:lnTo>
                    <a:pt x="0" y="8"/>
                  </a:lnTo>
                  <a:lnTo>
                    <a:pt x="0" y="8"/>
                  </a:lnTo>
                  <a:lnTo>
                    <a:pt x="2" y="6"/>
                  </a:lnTo>
                  <a:lnTo>
                    <a:pt x="2" y="4"/>
                  </a:lnTo>
                  <a:lnTo>
                    <a:pt x="4" y="3"/>
                  </a:lnTo>
                  <a:lnTo>
                    <a:pt x="6" y="3"/>
                  </a:lnTo>
                  <a:lnTo>
                    <a:pt x="33" y="0"/>
                  </a:lnTo>
                  <a:lnTo>
                    <a:pt x="33" y="0"/>
                  </a:lnTo>
                  <a:lnTo>
                    <a:pt x="35" y="1"/>
                  </a:lnTo>
                  <a:lnTo>
                    <a:pt x="37" y="1"/>
                  </a:lnTo>
                  <a:lnTo>
                    <a:pt x="38" y="4"/>
                  </a:lnTo>
                  <a:lnTo>
                    <a:pt x="39" y="6"/>
                  </a:lnTo>
                  <a:lnTo>
                    <a:pt x="39" y="26"/>
                  </a:lnTo>
                  <a:lnTo>
                    <a:pt x="39" y="26"/>
                  </a:lnTo>
                  <a:lnTo>
                    <a:pt x="39" y="27"/>
                  </a:lnTo>
                  <a:lnTo>
                    <a:pt x="38" y="28"/>
                  </a:lnTo>
                  <a:lnTo>
                    <a:pt x="37" y="30"/>
                  </a:lnTo>
                  <a:lnTo>
                    <a:pt x="35" y="31"/>
                  </a:lnTo>
                  <a:lnTo>
                    <a:pt x="3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 name="Freeform 365"/>
            <p:cNvSpPr>
              <a:spLocks/>
            </p:cNvSpPr>
            <p:nvPr/>
          </p:nvSpPr>
          <p:spPr bwMode="auto">
            <a:xfrm>
              <a:off x="2471062" y="1646713"/>
              <a:ext cx="80134" cy="40068"/>
            </a:xfrm>
            <a:custGeom>
              <a:avLst/>
              <a:gdLst>
                <a:gd name="T0" fmla="*/ 61 w 66"/>
                <a:gd name="T1" fmla="*/ 29 h 33"/>
                <a:gd name="T2" fmla="*/ 7 w 66"/>
                <a:gd name="T3" fmla="*/ 33 h 33"/>
                <a:gd name="T4" fmla="*/ 7 w 66"/>
                <a:gd name="T5" fmla="*/ 33 h 33"/>
                <a:gd name="T6" fmla="*/ 4 w 66"/>
                <a:gd name="T7" fmla="*/ 32 h 33"/>
                <a:gd name="T8" fmla="*/ 3 w 66"/>
                <a:gd name="T9" fmla="*/ 32 h 33"/>
                <a:gd name="T10" fmla="*/ 1 w 66"/>
                <a:gd name="T11" fmla="*/ 29 h 33"/>
                <a:gd name="T12" fmla="*/ 1 w 66"/>
                <a:gd name="T13" fmla="*/ 28 h 33"/>
                <a:gd name="T14" fmla="*/ 0 w 66"/>
                <a:gd name="T15" fmla="*/ 8 h 33"/>
                <a:gd name="T16" fmla="*/ 0 w 66"/>
                <a:gd name="T17" fmla="*/ 8 h 33"/>
                <a:gd name="T18" fmla="*/ 0 w 66"/>
                <a:gd name="T19" fmla="*/ 6 h 33"/>
                <a:gd name="T20" fmla="*/ 1 w 66"/>
                <a:gd name="T21" fmla="*/ 4 h 33"/>
                <a:gd name="T22" fmla="*/ 3 w 66"/>
                <a:gd name="T23" fmla="*/ 4 h 33"/>
                <a:gd name="T24" fmla="*/ 5 w 66"/>
                <a:gd name="T25" fmla="*/ 2 h 33"/>
                <a:gd name="T26" fmla="*/ 59 w 66"/>
                <a:gd name="T27" fmla="*/ 0 h 33"/>
                <a:gd name="T28" fmla="*/ 59 w 66"/>
                <a:gd name="T29" fmla="*/ 0 h 33"/>
                <a:gd name="T30" fmla="*/ 61 w 66"/>
                <a:gd name="T31" fmla="*/ 0 h 33"/>
                <a:gd name="T32" fmla="*/ 63 w 66"/>
                <a:gd name="T33" fmla="*/ 1 h 33"/>
                <a:gd name="T34" fmla="*/ 65 w 66"/>
                <a:gd name="T35" fmla="*/ 2 h 33"/>
                <a:gd name="T36" fmla="*/ 65 w 66"/>
                <a:gd name="T37" fmla="*/ 5 h 33"/>
                <a:gd name="T38" fmla="*/ 66 w 66"/>
                <a:gd name="T39" fmla="*/ 24 h 33"/>
                <a:gd name="T40" fmla="*/ 66 w 66"/>
                <a:gd name="T41" fmla="*/ 24 h 33"/>
                <a:gd name="T42" fmla="*/ 66 w 66"/>
                <a:gd name="T43" fmla="*/ 27 h 33"/>
                <a:gd name="T44" fmla="*/ 65 w 66"/>
                <a:gd name="T45" fmla="*/ 28 h 33"/>
                <a:gd name="T46" fmla="*/ 63 w 66"/>
                <a:gd name="T47" fmla="*/ 29 h 33"/>
                <a:gd name="T48" fmla="*/ 61 w 66"/>
                <a:gd name="T49" fmla="*/ 29 h 33"/>
                <a:gd name="T50" fmla="*/ 61 w 66"/>
                <a:gd name="T51"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33">
                  <a:moveTo>
                    <a:pt x="61" y="29"/>
                  </a:moveTo>
                  <a:lnTo>
                    <a:pt x="7" y="33"/>
                  </a:lnTo>
                  <a:lnTo>
                    <a:pt x="7" y="33"/>
                  </a:lnTo>
                  <a:lnTo>
                    <a:pt x="4" y="32"/>
                  </a:lnTo>
                  <a:lnTo>
                    <a:pt x="3" y="32"/>
                  </a:lnTo>
                  <a:lnTo>
                    <a:pt x="1" y="29"/>
                  </a:lnTo>
                  <a:lnTo>
                    <a:pt x="1" y="28"/>
                  </a:lnTo>
                  <a:lnTo>
                    <a:pt x="0" y="8"/>
                  </a:lnTo>
                  <a:lnTo>
                    <a:pt x="0" y="8"/>
                  </a:lnTo>
                  <a:lnTo>
                    <a:pt x="0" y="6"/>
                  </a:lnTo>
                  <a:lnTo>
                    <a:pt x="1" y="4"/>
                  </a:lnTo>
                  <a:lnTo>
                    <a:pt x="3" y="4"/>
                  </a:lnTo>
                  <a:lnTo>
                    <a:pt x="5" y="2"/>
                  </a:lnTo>
                  <a:lnTo>
                    <a:pt x="59" y="0"/>
                  </a:lnTo>
                  <a:lnTo>
                    <a:pt x="59" y="0"/>
                  </a:lnTo>
                  <a:lnTo>
                    <a:pt x="61" y="0"/>
                  </a:lnTo>
                  <a:lnTo>
                    <a:pt x="63" y="1"/>
                  </a:lnTo>
                  <a:lnTo>
                    <a:pt x="65" y="2"/>
                  </a:lnTo>
                  <a:lnTo>
                    <a:pt x="65" y="5"/>
                  </a:lnTo>
                  <a:lnTo>
                    <a:pt x="66" y="24"/>
                  </a:lnTo>
                  <a:lnTo>
                    <a:pt x="66" y="24"/>
                  </a:lnTo>
                  <a:lnTo>
                    <a:pt x="66" y="27"/>
                  </a:lnTo>
                  <a:lnTo>
                    <a:pt x="65" y="28"/>
                  </a:lnTo>
                  <a:lnTo>
                    <a:pt x="63" y="29"/>
                  </a:lnTo>
                  <a:lnTo>
                    <a:pt x="61" y="29"/>
                  </a:lnTo>
                  <a:lnTo>
                    <a:pt x="61"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 name="Freeform 366"/>
            <p:cNvSpPr>
              <a:spLocks/>
            </p:cNvSpPr>
            <p:nvPr/>
          </p:nvSpPr>
          <p:spPr bwMode="auto">
            <a:xfrm>
              <a:off x="2467420" y="1605431"/>
              <a:ext cx="36425" cy="37639"/>
            </a:xfrm>
            <a:custGeom>
              <a:avLst/>
              <a:gdLst>
                <a:gd name="T0" fmla="*/ 26 w 30"/>
                <a:gd name="T1" fmla="*/ 30 h 31"/>
                <a:gd name="T2" fmla="*/ 7 w 30"/>
                <a:gd name="T3" fmla="*/ 31 h 31"/>
                <a:gd name="T4" fmla="*/ 7 w 30"/>
                <a:gd name="T5" fmla="*/ 31 h 31"/>
                <a:gd name="T6" fmla="*/ 3 w 30"/>
                <a:gd name="T7" fmla="*/ 30 h 31"/>
                <a:gd name="T8" fmla="*/ 2 w 30"/>
                <a:gd name="T9" fmla="*/ 27 h 31"/>
                <a:gd name="T10" fmla="*/ 0 w 30"/>
                <a:gd name="T11" fmla="*/ 7 h 31"/>
                <a:gd name="T12" fmla="*/ 0 w 30"/>
                <a:gd name="T13" fmla="*/ 7 h 31"/>
                <a:gd name="T14" fmla="*/ 2 w 30"/>
                <a:gd name="T15" fmla="*/ 3 h 31"/>
                <a:gd name="T16" fmla="*/ 6 w 30"/>
                <a:gd name="T17" fmla="*/ 1 h 31"/>
                <a:gd name="T18" fmla="*/ 23 w 30"/>
                <a:gd name="T19" fmla="*/ 0 h 31"/>
                <a:gd name="T20" fmla="*/ 23 w 30"/>
                <a:gd name="T21" fmla="*/ 0 h 31"/>
                <a:gd name="T22" fmla="*/ 27 w 30"/>
                <a:gd name="T23" fmla="*/ 1 h 31"/>
                <a:gd name="T24" fmla="*/ 29 w 30"/>
                <a:gd name="T25" fmla="*/ 5 h 31"/>
                <a:gd name="T26" fmla="*/ 30 w 30"/>
                <a:gd name="T27" fmla="*/ 24 h 31"/>
                <a:gd name="T28" fmla="*/ 30 w 30"/>
                <a:gd name="T29" fmla="*/ 24 h 31"/>
                <a:gd name="T30" fmla="*/ 29 w 30"/>
                <a:gd name="T31" fmla="*/ 28 h 31"/>
                <a:gd name="T32" fmla="*/ 26 w 30"/>
                <a:gd name="T33" fmla="*/ 30 h 31"/>
                <a:gd name="T34" fmla="*/ 26 w 30"/>
                <a:gd name="T3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6" y="30"/>
                  </a:moveTo>
                  <a:lnTo>
                    <a:pt x="7" y="31"/>
                  </a:lnTo>
                  <a:lnTo>
                    <a:pt x="7" y="31"/>
                  </a:lnTo>
                  <a:lnTo>
                    <a:pt x="3" y="30"/>
                  </a:lnTo>
                  <a:lnTo>
                    <a:pt x="2" y="27"/>
                  </a:lnTo>
                  <a:lnTo>
                    <a:pt x="0" y="7"/>
                  </a:lnTo>
                  <a:lnTo>
                    <a:pt x="0" y="7"/>
                  </a:lnTo>
                  <a:lnTo>
                    <a:pt x="2" y="3"/>
                  </a:lnTo>
                  <a:lnTo>
                    <a:pt x="6" y="1"/>
                  </a:lnTo>
                  <a:lnTo>
                    <a:pt x="23" y="0"/>
                  </a:lnTo>
                  <a:lnTo>
                    <a:pt x="23" y="0"/>
                  </a:lnTo>
                  <a:lnTo>
                    <a:pt x="27" y="1"/>
                  </a:lnTo>
                  <a:lnTo>
                    <a:pt x="29" y="5"/>
                  </a:lnTo>
                  <a:lnTo>
                    <a:pt x="30" y="24"/>
                  </a:lnTo>
                  <a:lnTo>
                    <a:pt x="30" y="24"/>
                  </a:lnTo>
                  <a:lnTo>
                    <a:pt x="29" y="28"/>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 name="Freeform 367"/>
            <p:cNvSpPr>
              <a:spLocks/>
            </p:cNvSpPr>
            <p:nvPr/>
          </p:nvSpPr>
          <p:spPr bwMode="auto">
            <a:xfrm>
              <a:off x="2466206" y="1562936"/>
              <a:ext cx="36425" cy="37639"/>
            </a:xfrm>
            <a:custGeom>
              <a:avLst/>
              <a:gdLst>
                <a:gd name="T0" fmla="*/ 24 w 30"/>
                <a:gd name="T1" fmla="*/ 30 h 31"/>
                <a:gd name="T2" fmla="*/ 7 w 30"/>
                <a:gd name="T3" fmla="*/ 31 h 31"/>
                <a:gd name="T4" fmla="*/ 7 w 30"/>
                <a:gd name="T5" fmla="*/ 31 h 31"/>
                <a:gd name="T6" fmla="*/ 3 w 30"/>
                <a:gd name="T7" fmla="*/ 30 h 31"/>
                <a:gd name="T8" fmla="*/ 1 w 30"/>
                <a:gd name="T9" fmla="*/ 25 h 31"/>
                <a:gd name="T10" fmla="*/ 0 w 30"/>
                <a:gd name="T11" fmla="*/ 5 h 31"/>
                <a:gd name="T12" fmla="*/ 0 w 30"/>
                <a:gd name="T13" fmla="*/ 5 h 31"/>
                <a:gd name="T14" fmla="*/ 1 w 30"/>
                <a:gd name="T15" fmla="*/ 3 h 31"/>
                <a:gd name="T16" fmla="*/ 4 w 30"/>
                <a:gd name="T17" fmla="*/ 0 h 31"/>
                <a:gd name="T18" fmla="*/ 23 w 30"/>
                <a:gd name="T19" fmla="*/ 0 h 31"/>
                <a:gd name="T20" fmla="*/ 23 w 30"/>
                <a:gd name="T21" fmla="*/ 0 h 31"/>
                <a:gd name="T22" fmla="*/ 26 w 30"/>
                <a:gd name="T23" fmla="*/ 1 h 31"/>
                <a:gd name="T24" fmla="*/ 28 w 30"/>
                <a:gd name="T25" fmla="*/ 4 h 31"/>
                <a:gd name="T26" fmla="*/ 30 w 30"/>
                <a:gd name="T27" fmla="*/ 24 h 31"/>
                <a:gd name="T28" fmla="*/ 30 w 30"/>
                <a:gd name="T29" fmla="*/ 24 h 31"/>
                <a:gd name="T30" fmla="*/ 28 w 30"/>
                <a:gd name="T31" fmla="*/ 28 h 31"/>
                <a:gd name="T32" fmla="*/ 24 w 30"/>
                <a:gd name="T33" fmla="*/ 30 h 31"/>
                <a:gd name="T34" fmla="*/ 24 w 30"/>
                <a:gd name="T3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4" y="30"/>
                  </a:moveTo>
                  <a:lnTo>
                    <a:pt x="7" y="31"/>
                  </a:lnTo>
                  <a:lnTo>
                    <a:pt x="7" y="31"/>
                  </a:lnTo>
                  <a:lnTo>
                    <a:pt x="3" y="30"/>
                  </a:lnTo>
                  <a:lnTo>
                    <a:pt x="1" y="25"/>
                  </a:lnTo>
                  <a:lnTo>
                    <a:pt x="0" y="5"/>
                  </a:lnTo>
                  <a:lnTo>
                    <a:pt x="0" y="5"/>
                  </a:lnTo>
                  <a:lnTo>
                    <a:pt x="1" y="3"/>
                  </a:lnTo>
                  <a:lnTo>
                    <a:pt x="4" y="0"/>
                  </a:lnTo>
                  <a:lnTo>
                    <a:pt x="23" y="0"/>
                  </a:lnTo>
                  <a:lnTo>
                    <a:pt x="23" y="0"/>
                  </a:lnTo>
                  <a:lnTo>
                    <a:pt x="26" y="1"/>
                  </a:lnTo>
                  <a:lnTo>
                    <a:pt x="28" y="4"/>
                  </a:lnTo>
                  <a:lnTo>
                    <a:pt x="30" y="24"/>
                  </a:lnTo>
                  <a:lnTo>
                    <a:pt x="30" y="24"/>
                  </a:lnTo>
                  <a:lnTo>
                    <a:pt x="28" y="28"/>
                  </a:lnTo>
                  <a:lnTo>
                    <a:pt x="24" y="30"/>
                  </a:lnTo>
                  <a:lnTo>
                    <a:pt x="24"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 name="Freeform 368"/>
            <p:cNvSpPr>
              <a:spLocks/>
            </p:cNvSpPr>
            <p:nvPr/>
          </p:nvSpPr>
          <p:spPr bwMode="auto">
            <a:xfrm>
              <a:off x="2522057" y="1775413"/>
              <a:ext cx="30354" cy="30354"/>
            </a:xfrm>
            <a:custGeom>
              <a:avLst/>
              <a:gdLst>
                <a:gd name="T0" fmla="*/ 21 w 25"/>
                <a:gd name="T1" fmla="*/ 23 h 25"/>
                <a:gd name="T2" fmla="*/ 5 w 25"/>
                <a:gd name="T3" fmla="*/ 25 h 25"/>
                <a:gd name="T4" fmla="*/ 5 w 25"/>
                <a:gd name="T5" fmla="*/ 25 h 25"/>
                <a:gd name="T6" fmla="*/ 1 w 25"/>
                <a:gd name="T7" fmla="*/ 23 h 25"/>
                <a:gd name="T8" fmla="*/ 0 w 25"/>
                <a:gd name="T9" fmla="*/ 21 h 25"/>
                <a:gd name="T10" fmla="*/ 0 w 25"/>
                <a:gd name="T11" fmla="*/ 6 h 25"/>
                <a:gd name="T12" fmla="*/ 0 w 25"/>
                <a:gd name="T13" fmla="*/ 6 h 25"/>
                <a:gd name="T14" fmla="*/ 0 w 25"/>
                <a:gd name="T15" fmla="*/ 3 h 25"/>
                <a:gd name="T16" fmla="*/ 4 w 25"/>
                <a:gd name="T17" fmla="*/ 2 h 25"/>
                <a:gd name="T18" fmla="*/ 20 w 25"/>
                <a:gd name="T19" fmla="*/ 0 h 25"/>
                <a:gd name="T20" fmla="*/ 20 w 25"/>
                <a:gd name="T21" fmla="*/ 0 h 25"/>
                <a:gd name="T22" fmla="*/ 24 w 25"/>
                <a:gd name="T23" fmla="*/ 2 h 25"/>
                <a:gd name="T24" fmla="*/ 25 w 25"/>
                <a:gd name="T25" fmla="*/ 4 h 25"/>
                <a:gd name="T26" fmla="*/ 25 w 25"/>
                <a:gd name="T27" fmla="*/ 19 h 25"/>
                <a:gd name="T28" fmla="*/ 25 w 25"/>
                <a:gd name="T29" fmla="*/ 19 h 25"/>
                <a:gd name="T30" fmla="*/ 25 w 25"/>
                <a:gd name="T31" fmla="*/ 22 h 25"/>
                <a:gd name="T32" fmla="*/ 21 w 25"/>
                <a:gd name="T33" fmla="*/ 23 h 25"/>
                <a:gd name="T34" fmla="*/ 21 w 25"/>
                <a:gd name="T3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5">
                  <a:moveTo>
                    <a:pt x="21" y="23"/>
                  </a:moveTo>
                  <a:lnTo>
                    <a:pt x="5" y="25"/>
                  </a:lnTo>
                  <a:lnTo>
                    <a:pt x="5" y="25"/>
                  </a:lnTo>
                  <a:lnTo>
                    <a:pt x="1" y="23"/>
                  </a:lnTo>
                  <a:lnTo>
                    <a:pt x="0" y="21"/>
                  </a:lnTo>
                  <a:lnTo>
                    <a:pt x="0" y="6"/>
                  </a:lnTo>
                  <a:lnTo>
                    <a:pt x="0" y="6"/>
                  </a:lnTo>
                  <a:lnTo>
                    <a:pt x="0" y="3"/>
                  </a:lnTo>
                  <a:lnTo>
                    <a:pt x="4" y="2"/>
                  </a:lnTo>
                  <a:lnTo>
                    <a:pt x="20" y="0"/>
                  </a:lnTo>
                  <a:lnTo>
                    <a:pt x="20" y="0"/>
                  </a:lnTo>
                  <a:lnTo>
                    <a:pt x="24" y="2"/>
                  </a:lnTo>
                  <a:lnTo>
                    <a:pt x="25" y="4"/>
                  </a:lnTo>
                  <a:lnTo>
                    <a:pt x="25" y="19"/>
                  </a:lnTo>
                  <a:lnTo>
                    <a:pt x="25" y="19"/>
                  </a:lnTo>
                  <a:lnTo>
                    <a:pt x="25" y="22"/>
                  </a:lnTo>
                  <a:lnTo>
                    <a:pt x="21" y="23"/>
                  </a:lnTo>
                  <a:lnTo>
                    <a:pt x="21"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 name="Freeform 369"/>
            <p:cNvSpPr>
              <a:spLocks/>
            </p:cNvSpPr>
            <p:nvPr/>
          </p:nvSpPr>
          <p:spPr bwMode="auto">
            <a:xfrm>
              <a:off x="2560910" y="1774200"/>
              <a:ext cx="32783" cy="27926"/>
            </a:xfrm>
            <a:custGeom>
              <a:avLst/>
              <a:gdLst>
                <a:gd name="T0" fmla="*/ 23 w 27"/>
                <a:gd name="T1" fmla="*/ 23 h 23"/>
                <a:gd name="T2" fmla="*/ 6 w 27"/>
                <a:gd name="T3" fmla="*/ 23 h 23"/>
                <a:gd name="T4" fmla="*/ 6 w 27"/>
                <a:gd name="T5" fmla="*/ 23 h 23"/>
                <a:gd name="T6" fmla="*/ 3 w 27"/>
                <a:gd name="T7" fmla="*/ 23 h 23"/>
                <a:gd name="T8" fmla="*/ 2 w 27"/>
                <a:gd name="T9" fmla="*/ 20 h 23"/>
                <a:gd name="T10" fmla="*/ 0 w 27"/>
                <a:gd name="T11" fmla="*/ 5 h 23"/>
                <a:gd name="T12" fmla="*/ 0 w 27"/>
                <a:gd name="T13" fmla="*/ 5 h 23"/>
                <a:gd name="T14" fmla="*/ 2 w 27"/>
                <a:gd name="T15" fmla="*/ 1 h 23"/>
                <a:gd name="T16" fmla="*/ 4 w 27"/>
                <a:gd name="T17" fmla="*/ 0 h 23"/>
                <a:gd name="T18" fmla="*/ 22 w 27"/>
                <a:gd name="T19" fmla="*/ 0 h 23"/>
                <a:gd name="T20" fmla="*/ 22 w 27"/>
                <a:gd name="T21" fmla="*/ 0 h 23"/>
                <a:gd name="T22" fmla="*/ 24 w 27"/>
                <a:gd name="T23" fmla="*/ 0 h 23"/>
                <a:gd name="T24" fmla="*/ 26 w 27"/>
                <a:gd name="T25" fmla="*/ 3 h 23"/>
                <a:gd name="T26" fmla="*/ 27 w 27"/>
                <a:gd name="T27" fmla="*/ 18 h 23"/>
                <a:gd name="T28" fmla="*/ 27 w 27"/>
                <a:gd name="T29" fmla="*/ 18 h 23"/>
                <a:gd name="T30" fmla="*/ 26 w 27"/>
                <a:gd name="T31" fmla="*/ 22 h 23"/>
                <a:gd name="T32" fmla="*/ 23 w 27"/>
                <a:gd name="T33" fmla="*/ 23 h 23"/>
                <a:gd name="T34" fmla="*/ 23 w 27"/>
                <a:gd name="T3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3">
                  <a:moveTo>
                    <a:pt x="23" y="23"/>
                  </a:moveTo>
                  <a:lnTo>
                    <a:pt x="6" y="23"/>
                  </a:lnTo>
                  <a:lnTo>
                    <a:pt x="6" y="23"/>
                  </a:lnTo>
                  <a:lnTo>
                    <a:pt x="3" y="23"/>
                  </a:lnTo>
                  <a:lnTo>
                    <a:pt x="2" y="20"/>
                  </a:lnTo>
                  <a:lnTo>
                    <a:pt x="0" y="5"/>
                  </a:lnTo>
                  <a:lnTo>
                    <a:pt x="0" y="5"/>
                  </a:lnTo>
                  <a:lnTo>
                    <a:pt x="2" y="1"/>
                  </a:lnTo>
                  <a:lnTo>
                    <a:pt x="4" y="0"/>
                  </a:lnTo>
                  <a:lnTo>
                    <a:pt x="22" y="0"/>
                  </a:lnTo>
                  <a:lnTo>
                    <a:pt x="22" y="0"/>
                  </a:lnTo>
                  <a:lnTo>
                    <a:pt x="24" y="0"/>
                  </a:lnTo>
                  <a:lnTo>
                    <a:pt x="26" y="3"/>
                  </a:lnTo>
                  <a:lnTo>
                    <a:pt x="27" y="18"/>
                  </a:lnTo>
                  <a:lnTo>
                    <a:pt x="27" y="18"/>
                  </a:lnTo>
                  <a:lnTo>
                    <a:pt x="26" y="22"/>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 name="Freeform 370"/>
            <p:cNvSpPr>
              <a:spLocks/>
            </p:cNvSpPr>
            <p:nvPr/>
          </p:nvSpPr>
          <p:spPr bwMode="auto">
            <a:xfrm>
              <a:off x="2602192" y="1770557"/>
              <a:ext cx="32783" cy="30354"/>
            </a:xfrm>
            <a:custGeom>
              <a:avLst/>
              <a:gdLst>
                <a:gd name="T0" fmla="*/ 23 w 27"/>
                <a:gd name="T1" fmla="*/ 23 h 25"/>
                <a:gd name="T2" fmla="*/ 5 w 27"/>
                <a:gd name="T3" fmla="*/ 25 h 25"/>
                <a:gd name="T4" fmla="*/ 5 w 27"/>
                <a:gd name="T5" fmla="*/ 25 h 25"/>
                <a:gd name="T6" fmla="*/ 3 w 27"/>
                <a:gd name="T7" fmla="*/ 23 h 25"/>
                <a:gd name="T8" fmla="*/ 1 w 27"/>
                <a:gd name="T9" fmla="*/ 21 h 25"/>
                <a:gd name="T10" fmla="*/ 0 w 27"/>
                <a:gd name="T11" fmla="*/ 6 h 25"/>
                <a:gd name="T12" fmla="*/ 0 w 27"/>
                <a:gd name="T13" fmla="*/ 6 h 25"/>
                <a:gd name="T14" fmla="*/ 1 w 27"/>
                <a:gd name="T15" fmla="*/ 3 h 25"/>
                <a:gd name="T16" fmla="*/ 4 w 27"/>
                <a:gd name="T17" fmla="*/ 2 h 25"/>
                <a:gd name="T18" fmla="*/ 22 w 27"/>
                <a:gd name="T19" fmla="*/ 0 h 25"/>
                <a:gd name="T20" fmla="*/ 22 w 27"/>
                <a:gd name="T21" fmla="*/ 0 h 25"/>
                <a:gd name="T22" fmla="*/ 24 w 27"/>
                <a:gd name="T23" fmla="*/ 2 h 25"/>
                <a:gd name="T24" fmla="*/ 26 w 27"/>
                <a:gd name="T25" fmla="*/ 4 h 25"/>
                <a:gd name="T26" fmla="*/ 27 w 27"/>
                <a:gd name="T27" fmla="*/ 19 h 25"/>
                <a:gd name="T28" fmla="*/ 27 w 27"/>
                <a:gd name="T29" fmla="*/ 19 h 25"/>
                <a:gd name="T30" fmla="*/ 26 w 27"/>
                <a:gd name="T31" fmla="*/ 22 h 25"/>
                <a:gd name="T32" fmla="*/ 23 w 27"/>
                <a:gd name="T33" fmla="*/ 23 h 25"/>
                <a:gd name="T34" fmla="*/ 23 w 27"/>
                <a:gd name="T3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23" y="23"/>
                  </a:moveTo>
                  <a:lnTo>
                    <a:pt x="5" y="25"/>
                  </a:lnTo>
                  <a:lnTo>
                    <a:pt x="5" y="25"/>
                  </a:lnTo>
                  <a:lnTo>
                    <a:pt x="3" y="23"/>
                  </a:lnTo>
                  <a:lnTo>
                    <a:pt x="1" y="21"/>
                  </a:lnTo>
                  <a:lnTo>
                    <a:pt x="0" y="6"/>
                  </a:lnTo>
                  <a:lnTo>
                    <a:pt x="0" y="6"/>
                  </a:lnTo>
                  <a:lnTo>
                    <a:pt x="1" y="3"/>
                  </a:lnTo>
                  <a:lnTo>
                    <a:pt x="4" y="2"/>
                  </a:lnTo>
                  <a:lnTo>
                    <a:pt x="22" y="0"/>
                  </a:lnTo>
                  <a:lnTo>
                    <a:pt x="22" y="0"/>
                  </a:lnTo>
                  <a:lnTo>
                    <a:pt x="24" y="2"/>
                  </a:lnTo>
                  <a:lnTo>
                    <a:pt x="26" y="4"/>
                  </a:lnTo>
                  <a:lnTo>
                    <a:pt x="27" y="19"/>
                  </a:lnTo>
                  <a:lnTo>
                    <a:pt x="27" y="19"/>
                  </a:lnTo>
                  <a:lnTo>
                    <a:pt x="26" y="22"/>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 name="Freeform 371"/>
            <p:cNvSpPr>
              <a:spLocks/>
            </p:cNvSpPr>
            <p:nvPr/>
          </p:nvSpPr>
          <p:spPr bwMode="auto">
            <a:xfrm>
              <a:off x="2643473" y="1769343"/>
              <a:ext cx="30354" cy="29140"/>
            </a:xfrm>
            <a:custGeom>
              <a:avLst/>
              <a:gdLst>
                <a:gd name="T0" fmla="*/ 21 w 25"/>
                <a:gd name="T1" fmla="*/ 23 h 24"/>
                <a:gd name="T2" fmla="*/ 5 w 25"/>
                <a:gd name="T3" fmla="*/ 24 h 24"/>
                <a:gd name="T4" fmla="*/ 5 w 25"/>
                <a:gd name="T5" fmla="*/ 24 h 24"/>
                <a:gd name="T6" fmla="*/ 1 w 25"/>
                <a:gd name="T7" fmla="*/ 23 h 24"/>
                <a:gd name="T8" fmla="*/ 0 w 25"/>
                <a:gd name="T9" fmla="*/ 20 h 24"/>
                <a:gd name="T10" fmla="*/ 0 w 25"/>
                <a:gd name="T11" fmla="*/ 5 h 24"/>
                <a:gd name="T12" fmla="*/ 0 w 25"/>
                <a:gd name="T13" fmla="*/ 5 h 24"/>
                <a:gd name="T14" fmla="*/ 0 w 25"/>
                <a:gd name="T15" fmla="*/ 1 h 24"/>
                <a:gd name="T16" fmla="*/ 4 w 25"/>
                <a:gd name="T17" fmla="*/ 0 h 24"/>
                <a:gd name="T18" fmla="*/ 20 w 25"/>
                <a:gd name="T19" fmla="*/ 0 h 24"/>
                <a:gd name="T20" fmla="*/ 20 w 25"/>
                <a:gd name="T21" fmla="*/ 0 h 24"/>
                <a:gd name="T22" fmla="*/ 24 w 25"/>
                <a:gd name="T23" fmla="*/ 0 h 24"/>
                <a:gd name="T24" fmla="*/ 25 w 25"/>
                <a:gd name="T25" fmla="*/ 3 h 24"/>
                <a:gd name="T26" fmla="*/ 25 w 25"/>
                <a:gd name="T27" fmla="*/ 19 h 24"/>
                <a:gd name="T28" fmla="*/ 25 w 25"/>
                <a:gd name="T29" fmla="*/ 19 h 24"/>
                <a:gd name="T30" fmla="*/ 25 w 25"/>
                <a:gd name="T31" fmla="*/ 22 h 24"/>
                <a:gd name="T32" fmla="*/ 21 w 25"/>
                <a:gd name="T33" fmla="*/ 23 h 24"/>
                <a:gd name="T34" fmla="*/ 21 w 25"/>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21" y="23"/>
                  </a:moveTo>
                  <a:lnTo>
                    <a:pt x="5" y="24"/>
                  </a:lnTo>
                  <a:lnTo>
                    <a:pt x="5" y="24"/>
                  </a:lnTo>
                  <a:lnTo>
                    <a:pt x="1" y="23"/>
                  </a:lnTo>
                  <a:lnTo>
                    <a:pt x="0" y="20"/>
                  </a:lnTo>
                  <a:lnTo>
                    <a:pt x="0" y="5"/>
                  </a:lnTo>
                  <a:lnTo>
                    <a:pt x="0" y="5"/>
                  </a:lnTo>
                  <a:lnTo>
                    <a:pt x="0" y="1"/>
                  </a:lnTo>
                  <a:lnTo>
                    <a:pt x="4" y="0"/>
                  </a:lnTo>
                  <a:lnTo>
                    <a:pt x="20" y="0"/>
                  </a:lnTo>
                  <a:lnTo>
                    <a:pt x="20" y="0"/>
                  </a:lnTo>
                  <a:lnTo>
                    <a:pt x="24" y="0"/>
                  </a:lnTo>
                  <a:lnTo>
                    <a:pt x="25" y="3"/>
                  </a:lnTo>
                  <a:lnTo>
                    <a:pt x="25" y="19"/>
                  </a:lnTo>
                  <a:lnTo>
                    <a:pt x="25" y="19"/>
                  </a:lnTo>
                  <a:lnTo>
                    <a:pt x="25" y="22"/>
                  </a:lnTo>
                  <a:lnTo>
                    <a:pt x="21" y="23"/>
                  </a:lnTo>
                  <a:lnTo>
                    <a:pt x="21"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 name="Freeform 372"/>
            <p:cNvSpPr>
              <a:spLocks/>
            </p:cNvSpPr>
            <p:nvPr/>
          </p:nvSpPr>
          <p:spPr bwMode="auto">
            <a:xfrm>
              <a:off x="2682326" y="1765700"/>
              <a:ext cx="32783" cy="30354"/>
            </a:xfrm>
            <a:custGeom>
              <a:avLst/>
              <a:gdLst>
                <a:gd name="T0" fmla="*/ 23 w 27"/>
                <a:gd name="T1" fmla="*/ 23 h 25"/>
                <a:gd name="T2" fmla="*/ 5 w 27"/>
                <a:gd name="T3" fmla="*/ 25 h 25"/>
                <a:gd name="T4" fmla="*/ 5 w 27"/>
                <a:gd name="T5" fmla="*/ 25 h 25"/>
                <a:gd name="T6" fmla="*/ 3 w 27"/>
                <a:gd name="T7" fmla="*/ 23 h 25"/>
                <a:gd name="T8" fmla="*/ 1 w 27"/>
                <a:gd name="T9" fmla="*/ 20 h 25"/>
                <a:gd name="T10" fmla="*/ 0 w 27"/>
                <a:gd name="T11" fmla="*/ 6 h 25"/>
                <a:gd name="T12" fmla="*/ 0 w 27"/>
                <a:gd name="T13" fmla="*/ 6 h 25"/>
                <a:gd name="T14" fmla="*/ 1 w 27"/>
                <a:gd name="T15" fmla="*/ 3 h 25"/>
                <a:gd name="T16" fmla="*/ 4 w 27"/>
                <a:gd name="T17" fmla="*/ 2 h 25"/>
                <a:gd name="T18" fmla="*/ 22 w 27"/>
                <a:gd name="T19" fmla="*/ 0 h 25"/>
                <a:gd name="T20" fmla="*/ 22 w 27"/>
                <a:gd name="T21" fmla="*/ 0 h 25"/>
                <a:gd name="T22" fmla="*/ 24 w 27"/>
                <a:gd name="T23" fmla="*/ 2 h 25"/>
                <a:gd name="T24" fmla="*/ 26 w 27"/>
                <a:gd name="T25" fmla="*/ 4 h 25"/>
                <a:gd name="T26" fmla="*/ 27 w 27"/>
                <a:gd name="T27" fmla="*/ 19 h 25"/>
                <a:gd name="T28" fmla="*/ 27 w 27"/>
                <a:gd name="T29" fmla="*/ 19 h 25"/>
                <a:gd name="T30" fmla="*/ 26 w 27"/>
                <a:gd name="T31" fmla="*/ 22 h 25"/>
                <a:gd name="T32" fmla="*/ 23 w 27"/>
                <a:gd name="T33" fmla="*/ 23 h 25"/>
                <a:gd name="T34" fmla="*/ 23 w 27"/>
                <a:gd name="T3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23" y="23"/>
                  </a:moveTo>
                  <a:lnTo>
                    <a:pt x="5" y="25"/>
                  </a:lnTo>
                  <a:lnTo>
                    <a:pt x="5" y="25"/>
                  </a:lnTo>
                  <a:lnTo>
                    <a:pt x="3" y="23"/>
                  </a:lnTo>
                  <a:lnTo>
                    <a:pt x="1" y="20"/>
                  </a:lnTo>
                  <a:lnTo>
                    <a:pt x="0" y="6"/>
                  </a:lnTo>
                  <a:lnTo>
                    <a:pt x="0" y="6"/>
                  </a:lnTo>
                  <a:lnTo>
                    <a:pt x="1" y="3"/>
                  </a:lnTo>
                  <a:lnTo>
                    <a:pt x="4" y="2"/>
                  </a:lnTo>
                  <a:lnTo>
                    <a:pt x="22" y="0"/>
                  </a:lnTo>
                  <a:lnTo>
                    <a:pt x="22" y="0"/>
                  </a:lnTo>
                  <a:lnTo>
                    <a:pt x="24" y="2"/>
                  </a:lnTo>
                  <a:lnTo>
                    <a:pt x="26" y="4"/>
                  </a:lnTo>
                  <a:lnTo>
                    <a:pt x="27" y="19"/>
                  </a:lnTo>
                  <a:lnTo>
                    <a:pt x="27" y="19"/>
                  </a:lnTo>
                  <a:lnTo>
                    <a:pt x="26" y="22"/>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 name="Freeform 373"/>
            <p:cNvSpPr>
              <a:spLocks/>
            </p:cNvSpPr>
            <p:nvPr/>
          </p:nvSpPr>
          <p:spPr bwMode="auto">
            <a:xfrm>
              <a:off x="2723607" y="1764486"/>
              <a:ext cx="32783" cy="29140"/>
            </a:xfrm>
            <a:custGeom>
              <a:avLst/>
              <a:gdLst>
                <a:gd name="T0" fmla="*/ 23 w 27"/>
                <a:gd name="T1" fmla="*/ 23 h 24"/>
                <a:gd name="T2" fmla="*/ 5 w 27"/>
                <a:gd name="T3" fmla="*/ 24 h 24"/>
                <a:gd name="T4" fmla="*/ 5 w 27"/>
                <a:gd name="T5" fmla="*/ 24 h 24"/>
                <a:gd name="T6" fmla="*/ 3 w 27"/>
                <a:gd name="T7" fmla="*/ 23 h 24"/>
                <a:gd name="T8" fmla="*/ 1 w 27"/>
                <a:gd name="T9" fmla="*/ 20 h 24"/>
                <a:gd name="T10" fmla="*/ 0 w 27"/>
                <a:gd name="T11" fmla="*/ 5 h 24"/>
                <a:gd name="T12" fmla="*/ 0 w 27"/>
                <a:gd name="T13" fmla="*/ 5 h 24"/>
                <a:gd name="T14" fmla="*/ 1 w 27"/>
                <a:gd name="T15" fmla="*/ 1 h 24"/>
                <a:gd name="T16" fmla="*/ 4 w 27"/>
                <a:gd name="T17" fmla="*/ 0 h 24"/>
                <a:gd name="T18" fmla="*/ 21 w 27"/>
                <a:gd name="T19" fmla="*/ 0 h 24"/>
                <a:gd name="T20" fmla="*/ 21 w 27"/>
                <a:gd name="T21" fmla="*/ 0 h 24"/>
                <a:gd name="T22" fmla="*/ 24 w 27"/>
                <a:gd name="T23" fmla="*/ 0 h 24"/>
                <a:gd name="T24" fmla="*/ 25 w 27"/>
                <a:gd name="T25" fmla="*/ 4 h 24"/>
                <a:gd name="T26" fmla="*/ 27 w 27"/>
                <a:gd name="T27" fmla="*/ 19 h 24"/>
                <a:gd name="T28" fmla="*/ 27 w 27"/>
                <a:gd name="T29" fmla="*/ 19 h 24"/>
                <a:gd name="T30" fmla="*/ 25 w 27"/>
                <a:gd name="T31" fmla="*/ 21 h 24"/>
                <a:gd name="T32" fmla="*/ 23 w 27"/>
                <a:gd name="T33" fmla="*/ 23 h 24"/>
                <a:gd name="T34" fmla="*/ 23 w 27"/>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4">
                  <a:moveTo>
                    <a:pt x="23" y="23"/>
                  </a:moveTo>
                  <a:lnTo>
                    <a:pt x="5" y="24"/>
                  </a:lnTo>
                  <a:lnTo>
                    <a:pt x="5" y="24"/>
                  </a:lnTo>
                  <a:lnTo>
                    <a:pt x="3" y="23"/>
                  </a:lnTo>
                  <a:lnTo>
                    <a:pt x="1" y="20"/>
                  </a:lnTo>
                  <a:lnTo>
                    <a:pt x="0" y="5"/>
                  </a:lnTo>
                  <a:lnTo>
                    <a:pt x="0" y="5"/>
                  </a:lnTo>
                  <a:lnTo>
                    <a:pt x="1" y="1"/>
                  </a:lnTo>
                  <a:lnTo>
                    <a:pt x="4" y="0"/>
                  </a:lnTo>
                  <a:lnTo>
                    <a:pt x="21" y="0"/>
                  </a:lnTo>
                  <a:lnTo>
                    <a:pt x="21" y="0"/>
                  </a:lnTo>
                  <a:lnTo>
                    <a:pt x="24" y="0"/>
                  </a:lnTo>
                  <a:lnTo>
                    <a:pt x="25" y="4"/>
                  </a:lnTo>
                  <a:lnTo>
                    <a:pt x="27" y="19"/>
                  </a:lnTo>
                  <a:lnTo>
                    <a:pt x="27" y="19"/>
                  </a:lnTo>
                  <a:lnTo>
                    <a:pt x="25" y="21"/>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6" name="Freeform 374"/>
            <p:cNvSpPr>
              <a:spLocks/>
            </p:cNvSpPr>
            <p:nvPr/>
          </p:nvSpPr>
          <p:spPr bwMode="auto">
            <a:xfrm>
              <a:off x="2764889" y="1760843"/>
              <a:ext cx="30354" cy="29140"/>
            </a:xfrm>
            <a:custGeom>
              <a:avLst/>
              <a:gdLst>
                <a:gd name="T0" fmla="*/ 21 w 25"/>
                <a:gd name="T1" fmla="*/ 23 h 24"/>
                <a:gd name="T2" fmla="*/ 5 w 25"/>
                <a:gd name="T3" fmla="*/ 24 h 24"/>
                <a:gd name="T4" fmla="*/ 5 w 25"/>
                <a:gd name="T5" fmla="*/ 24 h 24"/>
                <a:gd name="T6" fmla="*/ 1 w 25"/>
                <a:gd name="T7" fmla="*/ 23 h 24"/>
                <a:gd name="T8" fmla="*/ 0 w 25"/>
                <a:gd name="T9" fmla="*/ 20 h 24"/>
                <a:gd name="T10" fmla="*/ 0 w 25"/>
                <a:gd name="T11" fmla="*/ 6 h 24"/>
                <a:gd name="T12" fmla="*/ 0 w 25"/>
                <a:gd name="T13" fmla="*/ 6 h 24"/>
                <a:gd name="T14" fmla="*/ 0 w 25"/>
                <a:gd name="T15" fmla="*/ 3 h 24"/>
                <a:gd name="T16" fmla="*/ 4 w 25"/>
                <a:gd name="T17" fmla="*/ 2 h 24"/>
                <a:gd name="T18" fmla="*/ 20 w 25"/>
                <a:gd name="T19" fmla="*/ 0 h 24"/>
                <a:gd name="T20" fmla="*/ 20 w 25"/>
                <a:gd name="T21" fmla="*/ 0 h 24"/>
                <a:gd name="T22" fmla="*/ 24 w 25"/>
                <a:gd name="T23" fmla="*/ 2 h 24"/>
                <a:gd name="T24" fmla="*/ 25 w 25"/>
                <a:gd name="T25" fmla="*/ 4 h 24"/>
                <a:gd name="T26" fmla="*/ 25 w 25"/>
                <a:gd name="T27" fmla="*/ 19 h 24"/>
                <a:gd name="T28" fmla="*/ 25 w 25"/>
                <a:gd name="T29" fmla="*/ 19 h 24"/>
                <a:gd name="T30" fmla="*/ 25 w 25"/>
                <a:gd name="T31" fmla="*/ 22 h 24"/>
                <a:gd name="T32" fmla="*/ 21 w 25"/>
                <a:gd name="T33" fmla="*/ 23 h 24"/>
                <a:gd name="T34" fmla="*/ 21 w 25"/>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21" y="23"/>
                  </a:moveTo>
                  <a:lnTo>
                    <a:pt x="5" y="24"/>
                  </a:lnTo>
                  <a:lnTo>
                    <a:pt x="5" y="24"/>
                  </a:lnTo>
                  <a:lnTo>
                    <a:pt x="1" y="23"/>
                  </a:lnTo>
                  <a:lnTo>
                    <a:pt x="0" y="20"/>
                  </a:lnTo>
                  <a:lnTo>
                    <a:pt x="0" y="6"/>
                  </a:lnTo>
                  <a:lnTo>
                    <a:pt x="0" y="6"/>
                  </a:lnTo>
                  <a:lnTo>
                    <a:pt x="0" y="3"/>
                  </a:lnTo>
                  <a:lnTo>
                    <a:pt x="4" y="2"/>
                  </a:lnTo>
                  <a:lnTo>
                    <a:pt x="20" y="0"/>
                  </a:lnTo>
                  <a:lnTo>
                    <a:pt x="20" y="0"/>
                  </a:lnTo>
                  <a:lnTo>
                    <a:pt x="24" y="2"/>
                  </a:lnTo>
                  <a:lnTo>
                    <a:pt x="25" y="4"/>
                  </a:lnTo>
                  <a:lnTo>
                    <a:pt x="25" y="19"/>
                  </a:lnTo>
                  <a:lnTo>
                    <a:pt x="25" y="19"/>
                  </a:lnTo>
                  <a:lnTo>
                    <a:pt x="25" y="22"/>
                  </a:lnTo>
                  <a:lnTo>
                    <a:pt x="21" y="23"/>
                  </a:lnTo>
                  <a:lnTo>
                    <a:pt x="21"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7" name="Freeform 375"/>
            <p:cNvSpPr>
              <a:spLocks/>
            </p:cNvSpPr>
            <p:nvPr/>
          </p:nvSpPr>
          <p:spPr bwMode="auto">
            <a:xfrm>
              <a:off x="2803742" y="1759630"/>
              <a:ext cx="32783" cy="29140"/>
            </a:xfrm>
            <a:custGeom>
              <a:avLst/>
              <a:gdLst>
                <a:gd name="T0" fmla="*/ 23 w 27"/>
                <a:gd name="T1" fmla="*/ 23 h 24"/>
                <a:gd name="T2" fmla="*/ 5 w 27"/>
                <a:gd name="T3" fmla="*/ 24 h 24"/>
                <a:gd name="T4" fmla="*/ 5 w 27"/>
                <a:gd name="T5" fmla="*/ 24 h 24"/>
                <a:gd name="T6" fmla="*/ 3 w 27"/>
                <a:gd name="T7" fmla="*/ 23 h 24"/>
                <a:gd name="T8" fmla="*/ 1 w 27"/>
                <a:gd name="T9" fmla="*/ 20 h 24"/>
                <a:gd name="T10" fmla="*/ 0 w 27"/>
                <a:gd name="T11" fmla="*/ 5 h 24"/>
                <a:gd name="T12" fmla="*/ 0 w 27"/>
                <a:gd name="T13" fmla="*/ 5 h 24"/>
                <a:gd name="T14" fmla="*/ 1 w 27"/>
                <a:gd name="T15" fmla="*/ 3 h 24"/>
                <a:gd name="T16" fmla="*/ 4 w 27"/>
                <a:gd name="T17" fmla="*/ 1 h 24"/>
                <a:gd name="T18" fmla="*/ 22 w 27"/>
                <a:gd name="T19" fmla="*/ 0 h 24"/>
                <a:gd name="T20" fmla="*/ 22 w 27"/>
                <a:gd name="T21" fmla="*/ 0 h 24"/>
                <a:gd name="T22" fmla="*/ 24 w 27"/>
                <a:gd name="T23" fmla="*/ 1 h 24"/>
                <a:gd name="T24" fmla="*/ 26 w 27"/>
                <a:gd name="T25" fmla="*/ 4 h 24"/>
                <a:gd name="T26" fmla="*/ 27 w 27"/>
                <a:gd name="T27" fmla="*/ 19 h 24"/>
                <a:gd name="T28" fmla="*/ 27 w 27"/>
                <a:gd name="T29" fmla="*/ 19 h 24"/>
                <a:gd name="T30" fmla="*/ 26 w 27"/>
                <a:gd name="T31" fmla="*/ 21 h 24"/>
                <a:gd name="T32" fmla="*/ 23 w 27"/>
                <a:gd name="T33" fmla="*/ 23 h 24"/>
                <a:gd name="T34" fmla="*/ 23 w 27"/>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4">
                  <a:moveTo>
                    <a:pt x="23" y="23"/>
                  </a:moveTo>
                  <a:lnTo>
                    <a:pt x="5" y="24"/>
                  </a:lnTo>
                  <a:lnTo>
                    <a:pt x="5" y="24"/>
                  </a:lnTo>
                  <a:lnTo>
                    <a:pt x="3" y="23"/>
                  </a:lnTo>
                  <a:lnTo>
                    <a:pt x="1" y="20"/>
                  </a:lnTo>
                  <a:lnTo>
                    <a:pt x="0" y="5"/>
                  </a:lnTo>
                  <a:lnTo>
                    <a:pt x="0" y="5"/>
                  </a:lnTo>
                  <a:lnTo>
                    <a:pt x="1" y="3"/>
                  </a:lnTo>
                  <a:lnTo>
                    <a:pt x="4" y="1"/>
                  </a:lnTo>
                  <a:lnTo>
                    <a:pt x="22" y="0"/>
                  </a:lnTo>
                  <a:lnTo>
                    <a:pt x="22" y="0"/>
                  </a:lnTo>
                  <a:lnTo>
                    <a:pt x="24" y="1"/>
                  </a:lnTo>
                  <a:lnTo>
                    <a:pt x="26" y="4"/>
                  </a:lnTo>
                  <a:lnTo>
                    <a:pt x="27" y="19"/>
                  </a:lnTo>
                  <a:lnTo>
                    <a:pt x="27" y="19"/>
                  </a:lnTo>
                  <a:lnTo>
                    <a:pt x="26" y="21"/>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8" name="Freeform 376"/>
            <p:cNvSpPr>
              <a:spLocks/>
            </p:cNvSpPr>
            <p:nvPr/>
          </p:nvSpPr>
          <p:spPr bwMode="auto">
            <a:xfrm>
              <a:off x="2845023" y="1755987"/>
              <a:ext cx="32783" cy="29140"/>
            </a:xfrm>
            <a:custGeom>
              <a:avLst/>
              <a:gdLst>
                <a:gd name="T0" fmla="*/ 23 w 27"/>
                <a:gd name="T1" fmla="*/ 23 h 24"/>
                <a:gd name="T2" fmla="*/ 5 w 27"/>
                <a:gd name="T3" fmla="*/ 24 h 24"/>
                <a:gd name="T4" fmla="*/ 5 w 27"/>
                <a:gd name="T5" fmla="*/ 24 h 24"/>
                <a:gd name="T6" fmla="*/ 2 w 27"/>
                <a:gd name="T7" fmla="*/ 23 h 24"/>
                <a:gd name="T8" fmla="*/ 1 w 27"/>
                <a:gd name="T9" fmla="*/ 20 h 24"/>
                <a:gd name="T10" fmla="*/ 0 w 27"/>
                <a:gd name="T11" fmla="*/ 6 h 24"/>
                <a:gd name="T12" fmla="*/ 0 w 27"/>
                <a:gd name="T13" fmla="*/ 6 h 24"/>
                <a:gd name="T14" fmla="*/ 1 w 27"/>
                <a:gd name="T15" fmla="*/ 3 h 24"/>
                <a:gd name="T16" fmla="*/ 4 w 27"/>
                <a:gd name="T17" fmla="*/ 1 h 24"/>
                <a:gd name="T18" fmla="*/ 21 w 27"/>
                <a:gd name="T19" fmla="*/ 0 h 24"/>
                <a:gd name="T20" fmla="*/ 21 w 27"/>
                <a:gd name="T21" fmla="*/ 0 h 24"/>
                <a:gd name="T22" fmla="*/ 24 w 27"/>
                <a:gd name="T23" fmla="*/ 1 h 24"/>
                <a:gd name="T24" fmla="*/ 25 w 27"/>
                <a:gd name="T25" fmla="*/ 4 h 24"/>
                <a:gd name="T26" fmla="*/ 27 w 27"/>
                <a:gd name="T27" fmla="*/ 19 h 24"/>
                <a:gd name="T28" fmla="*/ 27 w 27"/>
                <a:gd name="T29" fmla="*/ 19 h 24"/>
                <a:gd name="T30" fmla="*/ 25 w 27"/>
                <a:gd name="T31" fmla="*/ 22 h 24"/>
                <a:gd name="T32" fmla="*/ 23 w 27"/>
                <a:gd name="T33" fmla="*/ 23 h 24"/>
                <a:gd name="T34" fmla="*/ 23 w 27"/>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4">
                  <a:moveTo>
                    <a:pt x="23" y="23"/>
                  </a:moveTo>
                  <a:lnTo>
                    <a:pt x="5" y="24"/>
                  </a:lnTo>
                  <a:lnTo>
                    <a:pt x="5" y="24"/>
                  </a:lnTo>
                  <a:lnTo>
                    <a:pt x="2" y="23"/>
                  </a:lnTo>
                  <a:lnTo>
                    <a:pt x="1" y="20"/>
                  </a:lnTo>
                  <a:lnTo>
                    <a:pt x="0" y="6"/>
                  </a:lnTo>
                  <a:lnTo>
                    <a:pt x="0" y="6"/>
                  </a:lnTo>
                  <a:lnTo>
                    <a:pt x="1" y="3"/>
                  </a:lnTo>
                  <a:lnTo>
                    <a:pt x="4" y="1"/>
                  </a:lnTo>
                  <a:lnTo>
                    <a:pt x="21" y="0"/>
                  </a:lnTo>
                  <a:lnTo>
                    <a:pt x="21" y="0"/>
                  </a:lnTo>
                  <a:lnTo>
                    <a:pt x="24" y="1"/>
                  </a:lnTo>
                  <a:lnTo>
                    <a:pt x="25" y="4"/>
                  </a:lnTo>
                  <a:lnTo>
                    <a:pt x="27" y="19"/>
                  </a:lnTo>
                  <a:lnTo>
                    <a:pt x="27" y="19"/>
                  </a:lnTo>
                  <a:lnTo>
                    <a:pt x="25" y="22"/>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9" name="Freeform 377"/>
            <p:cNvSpPr>
              <a:spLocks/>
            </p:cNvSpPr>
            <p:nvPr/>
          </p:nvSpPr>
          <p:spPr bwMode="auto">
            <a:xfrm>
              <a:off x="2885090" y="1754773"/>
              <a:ext cx="31568" cy="29140"/>
            </a:xfrm>
            <a:custGeom>
              <a:avLst/>
              <a:gdLst>
                <a:gd name="T0" fmla="*/ 22 w 26"/>
                <a:gd name="T1" fmla="*/ 23 h 24"/>
                <a:gd name="T2" fmla="*/ 6 w 26"/>
                <a:gd name="T3" fmla="*/ 24 h 24"/>
                <a:gd name="T4" fmla="*/ 6 w 26"/>
                <a:gd name="T5" fmla="*/ 24 h 24"/>
                <a:gd name="T6" fmla="*/ 2 w 26"/>
                <a:gd name="T7" fmla="*/ 23 h 24"/>
                <a:gd name="T8" fmla="*/ 0 w 26"/>
                <a:gd name="T9" fmla="*/ 20 h 24"/>
                <a:gd name="T10" fmla="*/ 0 w 26"/>
                <a:gd name="T11" fmla="*/ 5 h 24"/>
                <a:gd name="T12" fmla="*/ 0 w 26"/>
                <a:gd name="T13" fmla="*/ 5 h 24"/>
                <a:gd name="T14" fmla="*/ 0 w 26"/>
                <a:gd name="T15" fmla="*/ 2 h 24"/>
                <a:gd name="T16" fmla="*/ 5 w 26"/>
                <a:gd name="T17" fmla="*/ 1 h 24"/>
                <a:gd name="T18" fmla="*/ 21 w 26"/>
                <a:gd name="T19" fmla="*/ 0 h 24"/>
                <a:gd name="T20" fmla="*/ 21 w 26"/>
                <a:gd name="T21" fmla="*/ 0 h 24"/>
                <a:gd name="T22" fmla="*/ 25 w 26"/>
                <a:gd name="T23" fmla="*/ 1 h 24"/>
                <a:gd name="T24" fmla="*/ 26 w 26"/>
                <a:gd name="T25" fmla="*/ 4 h 24"/>
                <a:gd name="T26" fmla="*/ 26 w 26"/>
                <a:gd name="T27" fmla="*/ 19 h 24"/>
                <a:gd name="T28" fmla="*/ 26 w 26"/>
                <a:gd name="T29" fmla="*/ 19 h 24"/>
                <a:gd name="T30" fmla="*/ 26 w 26"/>
                <a:gd name="T31" fmla="*/ 21 h 24"/>
                <a:gd name="T32" fmla="*/ 22 w 26"/>
                <a:gd name="T33" fmla="*/ 23 h 24"/>
                <a:gd name="T34" fmla="*/ 22 w 26"/>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4">
                  <a:moveTo>
                    <a:pt x="22" y="23"/>
                  </a:moveTo>
                  <a:lnTo>
                    <a:pt x="6" y="24"/>
                  </a:lnTo>
                  <a:lnTo>
                    <a:pt x="6" y="24"/>
                  </a:lnTo>
                  <a:lnTo>
                    <a:pt x="2" y="23"/>
                  </a:lnTo>
                  <a:lnTo>
                    <a:pt x="0" y="20"/>
                  </a:lnTo>
                  <a:lnTo>
                    <a:pt x="0" y="5"/>
                  </a:lnTo>
                  <a:lnTo>
                    <a:pt x="0" y="5"/>
                  </a:lnTo>
                  <a:lnTo>
                    <a:pt x="0" y="2"/>
                  </a:lnTo>
                  <a:lnTo>
                    <a:pt x="5" y="1"/>
                  </a:lnTo>
                  <a:lnTo>
                    <a:pt x="21" y="0"/>
                  </a:lnTo>
                  <a:lnTo>
                    <a:pt x="21" y="0"/>
                  </a:lnTo>
                  <a:lnTo>
                    <a:pt x="25" y="1"/>
                  </a:lnTo>
                  <a:lnTo>
                    <a:pt x="26" y="4"/>
                  </a:lnTo>
                  <a:lnTo>
                    <a:pt x="26" y="19"/>
                  </a:lnTo>
                  <a:lnTo>
                    <a:pt x="26" y="19"/>
                  </a:lnTo>
                  <a:lnTo>
                    <a:pt x="26" y="21"/>
                  </a:lnTo>
                  <a:lnTo>
                    <a:pt x="22" y="23"/>
                  </a:lnTo>
                  <a:lnTo>
                    <a:pt x="22"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0" name="Freeform 378"/>
            <p:cNvSpPr>
              <a:spLocks/>
            </p:cNvSpPr>
            <p:nvPr/>
          </p:nvSpPr>
          <p:spPr bwMode="auto">
            <a:xfrm>
              <a:off x="2925158" y="1751130"/>
              <a:ext cx="32783" cy="29140"/>
            </a:xfrm>
            <a:custGeom>
              <a:avLst/>
              <a:gdLst>
                <a:gd name="T0" fmla="*/ 23 w 27"/>
                <a:gd name="T1" fmla="*/ 24 h 24"/>
                <a:gd name="T2" fmla="*/ 5 w 27"/>
                <a:gd name="T3" fmla="*/ 24 h 24"/>
                <a:gd name="T4" fmla="*/ 5 w 27"/>
                <a:gd name="T5" fmla="*/ 24 h 24"/>
                <a:gd name="T6" fmla="*/ 3 w 27"/>
                <a:gd name="T7" fmla="*/ 24 h 24"/>
                <a:gd name="T8" fmla="*/ 1 w 27"/>
                <a:gd name="T9" fmla="*/ 20 h 24"/>
                <a:gd name="T10" fmla="*/ 0 w 27"/>
                <a:gd name="T11" fmla="*/ 5 h 24"/>
                <a:gd name="T12" fmla="*/ 0 w 27"/>
                <a:gd name="T13" fmla="*/ 5 h 24"/>
                <a:gd name="T14" fmla="*/ 1 w 27"/>
                <a:gd name="T15" fmla="*/ 3 h 24"/>
                <a:gd name="T16" fmla="*/ 4 w 27"/>
                <a:gd name="T17" fmla="*/ 1 h 24"/>
                <a:gd name="T18" fmla="*/ 21 w 27"/>
                <a:gd name="T19" fmla="*/ 0 h 24"/>
                <a:gd name="T20" fmla="*/ 21 w 27"/>
                <a:gd name="T21" fmla="*/ 0 h 24"/>
                <a:gd name="T22" fmla="*/ 24 w 27"/>
                <a:gd name="T23" fmla="*/ 1 h 24"/>
                <a:gd name="T24" fmla="*/ 26 w 27"/>
                <a:gd name="T25" fmla="*/ 4 h 24"/>
                <a:gd name="T26" fmla="*/ 27 w 27"/>
                <a:gd name="T27" fmla="*/ 19 h 24"/>
                <a:gd name="T28" fmla="*/ 27 w 27"/>
                <a:gd name="T29" fmla="*/ 19 h 24"/>
                <a:gd name="T30" fmla="*/ 26 w 27"/>
                <a:gd name="T31" fmla="*/ 23 h 24"/>
                <a:gd name="T32" fmla="*/ 23 w 27"/>
                <a:gd name="T33" fmla="*/ 24 h 24"/>
                <a:gd name="T34" fmla="*/ 23 w 27"/>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4">
                  <a:moveTo>
                    <a:pt x="23" y="24"/>
                  </a:moveTo>
                  <a:lnTo>
                    <a:pt x="5" y="24"/>
                  </a:lnTo>
                  <a:lnTo>
                    <a:pt x="5" y="24"/>
                  </a:lnTo>
                  <a:lnTo>
                    <a:pt x="3" y="24"/>
                  </a:lnTo>
                  <a:lnTo>
                    <a:pt x="1" y="20"/>
                  </a:lnTo>
                  <a:lnTo>
                    <a:pt x="0" y="5"/>
                  </a:lnTo>
                  <a:lnTo>
                    <a:pt x="0" y="5"/>
                  </a:lnTo>
                  <a:lnTo>
                    <a:pt x="1" y="3"/>
                  </a:lnTo>
                  <a:lnTo>
                    <a:pt x="4" y="1"/>
                  </a:lnTo>
                  <a:lnTo>
                    <a:pt x="21" y="0"/>
                  </a:lnTo>
                  <a:lnTo>
                    <a:pt x="21" y="0"/>
                  </a:lnTo>
                  <a:lnTo>
                    <a:pt x="24" y="1"/>
                  </a:lnTo>
                  <a:lnTo>
                    <a:pt x="26" y="4"/>
                  </a:lnTo>
                  <a:lnTo>
                    <a:pt x="27" y="19"/>
                  </a:lnTo>
                  <a:lnTo>
                    <a:pt x="27" y="19"/>
                  </a:lnTo>
                  <a:lnTo>
                    <a:pt x="26" y="23"/>
                  </a:lnTo>
                  <a:lnTo>
                    <a:pt x="23" y="24"/>
                  </a:lnTo>
                  <a:lnTo>
                    <a:pt x="23" y="24"/>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1" name="Freeform 379"/>
            <p:cNvSpPr>
              <a:spLocks/>
            </p:cNvSpPr>
            <p:nvPr/>
          </p:nvSpPr>
          <p:spPr bwMode="auto">
            <a:xfrm>
              <a:off x="2966439" y="1749916"/>
              <a:ext cx="32783" cy="29140"/>
            </a:xfrm>
            <a:custGeom>
              <a:avLst/>
              <a:gdLst>
                <a:gd name="T0" fmla="*/ 23 w 27"/>
                <a:gd name="T1" fmla="*/ 23 h 24"/>
                <a:gd name="T2" fmla="*/ 5 w 27"/>
                <a:gd name="T3" fmla="*/ 24 h 24"/>
                <a:gd name="T4" fmla="*/ 5 w 27"/>
                <a:gd name="T5" fmla="*/ 24 h 24"/>
                <a:gd name="T6" fmla="*/ 2 w 27"/>
                <a:gd name="T7" fmla="*/ 23 h 24"/>
                <a:gd name="T8" fmla="*/ 1 w 27"/>
                <a:gd name="T9" fmla="*/ 20 h 24"/>
                <a:gd name="T10" fmla="*/ 0 w 27"/>
                <a:gd name="T11" fmla="*/ 5 h 24"/>
                <a:gd name="T12" fmla="*/ 0 w 27"/>
                <a:gd name="T13" fmla="*/ 5 h 24"/>
                <a:gd name="T14" fmla="*/ 1 w 27"/>
                <a:gd name="T15" fmla="*/ 2 h 24"/>
                <a:gd name="T16" fmla="*/ 4 w 27"/>
                <a:gd name="T17" fmla="*/ 1 h 24"/>
                <a:gd name="T18" fmla="*/ 21 w 27"/>
                <a:gd name="T19" fmla="*/ 0 h 24"/>
                <a:gd name="T20" fmla="*/ 21 w 27"/>
                <a:gd name="T21" fmla="*/ 0 h 24"/>
                <a:gd name="T22" fmla="*/ 24 w 27"/>
                <a:gd name="T23" fmla="*/ 1 h 24"/>
                <a:gd name="T24" fmla="*/ 25 w 27"/>
                <a:gd name="T25" fmla="*/ 4 h 24"/>
                <a:gd name="T26" fmla="*/ 27 w 27"/>
                <a:gd name="T27" fmla="*/ 19 h 24"/>
                <a:gd name="T28" fmla="*/ 27 w 27"/>
                <a:gd name="T29" fmla="*/ 19 h 24"/>
                <a:gd name="T30" fmla="*/ 25 w 27"/>
                <a:gd name="T31" fmla="*/ 21 h 24"/>
                <a:gd name="T32" fmla="*/ 23 w 27"/>
                <a:gd name="T33" fmla="*/ 23 h 24"/>
                <a:gd name="T34" fmla="*/ 23 w 27"/>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4">
                  <a:moveTo>
                    <a:pt x="23" y="23"/>
                  </a:moveTo>
                  <a:lnTo>
                    <a:pt x="5" y="24"/>
                  </a:lnTo>
                  <a:lnTo>
                    <a:pt x="5" y="24"/>
                  </a:lnTo>
                  <a:lnTo>
                    <a:pt x="2" y="23"/>
                  </a:lnTo>
                  <a:lnTo>
                    <a:pt x="1" y="20"/>
                  </a:lnTo>
                  <a:lnTo>
                    <a:pt x="0" y="5"/>
                  </a:lnTo>
                  <a:lnTo>
                    <a:pt x="0" y="5"/>
                  </a:lnTo>
                  <a:lnTo>
                    <a:pt x="1" y="2"/>
                  </a:lnTo>
                  <a:lnTo>
                    <a:pt x="4" y="1"/>
                  </a:lnTo>
                  <a:lnTo>
                    <a:pt x="21" y="0"/>
                  </a:lnTo>
                  <a:lnTo>
                    <a:pt x="21" y="0"/>
                  </a:lnTo>
                  <a:lnTo>
                    <a:pt x="24" y="1"/>
                  </a:lnTo>
                  <a:lnTo>
                    <a:pt x="25" y="4"/>
                  </a:lnTo>
                  <a:lnTo>
                    <a:pt x="27" y="19"/>
                  </a:lnTo>
                  <a:lnTo>
                    <a:pt x="27" y="19"/>
                  </a:lnTo>
                  <a:lnTo>
                    <a:pt x="25" y="21"/>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2" name="Freeform 380"/>
            <p:cNvSpPr>
              <a:spLocks/>
            </p:cNvSpPr>
            <p:nvPr/>
          </p:nvSpPr>
          <p:spPr bwMode="auto">
            <a:xfrm>
              <a:off x="3006506" y="1746274"/>
              <a:ext cx="31568" cy="29140"/>
            </a:xfrm>
            <a:custGeom>
              <a:avLst/>
              <a:gdLst>
                <a:gd name="T0" fmla="*/ 22 w 26"/>
                <a:gd name="T1" fmla="*/ 24 h 24"/>
                <a:gd name="T2" fmla="*/ 6 w 26"/>
                <a:gd name="T3" fmla="*/ 24 h 24"/>
                <a:gd name="T4" fmla="*/ 6 w 26"/>
                <a:gd name="T5" fmla="*/ 24 h 24"/>
                <a:gd name="T6" fmla="*/ 2 w 26"/>
                <a:gd name="T7" fmla="*/ 24 h 24"/>
                <a:gd name="T8" fmla="*/ 0 w 26"/>
                <a:gd name="T9" fmla="*/ 22 h 24"/>
                <a:gd name="T10" fmla="*/ 0 w 26"/>
                <a:gd name="T11" fmla="*/ 5 h 24"/>
                <a:gd name="T12" fmla="*/ 0 w 26"/>
                <a:gd name="T13" fmla="*/ 5 h 24"/>
                <a:gd name="T14" fmla="*/ 0 w 26"/>
                <a:gd name="T15" fmla="*/ 3 h 24"/>
                <a:gd name="T16" fmla="*/ 4 w 26"/>
                <a:gd name="T17" fmla="*/ 1 h 24"/>
                <a:gd name="T18" fmla="*/ 21 w 26"/>
                <a:gd name="T19" fmla="*/ 0 h 24"/>
                <a:gd name="T20" fmla="*/ 21 w 26"/>
                <a:gd name="T21" fmla="*/ 0 h 24"/>
                <a:gd name="T22" fmla="*/ 25 w 26"/>
                <a:gd name="T23" fmla="*/ 1 h 24"/>
                <a:gd name="T24" fmla="*/ 26 w 26"/>
                <a:gd name="T25" fmla="*/ 4 h 24"/>
                <a:gd name="T26" fmla="*/ 26 w 26"/>
                <a:gd name="T27" fmla="*/ 19 h 24"/>
                <a:gd name="T28" fmla="*/ 26 w 26"/>
                <a:gd name="T29" fmla="*/ 19 h 24"/>
                <a:gd name="T30" fmla="*/ 26 w 26"/>
                <a:gd name="T31" fmla="*/ 23 h 24"/>
                <a:gd name="T32" fmla="*/ 22 w 26"/>
                <a:gd name="T33" fmla="*/ 24 h 24"/>
                <a:gd name="T34" fmla="*/ 22 w 26"/>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4">
                  <a:moveTo>
                    <a:pt x="22" y="24"/>
                  </a:moveTo>
                  <a:lnTo>
                    <a:pt x="6" y="24"/>
                  </a:lnTo>
                  <a:lnTo>
                    <a:pt x="6" y="24"/>
                  </a:lnTo>
                  <a:lnTo>
                    <a:pt x="2" y="24"/>
                  </a:lnTo>
                  <a:lnTo>
                    <a:pt x="0" y="22"/>
                  </a:lnTo>
                  <a:lnTo>
                    <a:pt x="0" y="5"/>
                  </a:lnTo>
                  <a:lnTo>
                    <a:pt x="0" y="5"/>
                  </a:lnTo>
                  <a:lnTo>
                    <a:pt x="0" y="3"/>
                  </a:lnTo>
                  <a:lnTo>
                    <a:pt x="4" y="1"/>
                  </a:lnTo>
                  <a:lnTo>
                    <a:pt x="21" y="0"/>
                  </a:lnTo>
                  <a:lnTo>
                    <a:pt x="21" y="0"/>
                  </a:lnTo>
                  <a:lnTo>
                    <a:pt x="25" y="1"/>
                  </a:lnTo>
                  <a:lnTo>
                    <a:pt x="26" y="4"/>
                  </a:lnTo>
                  <a:lnTo>
                    <a:pt x="26" y="19"/>
                  </a:lnTo>
                  <a:lnTo>
                    <a:pt x="26" y="19"/>
                  </a:lnTo>
                  <a:lnTo>
                    <a:pt x="26" y="23"/>
                  </a:lnTo>
                  <a:lnTo>
                    <a:pt x="22" y="24"/>
                  </a:lnTo>
                  <a:lnTo>
                    <a:pt x="22" y="24"/>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3" name="Freeform 381"/>
            <p:cNvSpPr>
              <a:spLocks/>
            </p:cNvSpPr>
            <p:nvPr/>
          </p:nvSpPr>
          <p:spPr bwMode="auto">
            <a:xfrm>
              <a:off x="3046573" y="1745060"/>
              <a:ext cx="32783" cy="29140"/>
            </a:xfrm>
            <a:custGeom>
              <a:avLst/>
              <a:gdLst>
                <a:gd name="T0" fmla="*/ 23 w 27"/>
                <a:gd name="T1" fmla="*/ 23 h 24"/>
                <a:gd name="T2" fmla="*/ 5 w 27"/>
                <a:gd name="T3" fmla="*/ 24 h 24"/>
                <a:gd name="T4" fmla="*/ 5 w 27"/>
                <a:gd name="T5" fmla="*/ 24 h 24"/>
                <a:gd name="T6" fmla="*/ 2 w 27"/>
                <a:gd name="T7" fmla="*/ 23 h 24"/>
                <a:gd name="T8" fmla="*/ 1 w 27"/>
                <a:gd name="T9" fmla="*/ 20 h 24"/>
                <a:gd name="T10" fmla="*/ 0 w 27"/>
                <a:gd name="T11" fmla="*/ 5 h 24"/>
                <a:gd name="T12" fmla="*/ 0 w 27"/>
                <a:gd name="T13" fmla="*/ 5 h 24"/>
                <a:gd name="T14" fmla="*/ 1 w 27"/>
                <a:gd name="T15" fmla="*/ 2 h 24"/>
                <a:gd name="T16" fmla="*/ 4 w 27"/>
                <a:gd name="T17" fmla="*/ 1 h 24"/>
                <a:gd name="T18" fmla="*/ 21 w 27"/>
                <a:gd name="T19" fmla="*/ 0 h 24"/>
                <a:gd name="T20" fmla="*/ 21 w 27"/>
                <a:gd name="T21" fmla="*/ 0 h 24"/>
                <a:gd name="T22" fmla="*/ 24 w 27"/>
                <a:gd name="T23" fmla="*/ 1 h 24"/>
                <a:gd name="T24" fmla="*/ 25 w 27"/>
                <a:gd name="T25" fmla="*/ 4 h 24"/>
                <a:gd name="T26" fmla="*/ 27 w 27"/>
                <a:gd name="T27" fmla="*/ 19 h 24"/>
                <a:gd name="T28" fmla="*/ 27 w 27"/>
                <a:gd name="T29" fmla="*/ 19 h 24"/>
                <a:gd name="T30" fmla="*/ 25 w 27"/>
                <a:gd name="T31" fmla="*/ 21 h 24"/>
                <a:gd name="T32" fmla="*/ 23 w 27"/>
                <a:gd name="T33" fmla="*/ 23 h 24"/>
                <a:gd name="T34" fmla="*/ 23 w 27"/>
                <a:gd name="T35"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4">
                  <a:moveTo>
                    <a:pt x="23" y="23"/>
                  </a:moveTo>
                  <a:lnTo>
                    <a:pt x="5" y="24"/>
                  </a:lnTo>
                  <a:lnTo>
                    <a:pt x="5" y="24"/>
                  </a:lnTo>
                  <a:lnTo>
                    <a:pt x="2" y="23"/>
                  </a:lnTo>
                  <a:lnTo>
                    <a:pt x="1" y="20"/>
                  </a:lnTo>
                  <a:lnTo>
                    <a:pt x="0" y="5"/>
                  </a:lnTo>
                  <a:lnTo>
                    <a:pt x="0" y="5"/>
                  </a:lnTo>
                  <a:lnTo>
                    <a:pt x="1" y="2"/>
                  </a:lnTo>
                  <a:lnTo>
                    <a:pt x="4" y="1"/>
                  </a:lnTo>
                  <a:lnTo>
                    <a:pt x="21" y="0"/>
                  </a:lnTo>
                  <a:lnTo>
                    <a:pt x="21" y="0"/>
                  </a:lnTo>
                  <a:lnTo>
                    <a:pt x="24" y="1"/>
                  </a:lnTo>
                  <a:lnTo>
                    <a:pt x="25" y="4"/>
                  </a:lnTo>
                  <a:lnTo>
                    <a:pt x="27" y="19"/>
                  </a:lnTo>
                  <a:lnTo>
                    <a:pt x="27" y="19"/>
                  </a:lnTo>
                  <a:lnTo>
                    <a:pt x="25" y="21"/>
                  </a:lnTo>
                  <a:lnTo>
                    <a:pt x="23" y="23"/>
                  </a:lnTo>
                  <a:lnTo>
                    <a:pt x="23" y="23"/>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4" name="Freeform 382"/>
            <p:cNvSpPr>
              <a:spLocks/>
            </p:cNvSpPr>
            <p:nvPr/>
          </p:nvSpPr>
          <p:spPr bwMode="auto">
            <a:xfrm>
              <a:off x="3089069" y="1741417"/>
              <a:ext cx="36425" cy="29140"/>
            </a:xfrm>
            <a:custGeom>
              <a:avLst/>
              <a:gdLst>
                <a:gd name="T0" fmla="*/ 26 w 30"/>
                <a:gd name="T1" fmla="*/ 24 h 24"/>
                <a:gd name="T2" fmla="*/ 5 w 30"/>
                <a:gd name="T3" fmla="*/ 24 h 24"/>
                <a:gd name="T4" fmla="*/ 5 w 30"/>
                <a:gd name="T5" fmla="*/ 24 h 24"/>
                <a:gd name="T6" fmla="*/ 3 w 30"/>
                <a:gd name="T7" fmla="*/ 24 h 24"/>
                <a:gd name="T8" fmla="*/ 1 w 30"/>
                <a:gd name="T9" fmla="*/ 22 h 24"/>
                <a:gd name="T10" fmla="*/ 0 w 30"/>
                <a:gd name="T11" fmla="*/ 7 h 24"/>
                <a:gd name="T12" fmla="*/ 0 w 30"/>
                <a:gd name="T13" fmla="*/ 7 h 24"/>
                <a:gd name="T14" fmla="*/ 1 w 30"/>
                <a:gd name="T15" fmla="*/ 3 h 24"/>
                <a:gd name="T16" fmla="*/ 4 w 30"/>
                <a:gd name="T17" fmla="*/ 1 h 24"/>
                <a:gd name="T18" fmla="*/ 24 w 30"/>
                <a:gd name="T19" fmla="*/ 0 h 24"/>
                <a:gd name="T20" fmla="*/ 24 w 30"/>
                <a:gd name="T21" fmla="*/ 0 h 24"/>
                <a:gd name="T22" fmla="*/ 27 w 30"/>
                <a:gd name="T23" fmla="*/ 1 h 24"/>
                <a:gd name="T24" fmla="*/ 28 w 30"/>
                <a:gd name="T25" fmla="*/ 4 h 24"/>
                <a:gd name="T26" fmla="*/ 30 w 30"/>
                <a:gd name="T27" fmla="*/ 19 h 24"/>
                <a:gd name="T28" fmla="*/ 30 w 30"/>
                <a:gd name="T29" fmla="*/ 19 h 24"/>
                <a:gd name="T30" fmla="*/ 28 w 30"/>
                <a:gd name="T31" fmla="*/ 23 h 24"/>
                <a:gd name="T32" fmla="*/ 26 w 30"/>
                <a:gd name="T33" fmla="*/ 24 h 24"/>
                <a:gd name="T34" fmla="*/ 26 w 30"/>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24">
                  <a:moveTo>
                    <a:pt x="26" y="24"/>
                  </a:moveTo>
                  <a:lnTo>
                    <a:pt x="5" y="24"/>
                  </a:lnTo>
                  <a:lnTo>
                    <a:pt x="5" y="24"/>
                  </a:lnTo>
                  <a:lnTo>
                    <a:pt x="3" y="24"/>
                  </a:lnTo>
                  <a:lnTo>
                    <a:pt x="1" y="22"/>
                  </a:lnTo>
                  <a:lnTo>
                    <a:pt x="0" y="7"/>
                  </a:lnTo>
                  <a:lnTo>
                    <a:pt x="0" y="7"/>
                  </a:lnTo>
                  <a:lnTo>
                    <a:pt x="1" y="3"/>
                  </a:lnTo>
                  <a:lnTo>
                    <a:pt x="4" y="1"/>
                  </a:lnTo>
                  <a:lnTo>
                    <a:pt x="24" y="0"/>
                  </a:lnTo>
                  <a:lnTo>
                    <a:pt x="24" y="0"/>
                  </a:lnTo>
                  <a:lnTo>
                    <a:pt x="27" y="1"/>
                  </a:lnTo>
                  <a:lnTo>
                    <a:pt x="28" y="4"/>
                  </a:lnTo>
                  <a:lnTo>
                    <a:pt x="30" y="19"/>
                  </a:lnTo>
                  <a:lnTo>
                    <a:pt x="30" y="19"/>
                  </a:lnTo>
                  <a:lnTo>
                    <a:pt x="28" y="23"/>
                  </a:lnTo>
                  <a:lnTo>
                    <a:pt x="26" y="24"/>
                  </a:lnTo>
                  <a:lnTo>
                    <a:pt x="26" y="24"/>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5" name="Freeform 383"/>
            <p:cNvSpPr>
              <a:spLocks/>
            </p:cNvSpPr>
            <p:nvPr/>
          </p:nvSpPr>
          <p:spPr bwMode="auto">
            <a:xfrm>
              <a:off x="2559696" y="1730490"/>
              <a:ext cx="33996" cy="37639"/>
            </a:xfrm>
            <a:custGeom>
              <a:avLst/>
              <a:gdLst>
                <a:gd name="T0" fmla="*/ 24 w 28"/>
                <a:gd name="T1" fmla="*/ 31 h 31"/>
                <a:gd name="T2" fmla="*/ 7 w 28"/>
                <a:gd name="T3" fmla="*/ 31 h 31"/>
                <a:gd name="T4" fmla="*/ 7 w 28"/>
                <a:gd name="T5" fmla="*/ 31 h 31"/>
                <a:gd name="T6" fmla="*/ 3 w 28"/>
                <a:gd name="T7" fmla="*/ 29 h 31"/>
                <a:gd name="T8" fmla="*/ 1 w 28"/>
                <a:gd name="T9" fmla="*/ 27 h 31"/>
                <a:gd name="T10" fmla="*/ 0 w 28"/>
                <a:gd name="T11" fmla="*/ 6 h 31"/>
                <a:gd name="T12" fmla="*/ 0 w 28"/>
                <a:gd name="T13" fmla="*/ 6 h 31"/>
                <a:gd name="T14" fmla="*/ 1 w 28"/>
                <a:gd name="T15" fmla="*/ 2 h 31"/>
                <a:gd name="T16" fmla="*/ 4 w 28"/>
                <a:gd name="T17" fmla="*/ 1 h 31"/>
                <a:gd name="T18" fmla="*/ 23 w 28"/>
                <a:gd name="T19" fmla="*/ 0 h 31"/>
                <a:gd name="T20" fmla="*/ 23 w 28"/>
                <a:gd name="T21" fmla="*/ 0 h 31"/>
                <a:gd name="T22" fmla="*/ 25 w 28"/>
                <a:gd name="T23" fmla="*/ 1 h 31"/>
                <a:gd name="T24" fmla="*/ 27 w 28"/>
                <a:gd name="T25" fmla="*/ 5 h 31"/>
                <a:gd name="T26" fmla="*/ 28 w 28"/>
                <a:gd name="T27" fmla="*/ 25 h 31"/>
                <a:gd name="T28" fmla="*/ 28 w 28"/>
                <a:gd name="T29" fmla="*/ 25 h 31"/>
                <a:gd name="T30" fmla="*/ 27 w 28"/>
                <a:gd name="T31" fmla="*/ 28 h 31"/>
                <a:gd name="T32" fmla="*/ 24 w 28"/>
                <a:gd name="T33" fmla="*/ 31 h 31"/>
                <a:gd name="T34" fmla="*/ 24 w 28"/>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31">
                  <a:moveTo>
                    <a:pt x="24" y="31"/>
                  </a:moveTo>
                  <a:lnTo>
                    <a:pt x="7" y="31"/>
                  </a:lnTo>
                  <a:lnTo>
                    <a:pt x="7" y="31"/>
                  </a:lnTo>
                  <a:lnTo>
                    <a:pt x="3" y="29"/>
                  </a:lnTo>
                  <a:lnTo>
                    <a:pt x="1" y="27"/>
                  </a:lnTo>
                  <a:lnTo>
                    <a:pt x="0" y="6"/>
                  </a:lnTo>
                  <a:lnTo>
                    <a:pt x="0" y="6"/>
                  </a:lnTo>
                  <a:lnTo>
                    <a:pt x="1" y="2"/>
                  </a:lnTo>
                  <a:lnTo>
                    <a:pt x="4" y="1"/>
                  </a:lnTo>
                  <a:lnTo>
                    <a:pt x="23" y="0"/>
                  </a:lnTo>
                  <a:lnTo>
                    <a:pt x="23" y="0"/>
                  </a:lnTo>
                  <a:lnTo>
                    <a:pt x="25" y="1"/>
                  </a:lnTo>
                  <a:lnTo>
                    <a:pt x="27" y="5"/>
                  </a:lnTo>
                  <a:lnTo>
                    <a:pt x="28" y="25"/>
                  </a:lnTo>
                  <a:lnTo>
                    <a:pt x="28" y="25"/>
                  </a:lnTo>
                  <a:lnTo>
                    <a:pt x="27" y="28"/>
                  </a:lnTo>
                  <a:lnTo>
                    <a:pt x="24" y="31"/>
                  </a:lnTo>
                  <a:lnTo>
                    <a:pt x="24"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6" name="Freeform 384"/>
            <p:cNvSpPr>
              <a:spLocks/>
            </p:cNvSpPr>
            <p:nvPr/>
          </p:nvSpPr>
          <p:spPr bwMode="auto">
            <a:xfrm>
              <a:off x="2603405" y="1728062"/>
              <a:ext cx="35211" cy="37639"/>
            </a:xfrm>
            <a:custGeom>
              <a:avLst/>
              <a:gdLst>
                <a:gd name="T0" fmla="*/ 25 w 29"/>
                <a:gd name="T1" fmla="*/ 30 h 31"/>
                <a:gd name="T2" fmla="*/ 6 w 29"/>
                <a:gd name="T3" fmla="*/ 31 h 31"/>
                <a:gd name="T4" fmla="*/ 6 w 29"/>
                <a:gd name="T5" fmla="*/ 31 h 31"/>
                <a:gd name="T6" fmla="*/ 3 w 29"/>
                <a:gd name="T7" fmla="*/ 30 h 31"/>
                <a:gd name="T8" fmla="*/ 0 w 29"/>
                <a:gd name="T9" fmla="*/ 26 h 31"/>
                <a:gd name="T10" fmla="*/ 0 w 29"/>
                <a:gd name="T11" fmla="*/ 6 h 31"/>
                <a:gd name="T12" fmla="*/ 0 w 29"/>
                <a:gd name="T13" fmla="*/ 6 h 31"/>
                <a:gd name="T14" fmla="*/ 2 w 29"/>
                <a:gd name="T15" fmla="*/ 3 h 31"/>
                <a:gd name="T16" fmla="*/ 4 w 29"/>
                <a:gd name="T17" fmla="*/ 0 h 31"/>
                <a:gd name="T18" fmla="*/ 22 w 29"/>
                <a:gd name="T19" fmla="*/ 0 h 31"/>
                <a:gd name="T20" fmla="*/ 22 w 29"/>
                <a:gd name="T21" fmla="*/ 0 h 31"/>
                <a:gd name="T22" fmla="*/ 26 w 29"/>
                <a:gd name="T23" fmla="*/ 0 h 31"/>
                <a:gd name="T24" fmla="*/ 27 w 29"/>
                <a:gd name="T25" fmla="*/ 4 h 31"/>
                <a:gd name="T26" fmla="*/ 29 w 29"/>
                <a:gd name="T27" fmla="*/ 24 h 31"/>
                <a:gd name="T28" fmla="*/ 29 w 29"/>
                <a:gd name="T29" fmla="*/ 24 h 31"/>
                <a:gd name="T30" fmla="*/ 27 w 29"/>
                <a:gd name="T31" fmla="*/ 29 h 31"/>
                <a:gd name="T32" fmla="*/ 25 w 29"/>
                <a:gd name="T33" fmla="*/ 30 h 31"/>
                <a:gd name="T34" fmla="*/ 25 w 29"/>
                <a:gd name="T3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1">
                  <a:moveTo>
                    <a:pt x="25" y="30"/>
                  </a:moveTo>
                  <a:lnTo>
                    <a:pt x="6" y="31"/>
                  </a:lnTo>
                  <a:lnTo>
                    <a:pt x="6" y="31"/>
                  </a:lnTo>
                  <a:lnTo>
                    <a:pt x="3" y="30"/>
                  </a:lnTo>
                  <a:lnTo>
                    <a:pt x="0" y="26"/>
                  </a:lnTo>
                  <a:lnTo>
                    <a:pt x="0" y="6"/>
                  </a:lnTo>
                  <a:lnTo>
                    <a:pt x="0" y="6"/>
                  </a:lnTo>
                  <a:lnTo>
                    <a:pt x="2" y="3"/>
                  </a:lnTo>
                  <a:lnTo>
                    <a:pt x="4" y="0"/>
                  </a:lnTo>
                  <a:lnTo>
                    <a:pt x="22" y="0"/>
                  </a:lnTo>
                  <a:lnTo>
                    <a:pt x="22" y="0"/>
                  </a:lnTo>
                  <a:lnTo>
                    <a:pt x="26" y="0"/>
                  </a:lnTo>
                  <a:lnTo>
                    <a:pt x="27" y="4"/>
                  </a:lnTo>
                  <a:lnTo>
                    <a:pt x="29" y="24"/>
                  </a:lnTo>
                  <a:lnTo>
                    <a:pt x="29" y="24"/>
                  </a:lnTo>
                  <a:lnTo>
                    <a:pt x="27" y="29"/>
                  </a:lnTo>
                  <a:lnTo>
                    <a:pt x="25" y="30"/>
                  </a:lnTo>
                  <a:lnTo>
                    <a:pt x="25"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7" name="Freeform 385"/>
            <p:cNvSpPr>
              <a:spLocks/>
            </p:cNvSpPr>
            <p:nvPr/>
          </p:nvSpPr>
          <p:spPr bwMode="auto">
            <a:xfrm>
              <a:off x="2645901" y="1724419"/>
              <a:ext cx="36425" cy="38853"/>
            </a:xfrm>
            <a:custGeom>
              <a:avLst/>
              <a:gdLst>
                <a:gd name="T0" fmla="*/ 25 w 30"/>
                <a:gd name="T1" fmla="*/ 30 h 32"/>
                <a:gd name="T2" fmla="*/ 7 w 30"/>
                <a:gd name="T3" fmla="*/ 32 h 32"/>
                <a:gd name="T4" fmla="*/ 7 w 30"/>
                <a:gd name="T5" fmla="*/ 32 h 32"/>
                <a:gd name="T6" fmla="*/ 3 w 30"/>
                <a:gd name="T7" fmla="*/ 30 h 32"/>
                <a:gd name="T8" fmla="*/ 2 w 30"/>
                <a:gd name="T9" fmla="*/ 27 h 32"/>
                <a:gd name="T10" fmla="*/ 0 w 30"/>
                <a:gd name="T11" fmla="*/ 7 h 32"/>
                <a:gd name="T12" fmla="*/ 0 w 30"/>
                <a:gd name="T13" fmla="*/ 7 h 32"/>
                <a:gd name="T14" fmla="*/ 2 w 30"/>
                <a:gd name="T15" fmla="*/ 3 h 32"/>
                <a:gd name="T16" fmla="*/ 6 w 30"/>
                <a:gd name="T17" fmla="*/ 2 h 32"/>
                <a:gd name="T18" fmla="*/ 23 w 30"/>
                <a:gd name="T19" fmla="*/ 0 h 32"/>
                <a:gd name="T20" fmla="*/ 23 w 30"/>
                <a:gd name="T21" fmla="*/ 0 h 32"/>
                <a:gd name="T22" fmla="*/ 27 w 30"/>
                <a:gd name="T23" fmla="*/ 2 h 32"/>
                <a:gd name="T24" fmla="*/ 29 w 30"/>
                <a:gd name="T25" fmla="*/ 5 h 32"/>
                <a:gd name="T26" fmla="*/ 30 w 30"/>
                <a:gd name="T27" fmla="*/ 25 h 32"/>
                <a:gd name="T28" fmla="*/ 30 w 30"/>
                <a:gd name="T29" fmla="*/ 25 h 32"/>
                <a:gd name="T30" fmla="*/ 29 w 30"/>
                <a:gd name="T31" fmla="*/ 29 h 32"/>
                <a:gd name="T32" fmla="*/ 25 w 30"/>
                <a:gd name="T33" fmla="*/ 30 h 32"/>
                <a:gd name="T34" fmla="*/ 25 w 30"/>
                <a:gd name="T35"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25" y="30"/>
                  </a:moveTo>
                  <a:lnTo>
                    <a:pt x="7" y="32"/>
                  </a:lnTo>
                  <a:lnTo>
                    <a:pt x="7" y="32"/>
                  </a:lnTo>
                  <a:lnTo>
                    <a:pt x="3" y="30"/>
                  </a:lnTo>
                  <a:lnTo>
                    <a:pt x="2" y="27"/>
                  </a:lnTo>
                  <a:lnTo>
                    <a:pt x="0" y="7"/>
                  </a:lnTo>
                  <a:lnTo>
                    <a:pt x="0" y="7"/>
                  </a:lnTo>
                  <a:lnTo>
                    <a:pt x="2" y="3"/>
                  </a:lnTo>
                  <a:lnTo>
                    <a:pt x="6" y="2"/>
                  </a:lnTo>
                  <a:lnTo>
                    <a:pt x="23" y="0"/>
                  </a:lnTo>
                  <a:lnTo>
                    <a:pt x="23" y="0"/>
                  </a:lnTo>
                  <a:lnTo>
                    <a:pt x="27" y="2"/>
                  </a:lnTo>
                  <a:lnTo>
                    <a:pt x="29" y="5"/>
                  </a:lnTo>
                  <a:lnTo>
                    <a:pt x="30" y="25"/>
                  </a:lnTo>
                  <a:lnTo>
                    <a:pt x="30" y="25"/>
                  </a:lnTo>
                  <a:lnTo>
                    <a:pt x="29" y="29"/>
                  </a:lnTo>
                  <a:lnTo>
                    <a:pt x="25" y="30"/>
                  </a:lnTo>
                  <a:lnTo>
                    <a:pt x="25"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8" name="Freeform 386"/>
            <p:cNvSpPr>
              <a:spLocks/>
            </p:cNvSpPr>
            <p:nvPr/>
          </p:nvSpPr>
          <p:spPr bwMode="auto">
            <a:xfrm>
              <a:off x="2690825" y="1721990"/>
              <a:ext cx="36425" cy="38853"/>
            </a:xfrm>
            <a:custGeom>
              <a:avLst/>
              <a:gdLst>
                <a:gd name="T0" fmla="*/ 24 w 30"/>
                <a:gd name="T1" fmla="*/ 31 h 32"/>
                <a:gd name="T2" fmla="*/ 7 w 30"/>
                <a:gd name="T3" fmla="*/ 32 h 32"/>
                <a:gd name="T4" fmla="*/ 7 w 30"/>
                <a:gd name="T5" fmla="*/ 32 h 32"/>
                <a:gd name="T6" fmla="*/ 3 w 30"/>
                <a:gd name="T7" fmla="*/ 31 h 32"/>
                <a:gd name="T8" fmla="*/ 1 w 30"/>
                <a:gd name="T9" fmla="*/ 27 h 32"/>
                <a:gd name="T10" fmla="*/ 0 w 30"/>
                <a:gd name="T11" fmla="*/ 7 h 32"/>
                <a:gd name="T12" fmla="*/ 0 w 30"/>
                <a:gd name="T13" fmla="*/ 7 h 32"/>
                <a:gd name="T14" fmla="*/ 1 w 30"/>
                <a:gd name="T15" fmla="*/ 2 h 32"/>
                <a:gd name="T16" fmla="*/ 5 w 30"/>
                <a:gd name="T17" fmla="*/ 1 h 32"/>
                <a:gd name="T18" fmla="*/ 23 w 30"/>
                <a:gd name="T19" fmla="*/ 0 h 32"/>
                <a:gd name="T20" fmla="*/ 23 w 30"/>
                <a:gd name="T21" fmla="*/ 0 h 32"/>
                <a:gd name="T22" fmla="*/ 25 w 30"/>
                <a:gd name="T23" fmla="*/ 1 h 32"/>
                <a:gd name="T24" fmla="*/ 28 w 30"/>
                <a:gd name="T25" fmla="*/ 5 h 32"/>
                <a:gd name="T26" fmla="*/ 30 w 30"/>
                <a:gd name="T27" fmla="*/ 25 h 32"/>
                <a:gd name="T28" fmla="*/ 30 w 30"/>
                <a:gd name="T29" fmla="*/ 25 h 32"/>
                <a:gd name="T30" fmla="*/ 28 w 30"/>
                <a:gd name="T31" fmla="*/ 29 h 32"/>
                <a:gd name="T32" fmla="*/ 24 w 30"/>
                <a:gd name="T33" fmla="*/ 31 h 32"/>
                <a:gd name="T34" fmla="*/ 24 w 30"/>
                <a:gd name="T3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24" y="31"/>
                  </a:moveTo>
                  <a:lnTo>
                    <a:pt x="7" y="32"/>
                  </a:lnTo>
                  <a:lnTo>
                    <a:pt x="7" y="32"/>
                  </a:lnTo>
                  <a:lnTo>
                    <a:pt x="3" y="31"/>
                  </a:lnTo>
                  <a:lnTo>
                    <a:pt x="1" y="27"/>
                  </a:lnTo>
                  <a:lnTo>
                    <a:pt x="0" y="7"/>
                  </a:lnTo>
                  <a:lnTo>
                    <a:pt x="0" y="7"/>
                  </a:lnTo>
                  <a:lnTo>
                    <a:pt x="1" y="2"/>
                  </a:lnTo>
                  <a:lnTo>
                    <a:pt x="5" y="1"/>
                  </a:lnTo>
                  <a:lnTo>
                    <a:pt x="23" y="0"/>
                  </a:lnTo>
                  <a:lnTo>
                    <a:pt x="23" y="0"/>
                  </a:lnTo>
                  <a:lnTo>
                    <a:pt x="25" y="1"/>
                  </a:lnTo>
                  <a:lnTo>
                    <a:pt x="28" y="5"/>
                  </a:lnTo>
                  <a:lnTo>
                    <a:pt x="30" y="25"/>
                  </a:lnTo>
                  <a:lnTo>
                    <a:pt x="30" y="25"/>
                  </a:lnTo>
                  <a:lnTo>
                    <a:pt x="28" y="29"/>
                  </a:lnTo>
                  <a:lnTo>
                    <a:pt x="24" y="31"/>
                  </a:lnTo>
                  <a:lnTo>
                    <a:pt x="24"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49" name="Freeform 387"/>
            <p:cNvSpPr>
              <a:spLocks/>
            </p:cNvSpPr>
            <p:nvPr/>
          </p:nvSpPr>
          <p:spPr bwMode="auto">
            <a:xfrm>
              <a:off x="2734534" y="1719562"/>
              <a:ext cx="35211" cy="37639"/>
            </a:xfrm>
            <a:custGeom>
              <a:avLst/>
              <a:gdLst>
                <a:gd name="T0" fmla="*/ 25 w 29"/>
                <a:gd name="T1" fmla="*/ 30 h 31"/>
                <a:gd name="T2" fmla="*/ 7 w 29"/>
                <a:gd name="T3" fmla="*/ 31 h 31"/>
                <a:gd name="T4" fmla="*/ 7 w 29"/>
                <a:gd name="T5" fmla="*/ 31 h 31"/>
                <a:gd name="T6" fmla="*/ 3 w 29"/>
                <a:gd name="T7" fmla="*/ 30 h 31"/>
                <a:gd name="T8" fmla="*/ 2 w 29"/>
                <a:gd name="T9" fmla="*/ 27 h 31"/>
                <a:gd name="T10" fmla="*/ 0 w 29"/>
                <a:gd name="T11" fmla="*/ 6 h 31"/>
                <a:gd name="T12" fmla="*/ 0 w 29"/>
                <a:gd name="T13" fmla="*/ 6 h 31"/>
                <a:gd name="T14" fmla="*/ 2 w 29"/>
                <a:gd name="T15" fmla="*/ 3 h 31"/>
                <a:gd name="T16" fmla="*/ 4 w 29"/>
                <a:gd name="T17" fmla="*/ 2 h 31"/>
                <a:gd name="T18" fmla="*/ 23 w 29"/>
                <a:gd name="T19" fmla="*/ 0 h 31"/>
                <a:gd name="T20" fmla="*/ 23 w 29"/>
                <a:gd name="T21" fmla="*/ 0 h 31"/>
                <a:gd name="T22" fmla="*/ 26 w 29"/>
                <a:gd name="T23" fmla="*/ 2 h 31"/>
                <a:gd name="T24" fmla="*/ 27 w 29"/>
                <a:gd name="T25" fmla="*/ 4 h 31"/>
                <a:gd name="T26" fmla="*/ 29 w 29"/>
                <a:gd name="T27" fmla="*/ 25 h 31"/>
                <a:gd name="T28" fmla="*/ 29 w 29"/>
                <a:gd name="T29" fmla="*/ 25 h 31"/>
                <a:gd name="T30" fmla="*/ 27 w 29"/>
                <a:gd name="T31" fmla="*/ 29 h 31"/>
                <a:gd name="T32" fmla="*/ 25 w 29"/>
                <a:gd name="T33" fmla="*/ 30 h 31"/>
                <a:gd name="T34" fmla="*/ 25 w 29"/>
                <a:gd name="T3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1">
                  <a:moveTo>
                    <a:pt x="25" y="30"/>
                  </a:moveTo>
                  <a:lnTo>
                    <a:pt x="7" y="31"/>
                  </a:lnTo>
                  <a:lnTo>
                    <a:pt x="7" y="31"/>
                  </a:lnTo>
                  <a:lnTo>
                    <a:pt x="3" y="30"/>
                  </a:lnTo>
                  <a:lnTo>
                    <a:pt x="2" y="27"/>
                  </a:lnTo>
                  <a:lnTo>
                    <a:pt x="0" y="6"/>
                  </a:lnTo>
                  <a:lnTo>
                    <a:pt x="0" y="6"/>
                  </a:lnTo>
                  <a:lnTo>
                    <a:pt x="2" y="3"/>
                  </a:lnTo>
                  <a:lnTo>
                    <a:pt x="4" y="2"/>
                  </a:lnTo>
                  <a:lnTo>
                    <a:pt x="23" y="0"/>
                  </a:lnTo>
                  <a:lnTo>
                    <a:pt x="23" y="0"/>
                  </a:lnTo>
                  <a:lnTo>
                    <a:pt x="26" y="2"/>
                  </a:lnTo>
                  <a:lnTo>
                    <a:pt x="27" y="4"/>
                  </a:lnTo>
                  <a:lnTo>
                    <a:pt x="29" y="25"/>
                  </a:lnTo>
                  <a:lnTo>
                    <a:pt x="29" y="25"/>
                  </a:lnTo>
                  <a:lnTo>
                    <a:pt x="27" y="29"/>
                  </a:lnTo>
                  <a:lnTo>
                    <a:pt x="25" y="30"/>
                  </a:lnTo>
                  <a:lnTo>
                    <a:pt x="25"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0" name="Freeform 388"/>
            <p:cNvSpPr>
              <a:spLocks/>
            </p:cNvSpPr>
            <p:nvPr/>
          </p:nvSpPr>
          <p:spPr bwMode="auto">
            <a:xfrm>
              <a:off x="2779459" y="1717134"/>
              <a:ext cx="33996" cy="37639"/>
            </a:xfrm>
            <a:custGeom>
              <a:avLst/>
              <a:gdLst>
                <a:gd name="T0" fmla="*/ 24 w 28"/>
                <a:gd name="T1" fmla="*/ 31 h 31"/>
                <a:gd name="T2" fmla="*/ 5 w 28"/>
                <a:gd name="T3" fmla="*/ 31 h 31"/>
                <a:gd name="T4" fmla="*/ 5 w 28"/>
                <a:gd name="T5" fmla="*/ 31 h 31"/>
                <a:gd name="T6" fmla="*/ 2 w 28"/>
                <a:gd name="T7" fmla="*/ 31 h 31"/>
                <a:gd name="T8" fmla="*/ 1 w 28"/>
                <a:gd name="T9" fmla="*/ 27 h 31"/>
                <a:gd name="T10" fmla="*/ 0 w 28"/>
                <a:gd name="T11" fmla="*/ 6 h 31"/>
                <a:gd name="T12" fmla="*/ 0 w 28"/>
                <a:gd name="T13" fmla="*/ 6 h 31"/>
                <a:gd name="T14" fmla="*/ 1 w 28"/>
                <a:gd name="T15" fmla="*/ 2 h 31"/>
                <a:gd name="T16" fmla="*/ 4 w 28"/>
                <a:gd name="T17" fmla="*/ 1 h 31"/>
                <a:gd name="T18" fmla="*/ 21 w 28"/>
                <a:gd name="T19" fmla="*/ 0 h 31"/>
                <a:gd name="T20" fmla="*/ 21 w 28"/>
                <a:gd name="T21" fmla="*/ 0 h 31"/>
                <a:gd name="T22" fmla="*/ 25 w 28"/>
                <a:gd name="T23" fmla="*/ 1 h 31"/>
                <a:gd name="T24" fmla="*/ 27 w 28"/>
                <a:gd name="T25" fmla="*/ 5 h 31"/>
                <a:gd name="T26" fmla="*/ 28 w 28"/>
                <a:gd name="T27" fmla="*/ 25 h 31"/>
                <a:gd name="T28" fmla="*/ 28 w 28"/>
                <a:gd name="T29" fmla="*/ 25 h 31"/>
                <a:gd name="T30" fmla="*/ 27 w 28"/>
                <a:gd name="T31" fmla="*/ 28 h 31"/>
                <a:gd name="T32" fmla="*/ 24 w 28"/>
                <a:gd name="T33" fmla="*/ 31 h 31"/>
                <a:gd name="T34" fmla="*/ 24 w 28"/>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31">
                  <a:moveTo>
                    <a:pt x="24" y="31"/>
                  </a:moveTo>
                  <a:lnTo>
                    <a:pt x="5" y="31"/>
                  </a:lnTo>
                  <a:lnTo>
                    <a:pt x="5" y="31"/>
                  </a:lnTo>
                  <a:lnTo>
                    <a:pt x="2" y="31"/>
                  </a:lnTo>
                  <a:lnTo>
                    <a:pt x="1" y="27"/>
                  </a:lnTo>
                  <a:lnTo>
                    <a:pt x="0" y="6"/>
                  </a:lnTo>
                  <a:lnTo>
                    <a:pt x="0" y="6"/>
                  </a:lnTo>
                  <a:lnTo>
                    <a:pt x="1" y="2"/>
                  </a:lnTo>
                  <a:lnTo>
                    <a:pt x="4" y="1"/>
                  </a:lnTo>
                  <a:lnTo>
                    <a:pt x="21" y="0"/>
                  </a:lnTo>
                  <a:lnTo>
                    <a:pt x="21" y="0"/>
                  </a:lnTo>
                  <a:lnTo>
                    <a:pt x="25" y="1"/>
                  </a:lnTo>
                  <a:lnTo>
                    <a:pt x="27" y="5"/>
                  </a:lnTo>
                  <a:lnTo>
                    <a:pt x="28" y="25"/>
                  </a:lnTo>
                  <a:lnTo>
                    <a:pt x="28" y="25"/>
                  </a:lnTo>
                  <a:lnTo>
                    <a:pt x="27" y="28"/>
                  </a:lnTo>
                  <a:lnTo>
                    <a:pt x="24" y="31"/>
                  </a:lnTo>
                  <a:lnTo>
                    <a:pt x="24"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1" name="Freeform 389"/>
            <p:cNvSpPr>
              <a:spLocks/>
            </p:cNvSpPr>
            <p:nvPr/>
          </p:nvSpPr>
          <p:spPr bwMode="auto">
            <a:xfrm>
              <a:off x="2821954" y="1714705"/>
              <a:ext cx="36425" cy="37639"/>
            </a:xfrm>
            <a:custGeom>
              <a:avLst/>
              <a:gdLst>
                <a:gd name="T0" fmla="*/ 24 w 30"/>
                <a:gd name="T1" fmla="*/ 30 h 31"/>
                <a:gd name="T2" fmla="*/ 7 w 30"/>
                <a:gd name="T3" fmla="*/ 31 h 31"/>
                <a:gd name="T4" fmla="*/ 7 w 30"/>
                <a:gd name="T5" fmla="*/ 31 h 31"/>
                <a:gd name="T6" fmla="*/ 4 w 30"/>
                <a:gd name="T7" fmla="*/ 30 h 31"/>
                <a:gd name="T8" fmla="*/ 1 w 30"/>
                <a:gd name="T9" fmla="*/ 26 h 31"/>
                <a:gd name="T10" fmla="*/ 0 w 30"/>
                <a:gd name="T11" fmla="*/ 6 h 31"/>
                <a:gd name="T12" fmla="*/ 0 w 30"/>
                <a:gd name="T13" fmla="*/ 6 h 31"/>
                <a:gd name="T14" fmla="*/ 1 w 30"/>
                <a:gd name="T15" fmla="*/ 3 h 31"/>
                <a:gd name="T16" fmla="*/ 5 w 30"/>
                <a:gd name="T17" fmla="*/ 0 h 31"/>
                <a:gd name="T18" fmla="*/ 23 w 30"/>
                <a:gd name="T19" fmla="*/ 0 h 31"/>
                <a:gd name="T20" fmla="*/ 23 w 30"/>
                <a:gd name="T21" fmla="*/ 0 h 31"/>
                <a:gd name="T22" fmla="*/ 27 w 30"/>
                <a:gd name="T23" fmla="*/ 2 h 31"/>
                <a:gd name="T24" fmla="*/ 28 w 30"/>
                <a:gd name="T25" fmla="*/ 4 h 31"/>
                <a:gd name="T26" fmla="*/ 30 w 30"/>
                <a:gd name="T27" fmla="*/ 25 h 31"/>
                <a:gd name="T28" fmla="*/ 30 w 30"/>
                <a:gd name="T29" fmla="*/ 25 h 31"/>
                <a:gd name="T30" fmla="*/ 28 w 30"/>
                <a:gd name="T31" fmla="*/ 29 h 31"/>
                <a:gd name="T32" fmla="*/ 24 w 30"/>
                <a:gd name="T33" fmla="*/ 30 h 31"/>
                <a:gd name="T34" fmla="*/ 24 w 30"/>
                <a:gd name="T35"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4" y="30"/>
                  </a:moveTo>
                  <a:lnTo>
                    <a:pt x="7" y="31"/>
                  </a:lnTo>
                  <a:lnTo>
                    <a:pt x="7" y="31"/>
                  </a:lnTo>
                  <a:lnTo>
                    <a:pt x="4" y="30"/>
                  </a:lnTo>
                  <a:lnTo>
                    <a:pt x="1" y="26"/>
                  </a:lnTo>
                  <a:lnTo>
                    <a:pt x="0" y="6"/>
                  </a:lnTo>
                  <a:lnTo>
                    <a:pt x="0" y="6"/>
                  </a:lnTo>
                  <a:lnTo>
                    <a:pt x="1" y="3"/>
                  </a:lnTo>
                  <a:lnTo>
                    <a:pt x="5" y="0"/>
                  </a:lnTo>
                  <a:lnTo>
                    <a:pt x="23" y="0"/>
                  </a:lnTo>
                  <a:lnTo>
                    <a:pt x="23" y="0"/>
                  </a:lnTo>
                  <a:lnTo>
                    <a:pt x="27" y="2"/>
                  </a:lnTo>
                  <a:lnTo>
                    <a:pt x="28" y="4"/>
                  </a:lnTo>
                  <a:lnTo>
                    <a:pt x="30" y="25"/>
                  </a:lnTo>
                  <a:lnTo>
                    <a:pt x="30" y="25"/>
                  </a:lnTo>
                  <a:lnTo>
                    <a:pt x="28" y="29"/>
                  </a:lnTo>
                  <a:lnTo>
                    <a:pt x="24" y="30"/>
                  </a:lnTo>
                  <a:lnTo>
                    <a:pt x="24"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2" name="Freeform 390"/>
            <p:cNvSpPr>
              <a:spLocks/>
            </p:cNvSpPr>
            <p:nvPr/>
          </p:nvSpPr>
          <p:spPr bwMode="auto">
            <a:xfrm>
              <a:off x="2865663" y="1712277"/>
              <a:ext cx="36425" cy="37639"/>
            </a:xfrm>
            <a:custGeom>
              <a:avLst/>
              <a:gdLst>
                <a:gd name="T0" fmla="*/ 25 w 30"/>
                <a:gd name="T1" fmla="*/ 29 h 31"/>
                <a:gd name="T2" fmla="*/ 7 w 30"/>
                <a:gd name="T3" fmla="*/ 31 h 31"/>
                <a:gd name="T4" fmla="*/ 7 w 30"/>
                <a:gd name="T5" fmla="*/ 31 h 31"/>
                <a:gd name="T6" fmla="*/ 3 w 30"/>
                <a:gd name="T7" fmla="*/ 29 h 31"/>
                <a:gd name="T8" fmla="*/ 2 w 30"/>
                <a:gd name="T9" fmla="*/ 27 h 31"/>
                <a:gd name="T10" fmla="*/ 0 w 30"/>
                <a:gd name="T11" fmla="*/ 6 h 31"/>
                <a:gd name="T12" fmla="*/ 0 w 30"/>
                <a:gd name="T13" fmla="*/ 6 h 31"/>
                <a:gd name="T14" fmla="*/ 2 w 30"/>
                <a:gd name="T15" fmla="*/ 2 h 31"/>
                <a:gd name="T16" fmla="*/ 6 w 30"/>
                <a:gd name="T17" fmla="*/ 1 h 31"/>
                <a:gd name="T18" fmla="*/ 23 w 30"/>
                <a:gd name="T19" fmla="*/ 0 h 31"/>
                <a:gd name="T20" fmla="*/ 23 w 30"/>
                <a:gd name="T21" fmla="*/ 0 h 31"/>
                <a:gd name="T22" fmla="*/ 27 w 30"/>
                <a:gd name="T23" fmla="*/ 1 h 31"/>
                <a:gd name="T24" fmla="*/ 29 w 30"/>
                <a:gd name="T25" fmla="*/ 4 h 31"/>
                <a:gd name="T26" fmla="*/ 30 w 30"/>
                <a:gd name="T27" fmla="*/ 25 h 31"/>
                <a:gd name="T28" fmla="*/ 30 w 30"/>
                <a:gd name="T29" fmla="*/ 25 h 31"/>
                <a:gd name="T30" fmla="*/ 29 w 30"/>
                <a:gd name="T31" fmla="*/ 28 h 31"/>
                <a:gd name="T32" fmla="*/ 25 w 30"/>
                <a:gd name="T33" fmla="*/ 29 h 31"/>
                <a:gd name="T34" fmla="*/ 25 w 30"/>
                <a:gd name="T3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5" y="29"/>
                  </a:moveTo>
                  <a:lnTo>
                    <a:pt x="7" y="31"/>
                  </a:lnTo>
                  <a:lnTo>
                    <a:pt x="7" y="31"/>
                  </a:lnTo>
                  <a:lnTo>
                    <a:pt x="3" y="29"/>
                  </a:lnTo>
                  <a:lnTo>
                    <a:pt x="2" y="27"/>
                  </a:lnTo>
                  <a:lnTo>
                    <a:pt x="0" y="6"/>
                  </a:lnTo>
                  <a:lnTo>
                    <a:pt x="0" y="6"/>
                  </a:lnTo>
                  <a:lnTo>
                    <a:pt x="2" y="2"/>
                  </a:lnTo>
                  <a:lnTo>
                    <a:pt x="6" y="1"/>
                  </a:lnTo>
                  <a:lnTo>
                    <a:pt x="23" y="0"/>
                  </a:lnTo>
                  <a:lnTo>
                    <a:pt x="23" y="0"/>
                  </a:lnTo>
                  <a:lnTo>
                    <a:pt x="27" y="1"/>
                  </a:lnTo>
                  <a:lnTo>
                    <a:pt x="29" y="4"/>
                  </a:lnTo>
                  <a:lnTo>
                    <a:pt x="30" y="25"/>
                  </a:lnTo>
                  <a:lnTo>
                    <a:pt x="30" y="25"/>
                  </a:lnTo>
                  <a:lnTo>
                    <a:pt x="29" y="28"/>
                  </a:lnTo>
                  <a:lnTo>
                    <a:pt x="25" y="29"/>
                  </a:lnTo>
                  <a:lnTo>
                    <a:pt x="25"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3" name="Freeform 391"/>
            <p:cNvSpPr>
              <a:spLocks/>
            </p:cNvSpPr>
            <p:nvPr/>
          </p:nvSpPr>
          <p:spPr bwMode="auto">
            <a:xfrm>
              <a:off x="2910588" y="1708635"/>
              <a:ext cx="33996" cy="38853"/>
            </a:xfrm>
            <a:custGeom>
              <a:avLst/>
              <a:gdLst>
                <a:gd name="T0" fmla="*/ 24 w 28"/>
                <a:gd name="T1" fmla="*/ 31 h 32"/>
                <a:gd name="T2" fmla="*/ 6 w 28"/>
                <a:gd name="T3" fmla="*/ 32 h 32"/>
                <a:gd name="T4" fmla="*/ 6 w 28"/>
                <a:gd name="T5" fmla="*/ 32 h 32"/>
                <a:gd name="T6" fmla="*/ 2 w 28"/>
                <a:gd name="T7" fmla="*/ 31 h 32"/>
                <a:gd name="T8" fmla="*/ 1 w 28"/>
                <a:gd name="T9" fmla="*/ 27 h 32"/>
                <a:gd name="T10" fmla="*/ 0 w 28"/>
                <a:gd name="T11" fmla="*/ 7 h 32"/>
                <a:gd name="T12" fmla="*/ 0 w 28"/>
                <a:gd name="T13" fmla="*/ 7 h 32"/>
                <a:gd name="T14" fmla="*/ 1 w 28"/>
                <a:gd name="T15" fmla="*/ 3 h 32"/>
                <a:gd name="T16" fmla="*/ 4 w 28"/>
                <a:gd name="T17" fmla="*/ 1 h 32"/>
                <a:gd name="T18" fmla="*/ 23 w 28"/>
                <a:gd name="T19" fmla="*/ 0 h 32"/>
                <a:gd name="T20" fmla="*/ 23 w 28"/>
                <a:gd name="T21" fmla="*/ 0 h 32"/>
                <a:gd name="T22" fmla="*/ 25 w 28"/>
                <a:gd name="T23" fmla="*/ 1 h 32"/>
                <a:gd name="T24" fmla="*/ 28 w 28"/>
                <a:gd name="T25" fmla="*/ 5 h 32"/>
                <a:gd name="T26" fmla="*/ 28 w 28"/>
                <a:gd name="T27" fmla="*/ 26 h 32"/>
                <a:gd name="T28" fmla="*/ 28 w 28"/>
                <a:gd name="T29" fmla="*/ 26 h 32"/>
                <a:gd name="T30" fmla="*/ 27 w 28"/>
                <a:gd name="T31" fmla="*/ 30 h 32"/>
                <a:gd name="T32" fmla="*/ 24 w 28"/>
                <a:gd name="T33" fmla="*/ 31 h 32"/>
                <a:gd name="T34" fmla="*/ 24 w 28"/>
                <a:gd name="T3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32">
                  <a:moveTo>
                    <a:pt x="24" y="31"/>
                  </a:moveTo>
                  <a:lnTo>
                    <a:pt x="6" y="32"/>
                  </a:lnTo>
                  <a:lnTo>
                    <a:pt x="6" y="32"/>
                  </a:lnTo>
                  <a:lnTo>
                    <a:pt x="2" y="31"/>
                  </a:lnTo>
                  <a:lnTo>
                    <a:pt x="1" y="27"/>
                  </a:lnTo>
                  <a:lnTo>
                    <a:pt x="0" y="7"/>
                  </a:lnTo>
                  <a:lnTo>
                    <a:pt x="0" y="7"/>
                  </a:lnTo>
                  <a:lnTo>
                    <a:pt x="1" y="3"/>
                  </a:lnTo>
                  <a:lnTo>
                    <a:pt x="4" y="1"/>
                  </a:lnTo>
                  <a:lnTo>
                    <a:pt x="23" y="0"/>
                  </a:lnTo>
                  <a:lnTo>
                    <a:pt x="23" y="0"/>
                  </a:lnTo>
                  <a:lnTo>
                    <a:pt x="25" y="1"/>
                  </a:lnTo>
                  <a:lnTo>
                    <a:pt x="28" y="5"/>
                  </a:lnTo>
                  <a:lnTo>
                    <a:pt x="28" y="26"/>
                  </a:lnTo>
                  <a:lnTo>
                    <a:pt x="28" y="26"/>
                  </a:lnTo>
                  <a:lnTo>
                    <a:pt x="27" y="30"/>
                  </a:lnTo>
                  <a:lnTo>
                    <a:pt x="24" y="31"/>
                  </a:lnTo>
                  <a:lnTo>
                    <a:pt x="24"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4" name="Freeform 392"/>
            <p:cNvSpPr>
              <a:spLocks/>
            </p:cNvSpPr>
            <p:nvPr/>
          </p:nvSpPr>
          <p:spPr bwMode="auto">
            <a:xfrm>
              <a:off x="2954297" y="1707421"/>
              <a:ext cx="35211" cy="37639"/>
            </a:xfrm>
            <a:custGeom>
              <a:avLst/>
              <a:gdLst>
                <a:gd name="T0" fmla="*/ 24 w 29"/>
                <a:gd name="T1" fmla="*/ 29 h 31"/>
                <a:gd name="T2" fmla="*/ 6 w 29"/>
                <a:gd name="T3" fmla="*/ 31 h 31"/>
                <a:gd name="T4" fmla="*/ 6 w 29"/>
                <a:gd name="T5" fmla="*/ 31 h 31"/>
                <a:gd name="T6" fmla="*/ 3 w 29"/>
                <a:gd name="T7" fmla="*/ 29 h 31"/>
                <a:gd name="T8" fmla="*/ 2 w 29"/>
                <a:gd name="T9" fmla="*/ 27 h 31"/>
                <a:gd name="T10" fmla="*/ 0 w 29"/>
                <a:gd name="T11" fmla="*/ 6 h 31"/>
                <a:gd name="T12" fmla="*/ 0 w 29"/>
                <a:gd name="T13" fmla="*/ 6 h 31"/>
                <a:gd name="T14" fmla="*/ 2 w 29"/>
                <a:gd name="T15" fmla="*/ 2 h 31"/>
                <a:gd name="T16" fmla="*/ 4 w 29"/>
                <a:gd name="T17" fmla="*/ 1 h 31"/>
                <a:gd name="T18" fmla="*/ 22 w 29"/>
                <a:gd name="T19" fmla="*/ 0 h 31"/>
                <a:gd name="T20" fmla="*/ 22 w 29"/>
                <a:gd name="T21" fmla="*/ 0 h 31"/>
                <a:gd name="T22" fmla="*/ 26 w 29"/>
                <a:gd name="T23" fmla="*/ 1 h 31"/>
                <a:gd name="T24" fmla="*/ 27 w 29"/>
                <a:gd name="T25" fmla="*/ 4 h 31"/>
                <a:gd name="T26" fmla="*/ 29 w 29"/>
                <a:gd name="T27" fmla="*/ 24 h 31"/>
                <a:gd name="T28" fmla="*/ 29 w 29"/>
                <a:gd name="T29" fmla="*/ 24 h 31"/>
                <a:gd name="T30" fmla="*/ 27 w 29"/>
                <a:gd name="T31" fmla="*/ 28 h 31"/>
                <a:gd name="T32" fmla="*/ 24 w 29"/>
                <a:gd name="T33" fmla="*/ 29 h 31"/>
                <a:gd name="T34" fmla="*/ 24 w 29"/>
                <a:gd name="T3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1">
                  <a:moveTo>
                    <a:pt x="24" y="29"/>
                  </a:moveTo>
                  <a:lnTo>
                    <a:pt x="6" y="31"/>
                  </a:lnTo>
                  <a:lnTo>
                    <a:pt x="6" y="31"/>
                  </a:lnTo>
                  <a:lnTo>
                    <a:pt x="3" y="29"/>
                  </a:lnTo>
                  <a:lnTo>
                    <a:pt x="2" y="27"/>
                  </a:lnTo>
                  <a:lnTo>
                    <a:pt x="0" y="6"/>
                  </a:lnTo>
                  <a:lnTo>
                    <a:pt x="0" y="6"/>
                  </a:lnTo>
                  <a:lnTo>
                    <a:pt x="2" y="2"/>
                  </a:lnTo>
                  <a:lnTo>
                    <a:pt x="4" y="1"/>
                  </a:lnTo>
                  <a:lnTo>
                    <a:pt x="22" y="0"/>
                  </a:lnTo>
                  <a:lnTo>
                    <a:pt x="22" y="0"/>
                  </a:lnTo>
                  <a:lnTo>
                    <a:pt x="26" y="1"/>
                  </a:lnTo>
                  <a:lnTo>
                    <a:pt x="27" y="4"/>
                  </a:lnTo>
                  <a:lnTo>
                    <a:pt x="29" y="24"/>
                  </a:lnTo>
                  <a:lnTo>
                    <a:pt x="29" y="24"/>
                  </a:lnTo>
                  <a:lnTo>
                    <a:pt x="27" y="28"/>
                  </a:lnTo>
                  <a:lnTo>
                    <a:pt x="24" y="29"/>
                  </a:lnTo>
                  <a:lnTo>
                    <a:pt x="24"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5" name="Freeform 393"/>
            <p:cNvSpPr>
              <a:spLocks/>
            </p:cNvSpPr>
            <p:nvPr/>
          </p:nvSpPr>
          <p:spPr bwMode="auto">
            <a:xfrm>
              <a:off x="2996793" y="1703778"/>
              <a:ext cx="36425" cy="38853"/>
            </a:xfrm>
            <a:custGeom>
              <a:avLst/>
              <a:gdLst>
                <a:gd name="T0" fmla="*/ 25 w 30"/>
                <a:gd name="T1" fmla="*/ 31 h 32"/>
                <a:gd name="T2" fmla="*/ 7 w 30"/>
                <a:gd name="T3" fmla="*/ 32 h 32"/>
                <a:gd name="T4" fmla="*/ 7 w 30"/>
                <a:gd name="T5" fmla="*/ 32 h 32"/>
                <a:gd name="T6" fmla="*/ 4 w 30"/>
                <a:gd name="T7" fmla="*/ 31 h 32"/>
                <a:gd name="T8" fmla="*/ 2 w 30"/>
                <a:gd name="T9" fmla="*/ 27 h 32"/>
                <a:gd name="T10" fmla="*/ 0 w 30"/>
                <a:gd name="T11" fmla="*/ 7 h 32"/>
                <a:gd name="T12" fmla="*/ 0 w 30"/>
                <a:gd name="T13" fmla="*/ 7 h 32"/>
                <a:gd name="T14" fmla="*/ 2 w 30"/>
                <a:gd name="T15" fmla="*/ 3 h 32"/>
                <a:gd name="T16" fmla="*/ 6 w 30"/>
                <a:gd name="T17" fmla="*/ 1 h 32"/>
                <a:gd name="T18" fmla="*/ 23 w 30"/>
                <a:gd name="T19" fmla="*/ 0 h 32"/>
                <a:gd name="T20" fmla="*/ 23 w 30"/>
                <a:gd name="T21" fmla="*/ 0 h 32"/>
                <a:gd name="T22" fmla="*/ 27 w 30"/>
                <a:gd name="T23" fmla="*/ 1 h 32"/>
                <a:gd name="T24" fmla="*/ 29 w 30"/>
                <a:gd name="T25" fmla="*/ 5 h 32"/>
                <a:gd name="T26" fmla="*/ 30 w 30"/>
                <a:gd name="T27" fmla="*/ 26 h 32"/>
                <a:gd name="T28" fmla="*/ 30 w 30"/>
                <a:gd name="T29" fmla="*/ 26 h 32"/>
                <a:gd name="T30" fmla="*/ 29 w 30"/>
                <a:gd name="T31" fmla="*/ 30 h 32"/>
                <a:gd name="T32" fmla="*/ 25 w 30"/>
                <a:gd name="T33" fmla="*/ 31 h 32"/>
                <a:gd name="T34" fmla="*/ 25 w 30"/>
                <a:gd name="T3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2">
                  <a:moveTo>
                    <a:pt x="25" y="31"/>
                  </a:moveTo>
                  <a:lnTo>
                    <a:pt x="7" y="32"/>
                  </a:lnTo>
                  <a:lnTo>
                    <a:pt x="7" y="32"/>
                  </a:lnTo>
                  <a:lnTo>
                    <a:pt x="4" y="31"/>
                  </a:lnTo>
                  <a:lnTo>
                    <a:pt x="2" y="27"/>
                  </a:lnTo>
                  <a:lnTo>
                    <a:pt x="0" y="7"/>
                  </a:lnTo>
                  <a:lnTo>
                    <a:pt x="0" y="7"/>
                  </a:lnTo>
                  <a:lnTo>
                    <a:pt x="2" y="3"/>
                  </a:lnTo>
                  <a:lnTo>
                    <a:pt x="6" y="1"/>
                  </a:lnTo>
                  <a:lnTo>
                    <a:pt x="23" y="0"/>
                  </a:lnTo>
                  <a:lnTo>
                    <a:pt x="23" y="0"/>
                  </a:lnTo>
                  <a:lnTo>
                    <a:pt x="27" y="1"/>
                  </a:lnTo>
                  <a:lnTo>
                    <a:pt x="29" y="5"/>
                  </a:lnTo>
                  <a:lnTo>
                    <a:pt x="30" y="26"/>
                  </a:lnTo>
                  <a:lnTo>
                    <a:pt x="30" y="26"/>
                  </a:lnTo>
                  <a:lnTo>
                    <a:pt x="29" y="30"/>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6" name="Freeform 394"/>
            <p:cNvSpPr>
              <a:spLocks/>
            </p:cNvSpPr>
            <p:nvPr/>
          </p:nvSpPr>
          <p:spPr bwMode="auto">
            <a:xfrm>
              <a:off x="3041717" y="1702564"/>
              <a:ext cx="35211" cy="37639"/>
            </a:xfrm>
            <a:custGeom>
              <a:avLst/>
              <a:gdLst>
                <a:gd name="T0" fmla="*/ 24 w 29"/>
                <a:gd name="T1" fmla="*/ 29 h 31"/>
                <a:gd name="T2" fmla="*/ 6 w 29"/>
                <a:gd name="T3" fmla="*/ 31 h 31"/>
                <a:gd name="T4" fmla="*/ 6 w 29"/>
                <a:gd name="T5" fmla="*/ 31 h 31"/>
                <a:gd name="T6" fmla="*/ 2 w 29"/>
                <a:gd name="T7" fmla="*/ 29 h 31"/>
                <a:gd name="T8" fmla="*/ 1 w 29"/>
                <a:gd name="T9" fmla="*/ 25 h 31"/>
                <a:gd name="T10" fmla="*/ 0 w 29"/>
                <a:gd name="T11" fmla="*/ 5 h 31"/>
                <a:gd name="T12" fmla="*/ 0 w 29"/>
                <a:gd name="T13" fmla="*/ 5 h 31"/>
                <a:gd name="T14" fmla="*/ 1 w 29"/>
                <a:gd name="T15" fmla="*/ 2 h 31"/>
                <a:gd name="T16" fmla="*/ 5 w 29"/>
                <a:gd name="T17" fmla="*/ 0 h 31"/>
                <a:gd name="T18" fmla="*/ 23 w 29"/>
                <a:gd name="T19" fmla="*/ 0 h 31"/>
                <a:gd name="T20" fmla="*/ 23 w 29"/>
                <a:gd name="T21" fmla="*/ 0 h 31"/>
                <a:gd name="T22" fmla="*/ 27 w 29"/>
                <a:gd name="T23" fmla="*/ 1 h 31"/>
                <a:gd name="T24" fmla="*/ 28 w 29"/>
                <a:gd name="T25" fmla="*/ 4 h 31"/>
                <a:gd name="T26" fmla="*/ 29 w 29"/>
                <a:gd name="T27" fmla="*/ 24 h 31"/>
                <a:gd name="T28" fmla="*/ 29 w 29"/>
                <a:gd name="T29" fmla="*/ 24 h 31"/>
                <a:gd name="T30" fmla="*/ 28 w 29"/>
                <a:gd name="T31" fmla="*/ 28 h 31"/>
                <a:gd name="T32" fmla="*/ 24 w 29"/>
                <a:gd name="T33" fmla="*/ 29 h 31"/>
                <a:gd name="T34" fmla="*/ 24 w 29"/>
                <a:gd name="T3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1">
                  <a:moveTo>
                    <a:pt x="24" y="29"/>
                  </a:moveTo>
                  <a:lnTo>
                    <a:pt x="6" y="31"/>
                  </a:lnTo>
                  <a:lnTo>
                    <a:pt x="6" y="31"/>
                  </a:lnTo>
                  <a:lnTo>
                    <a:pt x="2" y="29"/>
                  </a:lnTo>
                  <a:lnTo>
                    <a:pt x="1" y="25"/>
                  </a:lnTo>
                  <a:lnTo>
                    <a:pt x="0" y="5"/>
                  </a:lnTo>
                  <a:lnTo>
                    <a:pt x="0" y="5"/>
                  </a:lnTo>
                  <a:lnTo>
                    <a:pt x="1" y="2"/>
                  </a:lnTo>
                  <a:lnTo>
                    <a:pt x="5" y="0"/>
                  </a:lnTo>
                  <a:lnTo>
                    <a:pt x="23" y="0"/>
                  </a:lnTo>
                  <a:lnTo>
                    <a:pt x="23" y="0"/>
                  </a:lnTo>
                  <a:lnTo>
                    <a:pt x="27" y="1"/>
                  </a:lnTo>
                  <a:lnTo>
                    <a:pt x="28" y="4"/>
                  </a:lnTo>
                  <a:lnTo>
                    <a:pt x="29" y="24"/>
                  </a:lnTo>
                  <a:lnTo>
                    <a:pt x="29" y="24"/>
                  </a:lnTo>
                  <a:lnTo>
                    <a:pt x="28" y="28"/>
                  </a:lnTo>
                  <a:lnTo>
                    <a:pt x="24" y="29"/>
                  </a:lnTo>
                  <a:lnTo>
                    <a:pt x="24"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7" name="Freeform 395"/>
            <p:cNvSpPr>
              <a:spLocks/>
            </p:cNvSpPr>
            <p:nvPr/>
          </p:nvSpPr>
          <p:spPr bwMode="auto">
            <a:xfrm>
              <a:off x="3085426" y="1698922"/>
              <a:ext cx="36425" cy="37639"/>
            </a:xfrm>
            <a:custGeom>
              <a:avLst/>
              <a:gdLst>
                <a:gd name="T0" fmla="*/ 26 w 30"/>
                <a:gd name="T1" fmla="*/ 31 h 31"/>
                <a:gd name="T2" fmla="*/ 7 w 30"/>
                <a:gd name="T3" fmla="*/ 31 h 31"/>
                <a:gd name="T4" fmla="*/ 7 w 30"/>
                <a:gd name="T5" fmla="*/ 31 h 31"/>
                <a:gd name="T6" fmla="*/ 4 w 30"/>
                <a:gd name="T7" fmla="*/ 30 h 31"/>
                <a:gd name="T8" fmla="*/ 2 w 30"/>
                <a:gd name="T9" fmla="*/ 27 h 31"/>
                <a:gd name="T10" fmla="*/ 0 w 30"/>
                <a:gd name="T11" fmla="*/ 7 h 31"/>
                <a:gd name="T12" fmla="*/ 0 w 30"/>
                <a:gd name="T13" fmla="*/ 7 h 31"/>
                <a:gd name="T14" fmla="*/ 2 w 30"/>
                <a:gd name="T15" fmla="*/ 3 h 31"/>
                <a:gd name="T16" fmla="*/ 6 w 30"/>
                <a:gd name="T17" fmla="*/ 1 h 31"/>
                <a:gd name="T18" fmla="*/ 24 w 30"/>
                <a:gd name="T19" fmla="*/ 0 h 31"/>
                <a:gd name="T20" fmla="*/ 24 w 30"/>
                <a:gd name="T21" fmla="*/ 0 h 31"/>
                <a:gd name="T22" fmla="*/ 27 w 30"/>
                <a:gd name="T23" fmla="*/ 1 h 31"/>
                <a:gd name="T24" fmla="*/ 29 w 30"/>
                <a:gd name="T25" fmla="*/ 5 h 31"/>
                <a:gd name="T26" fmla="*/ 30 w 30"/>
                <a:gd name="T27" fmla="*/ 26 h 31"/>
                <a:gd name="T28" fmla="*/ 30 w 30"/>
                <a:gd name="T29" fmla="*/ 26 h 31"/>
                <a:gd name="T30" fmla="*/ 29 w 30"/>
                <a:gd name="T31" fmla="*/ 28 h 31"/>
                <a:gd name="T32" fmla="*/ 26 w 30"/>
                <a:gd name="T33" fmla="*/ 31 h 31"/>
                <a:gd name="T34" fmla="*/ 26 w 30"/>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6" y="31"/>
                  </a:moveTo>
                  <a:lnTo>
                    <a:pt x="7" y="31"/>
                  </a:lnTo>
                  <a:lnTo>
                    <a:pt x="7" y="31"/>
                  </a:lnTo>
                  <a:lnTo>
                    <a:pt x="4" y="30"/>
                  </a:lnTo>
                  <a:lnTo>
                    <a:pt x="2" y="27"/>
                  </a:lnTo>
                  <a:lnTo>
                    <a:pt x="0" y="7"/>
                  </a:lnTo>
                  <a:lnTo>
                    <a:pt x="0" y="7"/>
                  </a:lnTo>
                  <a:lnTo>
                    <a:pt x="2" y="3"/>
                  </a:lnTo>
                  <a:lnTo>
                    <a:pt x="6" y="1"/>
                  </a:lnTo>
                  <a:lnTo>
                    <a:pt x="24" y="0"/>
                  </a:lnTo>
                  <a:lnTo>
                    <a:pt x="24" y="0"/>
                  </a:lnTo>
                  <a:lnTo>
                    <a:pt x="27" y="1"/>
                  </a:lnTo>
                  <a:lnTo>
                    <a:pt x="29" y="5"/>
                  </a:lnTo>
                  <a:lnTo>
                    <a:pt x="30" y="26"/>
                  </a:lnTo>
                  <a:lnTo>
                    <a:pt x="30" y="26"/>
                  </a:lnTo>
                  <a:lnTo>
                    <a:pt x="29" y="28"/>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8" name="Freeform 396"/>
            <p:cNvSpPr>
              <a:spLocks/>
            </p:cNvSpPr>
            <p:nvPr/>
          </p:nvSpPr>
          <p:spPr bwMode="auto">
            <a:xfrm>
              <a:off x="3059929" y="1656426"/>
              <a:ext cx="60708" cy="38853"/>
            </a:xfrm>
            <a:custGeom>
              <a:avLst/>
              <a:gdLst>
                <a:gd name="T0" fmla="*/ 44 w 50"/>
                <a:gd name="T1" fmla="*/ 29 h 32"/>
                <a:gd name="T2" fmla="*/ 6 w 50"/>
                <a:gd name="T3" fmla="*/ 32 h 32"/>
                <a:gd name="T4" fmla="*/ 6 w 50"/>
                <a:gd name="T5" fmla="*/ 32 h 32"/>
                <a:gd name="T6" fmla="*/ 5 w 50"/>
                <a:gd name="T7" fmla="*/ 32 h 32"/>
                <a:gd name="T8" fmla="*/ 2 w 50"/>
                <a:gd name="T9" fmla="*/ 31 h 32"/>
                <a:gd name="T10" fmla="*/ 1 w 50"/>
                <a:gd name="T11" fmla="*/ 29 h 32"/>
                <a:gd name="T12" fmla="*/ 1 w 50"/>
                <a:gd name="T13" fmla="*/ 27 h 32"/>
                <a:gd name="T14" fmla="*/ 0 w 50"/>
                <a:gd name="T15" fmla="*/ 8 h 32"/>
                <a:gd name="T16" fmla="*/ 0 w 50"/>
                <a:gd name="T17" fmla="*/ 8 h 32"/>
                <a:gd name="T18" fmla="*/ 0 w 50"/>
                <a:gd name="T19" fmla="*/ 5 h 32"/>
                <a:gd name="T20" fmla="*/ 1 w 50"/>
                <a:gd name="T21" fmla="*/ 4 h 32"/>
                <a:gd name="T22" fmla="*/ 2 w 50"/>
                <a:gd name="T23" fmla="*/ 2 h 32"/>
                <a:gd name="T24" fmla="*/ 5 w 50"/>
                <a:gd name="T25" fmla="*/ 1 h 32"/>
                <a:gd name="T26" fmla="*/ 43 w 50"/>
                <a:gd name="T27" fmla="*/ 0 h 32"/>
                <a:gd name="T28" fmla="*/ 43 w 50"/>
                <a:gd name="T29" fmla="*/ 0 h 32"/>
                <a:gd name="T30" fmla="*/ 44 w 50"/>
                <a:gd name="T31" fmla="*/ 0 h 32"/>
                <a:gd name="T32" fmla="*/ 47 w 50"/>
                <a:gd name="T33" fmla="*/ 1 h 32"/>
                <a:gd name="T34" fmla="*/ 48 w 50"/>
                <a:gd name="T35" fmla="*/ 2 h 32"/>
                <a:gd name="T36" fmla="*/ 48 w 50"/>
                <a:gd name="T37" fmla="*/ 4 h 32"/>
                <a:gd name="T38" fmla="*/ 50 w 50"/>
                <a:gd name="T39" fmla="*/ 24 h 32"/>
                <a:gd name="T40" fmla="*/ 50 w 50"/>
                <a:gd name="T41" fmla="*/ 24 h 32"/>
                <a:gd name="T42" fmla="*/ 50 w 50"/>
                <a:gd name="T43" fmla="*/ 25 h 32"/>
                <a:gd name="T44" fmla="*/ 48 w 50"/>
                <a:gd name="T45" fmla="*/ 28 h 32"/>
                <a:gd name="T46" fmla="*/ 47 w 50"/>
                <a:gd name="T47" fmla="*/ 29 h 32"/>
                <a:gd name="T48" fmla="*/ 44 w 50"/>
                <a:gd name="T49" fmla="*/ 29 h 32"/>
                <a:gd name="T50" fmla="*/ 44 w 50"/>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32">
                  <a:moveTo>
                    <a:pt x="44" y="29"/>
                  </a:moveTo>
                  <a:lnTo>
                    <a:pt x="6" y="32"/>
                  </a:lnTo>
                  <a:lnTo>
                    <a:pt x="6" y="32"/>
                  </a:lnTo>
                  <a:lnTo>
                    <a:pt x="5" y="32"/>
                  </a:lnTo>
                  <a:lnTo>
                    <a:pt x="2" y="31"/>
                  </a:lnTo>
                  <a:lnTo>
                    <a:pt x="1" y="29"/>
                  </a:lnTo>
                  <a:lnTo>
                    <a:pt x="1" y="27"/>
                  </a:lnTo>
                  <a:lnTo>
                    <a:pt x="0" y="8"/>
                  </a:lnTo>
                  <a:lnTo>
                    <a:pt x="0" y="8"/>
                  </a:lnTo>
                  <a:lnTo>
                    <a:pt x="0" y="5"/>
                  </a:lnTo>
                  <a:lnTo>
                    <a:pt x="1" y="4"/>
                  </a:lnTo>
                  <a:lnTo>
                    <a:pt x="2" y="2"/>
                  </a:lnTo>
                  <a:lnTo>
                    <a:pt x="5" y="1"/>
                  </a:lnTo>
                  <a:lnTo>
                    <a:pt x="43" y="0"/>
                  </a:lnTo>
                  <a:lnTo>
                    <a:pt x="43" y="0"/>
                  </a:lnTo>
                  <a:lnTo>
                    <a:pt x="44" y="0"/>
                  </a:lnTo>
                  <a:lnTo>
                    <a:pt x="47" y="1"/>
                  </a:lnTo>
                  <a:lnTo>
                    <a:pt x="48" y="2"/>
                  </a:lnTo>
                  <a:lnTo>
                    <a:pt x="48" y="4"/>
                  </a:lnTo>
                  <a:lnTo>
                    <a:pt x="50" y="24"/>
                  </a:lnTo>
                  <a:lnTo>
                    <a:pt x="50" y="24"/>
                  </a:lnTo>
                  <a:lnTo>
                    <a:pt x="50" y="25"/>
                  </a:lnTo>
                  <a:lnTo>
                    <a:pt x="48" y="28"/>
                  </a:lnTo>
                  <a:lnTo>
                    <a:pt x="47" y="29"/>
                  </a:lnTo>
                  <a:lnTo>
                    <a:pt x="44" y="29"/>
                  </a:lnTo>
                  <a:lnTo>
                    <a:pt x="44"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59" name="Freeform 397"/>
            <p:cNvSpPr>
              <a:spLocks/>
            </p:cNvSpPr>
            <p:nvPr/>
          </p:nvSpPr>
          <p:spPr bwMode="auto">
            <a:xfrm>
              <a:off x="3047787" y="1611502"/>
              <a:ext cx="69207" cy="41281"/>
            </a:xfrm>
            <a:custGeom>
              <a:avLst/>
              <a:gdLst>
                <a:gd name="T0" fmla="*/ 51 w 57"/>
                <a:gd name="T1" fmla="*/ 31 h 34"/>
                <a:gd name="T2" fmla="*/ 7 w 57"/>
                <a:gd name="T3" fmla="*/ 34 h 34"/>
                <a:gd name="T4" fmla="*/ 7 w 57"/>
                <a:gd name="T5" fmla="*/ 34 h 34"/>
                <a:gd name="T6" fmla="*/ 6 w 57"/>
                <a:gd name="T7" fmla="*/ 34 h 34"/>
                <a:gd name="T8" fmla="*/ 4 w 57"/>
                <a:gd name="T9" fmla="*/ 33 h 34"/>
                <a:gd name="T10" fmla="*/ 3 w 57"/>
                <a:gd name="T11" fmla="*/ 31 h 34"/>
                <a:gd name="T12" fmla="*/ 1 w 57"/>
                <a:gd name="T13" fmla="*/ 29 h 34"/>
                <a:gd name="T14" fmla="*/ 0 w 57"/>
                <a:gd name="T15" fmla="*/ 10 h 34"/>
                <a:gd name="T16" fmla="*/ 0 w 57"/>
                <a:gd name="T17" fmla="*/ 10 h 34"/>
                <a:gd name="T18" fmla="*/ 1 w 57"/>
                <a:gd name="T19" fmla="*/ 7 h 34"/>
                <a:gd name="T20" fmla="*/ 1 w 57"/>
                <a:gd name="T21" fmla="*/ 6 h 34"/>
                <a:gd name="T22" fmla="*/ 4 w 57"/>
                <a:gd name="T23" fmla="*/ 4 h 34"/>
                <a:gd name="T24" fmla="*/ 6 w 57"/>
                <a:gd name="T25" fmla="*/ 3 h 34"/>
                <a:gd name="T26" fmla="*/ 50 w 57"/>
                <a:gd name="T27" fmla="*/ 0 h 34"/>
                <a:gd name="T28" fmla="*/ 50 w 57"/>
                <a:gd name="T29" fmla="*/ 0 h 34"/>
                <a:gd name="T30" fmla="*/ 53 w 57"/>
                <a:gd name="T31" fmla="*/ 2 h 34"/>
                <a:gd name="T32" fmla="*/ 54 w 57"/>
                <a:gd name="T33" fmla="*/ 2 h 34"/>
                <a:gd name="T34" fmla="*/ 55 w 57"/>
                <a:gd name="T35" fmla="*/ 4 h 34"/>
                <a:gd name="T36" fmla="*/ 55 w 57"/>
                <a:gd name="T37" fmla="*/ 6 h 34"/>
                <a:gd name="T38" fmla="*/ 57 w 57"/>
                <a:gd name="T39" fmla="*/ 26 h 34"/>
                <a:gd name="T40" fmla="*/ 57 w 57"/>
                <a:gd name="T41" fmla="*/ 26 h 34"/>
                <a:gd name="T42" fmla="*/ 57 w 57"/>
                <a:gd name="T43" fmla="*/ 27 h 34"/>
                <a:gd name="T44" fmla="*/ 55 w 57"/>
                <a:gd name="T45" fmla="*/ 29 h 34"/>
                <a:gd name="T46" fmla="*/ 54 w 57"/>
                <a:gd name="T47" fmla="*/ 30 h 34"/>
                <a:gd name="T48" fmla="*/ 51 w 57"/>
                <a:gd name="T49" fmla="*/ 31 h 34"/>
                <a:gd name="T50" fmla="*/ 51 w 57"/>
                <a:gd name="T51" fmla="*/ 3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34">
                  <a:moveTo>
                    <a:pt x="51" y="31"/>
                  </a:moveTo>
                  <a:lnTo>
                    <a:pt x="7" y="34"/>
                  </a:lnTo>
                  <a:lnTo>
                    <a:pt x="7" y="34"/>
                  </a:lnTo>
                  <a:lnTo>
                    <a:pt x="6" y="34"/>
                  </a:lnTo>
                  <a:lnTo>
                    <a:pt x="4" y="33"/>
                  </a:lnTo>
                  <a:lnTo>
                    <a:pt x="3" y="31"/>
                  </a:lnTo>
                  <a:lnTo>
                    <a:pt x="1" y="29"/>
                  </a:lnTo>
                  <a:lnTo>
                    <a:pt x="0" y="10"/>
                  </a:lnTo>
                  <a:lnTo>
                    <a:pt x="0" y="10"/>
                  </a:lnTo>
                  <a:lnTo>
                    <a:pt x="1" y="7"/>
                  </a:lnTo>
                  <a:lnTo>
                    <a:pt x="1" y="6"/>
                  </a:lnTo>
                  <a:lnTo>
                    <a:pt x="4" y="4"/>
                  </a:lnTo>
                  <a:lnTo>
                    <a:pt x="6" y="3"/>
                  </a:lnTo>
                  <a:lnTo>
                    <a:pt x="50" y="0"/>
                  </a:lnTo>
                  <a:lnTo>
                    <a:pt x="50" y="0"/>
                  </a:lnTo>
                  <a:lnTo>
                    <a:pt x="53" y="2"/>
                  </a:lnTo>
                  <a:lnTo>
                    <a:pt x="54" y="2"/>
                  </a:lnTo>
                  <a:lnTo>
                    <a:pt x="55" y="4"/>
                  </a:lnTo>
                  <a:lnTo>
                    <a:pt x="55" y="6"/>
                  </a:lnTo>
                  <a:lnTo>
                    <a:pt x="57" y="26"/>
                  </a:lnTo>
                  <a:lnTo>
                    <a:pt x="57" y="26"/>
                  </a:lnTo>
                  <a:lnTo>
                    <a:pt x="57" y="27"/>
                  </a:lnTo>
                  <a:lnTo>
                    <a:pt x="55" y="29"/>
                  </a:lnTo>
                  <a:lnTo>
                    <a:pt x="54" y="30"/>
                  </a:lnTo>
                  <a:lnTo>
                    <a:pt x="51" y="31"/>
                  </a:lnTo>
                  <a:lnTo>
                    <a:pt x="51"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0" name="Freeform 398"/>
            <p:cNvSpPr>
              <a:spLocks/>
            </p:cNvSpPr>
            <p:nvPr/>
          </p:nvSpPr>
          <p:spPr bwMode="auto">
            <a:xfrm>
              <a:off x="3022290" y="1569007"/>
              <a:ext cx="92276" cy="41281"/>
            </a:xfrm>
            <a:custGeom>
              <a:avLst/>
              <a:gdLst>
                <a:gd name="T0" fmla="*/ 71 w 76"/>
                <a:gd name="T1" fmla="*/ 30 h 34"/>
                <a:gd name="T2" fmla="*/ 8 w 76"/>
                <a:gd name="T3" fmla="*/ 34 h 34"/>
                <a:gd name="T4" fmla="*/ 8 w 76"/>
                <a:gd name="T5" fmla="*/ 34 h 34"/>
                <a:gd name="T6" fmla="*/ 5 w 76"/>
                <a:gd name="T7" fmla="*/ 34 h 34"/>
                <a:gd name="T8" fmla="*/ 4 w 76"/>
                <a:gd name="T9" fmla="*/ 33 h 34"/>
                <a:gd name="T10" fmla="*/ 2 w 76"/>
                <a:gd name="T11" fmla="*/ 31 h 34"/>
                <a:gd name="T12" fmla="*/ 1 w 76"/>
                <a:gd name="T13" fmla="*/ 29 h 34"/>
                <a:gd name="T14" fmla="*/ 0 w 76"/>
                <a:gd name="T15" fmla="*/ 10 h 34"/>
                <a:gd name="T16" fmla="*/ 0 w 76"/>
                <a:gd name="T17" fmla="*/ 10 h 34"/>
                <a:gd name="T18" fmla="*/ 1 w 76"/>
                <a:gd name="T19" fmla="*/ 7 h 34"/>
                <a:gd name="T20" fmla="*/ 1 w 76"/>
                <a:gd name="T21" fmla="*/ 6 h 34"/>
                <a:gd name="T22" fmla="*/ 4 w 76"/>
                <a:gd name="T23" fmla="*/ 4 h 34"/>
                <a:gd name="T24" fmla="*/ 5 w 76"/>
                <a:gd name="T25" fmla="*/ 4 h 34"/>
                <a:gd name="T26" fmla="*/ 70 w 76"/>
                <a:gd name="T27" fmla="*/ 0 h 34"/>
                <a:gd name="T28" fmla="*/ 70 w 76"/>
                <a:gd name="T29" fmla="*/ 0 h 34"/>
                <a:gd name="T30" fmla="*/ 71 w 76"/>
                <a:gd name="T31" fmla="*/ 0 h 34"/>
                <a:gd name="T32" fmla="*/ 72 w 76"/>
                <a:gd name="T33" fmla="*/ 2 h 34"/>
                <a:gd name="T34" fmla="*/ 74 w 76"/>
                <a:gd name="T35" fmla="*/ 3 h 34"/>
                <a:gd name="T36" fmla="*/ 75 w 76"/>
                <a:gd name="T37" fmla="*/ 6 h 34"/>
                <a:gd name="T38" fmla="*/ 76 w 76"/>
                <a:gd name="T39" fmla="*/ 25 h 34"/>
                <a:gd name="T40" fmla="*/ 76 w 76"/>
                <a:gd name="T41" fmla="*/ 25 h 34"/>
                <a:gd name="T42" fmla="*/ 75 w 76"/>
                <a:gd name="T43" fmla="*/ 27 h 34"/>
                <a:gd name="T44" fmla="*/ 75 w 76"/>
                <a:gd name="T45" fmla="*/ 29 h 34"/>
                <a:gd name="T46" fmla="*/ 72 w 76"/>
                <a:gd name="T47" fmla="*/ 30 h 34"/>
                <a:gd name="T48" fmla="*/ 71 w 76"/>
                <a:gd name="T49" fmla="*/ 30 h 34"/>
                <a:gd name="T50" fmla="*/ 71 w 76"/>
                <a:gd name="T51"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 h="34">
                  <a:moveTo>
                    <a:pt x="71" y="30"/>
                  </a:moveTo>
                  <a:lnTo>
                    <a:pt x="8" y="34"/>
                  </a:lnTo>
                  <a:lnTo>
                    <a:pt x="8" y="34"/>
                  </a:lnTo>
                  <a:lnTo>
                    <a:pt x="5" y="34"/>
                  </a:lnTo>
                  <a:lnTo>
                    <a:pt x="4" y="33"/>
                  </a:lnTo>
                  <a:lnTo>
                    <a:pt x="2" y="31"/>
                  </a:lnTo>
                  <a:lnTo>
                    <a:pt x="1" y="29"/>
                  </a:lnTo>
                  <a:lnTo>
                    <a:pt x="0" y="10"/>
                  </a:lnTo>
                  <a:lnTo>
                    <a:pt x="0" y="10"/>
                  </a:lnTo>
                  <a:lnTo>
                    <a:pt x="1" y="7"/>
                  </a:lnTo>
                  <a:lnTo>
                    <a:pt x="1" y="6"/>
                  </a:lnTo>
                  <a:lnTo>
                    <a:pt x="4" y="4"/>
                  </a:lnTo>
                  <a:lnTo>
                    <a:pt x="5" y="4"/>
                  </a:lnTo>
                  <a:lnTo>
                    <a:pt x="70" y="0"/>
                  </a:lnTo>
                  <a:lnTo>
                    <a:pt x="70" y="0"/>
                  </a:lnTo>
                  <a:lnTo>
                    <a:pt x="71" y="0"/>
                  </a:lnTo>
                  <a:lnTo>
                    <a:pt x="72" y="2"/>
                  </a:lnTo>
                  <a:lnTo>
                    <a:pt x="74" y="3"/>
                  </a:lnTo>
                  <a:lnTo>
                    <a:pt x="75" y="6"/>
                  </a:lnTo>
                  <a:lnTo>
                    <a:pt x="76" y="25"/>
                  </a:lnTo>
                  <a:lnTo>
                    <a:pt x="76" y="25"/>
                  </a:lnTo>
                  <a:lnTo>
                    <a:pt x="75" y="27"/>
                  </a:lnTo>
                  <a:lnTo>
                    <a:pt x="75" y="29"/>
                  </a:lnTo>
                  <a:lnTo>
                    <a:pt x="72" y="30"/>
                  </a:lnTo>
                  <a:lnTo>
                    <a:pt x="71" y="30"/>
                  </a:lnTo>
                  <a:lnTo>
                    <a:pt x="71"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1" name="Freeform 399"/>
            <p:cNvSpPr>
              <a:spLocks/>
            </p:cNvSpPr>
            <p:nvPr/>
          </p:nvSpPr>
          <p:spPr bwMode="auto">
            <a:xfrm>
              <a:off x="3066000" y="1526511"/>
              <a:ext cx="46138" cy="37639"/>
            </a:xfrm>
            <a:custGeom>
              <a:avLst/>
              <a:gdLst>
                <a:gd name="T0" fmla="*/ 32 w 38"/>
                <a:gd name="T1" fmla="*/ 30 h 31"/>
                <a:gd name="T2" fmla="*/ 7 w 38"/>
                <a:gd name="T3" fmla="*/ 31 h 31"/>
                <a:gd name="T4" fmla="*/ 7 w 38"/>
                <a:gd name="T5" fmla="*/ 31 h 31"/>
                <a:gd name="T6" fmla="*/ 4 w 38"/>
                <a:gd name="T7" fmla="*/ 31 h 31"/>
                <a:gd name="T8" fmla="*/ 3 w 38"/>
                <a:gd name="T9" fmla="*/ 30 h 31"/>
                <a:gd name="T10" fmla="*/ 1 w 38"/>
                <a:gd name="T11" fmla="*/ 28 h 31"/>
                <a:gd name="T12" fmla="*/ 0 w 38"/>
                <a:gd name="T13" fmla="*/ 26 h 31"/>
                <a:gd name="T14" fmla="*/ 0 w 38"/>
                <a:gd name="T15" fmla="*/ 7 h 31"/>
                <a:gd name="T16" fmla="*/ 0 w 38"/>
                <a:gd name="T17" fmla="*/ 7 h 31"/>
                <a:gd name="T18" fmla="*/ 0 w 38"/>
                <a:gd name="T19" fmla="*/ 4 h 31"/>
                <a:gd name="T20" fmla="*/ 1 w 38"/>
                <a:gd name="T21" fmla="*/ 3 h 31"/>
                <a:gd name="T22" fmla="*/ 3 w 38"/>
                <a:gd name="T23" fmla="*/ 1 h 31"/>
                <a:gd name="T24" fmla="*/ 4 w 38"/>
                <a:gd name="T25" fmla="*/ 1 h 31"/>
                <a:gd name="T26" fmla="*/ 31 w 38"/>
                <a:gd name="T27" fmla="*/ 0 h 31"/>
                <a:gd name="T28" fmla="*/ 31 w 38"/>
                <a:gd name="T29" fmla="*/ 0 h 31"/>
                <a:gd name="T30" fmla="*/ 34 w 38"/>
                <a:gd name="T31" fmla="*/ 0 h 31"/>
                <a:gd name="T32" fmla="*/ 35 w 38"/>
                <a:gd name="T33" fmla="*/ 1 h 31"/>
                <a:gd name="T34" fmla="*/ 36 w 38"/>
                <a:gd name="T35" fmla="*/ 3 h 31"/>
                <a:gd name="T36" fmla="*/ 36 w 38"/>
                <a:gd name="T37" fmla="*/ 4 h 31"/>
                <a:gd name="T38" fmla="*/ 38 w 38"/>
                <a:gd name="T39" fmla="*/ 24 h 31"/>
                <a:gd name="T40" fmla="*/ 38 w 38"/>
                <a:gd name="T41" fmla="*/ 24 h 31"/>
                <a:gd name="T42" fmla="*/ 38 w 38"/>
                <a:gd name="T43" fmla="*/ 26 h 31"/>
                <a:gd name="T44" fmla="*/ 36 w 38"/>
                <a:gd name="T45" fmla="*/ 28 h 31"/>
                <a:gd name="T46" fmla="*/ 35 w 38"/>
                <a:gd name="T47" fmla="*/ 30 h 31"/>
                <a:gd name="T48" fmla="*/ 32 w 38"/>
                <a:gd name="T49" fmla="*/ 30 h 31"/>
                <a:gd name="T50" fmla="*/ 32 w 38"/>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 h="31">
                  <a:moveTo>
                    <a:pt x="32" y="30"/>
                  </a:moveTo>
                  <a:lnTo>
                    <a:pt x="7" y="31"/>
                  </a:lnTo>
                  <a:lnTo>
                    <a:pt x="7" y="31"/>
                  </a:lnTo>
                  <a:lnTo>
                    <a:pt x="4" y="31"/>
                  </a:lnTo>
                  <a:lnTo>
                    <a:pt x="3" y="30"/>
                  </a:lnTo>
                  <a:lnTo>
                    <a:pt x="1" y="28"/>
                  </a:lnTo>
                  <a:lnTo>
                    <a:pt x="0" y="26"/>
                  </a:lnTo>
                  <a:lnTo>
                    <a:pt x="0" y="7"/>
                  </a:lnTo>
                  <a:lnTo>
                    <a:pt x="0" y="7"/>
                  </a:lnTo>
                  <a:lnTo>
                    <a:pt x="0" y="4"/>
                  </a:lnTo>
                  <a:lnTo>
                    <a:pt x="1" y="3"/>
                  </a:lnTo>
                  <a:lnTo>
                    <a:pt x="3" y="1"/>
                  </a:lnTo>
                  <a:lnTo>
                    <a:pt x="4" y="1"/>
                  </a:lnTo>
                  <a:lnTo>
                    <a:pt x="31" y="0"/>
                  </a:lnTo>
                  <a:lnTo>
                    <a:pt x="31" y="0"/>
                  </a:lnTo>
                  <a:lnTo>
                    <a:pt x="34" y="0"/>
                  </a:lnTo>
                  <a:lnTo>
                    <a:pt x="35" y="1"/>
                  </a:lnTo>
                  <a:lnTo>
                    <a:pt x="36" y="3"/>
                  </a:lnTo>
                  <a:lnTo>
                    <a:pt x="36" y="4"/>
                  </a:lnTo>
                  <a:lnTo>
                    <a:pt x="38" y="24"/>
                  </a:lnTo>
                  <a:lnTo>
                    <a:pt x="38" y="24"/>
                  </a:lnTo>
                  <a:lnTo>
                    <a:pt x="38" y="26"/>
                  </a:lnTo>
                  <a:lnTo>
                    <a:pt x="36" y="28"/>
                  </a:lnTo>
                  <a:lnTo>
                    <a:pt x="35" y="30"/>
                  </a:lnTo>
                  <a:lnTo>
                    <a:pt x="32" y="30"/>
                  </a:lnTo>
                  <a:lnTo>
                    <a:pt x="32"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2" name="Freeform 400"/>
            <p:cNvSpPr>
              <a:spLocks/>
            </p:cNvSpPr>
            <p:nvPr/>
          </p:nvSpPr>
          <p:spPr bwMode="auto">
            <a:xfrm>
              <a:off x="3018647" y="1658854"/>
              <a:ext cx="37639" cy="38853"/>
            </a:xfrm>
            <a:custGeom>
              <a:avLst/>
              <a:gdLst>
                <a:gd name="T0" fmla="*/ 25 w 31"/>
                <a:gd name="T1" fmla="*/ 30 h 32"/>
                <a:gd name="T2" fmla="*/ 7 w 31"/>
                <a:gd name="T3" fmla="*/ 32 h 32"/>
                <a:gd name="T4" fmla="*/ 7 w 31"/>
                <a:gd name="T5" fmla="*/ 32 h 32"/>
                <a:gd name="T6" fmla="*/ 4 w 31"/>
                <a:gd name="T7" fmla="*/ 32 h 32"/>
                <a:gd name="T8" fmla="*/ 3 w 31"/>
                <a:gd name="T9" fmla="*/ 30 h 32"/>
                <a:gd name="T10" fmla="*/ 1 w 31"/>
                <a:gd name="T11" fmla="*/ 29 h 32"/>
                <a:gd name="T12" fmla="*/ 1 w 31"/>
                <a:gd name="T13" fmla="*/ 27 h 32"/>
                <a:gd name="T14" fmla="*/ 0 w 31"/>
                <a:gd name="T15" fmla="*/ 7 h 32"/>
                <a:gd name="T16" fmla="*/ 0 w 31"/>
                <a:gd name="T17" fmla="*/ 7 h 32"/>
                <a:gd name="T18" fmla="*/ 0 w 31"/>
                <a:gd name="T19" fmla="*/ 5 h 32"/>
                <a:gd name="T20" fmla="*/ 1 w 31"/>
                <a:gd name="T21" fmla="*/ 3 h 32"/>
                <a:gd name="T22" fmla="*/ 3 w 31"/>
                <a:gd name="T23" fmla="*/ 2 h 32"/>
                <a:gd name="T24" fmla="*/ 4 w 31"/>
                <a:gd name="T25" fmla="*/ 2 h 32"/>
                <a:gd name="T26" fmla="*/ 24 w 31"/>
                <a:gd name="T27" fmla="*/ 0 h 32"/>
                <a:gd name="T28" fmla="*/ 24 w 31"/>
                <a:gd name="T29" fmla="*/ 0 h 32"/>
                <a:gd name="T30" fmla="*/ 25 w 31"/>
                <a:gd name="T31" fmla="*/ 0 h 32"/>
                <a:gd name="T32" fmla="*/ 27 w 31"/>
                <a:gd name="T33" fmla="*/ 2 h 32"/>
                <a:gd name="T34" fmla="*/ 28 w 31"/>
                <a:gd name="T35" fmla="*/ 3 h 32"/>
                <a:gd name="T36" fmla="*/ 30 w 31"/>
                <a:gd name="T37" fmla="*/ 6 h 32"/>
                <a:gd name="T38" fmla="*/ 31 w 31"/>
                <a:gd name="T39" fmla="*/ 25 h 32"/>
                <a:gd name="T40" fmla="*/ 31 w 31"/>
                <a:gd name="T41" fmla="*/ 25 h 32"/>
                <a:gd name="T42" fmla="*/ 30 w 31"/>
                <a:gd name="T43" fmla="*/ 27 h 32"/>
                <a:gd name="T44" fmla="*/ 30 w 31"/>
                <a:gd name="T45" fmla="*/ 29 h 32"/>
                <a:gd name="T46" fmla="*/ 27 w 31"/>
                <a:gd name="T47" fmla="*/ 30 h 32"/>
                <a:gd name="T48" fmla="*/ 25 w 31"/>
                <a:gd name="T49" fmla="*/ 30 h 32"/>
                <a:gd name="T50" fmla="*/ 25 w 31"/>
                <a:gd name="T51"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5" y="30"/>
                  </a:moveTo>
                  <a:lnTo>
                    <a:pt x="7" y="32"/>
                  </a:lnTo>
                  <a:lnTo>
                    <a:pt x="7" y="32"/>
                  </a:lnTo>
                  <a:lnTo>
                    <a:pt x="4" y="32"/>
                  </a:lnTo>
                  <a:lnTo>
                    <a:pt x="3" y="30"/>
                  </a:lnTo>
                  <a:lnTo>
                    <a:pt x="1" y="29"/>
                  </a:lnTo>
                  <a:lnTo>
                    <a:pt x="1" y="27"/>
                  </a:lnTo>
                  <a:lnTo>
                    <a:pt x="0" y="7"/>
                  </a:lnTo>
                  <a:lnTo>
                    <a:pt x="0" y="7"/>
                  </a:lnTo>
                  <a:lnTo>
                    <a:pt x="0" y="5"/>
                  </a:lnTo>
                  <a:lnTo>
                    <a:pt x="1" y="3"/>
                  </a:lnTo>
                  <a:lnTo>
                    <a:pt x="3" y="2"/>
                  </a:lnTo>
                  <a:lnTo>
                    <a:pt x="4" y="2"/>
                  </a:lnTo>
                  <a:lnTo>
                    <a:pt x="24" y="0"/>
                  </a:lnTo>
                  <a:lnTo>
                    <a:pt x="24" y="0"/>
                  </a:lnTo>
                  <a:lnTo>
                    <a:pt x="25" y="0"/>
                  </a:lnTo>
                  <a:lnTo>
                    <a:pt x="27" y="2"/>
                  </a:lnTo>
                  <a:lnTo>
                    <a:pt x="28" y="3"/>
                  </a:lnTo>
                  <a:lnTo>
                    <a:pt x="30" y="6"/>
                  </a:lnTo>
                  <a:lnTo>
                    <a:pt x="31" y="25"/>
                  </a:lnTo>
                  <a:lnTo>
                    <a:pt x="31" y="25"/>
                  </a:lnTo>
                  <a:lnTo>
                    <a:pt x="30" y="27"/>
                  </a:lnTo>
                  <a:lnTo>
                    <a:pt x="30" y="29"/>
                  </a:lnTo>
                  <a:lnTo>
                    <a:pt x="27" y="30"/>
                  </a:lnTo>
                  <a:lnTo>
                    <a:pt x="25" y="30"/>
                  </a:lnTo>
                  <a:lnTo>
                    <a:pt x="25"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3" name="Freeform 401"/>
            <p:cNvSpPr>
              <a:spLocks/>
            </p:cNvSpPr>
            <p:nvPr/>
          </p:nvSpPr>
          <p:spPr bwMode="auto">
            <a:xfrm>
              <a:off x="2972509" y="1662497"/>
              <a:ext cx="37639" cy="37639"/>
            </a:xfrm>
            <a:custGeom>
              <a:avLst/>
              <a:gdLst>
                <a:gd name="T0" fmla="*/ 27 w 31"/>
                <a:gd name="T1" fmla="*/ 30 h 31"/>
                <a:gd name="T2" fmla="*/ 7 w 31"/>
                <a:gd name="T3" fmla="*/ 31 h 31"/>
                <a:gd name="T4" fmla="*/ 7 w 31"/>
                <a:gd name="T5" fmla="*/ 31 h 31"/>
                <a:gd name="T6" fmla="*/ 5 w 31"/>
                <a:gd name="T7" fmla="*/ 31 h 31"/>
                <a:gd name="T8" fmla="*/ 4 w 31"/>
                <a:gd name="T9" fmla="*/ 30 h 31"/>
                <a:gd name="T10" fmla="*/ 3 w 31"/>
                <a:gd name="T11" fmla="*/ 29 h 31"/>
                <a:gd name="T12" fmla="*/ 1 w 31"/>
                <a:gd name="T13" fmla="*/ 26 h 31"/>
                <a:gd name="T14" fmla="*/ 0 w 31"/>
                <a:gd name="T15" fmla="*/ 7 h 31"/>
                <a:gd name="T16" fmla="*/ 0 w 31"/>
                <a:gd name="T17" fmla="*/ 7 h 31"/>
                <a:gd name="T18" fmla="*/ 1 w 31"/>
                <a:gd name="T19" fmla="*/ 4 h 31"/>
                <a:gd name="T20" fmla="*/ 1 w 31"/>
                <a:gd name="T21" fmla="*/ 3 h 31"/>
                <a:gd name="T22" fmla="*/ 4 w 31"/>
                <a:gd name="T23" fmla="*/ 2 h 31"/>
                <a:gd name="T24" fmla="*/ 5 w 31"/>
                <a:gd name="T25" fmla="*/ 0 h 31"/>
                <a:gd name="T26" fmla="*/ 24 w 31"/>
                <a:gd name="T27" fmla="*/ 0 h 31"/>
                <a:gd name="T28" fmla="*/ 24 w 31"/>
                <a:gd name="T29" fmla="*/ 0 h 31"/>
                <a:gd name="T30" fmla="*/ 27 w 31"/>
                <a:gd name="T31" fmla="*/ 0 h 31"/>
                <a:gd name="T32" fmla="*/ 28 w 31"/>
                <a:gd name="T33" fmla="*/ 2 h 31"/>
                <a:gd name="T34" fmla="*/ 30 w 31"/>
                <a:gd name="T35" fmla="*/ 3 h 31"/>
                <a:gd name="T36" fmla="*/ 31 w 31"/>
                <a:gd name="T37" fmla="*/ 4 h 31"/>
                <a:gd name="T38" fmla="*/ 31 w 31"/>
                <a:gd name="T39" fmla="*/ 24 h 31"/>
                <a:gd name="T40" fmla="*/ 31 w 31"/>
                <a:gd name="T41" fmla="*/ 24 h 31"/>
                <a:gd name="T42" fmla="*/ 31 w 31"/>
                <a:gd name="T43" fmla="*/ 26 h 31"/>
                <a:gd name="T44" fmla="*/ 30 w 31"/>
                <a:gd name="T45" fmla="*/ 29 h 31"/>
                <a:gd name="T46" fmla="*/ 28 w 31"/>
                <a:gd name="T47" fmla="*/ 30 h 31"/>
                <a:gd name="T48" fmla="*/ 27 w 31"/>
                <a:gd name="T49" fmla="*/ 30 h 31"/>
                <a:gd name="T50" fmla="*/ 27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0"/>
                  </a:moveTo>
                  <a:lnTo>
                    <a:pt x="7" y="31"/>
                  </a:lnTo>
                  <a:lnTo>
                    <a:pt x="7" y="31"/>
                  </a:lnTo>
                  <a:lnTo>
                    <a:pt x="5" y="31"/>
                  </a:lnTo>
                  <a:lnTo>
                    <a:pt x="4" y="30"/>
                  </a:lnTo>
                  <a:lnTo>
                    <a:pt x="3" y="29"/>
                  </a:lnTo>
                  <a:lnTo>
                    <a:pt x="1" y="26"/>
                  </a:lnTo>
                  <a:lnTo>
                    <a:pt x="0" y="7"/>
                  </a:lnTo>
                  <a:lnTo>
                    <a:pt x="0" y="7"/>
                  </a:lnTo>
                  <a:lnTo>
                    <a:pt x="1" y="4"/>
                  </a:lnTo>
                  <a:lnTo>
                    <a:pt x="1" y="3"/>
                  </a:lnTo>
                  <a:lnTo>
                    <a:pt x="4" y="2"/>
                  </a:lnTo>
                  <a:lnTo>
                    <a:pt x="5" y="0"/>
                  </a:lnTo>
                  <a:lnTo>
                    <a:pt x="24" y="0"/>
                  </a:lnTo>
                  <a:lnTo>
                    <a:pt x="24" y="0"/>
                  </a:lnTo>
                  <a:lnTo>
                    <a:pt x="27" y="0"/>
                  </a:lnTo>
                  <a:lnTo>
                    <a:pt x="28" y="2"/>
                  </a:lnTo>
                  <a:lnTo>
                    <a:pt x="30" y="3"/>
                  </a:lnTo>
                  <a:lnTo>
                    <a:pt x="31" y="4"/>
                  </a:lnTo>
                  <a:lnTo>
                    <a:pt x="31" y="24"/>
                  </a:lnTo>
                  <a:lnTo>
                    <a:pt x="31" y="24"/>
                  </a:lnTo>
                  <a:lnTo>
                    <a:pt x="31" y="26"/>
                  </a:lnTo>
                  <a:lnTo>
                    <a:pt x="30" y="29"/>
                  </a:lnTo>
                  <a:lnTo>
                    <a:pt x="28" y="30"/>
                  </a:lnTo>
                  <a:lnTo>
                    <a:pt x="27" y="30"/>
                  </a:lnTo>
                  <a:lnTo>
                    <a:pt x="27"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4" name="Freeform 402"/>
            <p:cNvSpPr>
              <a:spLocks/>
            </p:cNvSpPr>
            <p:nvPr/>
          </p:nvSpPr>
          <p:spPr bwMode="auto">
            <a:xfrm>
              <a:off x="2928800" y="1664925"/>
              <a:ext cx="37639" cy="38853"/>
            </a:xfrm>
            <a:custGeom>
              <a:avLst/>
              <a:gdLst>
                <a:gd name="T0" fmla="*/ 25 w 31"/>
                <a:gd name="T1" fmla="*/ 31 h 32"/>
                <a:gd name="T2" fmla="*/ 6 w 31"/>
                <a:gd name="T3" fmla="*/ 32 h 32"/>
                <a:gd name="T4" fmla="*/ 6 w 31"/>
                <a:gd name="T5" fmla="*/ 32 h 32"/>
                <a:gd name="T6" fmla="*/ 5 w 31"/>
                <a:gd name="T7" fmla="*/ 31 h 32"/>
                <a:gd name="T8" fmla="*/ 2 w 31"/>
                <a:gd name="T9" fmla="*/ 31 h 32"/>
                <a:gd name="T10" fmla="*/ 1 w 31"/>
                <a:gd name="T11" fmla="*/ 28 h 32"/>
                <a:gd name="T12" fmla="*/ 1 w 31"/>
                <a:gd name="T13" fmla="*/ 27 h 32"/>
                <a:gd name="T14" fmla="*/ 0 w 31"/>
                <a:gd name="T15" fmla="*/ 6 h 32"/>
                <a:gd name="T16" fmla="*/ 0 w 31"/>
                <a:gd name="T17" fmla="*/ 6 h 32"/>
                <a:gd name="T18" fmla="*/ 0 w 31"/>
                <a:gd name="T19" fmla="*/ 5 h 32"/>
                <a:gd name="T20" fmla="*/ 1 w 31"/>
                <a:gd name="T21" fmla="*/ 2 h 32"/>
                <a:gd name="T22" fmla="*/ 2 w 31"/>
                <a:gd name="T23" fmla="*/ 1 h 32"/>
                <a:gd name="T24" fmla="*/ 5 w 31"/>
                <a:gd name="T25" fmla="*/ 1 h 32"/>
                <a:gd name="T26" fmla="*/ 24 w 31"/>
                <a:gd name="T27" fmla="*/ 0 h 32"/>
                <a:gd name="T28" fmla="*/ 24 w 31"/>
                <a:gd name="T29" fmla="*/ 0 h 32"/>
                <a:gd name="T30" fmla="*/ 27 w 31"/>
                <a:gd name="T31" fmla="*/ 0 h 32"/>
                <a:gd name="T32" fmla="*/ 28 w 31"/>
                <a:gd name="T33" fmla="*/ 1 h 32"/>
                <a:gd name="T34" fmla="*/ 29 w 31"/>
                <a:gd name="T35" fmla="*/ 2 h 32"/>
                <a:gd name="T36" fmla="*/ 29 w 31"/>
                <a:gd name="T37" fmla="*/ 5 h 32"/>
                <a:gd name="T38" fmla="*/ 31 w 31"/>
                <a:gd name="T39" fmla="*/ 25 h 32"/>
                <a:gd name="T40" fmla="*/ 31 w 31"/>
                <a:gd name="T41" fmla="*/ 25 h 32"/>
                <a:gd name="T42" fmla="*/ 31 w 31"/>
                <a:gd name="T43" fmla="*/ 27 h 32"/>
                <a:gd name="T44" fmla="*/ 29 w 31"/>
                <a:gd name="T45" fmla="*/ 28 h 32"/>
                <a:gd name="T46" fmla="*/ 28 w 31"/>
                <a:gd name="T47" fmla="*/ 29 h 32"/>
                <a:gd name="T48" fmla="*/ 25 w 31"/>
                <a:gd name="T49" fmla="*/ 31 h 32"/>
                <a:gd name="T50" fmla="*/ 25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5" y="31"/>
                  </a:moveTo>
                  <a:lnTo>
                    <a:pt x="6" y="32"/>
                  </a:lnTo>
                  <a:lnTo>
                    <a:pt x="6" y="32"/>
                  </a:lnTo>
                  <a:lnTo>
                    <a:pt x="5" y="31"/>
                  </a:lnTo>
                  <a:lnTo>
                    <a:pt x="2" y="31"/>
                  </a:lnTo>
                  <a:lnTo>
                    <a:pt x="1" y="28"/>
                  </a:lnTo>
                  <a:lnTo>
                    <a:pt x="1" y="27"/>
                  </a:lnTo>
                  <a:lnTo>
                    <a:pt x="0" y="6"/>
                  </a:lnTo>
                  <a:lnTo>
                    <a:pt x="0" y="6"/>
                  </a:lnTo>
                  <a:lnTo>
                    <a:pt x="0" y="5"/>
                  </a:lnTo>
                  <a:lnTo>
                    <a:pt x="1" y="2"/>
                  </a:lnTo>
                  <a:lnTo>
                    <a:pt x="2" y="1"/>
                  </a:lnTo>
                  <a:lnTo>
                    <a:pt x="5" y="1"/>
                  </a:lnTo>
                  <a:lnTo>
                    <a:pt x="24" y="0"/>
                  </a:lnTo>
                  <a:lnTo>
                    <a:pt x="24" y="0"/>
                  </a:lnTo>
                  <a:lnTo>
                    <a:pt x="27" y="0"/>
                  </a:lnTo>
                  <a:lnTo>
                    <a:pt x="28" y="1"/>
                  </a:lnTo>
                  <a:lnTo>
                    <a:pt x="29" y="2"/>
                  </a:lnTo>
                  <a:lnTo>
                    <a:pt x="29" y="5"/>
                  </a:lnTo>
                  <a:lnTo>
                    <a:pt x="31" y="25"/>
                  </a:lnTo>
                  <a:lnTo>
                    <a:pt x="31" y="25"/>
                  </a:lnTo>
                  <a:lnTo>
                    <a:pt x="31" y="27"/>
                  </a:lnTo>
                  <a:lnTo>
                    <a:pt x="29" y="28"/>
                  </a:lnTo>
                  <a:lnTo>
                    <a:pt x="28" y="29"/>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5" name="Freeform 403"/>
            <p:cNvSpPr>
              <a:spLocks/>
            </p:cNvSpPr>
            <p:nvPr/>
          </p:nvSpPr>
          <p:spPr bwMode="auto">
            <a:xfrm>
              <a:off x="2883876" y="1667354"/>
              <a:ext cx="37639" cy="37639"/>
            </a:xfrm>
            <a:custGeom>
              <a:avLst/>
              <a:gdLst>
                <a:gd name="T0" fmla="*/ 26 w 31"/>
                <a:gd name="T1" fmla="*/ 30 h 31"/>
                <a:gd name="T2" fmla="*/ 7 w 31"/>
                <a:gd name="T3" fmla="*/ 31 h 31"/>
                <a:gd name="T4" fmla="*/ 7 w 31"/>
                <a:gd name="T5" fmla="*/ 31 h 31"/>
                <a:gd name="T6" fmla="*/ 4 w 31"/>
                <a:gd name="T7" fmla="*/ 31 h 31"/>
                <a:gd name="T8" fmla="*/ 3 w 31"/>
                <a:gd name="T9" fmla="*/ 30 h 31"/>
                <a:gd name="T10" fmla="*/ 1 w 31"/>
                <a:gd name="T11" fmla="*/ 29 h 31"/>
                <a:gd name="T12" fmla="*/ 1 w 31"/>
                <a:gd name="T13" fmla="*/ 26 h 31"/>
                <a:gd name="T14" fmla="*/ 0 w 31"/>
                <a:gd name="T15" fmla="*/ 7 h 31"/>
                <a:gd name="T16" fmla="*/ 0 w 31"/>
                <a:gd name="T17" fmla="*/ 7 h 31"/>
                <a:gd name="T18" fmla="*/ 0 w 31"/>
                <a:gd name="T19" fmla="*/ 4 h 31"/>
                <a:gd name="T20" fmla="*/ 1 w 31"/>
                <a:gd name="T21" fmla="*/ 3 h 31"/>
                <a:gd name="T22" fmla="*/ 3 w 31"/>
                <a:gd name="T23" fmla="*/ 2 h 31"/>
                <a:gd name="T24" fmla="*/ 6 w 31"/>
                <a:gd name="T25" fmla="*/ 2 h 31"/>
                <a:gd name="T26" fmla="*/ 24 w 31"/>
                <a:gd name="T27" fmla="*/ 0 h 31"/>
                <a:gd name="T28" fmla="*/ 24 w 31"/>
                <a:gd name="T29" fmla="*/ 0 h 31"/>
                <a:gd name="T30" fmla="*/ 26 w 31"/>
                <a:gd name="T31" fmla="*/ 0 h 31"/>
                <a:gd name="T32" fmla="*/ 28 w 31"/>
                <a:gd name="T33" fmla="*/ 2 h 31"/>
                <a:gd name="T34" fmla="*/ 30 w 31"/>
                <a:gd name="T35" fmla="*/ 3 h 31"/>
                <a:gd name="T36" fmla="*/ 30 w 31"/>
                <a:gd name="T37" fmla="*/ 6 h 31"/>
                <a:gd name="T38" fmla="*/ 31 w 31"/>
                <a:gd name="T39" fmla="*/ 25 h 31"/>
                <a:gd name="T40" fmla="*/ 31 w 31"/>
                <a:gd name="T41" fmla="*/ 25 h 31"/>
                <a:gd name="T42" fmla="*/ 31 w 31"/>
                <a:gd name="T43" fmla="*/ 27 h 31"/>
                <a:gd name="T44" fmla="*/ 30 w 31"/>
                <a:gd name="T45" fmla="*/ 29 h 31"/>
                <a:gd name="T46" fmla="*/ 28 w 31"/>
                <a:gd name="T47" fmla="*/ 30 h 31"/>
                <a:gd name="T48" fmla="*/ 26 w 31"/>
                <a:gd name="T49" fmla="*/ 30 h 31"/>
                <a:gd name="T50" fmla="*/ 26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0"/>
                  </a:moveTo>
                  <a:lnTo>
                    <a:pt x="7" y="31"/>
                  </a:lnTo>
                  <a:lnTo>
                    <a:pt x="7" y="31"/>
                  </a:lnTo>
                  <a:lnTo>
                    <a:pt x="4" y="31"/>
                  </a:lnTo>
                  <a:lnTo>
                    <a:pt x="3" y="30"/>
                  </a:lnTo>
                  <a:lnTo>
                    <a:pt x="1" y="29"/>
                  </a:lnTo>
                  <a:lnTo>
                    <a:pt x="1" y="26"/>
                  </a:lnTo>
                  <a:lnTo>
                    <a:pt x="0" y="7"/>
                  </a:lnTo>
                  <a:lnTo>
                    <a:pt x="0" y="7"/>
                  </a:lnTo>
                  <a:lnTo>
                    <a:pt x="0" y="4"/>
                  </a:lnTo>
                  <a:lnTo>
                    <a:pt x="1" y="3"/>
                  </a:lnTo>
                  <a:lnTo>
                    <a:pt x="3" y="2"/>
                  </a:lnTo>
                  <a:lnTo>
                    <a:pt x="6" y="2"/>
                  </a:lnTo>
                  <a:lnTo>
                    <a:pt x="24" y="0"/>
                  </a:lnTo>
                  <a:lnTo>
                    <a:pt x="24" y="0"/>
                  </a:lnTo>
                  <a:lnTo>
                    <a:pt x="26" y="0"/>
                  </a:lnTo>
                  <a:lnTo>
                    <a:pt x="28" y="2"/>
                  </a:lnTo>
                  <a:lnTo>
                    <a:pt x="30" y="3"/>
                  </a:lnTo>
                  <a:lnTo>
                    <a:pt x="30" y="6"/>
                  </a:lnTo>
                  <a:lnTo>
                    <a:pt x="31" y="25"/>
                  </a:lnTo>
                  <a:lnTo>
                    <a:pt x="31" y="25"/>
                  </a:lnTo>
                  <a:lnTo>
                    <a:pt x="31" y="27"/>
                  </a:lnTo>
                  <a:lnTo>
                    <a:pt x="30" y="29"/>
                  </a:lnTo>
                  <a:lnTo>
                    <a:pt x="28"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6" name="Freeform 404"/>
            <p:cNvSpPr>
              <a:spLocks/>
            </p:cNvSpPr>
            <p:nvPr/>
          </p:nvSpPr>
          <p:spPr bwMode="auto">
            <a:xfrm>
              <a:off x="2840167" y="1669782"/>
              <a:ext cx="37639" cy="38853"/>
            </a:xfrm>
            <a:custGeom>
              <a:avLst/>
              <a:gdLst>
                <a:gd name="T0" fmla="*/ 25 w 31"/>
                <a:gd name="T1" fmla="*/ 31 h 32"/>
                <a:gd name="T2" fmla="*/ 6 w 31"/>
                <a:gd name="T3" fmla="*/ 32 h 32"/>
                <a:gd name="T4" fmla="*/ 6 w 31"/>
                <a:gd name="T5" fmla="*/ 32 h 32"/>
                <a:gd name="T6" fmla="*/ 4 w 31"/>
                <a:gd name="T7" fmla="*/ 32 h 32"/>
                <a:gd name="T8" fmla="*/ 2 w 31"/>
                <a:gd name="T9" fmla="*/ 31 h 32"/>
                <a:gd name="T10" fmla="*/ 1 w 31"/>
                <a:gd name="T11" fmla="*/ 29 h 32"/>
                <a:gd name="T12" fmla="*/ 1 w 31"/>
                <a:gd name="T13" fmla="*/ 27 h 32"/>
                <a:gd name="T14" fmla="*/ 0 w 31"/>
                <a:gd name="T15" fmla="*/ 6 h 32"/>
                <a:gd name="T16" fmla="*/ 0 w 31"/>
                <a:gd name="T17" fmla="*/ 6 h 32"/>
                <a:gd name="T18" fmla="*/ 0 w 31"/>
                <a:gd name="T19" fmla="*/ 5 h 32"/>
                <a:gd name="T20" fmla="*/ 1 w 31"/>
                <a:gd name="T21" fmla="*/ 4 h 32"/>
                <a:gd name="T22" fmla="*/ 2 w 31"/>
                <a:gd name="T23" fmla="*/ 2 h 32"/>
                <a:gd name="T24" fmla="*/ 4 w 31"/>
                <a:gd name="T25" fmla="*/ 1 h 32"/>
                <a:gd name="T26" fmla="*/ 24 w 31"/>
                <a:gd name="T27" fmla="*/ 0 h 32"/>
                <a:gd name="T28" fmla="*/ 24 w 31"/>
                <a:gd name="T29" fmla="*/ 0 h 32"/>
                <a:gd name="T30" fmla="*/ 25 w 31"/>
                <a:gd name="T31" fmla="*/ 1 h 32"/>
                <a:gd name="T32" fmla="*/ 27 w 31"/>
                <a:gd name="T33" fmla="*/ 1 h 32"/>
                <a:gd name="T34" fmla="*/ 28 w 31"/>
                <a:gd name="T35" fmla="*/ 4 h 32"/>
                <a:gd name="T36" fmla="*/ 29 w 31"/>
                <a:gd name="T37" fmla="*/ 5 h 32"/>
                <a:gd name="T38" fmla="*/ 31 w 31"/>
                <a:gd name="T39" fmla="*/ 25 h 32"/>
                <a:gd name="T40" fmla="*/ 31 w 31"/>
                <a:gd name="T41" fmla="*/ 25 h 32"/>
                <a:gd name="T42" fmla="*/ 29 w 31"/>
                <a:gd name="T43" fmla="*/ 27 h 32"/>
                <a:gd name="T44" fmla="*/ 29 w 31"/>
                <a:gd name="T45" fmla="*/ 29 h 32"/>
                <a:gd name="T46" fmla="*/ 27 w 31"/>
                <a:gd name="T47" fmla="*/ 31 h 32"/>
                <a:gd name="T48" fmla="*/ 25 w 31"/>
                <a:gd name="T49" fmla="*/ 31 h 32"/>
                <a:gd name="T50" fmla="*/ 25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5" y="31"/>
                  </a:moveTo>
                  <a:lnTo>
                    <a:pt x="6" y="32"/>
                  </a:lnTo>
                  <a:lnTo>
                    <a:pt x="6" y="32"/>
                  </a:lnTo>
                  <a:lnTo>
                    <a:pt x="4" y="32"/>
                  </a:lnTo>
                  <a:lnTo>
                    <a:pt x="2" y="31"/>
                  </a:lnTo>
                  <a:lnTo>
                    <a:pt x="1" y="29"/>
                  </a:lnTo>
                  <a:lnTo>
                    <a:pt x="1" y="27"/>
                  </a:lnTo>
                  <a:lnTo>
                    <a:pt x="0" y="6"/>
                  </a:lnTo>
                  <a:lnTo>
                    <a:pt x="0" y="6"/>
                  </a:lnTo>
                  <a:lnTo>
                    <a:pt x="0" y="5"/>
                  </a:lnTo>
                  <a:lnTo>
                    <a:pt x="1" y="4"/>
                  </a:lnTo>
                  <a:lnTo>
                    <a:pt x="2" y="2"/>
                  </a:lnTo>
                  <a:lnTo>
                    <a:pt x="4" y="1"/>
                  </a:lnTo>
                  <a:lnTo>
                    <a:pt x="24" y="0"/>
                  </a:lnTo>
                  <a:lnTo>
                    <a:pt x="24" y="0"/>
                  </a:lnTo>
                  <a:lnTo>
                    <a:pt x="25" y="1"/>
                  </a:lnTo>
                  <a:lnTo>
                    <a:pt x="27" y="1"/>
                  </a:lnTo>
                  <a:lnTo>
                    <a:pt x="28" y="4"/>
                  </a:lnTo>
                  <a:lnTo>
                    <a:pt x="29" y="5"/>
                  </a:lnTo>
                  <a:lnTo>
                    <a:pt x="31" y="25"/>
                  </a:lnTo>
                  <a:lnTo>
                    <a:pt x="31" y="25"/>
                  </a:lnTo>
                  <a:lnTo>
                    <a:pt x="29" y="27"/>
                  </a:lnTo>
                  <a:lnTo>
                    <a:pt x="29" y="29"/>
                  </a:lnTo>
                  <a:lnTo>
                    <a:pt x="27" y="31"/>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7" name="Freeform 405"/>
            <p:cNvSpPr>
              <a:spLocks/>
            </p:cNvSpPr>
            <p:nvPr/>
          </p:nvSpPr>
          <p:spPr bwMode="auto">
            <a:xfrm>
              <a:off x="2794029" y="1672210"/>
              <a:ext cx="37639" cy="37639"/>
            </a:xfrm>
            <a:custGeom>
              <a:avLst/>
              <a:gdLst>
                <a:gd name="T0" fmla="*/ 27 w 31"/>
                <a:gd name="T1" fmla="*/ 31 h 31"/>
                <a:gd name="T2" fmla="*/ 7 w 31"/>
                <a:gd name="T3" fmla="*/ 31 h 31"/>
                <a:gd name="T4" fmla="*/ 7 w 31"/>
                <a:gd name="T5" fmla="*/ 31 h 31"/>
                <a:gd name="T6" fmla="*/ 5 w 31"/>
                <a:gd name="T7" fmla="*/ 31 h 31"/>
                <a:gd name="T8" fmla="*/ 4 w 31"/>
                <a:gd name="T9" fmla="*/ 30 h 31"/>
                <a:gd name="T10" fmla="*/ 3 w 31"/>
                <a:gd name="T11" fmla="*/ 29 h 31"/>
                <a:gd name="T12" fmla="*/ 1 w 31"/>
                <a:gd name="T13" fmla="*/ 27 h 31"/>
                <a:gd name="T14" fmla="*/ 0 w 31"/>
                <a:gd name="T15" fmla="*/ 7 h 31"/>
                <a:gd name="T16" fmla="*/ 0 w 31"/>
                <a:gd name="T17" fmla="*/ 7 h 31"/>
                <a:gd name="T18" fmla="*/ 1 w 31"/>
                <a:gd name="T19" fmla="*/ 6 h 31"/>
                <a:gd name="T20" fmla="*/ 1 w 31"/>
                <a:gd name="T21" fmla="*/ 3 h 31"/>
                <a:gd name="T22" fmla="*/ 4 w 31"/>
                <a:gd name="T23" fmla="*/ 2 h 31"/>
                <a:gd name="T24" fmla="*/ 5 w 31"/>
                <a:gd name="T25" fmla="*/ 2 h 31"/>
                <a:gd name="T26" fmla="*/ 24 w 31"/>
                <a:gd name="T27" fmla="*/ 0 h 31"/>
                <a:gd name="T28" fmla="*/ 24 w 31"/>
                <a:gd name="T29" fmla="*/ 0 h 31"/>
                <a:gd name="T30" fmla="*/ 27 w 31"/>
                <a:gd name="T31" fmla="*/ 0 h 31"/>
                <a:gd name="T32" fmla="*/ 28 w 31"/>
                <a:gd name="T33" fmla="*/ 2 h 31"/>
                <a:gd name="T34" fmla="*/ 30 w 31"/>
                <a:gd name="T35" fmla="*/ 3 h 31"/>
                <a:gd name="T36" fmla="*/ 30 w 31"/>
                <a:gd name="T37" fmla="*/ 6 h 31"/>
                <a:gd name="T38" fmla="*/ 31 w 31"/>
                <a:gd name="T39" fmla="*/ 25 h 31"/>
                <a:gd name="T40" fmla="*/ 31 w 31"/>
                <a:gd name="T41" fmla="*/ 25 h 31"/>
                <a:gd name="T42" fmla="*/ 31 w 31"/>
                <a:gd name="T43" fmla="*/ 27 h 31"/>
                <a:gd name="T44" fmla="*/ 30 w 31"/>
                <a:gd name="T45" fmla="*/ 29 h 31"/>
                <a:gd name="T46" fmla="*/ 28 w 31"/>
                <a:gd name="T47" fmla="*/ 30 h 31"/>
                <a:gd name="T48" fmla="*/ 27 w 31"/>
                <a:gd name="T49" fmla="*/ 31 h 31"/>
                <a:gd name="T50" fmla="*/ 27 w 31"/>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1"/>
                  </a:moveTo>
                  <a:lnTo>
                    <a:pt x="7" y="31"/>
                  </a:lnTo>
                  <a:lnTo>
                    <a:pt x="7" y="31"/>
                  </a:lnTo>
                  <a:lnTo>
                    <a:pt x="5" y="31"/>
                  </a:lnTo>
                  <a:lnTo>
                    <a:pt x="4" y="30"/>
                  </a:lnTo>
                  <a:lnTo>
                    <a:pt x="3" y="29"/>
                  </a:lnTo>
                  <a:lnTo>
                    <a:pt x="1" y="27"/>
                  </a:lnTo>
                  <a:lnTo>
                    <a:pt x="0" y="7"/>
                  </a:lnTo>
                  <a:lnTo>
                    <a:pt x="0" y="7"/>
                  </a:lnTo>
                  <a:lnTo>
                    <a:pt x="1" y="6"/>
                  </a:lnTo>
                  <a:lnTo>
                    <a:pt x="1" y="3"/>
                  </a:lnTo>
                  <a:lnTo>
                    <a:pt x="4" y="2"/>
                  </a:lnTo>
                  <a:lnTo>
                    <a:pt x="5" y="2"/>
                  </a:lnTo>
                  <a:lnTo>
                    <a:pt x="24" y="0"/>
                  </a:lnTo>
                  <a:lnTo>
                    <a:pt x="24" y="0"/>
                  </a:lnTo>
                  <a:lnTo>
                    <a:pt x="27" y="0"/>
                  </a:lnTo>
                  <a:lnTo>
                    <a:pt x="28" y="2"/>
                  </a:lnTo>
                  <a:lnTo>
                    <a:pt x="30" y="3"/>
                  </a:lnTo>
                  <a:lnTo>
                    <a:pt x="30" y="6"/>
                  </a:lnTo>
                  <a:lnTo>
                    <a:pt x="31" y="25"/>
                  </a:lnTo>
                  <a:lnTo>
                    <a:pt x="31" y="25"/>
                  </a:lnTo>
                  <a:lnTo>
                    <a:pt x="31" y="27"/>
                  </a:lnTo>
                  <a:lnTo>
                    <a:pt x="30" y="29"/>
                  </a:lnTo>
                  <a:lnTo>
                    <a:pt x="28" y="30"/>
                  </a:lnTo>
                  <a:lnTo>
                    <a:pt x="27" y="31"/>
                  </a:lnTo>
                  <a:lnTo>
                    <a:pt x="27"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8" name="Freeform 407"/>
            <p:cNvSpPr>
              <a:spLocks/>
            </p:cNvSpPr>
            <p:nvPr/>
          </p:nvSpPr>
          <p:spPr bwMode="auto">
            <a:xfrm>
              <a:off x="2749104" y="1675852"/>
              <a:ext cx="37639" cy="37639"/>
            </a:xfrm>
            <a:custGeom>
              <a:avLst/>
              <a:gdLst>
                <a:gd name="T0" fmla="*/ 26 w 31"/>
                <a:gd name="T1" fmla="*/ 30 h 31"/>
                <a:gd name="T2" fmla="*/ 7 w 31"/>
                <a:gd name="T3" fmla="*/ 31 h 31"/>
                <a:gd name="T4" fmla="*/ 7 w 31"/>
                <a:gd name="T5" fmla="*/ 31 h 31"/>
                <a:gd name="T6" fmla="*/ 6 w 31"/>
                <a:gd name="T7" fmla="*/ 31 h 31"/>
                <a:gd name="T8" fmla="*/ 3 w 31"/>
                <a:gd name="T9" fmla="*/ 30 h 31"/>
                <a:gd name="T10" fmla="*/ 2 w 31"/>
                <a:gd name="T11" fmla="*/ 28 h 31"/>
                <a:gd name="T12" fmla="*/ 2 w 31"/>
                <a:gd name="T13" fmla="*/ 26 h 31"/>
                <a:gd name="T14" fmla="*/ 0 w 31"/>
                <a:gd name="T15" fmla="*/ 7 h 31"/>
                <a:gd name="T16" fmla="*/ 0 w 31"/>
                <a:gd name="T17" fmla="*/ 7 h 31"/>
                <a:gd name="T18" fmla="*/ 0 w 31"/>
                <a:gd name="T19" fmla="*/ 4 h 31"/>
                <a:gd name="T20" fmla="*/ 2 w 31"/>
                <a:gd name="T21" fmla="*/ 3 h 31"/>
                <a:gd name="T22" fmla="*/ 3 w 31"/>
                <a:gd name="T23" fmla="*/ 1 h 31"/>
                <a:gd name="T24" fmla="*/ 6 w 31"/>
                <a:gd name="T25" fmla="*/ 1 h 31"/>
                <a:gd name="T26" fmla="*/ 25 w 31"/>
                <a:gd name="T27" fmla="*/ 0 h 31"/>
                <a:gd name="T28" fmla="*/ 25 w 31"/>
                <a:gd name="T29" fmla="*/ 0 h 31"/>
                <a:gd name="T30" fmla="*/ 27 w 31"/>
                <a:gd name="T31" fmla="*/ 0 h 31"/>
                <a:gd name="T32" fmla="*/ 29 w 31"/>
                <a:gd name="T33" fmla="*/ 1 h 31"/>
                <a:gd name="T34" fmla="*/ 30 w 31"/>
                <a:gd name="T35" fmla="*/ 3 h 31"/>
                <a:gd name="T36" fmla="*/ 30 w 31"/>
                <a:gd name="T37" fmla="*/ 4 h 31"/>
                <a:gd name="T38" fmla="*/ 31 w 31"/>
                <a:gd name="T39" fmla="*/ 24 h 31"/>
                <a:gd name="T40" fmla="*/ 31 w 31"/>
                <a:gd name="T41" fmla="*/ 24 h 31"/>
                <a:gd name="T42" fmla="*/ 31 w 31"/>
                <a:gd name="T43" fmla="*/ 27 h 31"/>
                <a:gd name="T44" fmla="*/ 30 w 31"/>
                <a:gd name="T45" fmla="*/ 28 h 31"/>
                <a:gd name="T46" fmla="*/ 29 w 31"/>
                <a:gd name="T47" fmla="*/ 30 h 31"/>
                <a:gd name="T48" fmla="*/ 26 w 31"/>
                <a:gd name="T49" fmla="*/ 30 h 31"/>
                <a:gd name="T50" fmla="*/ 26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0"/>
                  </a:moveTo>
                  <a:lnTo>
                    <a:pt x="7" y="31"/>
                  </a:lnTo>
                  <a:lnTo>
                    <a:pt x="7" y="31"/>
                  </a:lnTo>
                  <a:lnTo>
                    <a:pt x="6" y="31"/>
                  </a:lnTo>
                  <a:lnTo>
                    <a:pt x="3" y="30"/>
                  </a:lnTo>
                  <a:lnTo>
                    <a:pt x="2" y="28"/>
                  </a:lnTo>
                  <a:lnTo>
                    <a:pt x="2" y="26"/>
                  </a:lnTo>
                  <a:lnTo>
                    <a:pt x="0" y="7"/>
                  </a:lnTo>
                  <a:lnTo>
                    <a:pt x="0" y="7"/>
                  </a:lnTo>
                  <a:lnTo>
                    <a:pt x="0" y="4"/>
                  </a:lnTo>
                  <a:lnTo>
                    <a:pt x="2" y="3"/>
                  </a:lnTo>
                  <a:lnTo>
                    <a:pt x="3" y="1"/>
                  </a:lnTo>
                  <a:lnTo>
                    <a:pt x="6" y="1"/>
                  </a:lnTo>
                  <a:lnTo>
                    <a:pt x="25" y="0"/>
                  </a:lnTo>
                  <a:lnTo>
                    <a:pt x="25" y="0"/>
                  </a:lnTo>
                  <a:lnTo>
                    <a:pt x="27" y="0"/>
                  </a:lnTo>
                  <a:lnTo>
                    <a:pt x="29" y="1"/>
                  </a:lnTo>
                  <a:lnTo>
                    <a:pt x="30" y="3"/>
                  </a:lnTo>
                  <a:lnTo>
                    <a:pt x="30" y="4"/>
                  </a:lnTo>
                  <a:lnTo>
                    <a:pt x="31" y="24"/>
                  </a:lnTo>
                  <a:lnTo>
                    <a:pt x="31" y="24"/>
                  </a:lnTo>
                  <a:lnTo>
                    <a:pt x="31" y="27"/>
                  </a:lnTo>
                  <a:lnTo>
                    <a:pt x="30" y="28"/>
                  </a:lnTo>
                  <a:lnTo>
                    <a:pt x="29"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9" name="Freeform 408"/>
            <p:cNvSpPr>
              <a:spLocks/>
            </p:cNvSpPr>
            <p:nvPr/>
          </p:nvSpPr>
          <p:spPr bwMode="auto">
            <a:xfrm>
              <a:off x="2705395" y="1677067"/>
              <a:ext cx="37639" cy="40068"/>
            </a:xfrm>
            <a:custGeom>
              <a:avLst/>
              <a:gdLst>
                <a:gd name="T0" fmla="*/ 26 w 31"/>
                <a:gd name="T1" fmla="*/ 31 h 33"/>
                <a:gd name="T2" fmla="*/ 7 w 31"/>
                <a:gd name="T3" fmla="*/ 33 h 33"/>
                <a:gd name="T4" fmla="*/ 7 w 31"/>
                <a:gd name="T5" fmla="*/ 33 h 33"/>
                <a:gd name="T6" fmla="*/ 4 w 31"/>
                <a:gd name="T7" fmla="*/ 31 h 33"/>
                <a:gd name="T8" fmla="*/ 3 w 31"/>
                <a:gd name="T9" fmla="*/ 31 h 33"/>
                <a:gd name="T10" fmla="*/ 1 w 31"/>
                <a:gd name="T11" fmla="*/ 29 h 33"/>
                <a:gd name="T12" fmla="*/ 1 w 31"/>
                <a:gd name="T13" fmla="*/ 27 h 33"/>
                <a:gd name="T14" fmla="*/ 0 w 31"/>
                <a:gd name="T15" fmla="*/ 7 h 33"/>
                <a:gd name="T16" fmla="*/ 0 w 31"/>
                <a:gd name="T17" fmla="*/ 7 h 33"/>
                <a:gd name="T18" fmla="*/ 0 w 31"/>
                <a:gd name="T19" fmla="*/ 6 h 33"/>
                <a:gd name="T20" fmla="*/ 1 w 31"/>
                <a:gd name="T21" fmla="*/ 3 h 33"/>
                <a:gd name="T22" fmla="*/ 3 w 31"/>
                <a:gd name="T23" fmla="*/ 3 h 33"/>
                <a:gd name="T24" fmla="*/ 5 w 31"/>
                <a:gd name="T25" fmla="*/ 2 h 33"/>
                <a:gd name="T26" fmla="*/ 24 w 31"/>
                <a:gd name="T27" fmla="*/ 0 h 33"/>
                <a:gd name="T28" fmla="*/ 24 w 31"/>
                <a:gd name="T29" fmla="*/ 0 h 33"/>
                <a:gd name="T30" fmla="*/ 26 w 31"/>
                <a:gd name="T31" fmla="*/ 2 h 33"/>
                <a:gd name="T32" fmla="*/ 28 w 31"/>
                <a:gd name="T33" fmla="*/ 2 h 33"/>
                <a:gd name="T34" fmla="*/ 30 w 31"/>
                <a:gd name="T35" fmla="*/ 3 h 33"/>
                <a:gd name="T36" fmla="*/ 30 w 31"/>
                <a:gd name="T37" fmla="*/ 6 h 33"/>
                <a:gd name="T38" fmla="*/ 31 w 31"/>
                <a:gd name="T39" fmla="*/ 26 h 33"/>
                <a:gd name="T40" fmla="*/ 31 w 31"/>
                <a:gd name="T41" fmla="*/ 26 h 33"/>
                <a:gd name="T42" fmla="*/ 31 w 31"/>
                <a:gd name="T43" fmla="*/ 27 h 33"/>
                <a:gd name="T44" fmla="*/ 30 w 31"/>
                <a:gd name="T45" fmla="*/ 29 h 33"/>
                <a:gd name="T46" fmla="*/ 28 w 31"/>
                <a:gd name="T47" fmla="*/ 30 h 33"/>
                <a:gd name="T48" fmla="*/ 26 w 31"/>
                <a:gd name="T49" fmla="*/ 31 h 33"/>
                <a:gd name="T50" fmla="*/ 26 w 31"/>
                <a:gd name="T5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3">
                  <a:moveTo>
                    <a:pt x="26" y="31"/>
                  </a:moveTo>
                  <a:lnTo>
                    <a:pt x="7" y="33"/>
                  </a:lnTo>
                  <a:lnTo>
                    <a:pt x="7" y="33"/>
                  </a:lnTo>
                  <a:lnTo>
                    <a:pt x="4" y="31"/>
                  </a:lnTo>
                  <a:lnTo>
                    <a:pt x="3" y="31"/>
                  </a:lnTo>
                  <a:lnTo>
                    <a:pt x="1" y="29"/>
                  </a:lnTo>
                  <a:lnTo>
                    <a:pt x="1" y="27"/>
                  </a:lnTo>
                  <a:lnTo>
                    <a:pt x="0" y="7"/>
                  </a:lnTo>
                  <a:lnTo>
                    <a:pt x="0" y="7"/>
                  </a:lnTo>
                  <a:lnTo>
                    <a:pt x="0" y="6"/>
                  </a:lnTo>
                  <a:lnTo>
                    <a:pt x="1" y="3"/>
                  </a:lnTo>
                  <a:lnTo>
                    <a:pt x="3" y="3"/>
                  </a:lnTo>
                  <a:lnTo>
                    <a:pt x="5" y="2"/>
                  </a:lnTo>
                  <a:lnTo>
                    <a:pt x="24" y="0"/>
                  </a:lnTo>
                  <a:lnTo>
                    <a:pt x="24" y="0"/>
                  </a:lnTo>
                  <a:lnTo>
                    <a:pt x="26" y="2"/>
                  </a:lnTo>
                  <a:lnTo>
                    <a:pt x="28" y="2"/>
                  </a:lnTo>
                  <a:lnTo>
                    <a:pt x="30" y="3"/>
                  </a:lnTo>
                  <a:lnTo>
                    <a:pt x="30" y="6"/>
                  </a:lnTo>
                  <a:lnTo>
                    <a:pt x="31" y="26"/>
                  </a:lnTo>
                  <a:lnTo>
                    <a:pt x="31" y="26"/>
                  </a:lnTo>
                  <a:lnTo>
                    <a:pt x="31" y="27"/>
                  </a:lnTo>
                  <a:lnTo>
                    <a:pt x="30" y="29"/>
                  </a:lnTo>
                  <a:lnTo>
                    <a:pt x="28" y="30"/>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0" name="Freeform 409"/>
            <p:cNvSpPr>
              <a:spLocks/>
            </p:cNvSpPr>
            <p:nvPr/>
          </p:nvSpPr>
          <p:spPr bwMode="auto">
            <a:xfrm>
              <a:off x="2661685" y="1680709"/>
              <a:ext cx="37639" cy="37639"/>
            </a:xfrm>
            <a:custGeom>
              <a:avLst/>
              <a:gdLst>
                <a:gd name="T0" fmla="*/ 25 w 31"/>
                <a:gd name="T1" fmla="*/ 30 h 31"/>
                <a:gd name="T2" fmla="*/ 6 w 31"/>
                <a:gd name="T3" fmla="*/ 31 h 31"/>
                <a:gd name="T4" fmla="*/ 6 w 31"/>
                <a:gd name="T5" fmla="*/ 31 h 31"/>
                <a:gd name="T6" fmla="*/ 4 w 31"/>
                <a:gd name="T7" fmla="*/ 31 h 31"/>
                <a:gd name="T8" fmla="*/ 2 w 31"/>
                <a:gd name="T9" fmla="*/ 30 h 31"/>
                <a:gd name="T10" fmla="*/ 1 w 31"/>
                <a:gd name="T11" fmla="*/ 28 h 31"/>
                <a:gd name="T12" fmla="*/ 0 w 31"/>
                <a:gd name="T13" fmla="*/ 27 h 31"/>
                <a:gd name="T14" fmla="*/ 0 w 31"/>
                <a:gd name="T15" fmla="*/ 7 h 31"/>
                <a:gd name="T16" fmla="*/ 0 w 31"/>
                <a:gd name="T17" fmla="*/ 7 h 31"/>
                <a:gd name="T18" fmla="*/ 0 w 31"/>
                <a:gd name="T19" fmla="*/ 4 h 31"/>
                <a:gd name="T20" fmla="*/ 1 w 31"/>
                <a:gd name="T21" fmla="*/ 3 h 31"/>
                <a:gd name="T22" fmla="*/ 2 w 31"/>
                <a:gd name="T23" fmla="*/ 1 h 31"/>
                <a:gd name="T24" fmla="*/ 4 w 31"/>
                <a:gd name="T25" fmla="*/ 1 h 31"/>
                <a:gd name="T26" fmla="*/ 24 w 31"/>
                <a:gd name="T27" fmla="*/ 0 h 31"/>
                <a:gd name="T28" fmla="*/ 24 w 31"/>
                <a:gd name="T29" fmla="*/ 0 h 31"/>
                <a:gd name="T30" fmla="*/ 25 w 31"/>
                <a:gd name="T31" fmla="*/ 0 h 31"/>
                <a:gd name="T32" fmla="*/ 27 w 31"/>
                <a:gd name="T33" fmla="*/ 1 h 31"/>
                <a:gd name="T34" fmla="*/ 28 w 31"/>
                <a:gd name="T35" fmla="*/ 3 h 31"/>
                <a:gd name="T36" fmla="*/ 29 w 31"/>
                <a:gd name="T37" fmla="*/ 5 h 31"/>
                <a:gd name="T38" fmla="*/ 31 w 31"/>
                <a:gd name="T39" fmla="*/ 24 h 31"/>
                <a:gd name="T40" fmla="*/ 31 w 31"/>
                <a:gd name="T41" fmla="*/ 24 h 31"/>
                <a:gd name="T42" fmla="*/ 29 w 31"/>
                <a:gd name="T43" fmla="*/ 27 h 31"/>
                <a:gd name="T44" fmla="*/ 29 w 31"/>
                <a:gd name="T45" fmla="*/ 28 h 31"/>
                <a:gd name="T46" fmla="*/ 27 w 31"/>
                <a:gd name="T47" fmla="*/ 30 h 31"/>
                <a:gd name="T48" fmla="*/ 25 w 31"/>
                <a:gd name="T49" fmla="*/ 30 h 31"/>
                <a:gd name="T50" fmla="*/ 25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30"/>
                  </a:moveTo>
                  <a:lnTo>
                    <a:pt x="6" y="31"/>
                  </a:lnTo>
                  <a:lnTo>
                    <a:pt x="6" y="31"/>
                  </a:lnTo>
                  <a:lnTo>
                    <a:pt x="4" y="31"/>
                  </a:lnTo>
                  <a:lnTo>
                    <a:pt x="2" y="30"/>
                  </a:lnTo>
                  <a:lnTo>
                    <a:pt x="1" y="28"/>
                  </a:lnTo>
                  <a:lnTo>
                    <a:pt x="0" y="27"/>
                  </a:lnTo>
                  <a:lnTo>
                    <a:pt x="0" y="7"/>
                  </a:lnTo>
                  <a:lnTo>
                    <a:pt x="0" y="7"/>
                  </a:lnTo>
                  <a:lnTo>
                    <a:pt x="0" y="4"/>
                  </a:lnTo>
                  <a:lnTo>
                    <a:pt x="1" y="3"/>
                  </a:lnTo>
                  <a:lnTo>
                    <a:pt x="2" y="1"/>
                  </a:lnTo>
                  <a:lnTo>
                    <a:pt x="4" y="1"/>
                  </a:lnTo>
                  <a:lnTo>
                    <a:pt x="24" y="0"/>
                  </a:lnTo>
                  <a:lnTo>
                    <a:pt x="24" y="0"/>
                  </a:lnTo>
                  <a:lnTo>
                    <a:pt x="25" y="0"/>
                  </a:lnTo>
                  <a:lnTo>
                    <a:pt x="27" y="1"/>
                  </a:lnTo>
                  <a:lnTo>
                    <a:pt x="28" y="3"/>
                  </a:lnTo>
                  <a:lnTo>
                    <a:pt x="29" y="5"/>
                  </a:lnTo>
                  <a:lnTo>
                    <a:pt x="31" y="24"/>
                  </a:lnTo>
                  <a:lnTo>
                    <a:pt x="31" y="24"/>
                  </a:lnTo>
                  <a:lnTo>
                    <a:pt x="29" y="27"/>
                  </a:lnTo>
                  <a:lnTo>
                    <a:pt x="29" y="28"/>
                  </a:lnTo>
                  <a:lnTo>
                    <a:pt x="27" y="30"/>
                  </a:lnTo>
                  <a:lnTo>
                    <a:pt x="25" y="30"/>
                  </a:lnTo>
                  <a:lnTo>
                    <a:pt x="25"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1" name="Freeform 410"/>
            <p:cNvSpPr>
              <a:spLocks/>
            </p:cNvSpPr>
            <p:nvPr/>
          </p:nvSpPr>
          <p:spPr bwMode="auto">
            <a:xfrm>
              <a:off x="2615547" y="1684352"/>
              <a:ext cx="37639" cy="37639"/>
            </a:xfrm>
            <a:custGeom>
              <a:avLst/>
              <a:gdLst>
                <a:gd name="T0" fmla="*/ 27 w 31"/>
                <a:gd name="T1" fmla="*/ 29 h 31"/>
                <a:gd name="T2" fmla="*/ 6 w 31"/>
                <a:gd name="T3" fmla="*/ 31 h 31"/>
                <a:gd name="T4" fmla="*/ 6 w 31"/>
                <a:gd name="T5" fmla="*/ 31 h 31"/>
                <a:gd name="T6" fmla="*/ 5 w 31"/>
                <a:gd name="T7" fmla="*/ 31 h 31"/>
                <a:gd name="T8" fmla="*/ 4 w 31"/>
                <a:gd name="T9" fmla="*/ 29 h 31"/>
                <a:gd name="T10" fmla="*/ 2 w 31"/>
                <a:gd name="T11" fmla="*/ 28 h 31"/>
                <a:gd name="T12" fmla="*/ 1 w 31"/>
                <a:gd name="T13" fmla="*/ 25 h 31"/>
                <a:gd name="T14" fmla="*/ 0 w 31"/>
                <a:gd name="T15" fmla="*/ 6 h 31"/>
                <a:gd name="T16" fmla="*/ 0 w 31"/>
                <a:gd name="T17" fmla="*/ 6 h 31"/>
                <a:gd name="T18" fmla="*/ 1 w 31"/>
                <a:gd name="T19" fmla="*/ 4 h 31"/>
                <a:gd name="T20" fmla="*/ 1 w 31"/>
                <a:gd name="T21" fmla="*/ 2 h 31"/>
                <a:gd name="T22" fmla="*/ 4 w 31"/>
                <a:gd name="T23" fmla="*/ 1 h 31"/>
                <a:gd name="T24" fmla="*/ 5 w 31"/>
                <a:gd name="T25" fmla="*/ 0 h 31"/>
                <a:gd name="T26" fmla="*/ 24 w 31"/>
                <a:gd name="T27" fmla="*/ 0 h 31"/>
                <a:gd name="T28" fmla="*/ 24 w 31"/>
                <a:gd name="T29" fmla="*/ 0 h 31"/>
                <a:gd name="T30" fmla="*/ 27 w 31"/>
                <a:gd name="T31" fmla="*/ 0 h 31"/>
                <a:gd name="T32" fmla="*/ 28 w 31"/>
                <a:gd name="T33" fmla="*/ 1 h 31"/>
                <a:gd name="T34" fmla="*/ 29 w 31"/>
                <a:gd name="T35" fmla="*/ 2 h 31"/>
                <a:gd name="T36" fmla="*/ 29 w 31"/>
                <a:gd name="T37" fmla="*/ 4 h 31"/>
                <a:gd name="T38" fmla="*/ 31 w 31"/>
                <a:gd name="T39" fmla="*/ 24 h 31"/>
                <a:gd name="T40" fmla="*/ 31 w 31"/>
                <a:gd name="T41" fmla="*/ 24 h 31"/>
                <a:gd name="T42" fmla="*/ 31 w 31"/>
                <a:gd name="T43" fmla="*/ 25 h 31"/>
                <a:gd name="T44" fmla="*/ 29 w 31"/>
                <a:gd name="T45" fmla="*/ 28 h 31"/>
                <a:gd name="T46" fmla="*/ 28 w 31"/>
                <a:gd name="T47" fmla="*/ 29 h 31"/>
                <a:gd name="T48" fmla="*/ 27 w 31"/>
                <a:gd name="T49" fmla="*/ 29 h 31"/>
                <a:gd name="T50" fmla="*/ 27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29"/>
                  </a:moveTo>
                  <a:lnTo>
                    <a:pt x="6" y="31"/>
                  </a:lnTo>
                  <a:lnTo>
                    <a:pt x="6" y="31"/>
                  </a:lnTo>
                  <a:lnTo>
                    <a:pt x="5" y="31"/>
                  </a:lnTo>
                  <a:lnTo>
                    <a:pt x="4" y="29"/>
                  </a:lnTo>
                  <a:lnTo>
                    <a:pt x="2" y="28"/>
                  </a:lnTo>
                  <a:lnTo>
                    <a:pt x="1" y="25"/>
                  </a:lnTo>
                  <a:lnTo>
                    <a:pt x="0" y="6"/>
                  </a:lnTo>
                  <a:lnTo>
                    <a:pt x="0" y="6"/>
                  </a:lnTo>
                  <a:lnTo>
                    <a:pt x="1" y="4"/>
                  </a:lnTo>
                  <a:lnTo>
                    <a:pt x="1" y="2"/>
                  </a:lnTo>
                  <a:lnTo>
                    <a:pt x="4" y="1"/>
                  </a:lnTo>
                  <a:lnTo>
                    <a:pt x="5" y="0"/>
                  </a:lnTo>
                  <a:lnTo>
                    <a:pt x="24" y="0"/>
                  </a:lnTo>
                  <a:lnTo>
                    <a:pt x="24" y="0"/>
                  </a:lnTo>
                  <a:lnTo>
                    <a:pt x="27" y="0"/>
                  </a:lnTo>
                  <a:lnTo>
                    <a:pt x="28" y="1"/>
                  </a:lnTo>
                  <a:lnTo>
                    <a:pt x="29" y="2"/>
                  </a:lnTo>
                  <a:lnTo>
                    <a:pt x="29" y="4"/>
                  </a:lnTo>
                  <a:lnTo>
                    <a:pt x="31" y="24"/>
                  </a:lnTo>
                  <a:lnTo>
                    <a:pt x="31" y="24"/>
                  </a:lnTo>
                  <a:lnTo>
                    <a:pt x="31" y="25"/>
                  </a:lnTo>
                  <a:lnTo>
                    <a:pt x="29" y="28"/>
                  </a:lnTo>
                  <a:lnTo>
                    <a:pt x="28" y="29"/>
                  </a:lnTo>
                  <a:lnTo>
                    <a:pt x="27" y="29"/>
                  </a:lnTo>
                  <a:lnTo>
                    <a:pt x="27"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2" name="Freeform 411"/>
            <p:cNvSpPr>
              <a:spLocks/>
            </p:cNvSpPr>
            <p:nvPr/>
          </p:nvSpPr>
          <p:spPr bwMode="auto">
            <a:xfrm>
              <a:off x="2570623" y="1685566"/>
              <a:ext cx="37639" cy="37639"/>
            </a:xfrm>
            <a:custGeom>
              <a:avLst/>
              <a:gdLst>
                <a:gd name="T0" fmla="*/ 26 w 31"/>
                <a:gd name="T1" fmla="*/ 31 h 31"/>
                <a:gd name="T2" fmla="*/ 7 w 31"/>
                <a:gd name="T3" fmla="*/ 31 h 31"/>
                <a:gd name="T4" fmla="*/ 7 w 31"/>
                <a:gd name="T5" fmla="*/ 31 h 31"/>
                <a:gd name="T6" fmla="*/ 6 w 31"/>
                <a:gd name="T7" fmla="*/ 31 h 31"/>
                <a:gd name="T8" fmla="*/ 3 w 31"/>
                <a:gd name="T9" fmla="*/ 30 h 31"/>
                <a:gd name="T10" fmla="*/ 2 w 31"/>
                <a:gd name="T11" fmla="*/ 28 h 31"/>
                <a:gd name="T12" fmla="*/ 2 w 31"/>
                <a:gd name="T13" fmla="*/ 27 h 31"/>
                <a:gd name="T14" fmla="*/ 0 w 31"/>
                <a:gd name="T15" fmla="*/ 7 h 31"/>
                <a:gd name="T16" fmla="*/ 0 w 31"/>
                <a:gd name="T17" fmla="*/ 7 h 31"/>
                <a:gd name="T18" fmla="*/ 0 w 31"/>
                <a:gd name="T19" fmla="*/ 5 h 31"/>
                <a:gd name="T20" fmla="*/ 2 w 31"/>
                <a:gd name="T21" fmla="*/ 3 h 31"/>
                <a:gd name="T22" fmla="*/ 3 w 31"/>
                <a:gd name="T23" fmla="*/ 1 h 31"/>
                <a:gd name="T24" fmla="*/ 6 w 31"/>
                <a:gd name="T25" fmla="*/ 1 h 31"/>
                <a:gd name="T26" fmla="*/ 25 w 31"/>
                <a:gd name="T27" fmla="*/ 0 h 31"/>
                <a:gd name="T28" fmla="*/ 25 w 31"/>
                <a:gd name="T29" fmla="*/ 0 h 31"/>
                <a:gd name="T30" fmla="*/ 27 w 31"/>
                <a:gd name="T31" fmla="*/ 0 h 31"/>
                <a:gd name="T32" fmla="*/ 29 w 31"/>
                <a:gd name="T33" fmla="*/ 1 h 31"/>
                <a:gd name="T34" fmla="*/ 30 w 31"/>
                <a:gd name="T35" fmla="*/ 3 h 31"/>
                <a:gd name="T36" fmla="*/ 30 w 31"/>
                <a:gd name="T37" fmla="*/ 5 h 31"/>
                <a:gd name="T38" fmla="*/ 31 w 31"/>
                <a:gd name="T39" fmla="*/ 24 h 31"/>
                <a:gd name="T40" fmla="*/ 31 w 31"/>
                <a:gd name="T41" fmla="*/ 24 h 31"/>
                <a:gd name="T42" fmla="*/ 31 w 31"/>
                <a:gd name="T43" fmla="*/ 27 h 31"/>
                <a:gd name="T44" fmla="*/ 30 w 31"/>
                <a:gd name="T45" fmla="*/ 28 h 31"/>
                <a:gd name="T46" fmla="*/ 29 w 31"/>
                <a:gd name="T47" fmla="*/ 30 h 31"/>
                <a:gd name="T48" fmla="*/ 26 w 31"/>
                <a:gd name="T49" fmla="*/ 31 h 31"/>
                <a:gd name="T50" fmla="*/ 26 w 31"/>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1"/>
                  </a:moveTo>
                  <a:lnTo>
                    <a:pt x="7" y="31"/>
                  </a:lnTo>
                  <a:lnTo>
                    <a:pt x="7" y="31"/>
                  </a:lnTo>
                  <a:lnTo>
                    <a:pt x="6" y="31"/>
                  </a:lnTo>
                  <a:lnTo>
                    <a:pt x="3" y="30"/>
                  </a:lnTo>
                  <a:lnTo>
                    <a:pt x="2" y="28"/>
                  </a:lnTo>
                  <a:lnTo>
                    <a:pt x="2" y="27"/>
                  </a:lnTo>
                  <a:lnTo>
                    <a:pt x="0" y="7"/>
                  </a:lnTo>
                  <a:lnTo>
                    <a:pt x="0" y="7"/>
                  </a:lnTo>
                  <a:lnTo>
                    <a:pt x="0" y="5"/>
                  </a:lnTo>
                  <a:lnTo>
                    <a:pt x="2" y="3"/>
                  </a:lnTo>
                  <a:lnTo>
                    <a:pt x="3" y="1"/>
                  </a:lnTo>
                  <a:lnTo>
                    <a:pt x="6" y="1"/>
                  </a:lnTo>
                  <a:lnTo>
                    <a:pt x="25" y="0"/>
                  </a:lnTo>
                  <a:lnTo>
                    <a:pt x="25" y="0"/>
                  </a:lnTo>
                  <a:lnTo>
                    <a:pt x="27" y="0"/>
                  </a:lnTo>
                  <a:lnTo>
                    <a:pt x="29" y="1"/>
                  </a:lnTo>
                  <a:lnTo>
                    <a:pt x="30" y="3"/>
                  </a:lnTo>
                  <a:lnTo>
                    <a:pt x="30" y="5"/>
                  </a:lnTo>
                  <a:lnTo>
                    <a:pt x="31" y="24"/>
                  </a:lnTo>
                  <a:lnTo>
                    <a:pt x="31" y="24"/>
                  </a:lnTo>
                  <a:lnTo>
                    <a:pt x="31" y="27"/>
                  </a:lnTo>
                  <a:lnTo>
                    <a:pt x="30" y="28"/>
                  </a:lnTo>
                  <a:lnTo>
                    <a:pt x="29" y="30"/>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3" name="Freeform 412"/>
            <p:cNvSpPr>
              <a:spLocks/>
            </p:cNvSpPr>
            <p:nvPr/>
          </p:nvSpPr>
          <p:spPr bwMode="auto">
            <a:xfrm>
              <a:off x="2526913" y="1689209"/>
              <a:ext cx="37639" cy="37639"/>
            </a:xfrm>
            <a:custGeom>
              <a:avLst/>
              <a:gdLst>
                <a:gd name="T0" fmla="*/ 25 w 31"/>
                <a:gd name="T1" fmla="*/ 29 h 31"/>
                <a:gd name="T2" fmla="*/ 7 w 31"/>
                <a:gd name="T3" fmla="*/ 31 h 31"/>
                <a:gd name="T4" fmla="*/ 7 w 31"/>
                <a:gd name="T5" fmla="*/ 31 h 31"/>
                <a:gd name="T6" fmla="*/ 4 w 31"/>
                <a:gd name="T7" fmla="*/ 31 h 31"/>
                <a:gd name="T8" fmla="*/ 3 w 31"/>
                <a:gd name="T9" fmla="*/ 29 h 31"/>
                <a:gd name="T10" fmla="*/ 1 w 31"/>
                <a:gd name="T11" fmla="*/ 28 h 31"/>
                <a:gd name="T12" fmla="*/ 1 w 31"/>
                <a:gd name="T13" fmla="*/ 25 h 31"/>
                <a:gd name="T14" fmla="*/ 0 w 31"/>
                <a:gd name="T15" fmla="*/ 7 h 31"/>
                <a:gd name="T16" fmla="*/ 0 w 31"/>
                <a:gd name="T17" fmla="*/ 7 h 31"/>
                <a:gd name="T18" fmla="*/ 0 w 31"/>
                <a:gd name="T19" fmla="*/ 4 h 31"/>
                <a:gd name="T20" fmla="*/ 1 w 31"/>
                <a:gd name="T21" fmla="*/ 2 h 31"/>
                <a:gd name="T22" fmla="*/ 3 w 31"/>
                <a:gd name="T23" fmla="*/ 1 h 31"/>
                <a:gd name="T24" fmla="*/ 5 w 31"/>
                <a:gd name="T25" fmla="*/ 1 h 31"/>
                <a:gd name="T26" fmla="*/ 24 w 31"/>
                <a:gd name="T27" fmla="*/ 0 h 31"/>
                <a:gd name="T28" fmla="*/ 24 w 31"/>
                <a:gd name="T29" fmla="*/ 0 h 31"/>
                <a:gd name="T30" fmla="*/ 25 w 31"/>
                <a:gd name="T31" fmla="*/ 0 h 31"/>
                <a:gd name="T32" fmla="*/ 28 w 31"/>
                <a:gd name="T33" fmla="*/ 1 h 31"/>
                <a:gd name="T34" fmla="*/ 30 w 31"/>
                <a:gd name="T35" fmla="*/ 2 h 31"/>
                <a:gd name="T36" fmla="*/ 30 w 31"/>
                <a:gd name="T37" fmla="*/ 4 h 31"/>
                <a:gd name="T38" fmla="*/ 31 w 31"/>
                <a:gd name="T39" fmla="*/ 24 h 31"/>
                <a:gd name="T40" fmla="*/ 31 w 31"/>
                <a:gd name="T41" fmla="*/ 24 h 31"/>
                <a:gd name="T42" fmla="*/ 31 w 31"/>
                <a:gd name="T43" fmla="*/ 27 h 31"/>
                <a:gd name="T44" fmla="*/ 30 w 31"/>
                <a:gd name="T45" fmla="*/ 28 h 31"/>
                <a:gd name="T46" fmla="*/ 28 w 31"/>
                <a:gd name="T47" fmla="*/ 29 h 31"/>
                <a:gd name="T48" fmla="*/ 25 w 31"/>
                <a:gd name="T49" fmla="*/ 29 h 31"/>
                <a:gd name="T50" fmla="*/ 25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29"/>
                  </a:moveTo>
                  <a:lnTo>
                    <a:pt x="7" y="31"/>
                  </a:lnTo>
                  <a:lnTo>
                    <a:pt x="7" y="31"/>
                  </a:lnTo>
                  <a:lnTo>
                    <a:pt x="4" y="31"/>
                  </a:lnTo>
                  <a:lnTo>
                    <a:pt x="3" y="29"/>
                  </a:lnTo>
                  <a:lnTo>
                    <a:pt x="1" y="28"/>
                  </a:lnTo>
                  <a:lnTo>
                    <a:pt x="1" y="25"/>
                  </a:lnTo>
                  <a:lnTo>
                    <a:pt x="0" y="7"/>
                  </a:lnTo>
                  <a:lnTo>
                    <a:pt x="0" y="7"/>
                  </a:lnTo>
                  <a:lnTo>
                    <a:pt x="0" y="4"/>
                  </a:lnTo>
                  <a:lnTo>
                    <a:pt x="1" y="2"/>
                  </a:lnTo>
                  <a:lnTo>
                    <a:pt x="3" y="1"/>
                  </a:lnTo>
                  <a:lnTo>
                    <a:pt x="5" y="1"/>
                  </a:lnTo>
                  <a:lnTo>
                    <a:pt x="24" y="0"/>
                  </a:lnTo>
                  <a:lnTo>
                    <a:pt x="24" y="0"/>
                  </a:lnTo>
                  <a:lnTo>
                    <a:pt x="25" y="0"/>
                  </a:lnTo>
                  <a:lnTo>
                    <a:pt x="28" y="1"/>
                  </a:lnTo>
                  <a:lnTo>
                    <a:pt x="30" y="2"/>
                  </a:lnTo>
                  <a:lnTo>
                    <a:pt x="30" y="4"/>
                  </a:lnTo>
                  <a:lnTo>
                    <a:pt x="31" y="24"/>
                  </a:lnTo>
                  <a:lnTo>
                    <a:pt x="31" y="24"/>
                  </a:lnTo>
                  <a:lnTo>
                    <a:pt x="31" y="27"/>
                  </a:lnTo>
                  <a:lnTo>
                    <a:pt x="30" y="28"/>
                  </a:lnTo>
                  <a:lnTo>
                    <a:pt x="28" y="29"/>
                  </a:lnTo>
                  <a:lnTo>
                    <a:pt x="25" y="29"/>
                  </a:lnTo>
                  <a:lnTo>
                    <a:pt x="25"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4" name="Freeform 413"/>
            <p:cNvSpPr>
              <a:spLocks/>
            </p:cNvSpPr>
            <p:nvPr/>
          </p:nvSpPr>
          <p:spPr bwMode="auto">
            <a:xfrm>
              <a:off x="3004078" y="1616359"/>
              <a:ext cx="37639" cy="37639"/>
            </a:xfrm>
            <a:custGeom>
              <a:avLst/>
              <a:gdLst>
                <a:gd name="T0" fmla="*/ 25 w 31"/>
                <a:gd name="T1" fmla="*/ 31 h 31"/>
                <a:gd name="T2" fmla="*/ 6 w 31"/>
                <a:gd name="T3" fmla="*/ 31 h 31"/>
                <a:gd name="T4" fmla="*/ 6 w 31"/>
                <a:gd name="T5" fmla="*/ 31 h 31"/>
                <a:gd name="T6" fmla="*/ 4 w 31"/>
                <a:gd name="T7" fmla="*/ 31 h 31"/>
                <a:gd name="T8" fmla="*/ 2 w 31"/>
                <a:gd name="T9" fmla="*/ 30 h 31"/>
                <a:gd name="T10" fmla="*/ 1 w 31"/>
                <a:gd name="T11" fmla="*/ 29 h 31"/>
                <a:gd name="T12" fmla="*/ 0 w 31"/>
                <a:gd name="T13" fmla="*/ 27 h 31"/>
                <a:gd name="T14" fmla="*/ 0 w 31"/>
                <a:gd name="T15" fmla="*/ 7 h 31"/>
                <a:gd name="T16" fmla="*/ 0 w 31"/>
                <a:gd name="T17" fmla="*/ 7 h 31"/>
                <a:gd name="T18" fmla="*/ 0 w 31"/>
                <a:gd name="T19" fmla="*/ 6 h 31"/>
                <a:gd name="T20" fmla="*/ 1 w 31"/>
                <a:gd name="T21" fmla="*/ 3 h 31"/>
                <a:gd name="T22" fmla="*/ 2 w 31"/>
                <a:gd name="T23" fmla="*/ 2 h 31"/>
                <a:gd name="T24" fmla="*/ 4 w 31"/>
                <a:gd name="T25" fmla="*/ 2 h 31"/>
                <a:gd name="T26" fmla="*/ 23 w 31"/>
                <a:gd name="T27" fmla="*/ 0 h 31"/>
                <a:gd name="T28" fmla="*/ 23 w 31"/>
                <a:gd name="T29" fmla="*/ 0 h 31"/>
                <a:gd name="T30" fmla="*/ 25 w 31"/>
                <a:gd name="T31" fmla="*/ 0 h 31"/>
                <a:gd name="T32" fmla="*/ 27 w 31"/>
                <a:gd name="T33" fmla="*/ 2 h 31"/>
                <a:gd name="T34" fmla="*/ 28 w 31"/>
                <a:gd name="T35" fmla="*/ 3 h 31"/>
                <a:gd name="T36" fmla="*/ 29 w 31"/>
                <a:gd name="T37" fmla="*/ 6 h 31"/>
                <a:gd name="T38" fmla="*/ 31 w 31"/>
                <a:gd name="T39" fmla="*/ 25 h 31"/>
                <a:gd name="T40" fmla="*/ 31 w 31"/>
                <a:gd name="T41" fmla="*/ 25 h 31"/>
                <a:gd name="T42" fmla="*/ 29 w 31"/>
                <a:gd name="T43" fmla="*/ 27 h 31"/>
                <a:gd name="T44" fmla="*/ 29 w 31"/>
                <a:gd name="T45" fmla="*/ 29 h 31"/>
                <a:gd name="T46" fmla="*/ 27 w 31"/>
                <a:gd name="T47" fmla="*/ 30 h 31"/>
                <a:gd name="T48" fmla="*/ 25 w 31"/>
                <a:gd name="T49" fmla="*/ 31 h 31"/>
                <a:gd name="T50" fmla="*/ 25 w 31"/>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31"/>
                  </a:moveTo>
                  <a:lnTo>
                    <a:pt x="6" y="31"/>
                  </a:lnTo>
                  <a:lnTo>
                    <a:pt x="6" y="31"/>
                  </a:lnTo>
                  <a:lnTo>
                    <a:pt x="4" y="31"/>
                  </a:lnTo>
                  <a:lnTo>
                    <a:pt x="2" y="30"/>
                  </a:lnTo>
                  <a:lnTo>
                    <a:pt x="1" y="29"/>
                  </a:lnTo>
                  <a:lnTo>
                    <a:pt x="0" y="27"/>
                  </a:lnTo>
                  <a:lnTo>
                    <a:pt x="0" y="7"/>
                  </a:lnTo>
                  <a:lnTo>
                    <a:pt x="0" y="7"/>
                  </a:lnTo>
                  <a:lnTo>
                    <a:pt x="0" y="6"/>
                  </a:lnTo>
                  <a:lnTo>
                    <a:pt x="1" y="3"/>
                  </a:lnTo>
                  <a:lnTo>
                    <a:pt x="2" y="2"/>
                  </a:lnTo>
                  <a:lnTo>
                    <a:pt x="4" y="2"/>
                  </a:lnTo>
                  <a:lnTo>
                    <a:pt x="23" y="0"/>
                  </a:lnTo>
                  <a:lnTo>
                    <a:pt x="23" y="0"/>
                  </a:lnTo>
                  <a:lnTo>
                    <a:pt x="25" y="0"/>
                  </a:lnTo>
                  <a:lnTo>
                    <a:pt x="27" y="2"/>
                  </a:lnTo>
                  <a:lnTo>
                    <a:pt x="28" y="3"/>
                  </a:lnTo>
                  <a:lnTo>
                    <a:pt x="29" y="6"/>
                  </a:lnTo>
                  <a:lnTo>
                    <a:pt x="31" y="25"/>
                  </a:lnTo>
                  <a:lnTo>
                    <a:pt x="31" y="25"/>
                  </a:lnTo>
                  <a:lnTo>
                    <a:pt x="29" y="27"/>
                  </a:lnTo>
                  <a:lnTo>
                    <a:pt x="29" y="29"/>
                  </a:lnTo>
                  <a:lnTo>
                    <a:pt x="27" y="30"/>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5" name="Freeform 414"/>
            <p:cNvSpPr>
              <a:spLocks/>
            </p:cNvSpPr>
            <p:nvPr/>
          </p:nvSpPr>
          <p:spPr bwMode="auto">
            <a:xfrm>
              <a:off x="2957939" y="1620001"/>
              <a:ext cx="37639" cy="37639"/>
            </a:xfrm>
            <a:custGeom>
              <a:avLst/>
              <a:gdLst>
                <a:gd name="T0" fmla="*/ 27 w 31"/>
                <a:gd name="T1" fmla="*/ 30 h 31"/>
                <a:gd name="T2" fmla="*/ 7 w 31"/>
                <a:gd name="T3" fmla="*/ 31 h 31"/>
                <a:gd name="T4" fmla="*/ 7 w 31"/>
                <a:gd name="T5" fmla="*/ 31 h 31"/>
                <a:gd name="T6" fmla="*/ 5 w 31"/>
                <a:gd name="T7" fmla="*/ 31 h 31"/>
                <a:gd name="T8" fmla="*/ 3 w 31"/>
                <a:gd name="T9" fmla="*/ 30 h 31"/>
                <a:gd name="T10" fmla="*/ 3 w 31"/>
                <a:gd name="T11" fmla="*/ 28 h 31"/>
                <a:gd name="T12" fmla="*/ 1 w 31"/>
                <a:gd name="T13" fmla="*/ 26 h 31"/>
                <a:gd name="T14" fmla="*/ 0 w 31"/>
                <a:gd name="T15" fmla="*/ 7 h 31"/>
                <a:gd name="T16" fmla="*/ 0 w 31"/>
                <a:gd name="T17" fmla="*/ 7 h 31"/>
                <a:gd name="T18" fmla="*/ 1 w 31"/>
                <a:gd name="T19" fmla="*/ 4 h 31"/>
                <a:gd name="T20" fmla="*/ 1 w 31"/>
                <a:gd name="T21" fmla="*/ 3 h 31"/>
                <a:gd name="T22" fmla="*/ 3 w 31"/>
                <a:gd name="T23" fmla="*/ 1 h 31"/>
                <a:gd name="T24" fmla="*/ 5 w 31"/>
                <a:gd name="T25" fmla="*/ 1 h 31"/>
                <a:gd name="T26" fmla="*/ 24 w 31"/>
                <a:gd name="T27" fmla="*/ 0 h 31"/>
                <a:gd name="T28" fmla="*/ 24 w 31"/>
                <a:gd name="T29" fmla="*/ 0 h 31"/>
                <a:gd name="T30" fmla="*/ 27 w 31"/>
                <a:gd name="T31" fmla="*/ 0 h 31"/>
                <a:gd name="T32" fmla="*/ 28 w 31"/>
                <a:gd name="T33" fmla="*/ 1 h 31"/>
                <a:gd name="T34" fmla="*/ 30 w 31"/>
                <a:gd name="T35" fmla="*/ 3 h 31"/>
                <a:gd name="T36" fmla="*/ 30 w 31"/>
                <a:gd name="T37" fmla="*/ 4 h 31"/>
                <a:gd name="T38" fmla="*/ 31 w 31"/>
                <a:gd name="T39" fmla="*/ 24 h 31"/>
                <a:gd name="T40" fmla="*/ 31 w 31"/>
                <a:gd name="T41" fmla="*/ 24 h 31"/>
                <a:gd name="T42" fmla="*/ 31 w 31"/>
                <a:gd name="T43" fmla="*/ 27 h 31"/>
                <a:gd name="T44" fmla="*/ 30 w 31"/>
                <a:gd name="T45" fmla="*/ 28 h 31"/>
                <a:gd name="T46" fmla="*/ 28 w 31"/>
                <a:gd name="T47" fmla="*/ 30 h 31"/>
                <a:gd name="T48" fmla="*/ 27 w 31"/>
                <a:gd name="T49" fmla="*/ 30 h 31"/>
                <a:gd name="T50" fmla="*/ 27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0"/>
                  </a:moveTo>
                  <a:lnTo>
                    <a:pt x="7" y="31"/>
                  </a:lnTo>
                  <a:lnTo>
                    <a:pt x="7" y="31"/>
                  </a:lnTo>
                  <a:lnTo>
                    <a:pt x="5" y="31"/>
                  </a:lnTo>
                  <a:lnTo>
                    <a:pt x="3" y="30"/>
                  </a:lnTo>
                  <a:lnTo>
                    <a:pt x="3" y="28"/>
                  </a:lnTo>
                  <a:lnTo>
                    <a:pt x="1" y="26"/>
                  </a:lnTo>
                  <a:lnTo>
                    <a:pt x="0" y="7"/>
                  </a:lnTo>
                  <a:lnTo>
                    <a:pt x="0" y="7"/>
                  </a:lnTo>
                  <a:lnTo>
                    <a:pt x="1" y="4"/>
                  </a:lnTo>
                  <a:lnTo>
                    <a:pt x="1" y="3"/>
                  </a:lnTo>
                  <a:lnTo>
                    <a:pt x="3" y="1"/>
                  </a:lnTo>
                  <a:lnTo>
                    <a:pt x="5" y="1"/>
                  </a:lnTo>
                  <a:lnTo>
                    <a:pt x="24" y="0"/>
                  </a:lnTo>
                  <a:lnTo>
                    <a:pt x="24" y="0"/>
                  </a:lnTo>
                  <a:lnTo>
                    <a:pt x="27" y="0"/>
                  </a:lnTo>
                  <a:lnTo>
                    <a:pt x="28" y="1"/>
                  </a:lnTo>
                  <a:lnTo>
                    <a:pt x="30" y="3"/>
                  </a:lnTo>
                  <a:lnTo>
                    <a:pt x="30" y="4"/>
                  </a:lnTo>
                  <a:lnTo>
                    <a:pt x="31" y="24"/>
                  </a:lnTo>
                  <a:lnTo>
                    <a:pt x="31" y="24"/>
                  </a:lnTo>
                  <a:lnTo>
                    <a:pt x="31" y="27"/>
                  </a:lnTo>
                  <a:lnTo>
                    <a:pt x="30" y="28"/>
                  </a:lnTo>
                  <a:lnTo>
                    <a:pt x="28" y="30"/>
                  </a:lnTo>
                  <a:lnTo>
                    <a:pt x="27" y="30"/>
                  </a:lnTo>
                  <a:lnTo>
                    <a:pt x="27"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6" name="Freeform 415"/>
            <p:cNvSpPr>
              <a:spLocks/>
            </p:cNvSpPr>
            <p:nvPr/>
          </p:nvSpPr>
          <p:spPr bwMode="auto">
            <a:xfrm>
              <a:off x="2913015" y="1621216"/>
              <a:ext cx="37639" cy="40068"/>
            </a:xfrm>
            <a:custGeom>
              <a:avLst/>
              <a:gdLst>
                <a:gd name="T0" fmla="*/ 26 w 31"/>
                <a:gd name="T1" fmla="*/ 31 h 33"/>
                <a:gd name="T2" fmla="*/ 7 w 31"/>
                <a:gd name="T3" fmla="*/ 33 h 33"/>
                <a:gd name="T4" fmla="*/ 7 w 31"/>
                <a:gd name="T5" fmla="*/ 33 h 33"/>
                <a:gd name="T6" fmla="*/ 6 w 31"/>
                <a:gd name="T7" fmla="*/ 31 h 33"/>
                <a:gd name="T8" fmla="*/ 3 w 31"/>
                <a:gd name="T9" fmla="*/ 31 h 33"/>
                <a:gd name="T10" fmla="*/ 2 w 31"/>
                <a:gd name="T11" fmla="*/ 29 h 33"/>
                <a:gd name="T12" fmla="*/ 2 w 31"/>
                <a:gd name="T13" fmla="*/ 27 h 33"/>
                <a:gd name="T14" fmla="*/ 0 w 31"/>
                <a:gd name="T15" fmla="*/ 7 h 33"/>
                <a:gd name="T16" fmla="*/ 0 w 31"/>
                <a:gd name="T17" fmla="*/ 7 h 33"/>
                <a:gd name="T18" fmla="*/ 0 w 31"/>
                <a:gd name="T19" fmla="*/ 6 h 33"/>
                <a:gd name="T20" fmla="*/ 2 w 31"/>
                <a:gd name="T21" fmla="*/ 3 h 33"/>
                <a:gd name="T22" fmla="*/ 3 w 31"/>
                <a:gd name="T23" fmla="*/ 3 h 33"/>
                <a:gd name="T24" fmla="*/ 6 w 31"/>
                <a:gd name="T25" fmla="*/ 2 h 33"/>
                <a:gd name="T26" fmla="*/ 25 w 31"/>
                <a:gd name="T27" fmla="*/ 0 h 33"/>
                <a:gd name="T28" fmla="*/ 25 w 31"/>
                <a:gd name="T29" fmla="*/ 0 h 33"/>
                <a:gd name="T30" fmla="*/ 26 w 31"/>
                <a:gd name="T31" fmla="*/ 2 h 33"/>
                <a:gd name="T32" fmla="*/ 29 w 31"/>
                <a:gd name="T33" fmla="*/ 2 h 33"/>
                <a:gd name="T34" fmla="*/ 30 w 31"/>
                <a:gd name="T35" fmla="*/ 4 h 33"/>
                <a:gd name="T36" fmla="*/ 30 w 31"/>
                <a:gd name="T37" fmla="*/ 6 h 33"/>
                <a:gd name="T38" fmla="*/ 31 w 31"/>
                <a:gd name="T39" fmla="*/ 26 h 33"/>
                <a:gd name="T40" fmla="*/ 31 w 31"/>
                <a:gd name="T41" fmla="*/ 26 h 33"/>
                <a:gd name="T42" fmla="*/ 31 w 31"/>
                <a:gd name="T43" fmla="*/ 27 h 33"/>
                <a:gd name="T44" fmla="*/ 30 w 31"/>
                <a:gd name="T45" fmla="*/ 29 h 33"/>
                <a:gd name="T46" fmla="*/ 29 w 31"/>
                <a:gd name="T47" fmla="*/ 30 h 33"/>
                <a:gd name="T48" fmla="*/ 26 w 31"/>
                <a:gd name="T49" fmla="*/ 31 h 33"/>
                <a:gd name="T50" fmla="*/ 26 w 31"/>
                <a:gd name="T5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3">
                  <a:moveTo>
                    <a:pt x="26" y="31"/>
                  </a:moveTo>
                  <a:lnTo>
                    <a:pt x="7" y="33"/>
                  </a:lnTo>
                  <a:lnTo>
                    <a:pt x="7" y="33"/>
                  </a:lnTo>
                  <a:lnTo>
                    <a:pt x="6" y="31"/>
                  </a:lnTo>
                  <a:lnTo>
                    <a:pt x="3" y="31"/>
                  </a:lnTo>
                  <a:lnTo>
                    <a:pt x="2" y="29"/>
                  </a:lnTo>
                  <a:lnTo>
                    <a:pt x="2" y="27"/>
                  </a:lnTo>
                  <a:lnTo>
                    <a:pt x="0" y="7"/>
                  </a:lnTo>
                  <a:lnTo>
                    <a:pt x="0" y="7"/>
                  </a:lnTo>
                  <a:lnTo>
                    <a:pt x="0" y="6"/>
                  </a:lnTo>
                  <a:lnTo>
                    <a:pt x="2" y="3"/>
                  </a:lnTo>
                  <a:lnTo>
                    <a:pt x="3" y="3"/>
                  </a:lnTo>
                  <a:lnTo>
                    <a:pt x="6" y="2"/>
                  </a:lnTo>
                  <a:lnTo>
                    <a:pt x="25" y="0"/>
                  </a:lnTo>
                  <a:lnTo>
                    <a:pt x="25" y="0"/>
                  </a:lnTo>
                  <a:lnTo>
                    <a:pt x="26" y="2"/>
                  </a:lnTo>
                  <a:lnTo>
                    <a:pt x="29" y="2"/>
                  </a:lnTo>
                  <a:lnTo>
                    <a:pt x="30" y="4"/>
                  </a:lnTo>
                  <a:lnTo>
                    <a:pt x="30" y="6"/>
                  </a:lnTo>
                  <a:lnTo>
                    <a:pt x="31" y="26"/>
                  </a:lnTo>
                  <a:lnTo>
                    <a:pt x="31" y="26"/>
                  </a:lnTo>
                  <a:lnTo>
                    <a:pt x="31" y="27"/>
                  </a:lnTo>
                  <a:lnTo>
                    <a:pt x="30" y="29"/>
                  </a:lnTo>
                  <a:lnTo>
                    <a:pt x="29" y="30"/>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7" name="Freeform 416"/>
            <p:cNvSpPr>
              <a:spLocks/>
            </p:cNvSpPr>
            <p:nvPr/>
          </p:nvSpPr>
          <p:spPr bwMode="auto">
            <a:xfrm>
              <a:off x="2869306" y="1624858"/>
              <a:ext cx="37639" cy="37639"/>
            </a:xfrm>
            <a:custGeom>
              <a:avLst/>
              <a:gdLst>
                <a:gd name="T0" fmla="*/ 26 w 31"/>
                <a:gd name="T1" fmla="*/ 30 h 31"/>
                <a:gd name="T2" fmla="*/ 7 w 31"/>
                <a:gd name="T3" fmla="*/ 31 h 31"/>
                <a:gd name="T4" fmla="*/ 7 w 31"/>
                <a:gd name="T5" fmla="*/ 31 h 31"/>
                <a:gd name="T6" fmla="*/ 4 w 31"/>
                <a:gd name="T7" fmla="*/ 31 h 31"/>
                <a:gd name="T8" fmla="*/ 3 w 31"/>
                <a:gd name="T9" fmla="*/ 30 h 31"/>
                <a:gd name="T10" fmla="*/ 1 w 31"/>
                <a:gd name="T11" fmla="*/ 28 h 31"/>
                <a:gd name="T12" fmla="*/ 1 w 31"/>
                <a:gd name="T13" fmla="*/ 27 h 31"/>
                <a:gd name="T14" fmla="*/ 0 w 31"/>
                <a:gd name="T15" fmla="*/ 7 h 31"/>
                <a:gd name="T16" fmla="*/ 0 w 31"/>
                <a:gd name="T17" fmla="*/ 7 h 31"/>
                <a:gd name="T18" fmla="*/ 0 w 31"/>
                <a:gd name="T19" fmla="*/ 4 h 31"/>
                <a:gd name="T20" fmla="*/ 1 w 31"/>
                <a:gd name="T21" fmla="*/ 3 h 31"/>
                <a:gd name="T22" fmla="*/ 3 w 31"/>
                <a:gd name="T23" fmla="*/ 1 h 31"/>
                <a:gd name="T24" fmla="*/ 4 w 31"/>
                <a:gd name="T25" fmla="*/ 1 h 31"/>
                <a:gd name="T26" fmla="*/ 24 w 31"/>
                <a:gd name="T27" fmla="*/ 0 h 31"/>
                <a:gd name="T28" fmla="*/ 24 w 31"/>
                <a:gd name="T29" fmla="*/ 0 h 31"/>
                <a:gd name="T30" fmla="*/ 26 w 31"/>
                <a:gd name="T31" fmla="*/ 0 h 31"/>
                <a:gd name="T32" fmla="*/ 28 w 31"/>
                <a:gd name="T33" fmla="*/ 1 h 31"/>
                <a:gd name="T34" fmla="*/ 28 w 31"/>
                <a:gd name="T35" fmla="*/ 3 h 31"/>
                <a:gd name="T36" fmla="*/ 30 w 31"/>
                <a:gd name="T37" fmla="*/ 6 h 31"/>
                <a:gd name="T38" fmla="*/ 31 w 31"/>
                <a:gd name="T39" fmla="*/ 24 h 31"/>
                <a:gd name="T40" fmla="*/ 31 w 31"/>
                <a:gd name="T41" fmla="*/ 24 h 31"/>
                <a:gd name="T42" fmla="*/ 31 w 31"/>
                <a:gd name="T43" fmla="*/ 27 h 31"/>
                <a:gd name="T44" fmla="*/ 30 w 31"/>
                <a:gd name="T45" fmla="*/ 28 h 31"/>
                <a:gd name="T46" fmla="*/ 28 w 31"/>
                <a:gd name="T47" fmla="*/ 30 h 31"/>
                <a:gd name="T48" fmla="*/ 26 w 31"/>
                <a:gd name="T49" fmla="*/ 30 h 31"/>
                <a:gd name="T50" fmla="*/ 26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0"/>
                  </a:moveTo>
                  <a:lnTo>
                    <a:pt x="7" y="31"/>
                  </a:lnTo>
                  <a:lnTo>
                    <a:pt x="7" y="31"/>
                  </a:lnTo>
                  <a:lnTo>
                    <a:pt x="4" y="31"/>
                  </a:lnTo>
                  <a:lnTo>
                    <a:pt x="3" y="30"/>
                  </a:lnTo>
                  <a:lnTo>
                    <a:pt x="1" y="28"/>
                  </a:lnTo>
                  <a:lnTo>
                    <a:pt x="1" y="27"/>
                  </a:lnTo>
                  <a:lnTo>
                    <a:pt x="0" y="7"/>
                  </a:lnTo>
                  <a:lnTo>
                    <a:pt x="0" y="7"/>
                  </a:lnTo>
                  <a:lnTo>
                    <a:pt x="0" y="4"/>
                  </a:lnTo>
                  <a:lnTo>
                    <a:pt x="1" y="3"/>
                  </a:lnTo>
                  <a:lnTo>
                    <a:pt x="3" y="1"/>
                  </a:lnTo>
                  <a:lnTo>
                    <a:pt x="4" y="1"/>
                  </a:lnTo>
                  <a:lnTo>
                    <a:pt x="24" y="0"/>
                  </a:lnTo>
                  <a:lnTo>
                    <a:pt x="24" y="0"/>
                  </a:lnTo>
                  <a:lnTo>
                    <a:pt x="26" y="0"/>
                  </a:lnTo>
                  <a:lnTo>
                    <a:pt x="28" y="1"/>
                  </a:lnTo>
                  <a:lnTo>
                    <a:pt x="28" y="3"/>
                  </a:lnTo>
                  <a:lnTo>
                    <a:pt x="30" y="6"/>
                  </a:lnTo>
                  <a:lnTo>
                    <a:pt x="31" y="24"/>
                  </a:lnTo>
                  <a:lnTo>
                    <a:pt x="31" y="24"/>
                  </a:lnTo>
                  <a:lnTo>
                    <a:pt x="31" y="27"/>
                  </a:lnTo>
                  <a:lnTo>
                    <a:pt x="30" y="28"/>
                  </a:lnTo>
                  <a:lnTo>
                    <a:pt x="28"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8" name="Freeform 417"/>
            <p:cNvSpPr>
              <a:spLocks/>
            </p:cNvSpPr>
            <p:nvPr/>
          </p:nvSpPr>
          <p:spPr bwMode="auto">
            <a:xfrm>
              <a:off x="2825596" y="1628501"/>
              <a:ext cx="35211" cy="37639"/>
            </a:xfrm>
            <a:custGeom>
              <a:avLst/>
              <a:gdLst>
                <a:gd name="T0" fmla="*/ 25 w 29"/>
                <a:gd name="T1" fmla="*/ 30 h 31"/>
                <a:gd name="T2" fmla="*/ 6 w 29"/>
                <a:gd name="T3" fmla="*/ 31 h 31"/>
                <a:gd name="T4" fmla="*/ 6 w 29"/>
                <a:gd name="T5" fmla="*/ 31 h 31"/>
                <a:gd name="T6" fmla="*/ 4 w 29"/>
                <a:gd name="T7" fmla="*/ 31 h 31"/>
                <a:gd name="T8" fmla="*/ 2 w 29"/>
                <a:gd name="T9" fmla="*/ 30 h 31"/>
                <a:gd name="T10" fmla="*/ 1 w 29"/>
                <a:gd name="T11" fmla="*/ 28 h 31"/>
                <a:gd name="T12" fmla="*/ 0 w 29"/>
                <a:gd name="T13" fmla="*/ 25 h 31"/>
                <a:gd name="T14" fmla="*/ 0 w 29"/>
                <a:gd name="T15" fmla="*/ 7 h 31"/>
                <a:gd name="T16" fmla="*/ 0 w 29"/>
                <a:gd name="T17" fmla="*/ 7 h 31"/>
                <a:gd name="T18" fmla="*/ 0 w 29"/>
                <a:gd name="T19" fmla="*/ 4 h 31"/>
                <a:gd name="T20" fmla="*/ 1 w 29"/>
                <a:gd name="T21" fmla="*/ 3 h 31"/>
                <a:gd name="T22" fmla="*/ 2 w 29"/>
                <a:gd name="T23" fmla="*/ 1 h 31"/>
                <a:gd name="T24" fmla="*/ 4 w 29"/>
                <a:gd name="T25" fmla="*/ 0 h 31"/>
                <a:gd name="T26" fmla="*/ 22 w 29"/>
                <a:gd name="T27" fmla="*/ 0 h 31"/>
                <a:gd name="T28" fmla="*/ 22 w 29"/>
                <a:gd name="T29" fmla="*/ 0 h 31"/>
                <a:gd name="T30" fmla="*/ 25 w 29"/>
                <a:gd name="T31" fmla="*/ 0 h 31"/>
                <a:gd name="T32" fmla="*/ 27 w 29"/>
                <a:gd name="T33" fmla="*/ 1 h 31"/>
                <a:gd name="T34" fmla="*/ 28 w 29"/>
                <a:gd name="T35" fmla="*/ 3 h 31"/>
                <a:gd name="T36" fmla="*/ 29 w 29"/>
                <a:gd name="T37" fmla="*/ 4 h 31"/>
                <a:gd name="T38" fmla="*/ 29 w 29"/>
                <a:gd name="T39" fmla="*/ 24 h 31"/>
                <a:gd name="T40" fmla="*/ 29 w 29"/>
                <a:gd name="T41" fmla="*/ 24 h 31"/>
                <a:gd name="T42" fmla="*/ 29 w 29"/>
                <a:gd name="T43" fmla="*/ 25 h 31"/>
                <a:gd name="T44" fmla="*/ 28 w 29"/>
                <a:gd name="T45" fmla="*/ 28 h 31"/>
                <a:gd name="T46" fmla="*/ 27 w 29"/>
                <a:gd name="T47" fmla="*/ 30 h 31"/>
                <a:gd name="T48" fmla="*/ 25 w 29"/>
                <a:gd name="T49" fmla="*/ 30 h 31"/>
                <a:gd name="T50" fmla="*/ 25 w 29"/>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1">
                  <a:moveTo>
                    <a:pt x="25" y="30"/>
                  </a:moveTo>
                  <a:lnTo>
                    <a:pt x="6" y="31"/>
                  </a:lnTo>
                  <a:lnTo>
                    <a:pt x="6" y="31"/>
                  </a:lnTo>
                  <a:lnTo>
                    <a:pt x="4" y="31"/>
                  </a:lnTo>
                  <a:lnTo>
                    <a:pt x="2" y="30"/>
                  </a:lnTo>
                  <a:lnTo>
                    <a:pt x="1" y="28"/>
                  </a:lnTo>
                  <a:lnTo>
                    <a:pt x="0" y="25"/>
                  </a:lnTo>
                  <a:lnTo>
                    <a:pt x="0" y="7"/>
                  </a:lnTo>
                  <a:lnTo>
                    <a:pt x="0" y="7"/>
                  </a:lnTo>
                  <a:lnTo>
                    <a:pt x="0" y="4"/>
                  </a:lnTo>
                  <a:lnTo>
                    <a:pt x="1" y="3"/>
                  </a:lnTo>
                  <a:lnTo>
                    <a:pt x="2" y="1"/>
                  </a:lnTo>
                  <a:lnTo>
                    <a:pt x="4" y="0"/>
                  </a:lnTo>
                  <a:lnTo>
                    <a:pt x="22" y="0"/>
                  </a:lnTo>
                  <a:lnTo>
                    <a:pt x="22" y="0"/>
                  </a:lnTo>
                  <a:lnTo>
                    <a:pt x="25" y="0"/>
                  </a:lnTo>
                  <a:lnTo>
                    <a:pt x="27" y="1"/>
                  </a:lnTo>
                  <a:lnTo>
                    <a:pt x="28" y="3"/>
                  </a:lnTo>
                  <a:lnTo>
                    <a:pt x="29" y="4"/>
                  </a:lnTo>
                  <a:lnTo>
                    <a:pt x="29" y="24"/>
                  </a:lnTo>
                  <a:lnTo>
                    <a:pt x="29" y="24"/>
                  </a:lnTo>
                  <a:lnTo>
                    <a:pt x="29" y="25"/>
                  </a:lnTo>
                  <a:lnTo>
                    <a:pt x="28" y="28"/>
                  </a:lnTo>
                  <a:lnTo>
                    <a:pt x="27" y="30"/>
                  </a:lnTo>
                  <a:lnTo>
                    <a:pt x="25" y="30"/>
                  </a:lnTo>
                  <a:lnTo>
                    <a:pt x="25"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9" name="Freeform 418"/>
            <p:cNvSpPr>
              <a:spLocks/>
            </p:cNvSpPr>
            <p:nvPr/>
          </p:nvSpPr>
          <p:spPr bwMode="auto">
            <a:xfrm>
              <a:off x="2779458" y="1629714"/>
              <a:ext cx="37639" cy="37639"/>
            </a:xfrm>
            <a:custGeom>
              <a:avLst/>
              <a:gdLst>
                <a:gd name="T0" fmla="*/ 25 w 31"/>
                <a:gd name="T1" fmla="*/ 31 h 31"/>
                <a:gd name="T2" fmla="*/ 6 w 31"/>
                <a:gd name="T3" fmla="*/ 31 h 31"/>
                <a:gd name="T4" fmla="*/ 6 w 31"/>
                <a:gd name="T5" fmla="*/ 31 h 31"/>
                <a:gd name="T6" fmla="*/ 5 w 31"/>
                <a:gd name="T7" fmla="*/ 31 h 31"/>
                <a:gd name="T8" fmla="*/ 2 w 31"/>
                <a:gd name="T9" fmla="*/ 30 h 31"/>
                <a:gd name="T10" fmla="*/ 2 w 31"/>
                <a:gd name="T11" fmla="*/ 29 h 31"/>
                <a:gd name="T12" fmla="*/ 1 w 31"/>
                <a:gd name="T13" fmla="*/ 27 h 31"/>
                <a:gd name="T14" fmla="*/ 0 w 31"/>
                <a:gd name="T15" fmla="*/ 7 h 31"/>
                <a:gd name="T16" fmla="*/ 0 w 31"/>
                <a:gd name="T17" fmla="*/ 7 h 31"/>
                <a:gd name="T18" fmla="*/ 0 w 31"/>
                <a:gd name="T19" fmla="*/ 6 h 31"/>
                <a:gd name="T20" fmla="*/ 1 w 31"/>
                <a:gd name="T21" fmla="*/ 3 h 31"/>
                <a:gd name="T22" fmla="*/ 2 w 31"/>
                <a:gd name="T23" fmla="*/ 2 h 31"/>
                <a:gd name="T24" fmla="*/ 5 w 31"/>
                <a:gd name="T25" fmla="*/ 2 h 31"/>
                <a:gd name="T26" fmla="*/ 24 w 31"/>
                <a:gd name="T27" fmla="*/ 0 h 31"/>
                <a:gd name="T28" fmla="*/ 24 w 31"/>
                <a:gd name="T29" fmla="*/ 0 h 31"/>
                <a:gd name="T30" fmla="*/ 27 w 31"/>
                <a:gd name="T31" fmla="*/ 0 h 31"/>
                <a:gd name="T32" fmla="*/ 28 w 31"/>
                <a:gd name="T33" fmla="*/ 2 h 31"/>
                <a:gd name="T34" fmla="*/ 29 w 31"/>
                <a:gd name="T35" fmla="*/ 3 h 31"/>
                <a:gd name="T36" fmla="*/ 29 w 31"/>
                <a:gd name="T37" fmla="*/ 6 h 31"/>
                <a:gd name="T38" fmla="*/ 31 w 31"/>
                <a:gd name="T39" fmla="*/ 24 h 31"/>
                <a:gd name="T40" fmla="*/ 31 w 31"/>
                <a:gd name="T41" fmla="*/ 24 h 31"/>
                <a:gd name="T42" fmla="*/ 31 w 31"/>
                <a:gd name="T43" fmla="*/ 27 h 31"/>
                <a:gd name="T44" fmla="*/ 29 w 31"/>
                <a:gd name="T45" fmla="*/ 29 h 31"/>
                <a:gd name="T46" fmla="*/ 28 w 31"/>
                <a:gd name="T47" fmla="*/ 30 h 31"/>
                <a:gd name="T48" fmla="*/ 25 w 31"/>
                <a:gd name="T49" fmla="*/ 31 h 31"/>
                <a:gd name="T50" fmla="*/ 25 w 31"/>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31"/>
                  </a:moveTo>
                  <a:lnTo>
                    <a:pt x="6" y="31"/>
                  </a:lnTo>
                  <a:lnTo>
                    <a:pt x="6" y="31"/>
                  </a:lnTo>
                  <a:lnTo>
                    <a:pt x="5" y="31"/>
                  </a:lnTo>
                  <a:lnTo>
                    <a:pt x="2" y="30"/>
                  </a:lnTo>
                  <a:lnTo>
                    <a:pt x="2" y="29"/>
                  </a:lnTo>
                  <a:lnTo>
                    <a:pt x="1" y="27"/>
                  </a:lnTo>
                  <a:lnTo>
                    <a:pt x="0" y="7"/>
                  </a:lnTo>
                  <a:lnTo>
                    <a:pt x="0" y="7"/>
                  </a:lnTo>
                  <a:lnTo>
                    <a:pt x="0" y="6"/>
                  </a:lnTo>
                  <a:lnTo>
                    <a:pt x="1" y="3"/>
                  </a:lnTo>
                  <a:lnTo>
                    <a:pt x="2" y="2"/>
                  </a:lnTo>
                  <a:lnTo>
                    <a:pt x="5" y="2"/>
                  </a:lnTo>
                  <a:lnTo>
                    <a:pt x="24" y="0"/>
                  </a:lnTo>
                  <a:lnTo>
                    <a:pt x="24" y="0"/>
                  </a:lnTo>
                  <a:lnTo>
                    <a:pt x="27" y="0"/>
                  </a:lnTo>
                  <a:lnTo>
                    <a:pt x="28" y="2"/>
                  </a:lnTo>
                  <a:lnTo>
                    <a:pt x="29" y="3"/>
                  </a:lnTo>
                  <a:lnTo>
                    <a:pt x="29" y="6"/>
                  </a:lnTo>
                  <a:lnTo>
                    <a:pt x="31" y="24"/>
                  </a:lnTo>
                  <a:lnTo>
                    <a:pt x="31" y="24"/>
                  </a:lnTo>
                  <a:lnTo>
                    <a:pt x="31" y="27"/>
                  </a:lnTo>
                  <a:lnTo>
                    <a:pt x="29" y="29"/>
                  </a:lnTo>
                  <a:lnTo>
                    <a:pt x="28" y="30"/>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0" name="Freeform 419"/>
            <p:cNvSpPr>
              <a:spLocks/>
            </p:cNvSpPr>
            <p:nvPr/>
          </p:nvSpPr>
          <p:spPr bwMode="auto">
            <a:xfrm>
              <a:off x="2734534" y="1633357"/>
              <a:ext cx="37639" cy="37639"/>
            </a:xfrm>
            <a:custGeom>
              <a:avLst/>
              <a:gdLst>
                <a:gd name="T0" fmla="*/ 26 w 31"/>
                <a:gd name="T1" fmla="*/ 30 h 31"/>
                <a:gd name="T2" fmla="*/ 7 w 31"/>
                <a:gd name="T3" fmla="*/ 31 h 31"/>
                <a:gd name="T4" fmla="*/ 7 w 31"/>
                <a:gd name="T5" fmla="*/ 31 h 31"/>
                <a:gd name="T6" fmla="*/ 4 w 31"/>
                <a:gd name="T7" fmla="*/ 31 h 31"/>
                <a:gd name="T8" fmla="*/ 3 w 31"/>
                <a:gd name="T9" fmla="*/ 30 h 31"/>
                <a:gd name="T10" fmla="*/ 2 w 31"/>
                <a:gd name="T11" fmla="*/ 28 h 31"/>
                <a:gd name="T12" fmla="*/ 2 w 31"/>
                <a:gd name="T13" fmla="*/ 26 h 31"/>
                <a:gd name="T14" fmla="*/ 0 w 31"/>
                <a:gd name="T15" fmla="*/ 7 h 31"/>
                <a:gd name="T16" fmla="*/ 0 w 31"/>
                <a:gd name="T17" fmla="*/ 7 h 31"/>
                <a:gd name="T18" fmla="*/ 0 w 31"/>
                <a:gd name="T19" fmla="*/ 4 h 31"/>
                <a:gd name="T20" fmla="*/ 2 w 31"/>
                <a:gd name="T21" fmla="*/ 3 h 31"/>
                <a:gd name="T22" fmla="*/ 3 w 31"/>
                <a:gd name="T23" fmla="*/ 1 h 31"/>
                <a:gd name="T24" fmla="*/ 6 w 31"/>
                <a:gd name="T25" fmla="*/ 1 h 31"/>
                <a:gd name="T26" fmla="*/ 25 w 31"/>
                <a:gd name="T27" fmla="*/ 0 h 31"/>
                <a:gd name="T28" fmla="*/ 25 w 31"/>
                <a:gd name="T29" fmla="*/ 0 h 31"/>
                <a:gd name="T30" fmla="*/ 26 w 31"/>
                <a:gd name="T31" fmla="*/ 0 h 31"/>
                <a:gd name="T32" fmla="*/ 29 w 31"/>
                <a:gd name="T33" fmla="*/ 1 h 31"/>
                <a:gd name="T34" fmla="*/ 30 w 31"/>
                <a:gd name="T35" fmla="*/ 3 h 31"/>
                <a:gd name="T36" fmla="*/ 30 w 31"/>
                <a:gd name="T37" fmla="*/ 4 h 31"/>
                <a:gd name="T38" fmla="*/ 31 w 31"/>
                <a:gd name="T39" fmla="*/ 24 h 31"/>
                <a:gd name="T40" fmla="*/ 31 w 31"/>
                <a:gd name="T41" fmla="*/ 24 h 31"/>
                <a:gd name="T42" fmla="*/ 31 w 31"/>
                <a:gd name="T43" fmla="*/ 27 h 31"/>
                <a:gd name="T44" fmla="*/ 30 w 31"/>
                <a:gd name="T45" fmla="*/ 28 h 31"/>
                <a:gd name="T46" fmla="*/ 29 w 31"/>
                <a:gd name="T47" fmla="*/ 30 h 31"/>
                <a:gd name="T48" fmla="*/ 26 w 31"/>
                <a:gd name="T49" fmla="*/ 30 h 31"/>
                <a:gd name="T50" fmla="*/ 26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0"/>
                  </a:moveTo>
                  <a:lnTo>
                    <a:pt x="7" y="31"/>
                  </a:lnTo>
                  <a:lnTo>
                    <a:pt x="7" y="31"/>
                  </a:lnTo>
                  <a:lnTo>
                    <a:pt x="4" y="31"/>
                  </a:lnTo>
                  <a:lnTo>
                    <a:pt x="3" y="30"/>
                  </a:lnTo>
                  <a:lnTo>
                    <a:pt x="2" y="28"/>
                  </a:lnTo>
                  <a:lnTo>
                    <a:pt x="2" y="26"/>
                  </a:lnTo>
                  <a:lnTo>
                    <a:pt x="0" y="7"/>
                  </a:lnTo>
                  <a:lnTo>
                    <a:pt x="0" y="7"/>
                  </a:lnTo>
                  <a:lnTo>
                    <a:pt x="0" y="4"/>
                  </a:lnTo>
                  <a:lnTo>
                    <a:pt x="2" y="3"/>
                  </a:lnTo>
                  <a:lnTo>
                    <a:pt x="3" y="1"/>
                  </a:lnTo>
                  <a:lnTo>
                    <a:pt x="6" y="1"/>
                  </a:lnTo>
                  <a:lnTo>
                    <a:pt x="25" y="0"/>
                  </a:lnTo>
                  <a:lnTo>
                    <a:pt x="25" y="0"/>
                  </a:lnTo>
                  <a:lnTo>
                    <a:pt x="26" y="0"/>
                  </a:lnTo>
                  <a:lnTo>
                    <a:pt x="29" y="1"/>
                  </a:lnTo>
                  <a:lnTo>
                    <a:pt x="30" y="3"/>
                  </a:lnTo>
                  <a:lnTo>
                    <a:pt x="30" y="4"/>
                  </a:lnTo>
                  <a:lnTo>
                    <a:pt x="31" y="24"/>
                  </a:lnTo>
                  <a:lnTo>
                    <a:pt x="31" y="24"/>
                  </a:lnTo>
                  <a:lnTo>
                    <a:pt x="31" y="27"/>
                  </a:lnTo>
                  <a:lnTo>
                    <a:pt x="30" y="28"/>
                  </a:lnTo>
                  <a:lnTo>
                    <a:pt x="29"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1" name="Freeform 420"/>
            <p:cNvSpPr>
              <a:spLocks/>
            </p:cNvSpPr>
            <p:nvPr/>
          </p:nvSpPr>
          <p:spPr bwMode="auto">
            <a:xfrm>
              <a:off x="2690825" y="1634571"/>
              <a:ext cx="37639" cy="40068"/>
            </a:xfrm>
            <a:custGeom>
              <a:avLst/>
              <a:gdLst>
                <a:gd name="T0" fmla="*/ 25 w 31"/>
                <a:gd name="T1" fmla="*/ 31 h 33"/>
                <a:gd name="T2" fmla="*/ 7 w 31"/>
                <a:gd name="T3" fmla="*/ 33 h 33"/>
                <a:gd name="T4" fmla="*/ 7 w 31"/>
                <a:gd name="T5" fmla="*/ 33 h 33"/>
                <a:gd name="T6" fmla="*/ 4 w 31"/>
                <a:gd name="T7" fmla="*/ 31 h 33"/>
                <a:gd name="T8" fmla="*/ 3 w 31"/>
                <a:gd name="T9" fmla="*/ 31 h 33"/>
                <a:gd name="T10" fmla="*/ 1 w 31"/>
                <a:gd name="T11" fmla="*/ 29 h 33"/>
                <a:gd name="T12" fmla="*/ 1 w 31"/>
                <a:gd name="T13" fmla="*/ 27 h 33"/>
                <a:gd name="T14" fmla="*/ 0 w 31"/>
                <a:gd name="T15" fmla="*/ 7 h 33"/>
                <a:gd name="T16" fmla="*/ 0 w 31"/>
                <a:gd name="T17" fmla="*/ 7 h 33"/>
                <a:gd name="T18" fmla="*/ 0 w 31"/>
                <a:gd name="T19" fmla="*/ 6 h 33"/>
                <a:gd name="T20" fmla="*/ 1 w 31"/>
                <a:gd name="T21" fmla="*/ 4 h 33"/>
                <a:gd name="T22" fmla="*/ 3 w 31"/>
                <a:gd name="T23" fmla="*/ 3 h 33"/>
                <a:gd name="T24" fmla="*/ 4 w 31"/>
                <a:gd name="T25" fmla="*/ 2 h 33"/>
                <a:gd name="T26" fmla="*/ 24 w 31"/>
                <a:gd name="T27" fmla="*/ 0 h 33"/>
                <a:gd name="T28" fmla="*/ 24 w 31"/>
                <a:gd name="T29" fmla="*/ 0 h 33"/>
                <a:gd name="T30" fmla="*/ 25 w 31"/>
                <a:gd name="T31" fmla="*/ 2 h 33"/>
                <a:gd name="T32" fmla="*/ 28 w 31"/>
                <a:gd name="T33" fmla="*/ 2 h 33"/>
                <a:gd name="T34" fmla="*/ 28 w 31"/>
                <a:gd name="T35" fmla="*/ 4 h 33"/>
                <a:gd name="T36" fmla="*/ 30 w 31"/>
                <a:gd name="T37" fmla="*/ 6 h 33"/>
                <a:gd name="T38" fmla="*/ 31 w 31"/>
                <a:gd name="T39" fmla="*/ 26 h 33"/>
                <a:gd name="T40" fmla="*/ 31 w 31"/>
                <a:gd name="T41" fmla="*/ 26 h 33"/>
                <a:gd name="T42" fmla="*/ 30 w 31"/>
                <a:gd name="T43" fmla="*/ 27 h 33"/>
                <a:gd name="T44" fmla="*/ 30 w 31"/>
                <a:gd name="T45" fmla="*/ 30 h 33"/>
                <a:gd name="T46" fmla="*/ 27 w 31"/>
                <a:gd name="T47" fmla="*/ 30 h 33"/>
                <a:gd name="T48" fmla="*/ 25 w 31"/>
                <a:gd name="T49" fmla="*/ 31 h 33"/>
                <a:gd name="T50" fmla="*/ 25 w 31"/>
                <a:gd name="T5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3">
                  <a:moveTo>
                    <a:pt x="25" y="31"/>
                  </a:moveTo>
                  <a:lnTo>
                    <a:pt x="7" y="33"/>
                  </a:lnTo>
                  <a:lnTo>
                    <a:pt x="7" y="33"/>
                  </a:lnTo>
                  <a:lnTo>
                    <a:pt x="4" y="31"/>
                  </a:lnTo>
                  <a:lnTo>
                    <a:pt x="3" y="31"/>
                  </a:lnTo>
                  <a:lnTo>
                    <a:pt x="1" y="29"/>
                  </a:lnTo>
                  <a:lnTo>
                    <a:pt x="1" y="27"/>
                  </a:lnTo>
                  <a:lnTo>
                    <a:pt x="0" y="7"/>
                  </a:lnTo>
                  <a:lnTo>
                    <a:pt x="0" y="7"/>
                  </a:lnTo>
                  <a:lnTo>
                    <a:pt x="0" y="6"/>
                  </a:lnTo>
                  <a:lnTo>
                    <a:pt x="1" y="4"/>
                  </a:lnTo>
                  <a:lnTo>
                    <a:pt x="3" y="3"/>
                  </a:lnTo>
                  <a:lnTo>
                    <a:pt x="4" y="2"/>
                  </a:lnTo>
                  <a:lnTo>
                    <a:pt x="24" y="0"/>
                  </a:lnTo>
                  <a:lnTo>
                    <a:pt x="24" y="0"/>
                  </a:lnTo>
                  <a:lnTo>
                    <a:pt x="25" y="2"/>
                  </a:lnTo>
                  <a:lnTo>
                    <a:pt x="28" y="2"/>
                  </a:lnTo>
                  <a:lnTo>
                    <a:pt x="28" y="4"/>
                  </a:lnTo>
                  <a:lnTo>
                    <a:pt x="30" y="6"/>
                  </a:lnTo>
                  <a:lnTo>
                    <a:pt x="31" y="26"/>
                  </a:lnTo>
                  <a:lnTo>
                    <a:pt x="31" y="26"/>
                  </a:lnTo>
                  <a:lnTo>
                    <a:pt x="30" y="27"/>
                  </a:lnTo>
                  <a:lnTo>
                    <a:pt x="30" y="30"/>
                  </a:lnTo>
                  <a:lnTo>
                    <a:pt x="27" y="30"/>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2" name="Freeform 421"/>
            <p:cNvSpPr>
              <a:spLocks/>
            </p:cNvSpPr>
            <p:nvPr/>
          </p:nvSpPr>
          <p:spPr bwMode="auto">
            <a:xfrm>
              <a:off x="2644687" y="1638214"/>
              <a:ext cx="37639" cy="37639"/>
            </a:xfrm>
            <a:custGeom>
              <a:avLst/>
              <a:gdLst>
                <a:gd name="T0" fmla="*/ 27 w 31"/>
                <a:gd name="T1" fmla="*/ 30 h 31"/>
                <a:gd name="T2" fmla="*/ 8 w 31"/>
                <a:gd name="T3" fmla="*/ 31 h 31"/>
                <a:gd name="T4" fmla="*/ 8 w 31"/>
                <a:gd name="T5" fmla="*/ 31 h 31"/>
                <a:gd name="T6" fmla="*/ 5 w 31"/>
                <a:gd name="T7" fmla="*/ 31 h 31"/>
                <a:gd name="T8" fmla="*/ 4 w 31"/>
                <a:gd name="T9" fmla="*/ 30 h 31"/>
                <a:gd name="T10" fmla="*/ 3 w 31"/>
                <a:gd name="T11" fmla="*/ 28 h 31"/>
                <a:gd name="T12" fmla="*/ 1 w 31"/>
                <a:gd name="T13" fmla="*/ 27 h 31"/>
                <a:gd name="T14" fmla="*/ 0 w 31"/>
                <a:gd name="T15" fmla="*/ 7 h 31"/>
                <a:gd name="T16" fmla="*/ 0 w 31"/>
                <a:gd name="T17" fmla="*/ 7 h 31"/>
                <a:gd name="T18" fmla="*/ 1 w 31"/>
                <a:gd name="T19" fmla="*/ 4 h 31"/>
                <a:gd name="T20" fmla="*/ 1 w 31"/>
                <a:gd name="T21" fmla="*/ 3 h 31"/>
                <a:gd name="T22" fmla="*/ 4 w 31"/>
                <a:gd name="T23" fmla="*/ 1 h 31"/>
                <a:gd name="T24" fmla="*/ 5 w 31"/>
                <a:gd name="T25" fmla="*/ 1 h 31"/>
                <a:gd name="T26" fmla="*/ 24 w 31"/>
                <a:gd name="T27" fmla="*/ 0 h 31"/>
                <a:gd name="T28" fmla="*/ 24 w 31"/>
                <a:gd name="T29" fmla="*/ 0 h 31"/>
                <a:gd name="T30" fmla="*/ 27 w 31"/>
                <a:gd name="T31" fmla="*/ 0 h 31"/>
                <a:gd name="T32" fmla="*/ 28 w 31"/>
                <a:gd name="T33" fmla="*/ 1 h 31"/>
                <a:gd name="T34" fmla="*/ 30 w 31"/>
                <a:gd name="T35" fmla="*/ 3 h 31"/>
                <a:gd name="T36" fmla="*/ 31 w 31"/>
                <a:gd name="T37" fmla="*/ 5 h 31"/>
                <a:gd name="T38" fmla="*/ 31 w 31"/>
                <a:gd name="T39" fmla="*/ 24 h 31"/>
                <a:gd name="T40" fmla="*/ 31 w 31"/>
                <a:gd name="T41" fmla="*/ 24 h 31"/>
                <a:gd name="T42" fmla="*/ 31 w 31"/>
                <a:gd name="T43" fmla="*/ 27 h 31"/>
                <a:gd name="T44" fmla="*/ 30 w 31"/>
                <a:gd name="T45" fmla="*/ 28 h 31"/>
                <a:gd name="T46" fmla="*/ 28 w 31"/>
                <a:gd name="T47" fmla="*/ 30 h 31"/>
                <a:gd name="T48" fmla="*/ 27 w 31"/>
                <a:gd name="T49" fmla="*/ 30 h 31"/>
                <a:gd name="T50" fmla="*/ 27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0"/>
                  </a:moveTo>
                  <a:lnTo>
                    <a:pt x="8" y="31"/>
                  </a:lnTo>
                  <a:lnTo>
                    <a:pt x="8" y="31"/>
                  </a:lnTo>
                  <a:lnTo>
                    <a:pt x="5" y="31"/>
                  </a:lnTo>
                  <a:lnTo>
                    <a:pt x="4" y="30"/>
                  </a:lnTo>
                  <a:lnTo>
                    <a:pt x="3" y="28"/>
                  </a:lnTo>
                  <a:lnTo>
                    <a:pt x="1" y="27"/>
                  </a:lnTo>
                  <a:lnTo>
                    <a:pt x="0" y="7"/>
                  </a:lnTo>
                  <a:lnTo>
                    <a:pt x="0" y="7"/>
                  </a:lnTo>
                  <a:lnTo>
                    <a:pt x="1" y="4"/>
                  </a:lnTo>
                  <a:lnTo>
                    <a:pt x="1" y="3"/>
                  </a:lnTo>
                  <a:lnTo>
                    <a:pt x="4" y="1"/>
                  </a:lnTo>
                  <a:lnTo>
                    <a:pt x="5" y="1"/>
                  </a:lnTo>
                  <a:lnTo>
                    <a:pt x="24" y="0"/>
                  </a:lnTo>
                  <a:lnTo>
                    <a:pt x="24" y="0"/>
                  </a:lnTo>
                  <a:lnTo>
                    <a:pt x="27" y="0"/>
                  </a:lnTo>
                  <a:lnTo>
                    <a:pt x="28" y="1"/>
                  </a:lnTo>
                  <a:lnTo>
                    <a:pt x="30" y="3"/>
                  </a:lnTo>
                  <a:lnTo>
                    <a:pt x="31" y="5"/>
                  </a:lnTo>
                  <a:lnTo>
                    <a:pt x="31" y="24"/>
                  </a:lnTo>
                  <a:lnTo>
                    <a:pt x="31" y="24"/>
                  </a:lnTo>
                  <a:lnTo>
                    <a:pt x="31" y="27"/>
                  </a:lnTo>
                  <a:lnTo>
                    <a:pt x="30" y="28"/>
                  </a:lnTo>
                  <a:lnTo>
                    <a:pt x="28" y="30"/>
                  </a:lnTo>
                  <a:lnTo>
                    <a:pt x="27" y="30"/>
                  </a:lnTo>
                  <a:lnTo>
                    <a:pt x="27"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3" name="Freeform 422"/>
            <p:cNvSpPr>
              <a:spLocks/>
            </p:cNvSpPr>
            <p:nvPr/>
          </p:nvSpPr>
          <p:spPr bwMode="auto">
            <a:xfrm>
              <a:off x="2600977" y="1641856"/>
              <a:ext cx="37639" cy="37639"/>
            </a:xfrm>
            <a:custGeom>
              <a:avLst/>
              <a:gdLst>
                <a:gd name="T0" fmla="*/ 25 w 31"/>
                <a:gd name="T1" fmla="*/ 29 h 31"/>
                <a:gd name="T2" fmla="*/ 6 w 31"/>
                <a:gd name="T3" fmla="*/ 31 h 31"/>
                <a:gd name="T4" fmla="*/ 6 w 31"/>
                <a:gd name="T5" fmla="*/ 31 h 31"/>
                <a:gd name="T6" fmla="*/ 5 w 31"/>
                <a:gd name="T7" fmla="*/ 31 h 31"/>
                <a:gd name="T8" fmla="*/ 2 w 31"/>
                <a:gd name="T9" fmla="*/ 29 h 31"/>
                <a:gd name="T10" fmla="*/ 1 w 31"/>
                <a:gd name="T11" fmla="*/ 28 h 31"/>
                <a:gd name="T12" fmla="*/ 1 w 31"/>
                <a:gd name="T13" fmla="*/ 25 h 31"/>
                <a:gd name="T14" fmla="*/ 0 w 31"/>
                <a:gd name="T15" fmla="*/ 6 h 31"/>
                <a:gd name="T16" fmla="*/ 0 w 31"/>
                <a:gd name="T17" fmla="*/ 6 h 31"/>
                <a:gd name="T18" fmla="*/ 0 w 31"/>
                <a:gd name="T19" fmla="*/ 4 h 31"/>
                <a:gd name="T20" fmla="*/ 1 w 31"/>
                <a:gd name="T21" fmla="*/ 2 h 31"/>
                <a:gd name="T22" fmla="*/ 2 w 31"/>
                <a:gd name="T23" fmla="*/ 1 h 31"/>
                <a:gd name="T24" fmla="*/ 5 w 31"/>
                <a:gd name="T25" fmla="*/ 0 h 31"/>
                <a:gd name="T26" fmla="*/ 24 w 31"/>
                <a:gd name="T27" fmla="*/ 0 h 31"/>
                <a:gd name="T28" fmla="*/ 24 w 31"/>
                <a:gd name="T29" fmla="*/ 0 h 31"/>
                <a:gd name="T30" fmla="*/ 27 w 31"/>
                <a:gd name="T31" fmla="*/ 0 h 31"/>
                <a:gd name="T32" fmla="*/ 28 w 31"/>
                <a:gd name="T33" fmla="*/ 1 h 31"/>
                <a:gd name="T34" fmla="*/ 29 w 31"/>
                <a:gd name="T35" fmla="*/ 2 h 31"/>
                <a:gd name="T36" fmla="*/ 29 w 31"/>
                <a:gd name="T37" fmla="*/ 4 h 31"/>
                <a:gd name="T38" fmla="*/ 31 w 31"/>
                <a:gd name="T39" fmla="*/ 24 h 31"/>
                <a:gd name="T40" fmla="*/ 31 w 31"/>
                <a:gd name="T41" fmla="*/ 24 h 31"/>
                <a:gd name="T42" fmla="*/ 31 w 31"/>
                <a:gd name="T43" fmla="*/ 25 h 31"/>
                <a:gd name="T44" fmla="*/ 29 w 31"/>
                <a:gd name="T45" fmla="*/ 28 h 31"/>
                <a:gd name="T46" fmla="*/ 28 w 31"/>
                <a:gd name="T47" fmla="*/ 29 h 31"/>
                <a:gd name="T48" fmla="*/ 25 w 31"/>
                <a:gd name="T49" fmla="*/ 29 h 31"/>
                <a:gd name="T50" fmla="*/ 25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29"/>
                  </a:moveTo>
                  <a:lnTo>
                    <a:pt x="6" y="31"/>
                  </a:lnTo>
                  <a:lnTo>
                    <a:pt x="6" y="31"/>
                  </a:lnTo>
                  <a:lnTo>
                    <a:pt x="5" y="31"/>
                  </a:lnTo>
                  <a:lnTo>
                    <a:pt x="2" y="29"/>
                  </a:lnTo>
                  <a:lnTo>
                    <a:pt x="1" y="28"/>
                  </a:lnTo>
                  <a:lnTo>
                    <a:pt x="1" y="25"/>
                  </a:lnTo>
                  <a:lnTo>
                    <a:pt x="0" y="6"/>
                  </a:lnTo>
                  <a:lnTo>
                    <a:pt x="0" y="6"/>
                  </a:lnTo>
                  <a:lnTo>
                    <a:pt x="0" y="4"/>
                  </a:lnTo>
                  <a:lnTo>
                    <a:pt x="1" y="2"/>
                  </a:lnTo>
                  <a:lnTo>
                    <a:pt x="2" y="1"/>
                  </a:lnTo>
                  <a:lnTo>
                    <a:pt x="5" y="0"/>
                  </a:lnTo>
                  <a:lnTo>
                    <a:pt x="24" y="0"/>
                  </a:lnTo>
                  <a:lnTo>
                    <a:pt x="24" y="0"/>
                  </a:lnTo>
                  <a:lnTo>
                    <a:pt x="27" y="0"/>
                  </a:lnTo>
                  <a:lnTo>
                    <a:pt x="28" y="1"/>
                  </a:lnTo>
                  <a:lnTo>
                    <a:pt x="29" y="2"/>
                  </a:lnTo>
                  <a:lnTo>
                    <a:pt x="29" y="4"/>
                  </a:lnTo>
                  <a:lnTo>
                    <a:pt x="31" y="24"/>
                  </a:lnTo>
                  <a:lnTo>
                    <a:pt x="31" y="24"/>
                  </a:lnTo>
                  <a:lnTo>
                    <a:pt x="31" y="25"/>
                  </a:lnTo>
                  <a:lnTo>
                    <a:pt x="29" y="28"/>
                  </a:lnTo>
                  <a:lnTo>
                    <a:pt x="28" y="29"/>
                  </a:lnTo>
                  <a:lnTo>
                    <a:pt x="25" y="29"/>
                  </a:lnTo>
                  <a:lnTo>
                    <a:pt x="25"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4" name="Freeform 423"/>
            <p:cNvSpPr>
              <a:spLocks/>
            </p:cNvSpPr>
            <p:nvPr/>
          </p:nvSpPr>
          <p:spPr bwMode="auto">
            <a:xfrm>
              <a:off x="2556053" y="1643071"/>
              <a:ext cx="37639" cy="38853"/>
            </a:xfrm>
            <a:custGeom>
              <a:avLst/>
              <a:gdLst>
                <a:gd name="T0" fmla="*/ 26 w 31"/>
                <a:gd name="T1" fmla="*/ 31 h 32"/>
                <a:gd name="T2" fmla="*/ 7 w 31"/>
                <a:gd name="T3" fmla="*/ 32 h 32"/>
                <a:gd name="T4" fmla="*/ 7 w 31"/>
                <a:gd name="T5" fmla="*/ 32 h 32"/>
                <a:gd name="T6" fmla="*/ 4 w 31"/>
                <a:gd name="T7" fmla="*/ 31 h 32"/>
                <a:gd name="T8" fmla="*/ 3 w 31"/>
                <a:gd name="T9" fmla="*/ 31 h 32"/>
                <a:gd name="T10" fmla="*/ 1 w 31"/>
                <a:gd name="T11" fmla="*/ 28 h 32"/>
                <a:gd name="T12" fmla="*/ 1 w 31"/>
                <a:gd name="T13" fmla="*/ 27 h 32"/>
                <a:gd name="T14" fmla="*/ 0 w 31"/>
                <a:gd name="T15" fmla="*/ 7 h 32"/>
                <a:gd name="T16" fmla="*/ 0 w 31"/>
                <a:gd name="T17" fmla="*/ 7 h 32"/>
                <a:gd name="T18" fmla="*/ 0 w 31"/>
                <a:gd name="T19" fmla="*/ 5 h 32"/>
                <a:gd name="T20" fmla="*/ 1 w 31"/>
                <a:gd name="T21" fmla="*/ 3 h 32"/>
                <a:gd name="T22" fmla="*/ 3 w 31"/>
                <a:gd name="T23" fmla="*/ 1 h 32"/>
                <a:gd name="T24" fmla="*/ 6 w 31"/>
                <a:gd name="T25" fmla="*/ 1 h 32"/>
                <a:gd name="T26" fmla="*/ 24 w 31"/>
                <a:gd name="T27" fmla="*/ 0 h 32"/>
                <a:gd name="T28" fmla="*/ 24 w 31"/>
                <a:gd name="T29" fmla="*/ 0 h 32"/>
                <a:gd name="T30" fmla="*/ 26 w 31"/>
                <a:gd name="T31" fmla="*/ 0 h 32"/>
                <a:gd name="T32" fmla="*/ 28 w 31"/>
                <a:gd name="T33" fmla="*/ 1 h 32"/>
                <a:gd name="T34" fmla="*/ 30 w 31"/>
                <a:gd name="T35" fmla="*/ 3 h 32"/>
                <a:gd name="T36" fmla="*/ 30 w 31"/>
                <a:gd name="T37" fmla="*/ 5 h 32"/>
                <a:gd name="T38" fmla="*/ 31 w 31"/>
                <a:gd name="T39" fmla="*/ 26 h 32"/>
                <a:gd name="T40" fmla="*/ 31 w 31"/>
                <a:gd name="T41" fmla="*/ 26 h 32"/>
                <a:gd name="T42" fmla="*/ 31 w 31"/>
                <a:gd name="T43" fmla="*/ 27 h 32"/>
                <a:gd name="T44" fmla="*/ 30 w 31"/>
                <a:gd name="T45" fmla="*/ 28 h 32"/>
                <a:gd name="T46" fmla="*/ 28 w 31"/>
                <a:gd name="T47" fmla="*/ 30 h 32"/>
                <a:gd name="T48" fmla="*/ 26 w 31"/>
                <a:gd name="T49" fmla="*/ 31 h 32"/>
                <a:gd name="T50" fmla="*/ 26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6" y="31"/>
                  </a:moveTo>
                  <a:lnTo>
                    <a:pt x="7" y="32"/>
                  </a:lnTo>
                  <a:lnTo>
                    <a:pt x="7" y="32"/>
                  </a:lnTo>
                  <a:lnTo>
                    <a:pt x="4" y="31"/>
                  </a:lnTo>
                  <a:lnTo>
                    <a:pt x="3" y="31"/>
                  </a:lnTo>
                  <a:lnTo>
                    <a:pt x="1" y="28"/>
                  </a:lnTo>
                  <a:lnTo>
                    <a:pt x="1" y="27"/>
                  </a:lnTo>
                  <a:lnTo>
                    <a:pt x="0" y="7"/>
                  </a:lnTo>
                  <a:lnTo>
                    <a:pt x="0" y="7"/>
                  </a:lnTo>
                  <a:lnTo>
                    <a:pt x="0" y="5"/>
                  </a:lnTo>
                  <a:lnTo>
                    <a:pt x="1" y="3"/>
                  </a:lnTo>
                  <a:lnTo>
                    <a:pt x="3" y="1"/>
                  </a:lnTo>
                  <a:lnTo>
                    <a:pt x="6" y="1"/>
                  </a:lnTo>
                  <a:lnTo>
                    <a:pt x="24" y="0"/>
                  </a:lnTo>
                  <a:lnTo>
                    <a:pt x="24" y="0"/>
                  </a:lnTo>
                  <a:lnTo>
                    <a:pt x="26" y="0"/>
                  </a:lnTo>
                  <a:lnTo>
                    <a:pt x="28" y="1"/>
                  </a:lnTo>
                  <a:lnTo>
                    <a:pt x="30" y="3"/>
                  </a:lnTo>
                  <a:lnTo>
                    <a:pt x="30" y="5"/>
                  </a:lnTo>
                  <a:lnTo>
                    <a:pt x="31" y="26"/>
                  </a:lnTo>
                  <a:lnTo>
                    <a:pt x="31" y="26"/>
                  </a:lnTo>
                  <a:lnTo>
                    <a:pt x="31" y="27"/>
                  </a:lnTo>
                  <a:lnTo>
                    <a:pt x="30" y="28"/>
                  </a:lnTo>
                  <a:lnTo>
                    <a:pt x="28" y="30"/>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5" name="Freeform 424"/>
            <p:cNvSpPr>
              <a:spLocks/>
            </p:cNvSpPr>
            <p:nvPr/>
          </p:nvSpPr>
          <p:spPr bwMode="auto">
            <a:xfrm>
              <a:off x="2977366" y="1576291"/>
              <a:ext cx="37639" cy="37639"/>
            </a:xfrm>
            <a:custGeom>
              <a:avLst/>
              <a:gdLst>
                <a:gd name="T0" fmla="*/ 26 w 31"/>
                <a:gd name="T1" fmla="*/ 29 h 31"/>
                <a:gd name="T2" fmla="*/ 7 w 31"/>
                <a:gd name="T3" fmla="*/ 31 h 31"/>
                <a:gd name="T4" fmla="*/ 7 w 31"/>
                <a:gd name="T5" fmla="*/ 31 h 31"/>
                <a:gd name="T6" fmla="*/ 4 w 31"/>
                <a:gd name="T7" fmla="*/ 31 h 31"/>
                <a:gd name="T8" fmla="*/ 3 w 31"/>
                <a:gd name="T9" fmla="*/ 29 h 31"/>
                <a:gd name="T10" fmla="*/ 1 w 31"/>
                <a:gd name="T11" fmla="*/ 28 h 31"/>
                <a:gd name="T12" fmla="*/ 1 w 31"/>
                <a:gd name="T13" fmla="*/ 25 h 31"/>
                <a:gd name="T14" fmla="*/ 0 w 31"/>
                <a:gd name="T15" fmla="*/ 6 h 31"/>
                <a:gd name="T16" fmla="*/ 0 w 31"/>
                <a:gd name="T17" fmla="*/ 6 h 31"/>
                <a:gd name="T18" fmla="*/ 0 w 31"/>
                <a:gd name="T19" fmla="*/ 4 h 31"/>
                <a:gd name="T20" fmla="*/ 1 w 31"/>
                <a:gd name="T21" fmla="*/ 2 h 31"/>
                <a:gd name="T22" fmla="*/ 3 w 31"/>
                <a:gd name="T23" fmla="*/ 1 h 31"/>
                <a:gd name="T24" fmla="*/ 4 w 31"/>
                <a:gd name="T25" fmla="*/ 0 h 31"/>
                <a:gd name="T26" fmla="*/ 24 w 31"/>
                <a:gd name="T27" fmla="*/ 0 h 31"/>
                <a:gd name="T28" fmla="*/ 24 w 31"/>
                <a:gd name="T29" fmla="*/ 0 h 31"/>
                <a:gd name="T30" fmla="*/ 26 w 31"/>
                <a:gd name="T31" fmla="*/ 0 h 31"/>
                <a:gd name="T32" fmla="*/ 27 w 31"/>
                <a:gd name="T33" fmla="*/ 1 h 31"/>
                <a:gd name="T34" fmla="*/ 28 w 31"/>
                <a:gd name="T35" fmla="*/ 2 h 31"/>
                <a:gd name="T36" fmla="*/ 30 w 31"/>
                <a:gd name="T37" fmla="*/ 4 h 31"/>
                <a:gd name="T38" fmla="*/ 31 w 31"/>
                <a:gd name="T39" fmla="*/ 24 h 31"/>
                <a:gd name="T40" fmla="*/ 31 w 31"/>
                <a:gd name="T41" fmla="*/ 24 h 31"/>
                <a:gd name="T42" fmla="*/ 30 w 31"/>
                <a:gd name="T43" fmla="*/ 25 h 31"/>
                <a:gd name="T44" fmla="*/ 30 w 31"/>
                <a:gd name="T45" fmla="*/ 28 h 31"/>
                <a:gd name="T46" fmla="*/ 27 w 31"/>
                <a:gd name="T47" fmla="*/ 29 h 31"/>
                <a:gd name="T48" fmla="*/ 26 w 31"/>
                <a:gd name="T49" fmla="*/ 29 h 31"/>
                <a:gd name="T50" fmla="*/ 26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29"/>
                  </a:moveTo>
                  <a:lnTo>
                    <a:pt x="7" y="31"/>
                  </a:lnTo>
                  <a:lnTo>
                    <a:pt x="7" y="31"/>
                  </a:lnTo>
                  <a:lnTo>
                    <a:pt x="4" y="31"/>
                  </a:lnTo>
                  <a:lnTo>
                    <a:pt x="3" y="29"/>
                  </a:lnTo>
                  <a:lnTo>
                    <a:pt x="1" y="28"/>
                  </a:lnTo>
                  <a:lnTo>
                    <a:pt x="1" y="25"/>
                  </a:lnTo>
                  <a:lnTo>
                    <a:pt x="0" y="6"/>
                  </a:lnTo>
                  <a:lnTo>
                    <a:pt x="0" y="6"/>
                  </a:lnTo>
                  <a:lnTo>
                    <a:pt x="0" y="4"/>
                  </a:lnTo>
                  <a:lnTo>
                    <a:pt x="1" y="2"/>
                  </a:lnTo>
                  <a:lnTo>
                    <a:pt x="3" y="1"/>
                  </a:lnTo>
                  <a:lnTo>
                    <a:pt x="4" y="0"/>
                  </a:lnTo>
                  <a:lnTo>
                    <a:pt x="24" y="0"/>
                  </a:lnTo>
                  <a:lnTo>
                    <a:pt x="24" y="0"/>
                  </a:lnTo>
                  <a:lnTo>
                    <a:pt x="26" y="0"/>
                  </a:lnTo>
                  <a:lnTo>
                    <a:pt x="27" y="1"/>
                  </a:lnTo>
                  <a:lnTo>
                    <a:pt x="28" y="2"/>
                  </a:lnTo>
                  <a:lnTo>
                    <a:pt x="30" y="4"/>
                  </a:lnTo>
                  <a:lnTo>
                    <a:pt x="31" y="24"/>
                  </a:lnTo>
                  <a:lnTo>
                    <a:pt x="31" y="24"/>
                  </a:lnTo>
                  <a:lnTo>
                    <a:pt x="30" y="25"/>
                  </a:lnTo>
                  <a:lnTo>
                    <a:pt x="30" y="28"/>
                  </a:lnTo>
                  <a:lnTo>
                    <a:pt x="27" y="29"/>
                  </a:lnTo>
                  <a:lnTo>
                    <a:pt x="26" y="29"/>
                  </a:lnTo>
                  <a:lnTo>
                    <a:pt x="26"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6" name="Freeform 425"/>
            <p:cNvSpPr>
              <a:spLocks/>
            </p:cNvSpPr>
            <p:nvPr/>
          </p:nvSpPr>
          <p:spPr bwMode="auto">
            <a:xfrm>
              <a:off x="2931228" y="1577506"/>
              <a:ext cx="37639" cy="38853"/>
            </a:xfrm>
            <a:custGeom>
              <a:avLst/>
              <a:gdLst>
                <a:gd name="T0" fmla="*/ 27 w 31"/>
                <a:gd name="T1" fmla="*/ 31 h 32"/>
                <a:gd name="T2" fmla="*/ 8 w 31"/>
                <a:gd name="T3" fmla="*/ 32 h 32"/>
                <a:gd name="T4" fmla="*/ 8 w 31"/>
                <a:gd name="T5" fmla="*/ 32 h 32"/>
                <a:gd name="T6" fmla="*/ 6 w 31"/>
                <a:gd name="T7" fmla="*/ 31 h 32"/>
                <a:gd name="T8" fmla="*/ 4 w 31"/>
                <a:gd name="T9" fmla="*/ 31 h 32"/>
                <a:gd name="T10" fmla="*/ 3 w 31"/>
                <a:gd name="T11" fmla="*/ 28 h 32"/>
                <a:gd name="T12" fmla="*/ 2 w 31"/>
                <a:gd name="T13" fmla="*/ 27 h 32"/>
                <a:gd name="T14" fmla="*/ 0 w 31"/>
                <a:gd name="T15" fmla="*/ 7 h 32"/>
                <a:gd name="T16" fmla="*/ 0 w 31"/>
                <a:gd name="T17" fmla="*/ 7 h 32"/>
                <a:gd name="T18" fmla="*/ 2 w 31"/>
                <a:gd name="T19" fmla="*/ 5 h 32"/>
                <a:gd name="T20" fmla="*/ 2 w 31"/>
                <a:gd name="T21" fmla="*/ 3 h 32"/>
                <a:gd name="T22" fmla="*/ 4 w 31"/>
                <a:gd name="T23" fmla="*/ 1 h 32"/>
                <a:gd name="T24" fmla="*/ 6 w 31"/>
                <a:gd name="T25" fmla="*/ 1 h 32"/>
                <a:gd name="T26" fmla="*/ 25 w 31"/>
                <a:gd name="T27" fmla="*/ 0 h 32"/>
                <a:gd name="T28" fmla="*/ 25 w 31"/>
                <a:gd name="T29" fmla="*/ 0 h 32"/>
                <a:gd name="T30" fmla="*/ 27 w 31"/>
                <a:gd name="T31" fmla="*/ 0 h 32"/>
                <a:gd name="T32" fmla="*/ 29 w 31"/>
                <a:gd name="T33" fmla="*/ 1 h 32"/>
                <a:gd name="T34" fmla="*/ 30 w 31"/>
                <a:gd name="T35" fmla="*/ 3 h 32"/>
                <a:gd name="T36" fmla="*/ 31 w 31"/>
                <a:gd name="T37" fmla="*/ 5 h 32"/>
                <a:gd name="T38" fmla="*/ 31 w 31"/>
                <a:gd name="T39" fmla="*/ 24 h 32"/>
                <a:gd name="T40" fmla="*/ 31 w 31"/>
                <a:gd name="T41" fmla="*/ 24 h 32"/>
                <a:gd name="T42" fmla="*/ 31 w 31"/>
                <a:gd name="T43" fmla="*/ 27 h 32"/>
                <a:gd name="T44" fmla="*/ 30 w 31"/>
                <a:gd name="T45" fmla="*/ 28 h 32"/>
                <a:gd name="T46" fmla="*/ 29 w 31"/>
                <a:gd name="T47" fmla="*/ 30 h 32"/>
                <a:gd name="T48" fmla="*/ 27 w 31"/>
                <a:gd name="T49" fmla="*/ 31 h 32"/>
                <a:gd name="T50" fmla="*/ 27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7" y="31"/>
                  </a:moveTo>
                  <a:lnTo>
                    <a:pt x="8" y="32"/>
                  </a:lnTo>
                  <a:lnTo>
                    <a:pt x="8" y="32"/>
                  </a:lnTo>
                  <a:lnTo>
                    <a:pt x="6" y="31"/>
                  </a:lnTo>
                  <a:lnTo>
                    <a:pt x="4" y="31"/>
                  </a:lnTo>
                  <a:lnTo>
                    <a:pt x="3" y="28"/>
                  </a:lnTo>
                  <a:lnTo>
                    <a:pt x="2" y="27"/>
                  </a:lnTo>
                  <a:lnTo>
                    <a:pt x="0" y="7"/>
                  </a:lnTo>
                  <a:lnTo>
                    <a:pt x="0" y="7"/>
                  </a:lnTo>
                  <a:lnTo>
                    <a:pt x="2" y="5"/>
                  </a:lnTo>
                  <a:lnTo>
                    <a:pt x="2" y="3"/>
                  </a:lnTo>
                  <a:lnTo>
                    <a:pt x="4" y="1"/>
                  </a:lnTo>
                  <a:lnTo>
                    <a:pt x="6" y="1"/>
                  </a:lnTo>
                  <a:lnTo>
                    <a:pt x="25" y="0"/>
                  </a:lnTo>
                  <a:lnTo>
                    <a:pt x="25" y="0"/>
                  </a:lnTo>
                  <a:lnTo>
                    <a:pt x="27" y="0"/>
                  </a:lnTo>
                  <a:lnTo>
                    <a:pt x="29" y="1"/>
                  </a:lnTo>
                  <a:lnTo>
                    <a:pt x="30" y="3"/>
                  </a:lnTo>
                  <a:lnTo>
                    <a:pt x="31" y="5"/>
                  </a:lnTo>
                  <a:lnTo>
                    <a:pt x="31" y="24"/>
                  </a:lnTo>
                  <a:lnTo>
                    <a:pt x="31" y="24"/>
                  </a:lnTo>
                  <a:lnTo>
                    <a:pt x="31" y="27"/>
                  </a:lnTo>
                  <a:lnTo>
                    <a:pt x="30" y="28"/>
                  </a:lnTo>
                  <a:lnTo>
                    <a:pt x="29" y="30"/>
                  </a:lnTo>
                  <a:lnTo>
                    <a:pt x="27" y="31"/>
                  </a:lnTo>
                  <a:lnTo>
                    <a:pt x="27"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7" name="Freeform 426"/>
            <p:cNvSpPr>
              <a:spLocks/>
            </p:cNvSpPr>
            <p:nvPr/>
          </p:nvSpPr>
          <p:spPr bwMode="auto">
            <a:xfrm>
              <a:off x="2887518" y="1581148"/>
              <a:ext cx="37639" cy="37639"/>
            </a:xfrm>
            <a:custGeom>
              <a:avLst/>
              <a:gdLst>
                <a:gd name="T0" fmla="*/ 25 w 31"/>
                <a:gd name="T1" fmla="*/ 29 h 31"/>
                <a:gd name="T2" fmla="*/ 7 w 31"/>
                <a:gd name="T3" fmla="*/ 31 h 31"/>
                <a:gd name="T4" fmla="*/ 7 w 31"/>
                <a:gd name="T5" fmla="*/ 31 h 31"/>
                <a:gd name="T6" fmla="*/ 5 w 31"/>
                <a:gd name="T7" fmla="*/ 31 h 31"/>
                <a:gd name="T8" fmla="*/ 3 w 31"/>
                <a:gd name="T9" fmla="*/ 29 h 31"/>
                <a:gd name="T10" fmla="*/ 1 w 31"/>
                <a:gd name="T11" fmla="*/ 28 h 31"/>
                <a:gd name="T12" fmla="*/ 1 w 31"/>
                <a:gd name="T13" fmla="*/ 25 h 31"/>
                <a:gd name="T14" fmla="*/ 0 w 31"/>
                <a:gd name="T15" fmla="*/ 6 h 31"/>
                <a:gd name="T16" fmla="*/ 0 w 31"/>
                <a:gd name="T17" fmla="*/ 6 h 31"/>
                <a:gd name="T18" fmla="*/ 0 w 31"/>
                <a:gd name="T19" fmla="*/ 4 h 31"/>
                <a:gd name="T20" fmla="*/ 1 w 31"/>
                <a:gd name="T21" fmla="*/ 2 h 31"/>
                <a:gd name="T22" fmla="*/ 3 w 31"/>
                <a:gd name="T23" fmla="*/ 1 h 31"/>
                <a:gd name="T24" fmla="*/ 5 w 31"/>
                <a:gd name="T25" fmla="*/ 1 h 31"/>
                <a:gd name="T26" fmla="*/ 24 w 31"/>
                <a:gd name="T27" fmla="*/ 0 h 31"/>
                <a:gd name="T28" fmla="*/ 24 w 31"/>
                <a:gd name="T29" fmla="*/ 0 h 31"/>
                <a:gd name="T30" fmla="*/ 27 w 31"/>
                <a:gd name="T31" fmla="*/ 0 h 31"/>
                <a:gd name="T32" fmla="*/ 28 w 31"/>
                <a:gd name="T33" fmla="*/ 1 h 31"/>
                <a:gd name="T34" fmla="*/ 30 w 31"/>
                <a:gd name="T35" fmla="*/ 2 h 31"/>
                <a:gd name="T36" fmla="*/ 30 w 31"/>
                <a:gd name="T37" fmla="*/ 4 h 31"/>
                <a:gd name="T38" fmla="*/ 31 w 31"/>
                <a:gd name="T39" fmla="*/ 24 h 31"/>
                <a:gd name="T40" fmla="*/ 31 w 31"/>
                <a:gd name="T41" fmla="*/ 24 h 31"/>
                <a:gd name="T42" fmla="*/ 31 w 31"/>
                <a:gd name="T43" fmla="*/ 27 h 31"/>
                <a:gd name="T44" fmla="*/ 30 w 31"/>
                <a:gd name="T45" fmla="*/ 28 h 31"/>
                <a:gd name="T46" fmla="*/ 28 w 31"/>
                <a:gd name="T47" fmla="*/ 29 h 31"/>
                <a:gd name="T48" fmla="*/ 25 w 31"/>
                <a:gd name="T49" fmla="*/ 29 h 31"/>
                <a:gd name="T50" fmla="*/ 25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29"/>
                  </a:moveTo>
                  <a:lnTo>
                    <a:pt x="7" y="31"/>
                  </a:lnTo>
                  <a:lnTo>
                    <a:pt x="7" y="31"/>
                  </a:lnTo>
                  <a:lnTo>
                    <a:pt x="5" y="31"/>
                  </a:lnTo>
                  <a:lnTo>
                    <a:pt x="3" y="29"/>
                  </a:lnTo>
                  <a:lnTo>
                    <a:pt x="1" y="28"/>
                  </a:lnTo>
                  <a:lnTo>
                    <a:pt x="1" y="25"/>
                  </a:lnTo>
                  <a:lnTo>
                    <a:pt x="0" y="6"/>
                  </a:lnTo>
                  <a:lnTo>
                    <a:pt x="0" y="6"/>
                  </a:lnTo>
                  <a:lnTo>
                    <a:pt x="0" y="4"/>
                  </a:lnTo>
                  <a:lnTo>
                    <a:pt x="1" y="2"/>
                  </a:lnTo>
                  <a:lnTo>
                    <a:pt x="3" y="1"/>
                  </a:lnTo>
                  <a:lnTo>
                    <a:pt x="5" y="1"/>
                  </a:lnTo>
                  <a:lnTo>
                    <a:pt x="24" y="0"/>
                  </a:lnTo>
                  <a:lnTo>
                    <a:pt x="24" y="0"/>
                  </a:lnTo>
                  <a:lnTo>
                    <a:pt x="27" y="0"/>
                  </a:lnTo>
                  <a:lnTo>
                    <a:pt x="28" y="1"/>
                  </a:lnTo>
                  <a:lnTo>
                    <a:pt x="30" y="2"/>
                  </a:lnTo>
                  <a:lnTo>
                    <a:pt x="30" y="4"/>
                  </a:lnTo>
                  <a:lnTo>
                    <a:pt x="31" y="24"/>
                  </a:lnTo>
                  <a:lnTo>
                    <a:pt x="31" y="24"/>
                  </a:lnTo>
                  <a:lnTo>
                    <a:pt x="31" y="27"/>
                  </a:lnTo>
                  <a:lnTo>
                    <a:pt x="30" y="28"/>
                  </a:lnTo>
                  <a:lnTo>
                    <a:pt x="28" y="29"/>
                  </a:lnTo>
                  <a:lnTo>
                    <a:pt x="25" y="29"/>
                  </a:lnTo>
                  <a:lnTo>
                    <a:pt x="25"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8" name="Freeform 427"/>
            <p:cNvSpPr>
              <a:spLocks/>
            </p:cNvSpPr>
            <p:nvPr/>
          </p:nvSpPr>
          <p:spPr bwMode="auto">
            <a:xfrm>
              <a:off x="2842594" y="1582363"/>
              <a:ext cx="37639" cy="38853"/>
            </a:xfrm>
            <a:custGeom>
              <a:avLst/>
              <a:gdLst>
                <a:gd name="T0" fmla="*/ 26 w 31"/>
                <a:gd name="T1" fmla="*/ 31 h 32"/>
                <a:gd name="T2" fmla="*/ 7 w 31"/>
                <a:gd name="T3" fmla="*/ 32 h 32"/>
                <a:gd name="T4" fmla="*/ 7 w 31"/>
                <a:gd name="T5" fmla="*/ 32 h 32"/>
                <a:gd name="T6" fmla="*/ 4 w 31"/>
                <a:gd name="T7" fmla="*/ 32 h 32"/>
                <a:gd name="T8" fmla="*/ 3 w 31"/>
                <a:gd name="T9" fmla="*/ 31 h 32"/>
                <a:gd name="T10" fmla="*/ 2 w 31"/>
                <a:gd name="T11" fmla="*/ 30 h 32"/>
                <a:gd name="T12" fmla="*/ 2 w 31"/>
                <a:gd name="T13" fmla="*/ 27 h 32"/>
                <a:gd name="T14" fmla="*/ 0 w 31"/>
                <a:gd name="T15" fmla="*/ 7 h 32"/>
                <a:gd name="T16" fmla="*/ 0 w 31"/>
                <a:gd name="T17" fmla="*/ 7 h 32"/>
                <a:gd name="T18" fmla="*/ 0 w 31"/>
                <a:gd name="T19" fmla="*/ 5 h 32"/>
                <a:gd name="T20" fmla="*/ 2 w 31"/>
                <a:gd name="T21" fmla="*/ 4 h 32"/>
                <a:gd name="T22" fmla="*/ 3 w 31"/>
                <a:gd name="T23" fmla="*/ 3 h 32"/>
                <a:gd name="T24" fmla="*/ 6 w 31"/>
                <a:gd name="T25" fmla="*/ 1 h 32"/>
                <a:gd name="T26" fmla="*/ 25 w 31"/>
                <a:gd name="T27" fmla="*/ 0 h 32"/>
                <a:gd name="T28" fmla="*/ 25 w 31"/>
                <a:gd name="T29" fmla="*/ 0 h 32"/>
                <a:gd name="T30" fmla="*/ 26 w 31"/>
                <a:gd name="T31" fmla="*/ 1 h 32"/>
                <a:gd name="T32" fmla="*/ 29 w 31"/>
                <a:gd name="T33" fmla="*/ 1 h 32"/>
                <a:gd name="T34" fmla="*/ 30 w 31"/>
                <a:gd name="T35" fmla="*/ 4 h 32"/>
                <a:gd name="T36" fmla="*/ 30 w 31"/>
                <a:gd name="T37" fmla="*/ 5 h 32"/>
                <a:gd name="T38" fmla="*/ 31 w 31"/>
                <a:gd name="T39" fmla="*/ 26 h 32"/>
                <a:gd name="T40" fmla="*/ 31 w 31"/>
                <a:gd name="T41" fmla="*/ 26 h 32"/>
                <a:gd name="T42" fmla="*/ 31 w 31"/>
                <a:gd name="T43" fmla="*/ 27 h 32"/>
                <a:gd name="T44" fmla="*/ 30 w 31"/>
                <a:gd name="T45" fmla="*/ 30 h 32"/>
                <a:gd name="T46" fmla="*/ 29 w 31"/>
                <a:gd name="T47" fmla="*/ 30 h 32"/>
                <a:gd name="T48" fmla="*/ 26 w 31"/>
                <a:gd name="T49" fmla="*/ 31 h 32"/>
                <a:gd name="T50" fmla="*/ 26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6" y="31"/>
                  </a:moveTo>
                  <a:lnTo>
                    <a:pt x="7" y="32"/>
                  </a:lnTo>
                  <a:lnTo>
                    <a:pt x="7" y="32"/>
                  </a:lnTo>
                  <a:lnTo>
                    <a:pt x="4" y="32"/>
                  </a:lnTo>
                  <a:lnTo>
                    <a:pt x="3" y="31"/>
                  </a:lnTo>
                  <a:lnTo>
                    <a:pt x="2" y="30"/>
                  </a:lnTo>
                  <a:lnTo>
                    <a:pt x="2" y="27"/>
                  </a:lnTo>
                  <a:lnTo>
                    <a:pt x="0" y="7"/>
                  </a:lnTo>
                  <a:lnTo>
                    <a:pt x="0" y="7"/>
                  </a:lnTo>
                  <a:lnTo>
                    <a:pt x="0" y="5"/>
                  </a:lnTo>
                  <a:lnTo>
                    <a:pt x="2" y="4"/>
                  </a:lnTo>
                  <a:lnTo>
                    <a:pt x="3" y="3"/>
                  </a:lnTo>
                  <a:lnTo>
                    <a:pt x="6" y="1"/>
                  </a:lnTo>
                  <a:lnTo>
                    <a:pt x="25" y="0"/>
                  </a:lnTo>
                  <a:lnTo>
                    <a:pt x="25" y="0"/>
                  </a:lnTo>
                  <a:lnTo>
                    <a:pt x="26" y="1"/>
                  </a:lnTo>
                  <a:lnTo>
                    <a:pt x="29" y="1"/>
                  </a:lnTo>
                  <a:lnTo>
                    <a:pt x="30" y="4"/>
                  </a:lnTo>
                  <a:lnTo>
                    <a:pt x="30" y="5"/>
                  </a:lnTo>
                  <a:lnTo>
                    <a:pt x="31" y="26"/>
                  </a:lnTo>
                  <a:lnTo>
                    <a:pt x="31" y="26"/>
                  </a:lnTo>
                  <a:lnTo>
                    <a:pt x="31" y="27"/>
                  </a:lnTo>
                  <a:lnTo>
                    <a:pt x="30" y="30"/>
                  </a:lnTo>
                  <a:lnTo>
                    <a:pt x="29" y="30"/>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9" name="Freeform 428"/>
            <p:cNvSpPr>
              <a:spLocks/>
            </p:cNvSpPr>
            <p:nvPr/>
          </p:nvSpPr>
          <p:spPr bwMode="auto">
            <a:xfrm>
              <a:off x="2798884" y="1586005"/>
              <a:ext cx="37639" cy="37639"/>
            </a:xfrm>
            <a:custGeom>
              <a:avLst/>
              <a:gdLst>
                <a:gd name="T0" fmla="*/ 26 w 31"/>
                <a:gd name="T1" fmla="*/ 29 h 31"/>
                <a:gd name="T2" fmla="*/ 7 w 31"/>
                <a:gd name="T3" fmla="*/ 31 h 31"/>
                <a:gd name="T4" fmla="*/ 7 w 31"/>
                <a:gd name="T5" fmla="*/ 31 h 31"/>
                <a:gd name="T6" fmla="*/ 4 w 31"/>
                <a:gd name="T7" fmla="*/ 31 h 31"/>
                <a:gd name="T8" fmla="*/ 3 w 31"/>
                <a:gd name="T9" fmla="*/ 29 h 31"/>
                <a:gd name="T10" fmla="*/ 1 w 31"/>
                <a:gd name="T11" fmla="*/ 28 h 31"/>
                <a:gd name="T12" fmla="*/ 1 w 31"/>
                <a:gd name="T13" fmla="*/ 27 h 31"/>
                <a:gd name="T14" fmla="*/ 0 w 31"/>
                <a:gd name="T15" fmla="*/ 6 h 31"/>
                <a:gd name="T16" fmla="*/ 0 w 31"/>
                <a:gd name="T17" fmla="*/ 6 h 31"/>
                <a:gd name="T18" fmla="*/ 0 w 31"/>
                <a:gd name="T19" fmla="*/ 4 h 31"/>
                <a:gd name="T20" fmla="*/ 1 w 31"/>
                <a:gd name="T21" fmla="*/ 2 h 31"/>
                <a:gd name="T22" fmla="*/ 3 w 31"/>
                <a:gd name="T23" fmla="*/ 1 h 31"/>
                <a:gd name="T24" fmla="*/ 4 w 31"/>
                <a:gd name="T25" fmla="*/ 1 h 31"/>
                <a:gd name="T26" fmla="*/ 24 w 31"/>
                <a:gd name="T27" fmla="*/ 0 h 31"/>
                <a:gd name="T28" fmla="*/ 24 w 31"/>
                <a:gd name="T29" fmla="*/ 0 h 31"/>
                <a:gd name="T30" fmla="*/ 26 w 31"/>
                <a:gd name="T31" fmla="*/ 0 h 31"/>
                <a:gd name="T32" fmla="*/ 27 w 31"/>
                <a:gd name="T33" fmla="*/ 1 h 31"/>
                <a:gd name="T34" fmla="*/ 28 w 31"/>
                <a:gd name="T35" fmla="*/ 2 h 31"/>
                <a:gd name="T36" fmla="*/ 30 w 31"/>
                <a:gd name="T37" fmla="*/ 5 h 31"/>
                <a:gd name="T38" fmla="*/ 31 w 31"/>
                <a:gd name="T39" fmla="*/ 24 h 31"/>
                <a:gd name="T40" fmla="*/ 31 w 31"/>
                <a:gd name="T41" fmla="*/ 24 h 31"/>
                <a:gd name="T42" fmla="*/ 30 w 31"/>
                <a:gd name="T43" fmla="*/ 27 h 31"/>
                <a:gd name="T44" fmla="*/ 30 w 31"/>
                <a:gd name="T45" fmla="*/ 28 h 31"/>
                <a:gd name="T46" fmla="*/ 27 w 31"/>
                <a:gd name="T47" fmla="*/ 29 h 31"/>
                <a:gd name="T48" fmla="*/ 26 w 31"/>
                <a:gd name="T49" fmla="*/ 29 h 31"/>
                <a:gd name="T50" fmla="*/ 26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29"/>
                  </a:moveTo>
                  <a:lnTo>
                    <a:pt x="7" y="31"/>
                  </a:lnTo>
                  <a:lnTo>
                    <a:pt x="7" y="31"/>
                  </a:lnTo>
                  <a:lnTo>
                    <a:pt x="4" y="31"/>
                  </a:lnTo>
                  <a:lnTo>
                    <a:pt x="3" y="29"/>
                  </a:lnTo>
                  <a:lnTo>
                    <a:pt x="1" y="28"/>
                  </a:lnTo>
                  <a:lnTo>
                    <a:pt x="1" y="27"/>
                  </a:lnTo>
                  <a:lnTo>
                    <a:pt x="0" y="6"/>
                  </a:lnTo>
                  <a:lnTo>
                    <a:pt x="0" y="6"/>
                  </a:lnTo>
                  <a:lnTo>
                    <a:pt x="0" y="4"/>
                  </a:lnTo>
                  <a:lnTo>
                    <a:pt x="1" y="2"/>
                  </a:lnTo>
                  <a:lnTo>
                    <a:pt x="3" y="1"/>
                  </a:lnTo>
                  <a:lnTo>
                    <a:pt x="4" y="1"/>
                  </a:lnTo>
                  <a:lnTo>
                    <a:pt x="24" y="0"/>
                  </a:lnTo>
                  <a:lnTo>
                    <a:pt x="24" y="0"/>
                  </a:lnTo>
                  <a:lnTo>
                    <a:pt x="26" y="0"/>
                  </a:lnTo>
                  <a:lnTo>
                    <a:pt x="27" y="1"/>
                  </a:lnTo>
                  <a:lnTo>
                    <a:pt x="28" y="2"/>
                  </a:lnTo>
                  <a:lnTo>
                    <a:pt x="30" y="5"/>
                  </a:lnTo>
                  <a:lnTo>
                    <a:pt x="31" y="24"/>
                  </a:lnTo>
                  <a:lnTo>
                    <a:pt x="31" y="24"/>
                  </a:lnTo>
                  <a:lnTo>
                    <a:pt x="30" y="27"/>
                  </a:lnTo>
                  <a:lnTo>
                    <a:pt x="30" y="28"/>
                  </a:lnTo>
                  <a:lnTo>
                    <a:pt x="27" y="29"/>
                  </a:lnTo>
                  <a:lnTo>
                    <a:pt x="26" y="29"/>
                  </a:lnTo>
                  <a:lnTo>
                    <a:pt x="26"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0" name="Freeform 429"/>
            <p:cNvSpPr>
              <a:spLocks/>
            </p:cNvSpPr>
            <p:nvPr/>
          </p:nvSpPr>
          <p:spPr bwMode="auto">
            <a:xfrm>
              <a:off x="2752746" y="1588433"/>
              <a:ext cx="37639" cy="37639"/>
            </a:xfrm>
            <a:custGeom>
              <a:avLst/>
              <a:gdLst>
                <a:gd name="T0" fmla="*/ 27 w 31"/>
                <a:gd name="T1" fmla="*/ 30 h 31"/>
                <a:gd name="T2" fmla="*/ 7 w 31"/>
                <a:gd name="T3" fmla="*/ 31 h 31"/>
                <a:gd name="T4" fmla="*/ 7 w 31"/>
                <a:gd name="T5" fmla="*/ 31 h 31"/>
                <a:gd name="T6" fmla="*/ 6 w 31"/>
                <a:gd name="T7" fmla="*/ 31 h 31"/>
                <a:gd name="T8" fmla="*/ 4 w 31"/>
                <a:gd name="T9" fmla="*/ 30 h 31"/>
                <a:gd name="T10" fmla="*/ 3 w 31"/>
                <a:gd name="T11" fmla="*/ 29 h 31"/>
                <a:gd name="T12" fmla="*/ 1 w 31"/>
                <a:gd name="T13" fmla="*/ 26 h 31"/>
                <a:gd name="T14" fmla="*/ 0 w 31"/>
                <a:gd name="T15" fmla="*/ 7 h 31"/>
                <a:gd name="T16" fmla="*/ 0 w 31"/>
                <a:gd name="T17" fmla="*/ 7 h 31"/>
                <a:gd name="T18" fmla="*/ 1 w 31"/>
                <a:gd name="T19" fmla="*/ 4 h 31"/>
                <a:gd name="T20" fmla="*/ 1 w 31"/>
                <a:gd name="T21" fmla="*/ 3 h 31"/>
                <a:gd name="T22" fmla="*/ 4 w 31"/>
                <a:gd name="T23" fmla="*/ 2 h 31"/>
                <a:gd name="T24" fmla="*/ 6 w 31"/>
                <a:gd name="T25" fmla="*/ 0 h 31"/>
                <a:gd name="T26" fmla="*/ 24 w 31"/>
                <a:gd name="T27" fmla="*/ 0 h 31"/>
                <a:gd name="T28" fmla="*/ 24 w 31"/>
                <a:gd name="T29" fmla="*/ 0 h 31"/>
                <a:gd name="T30" fmla="*/ 27 w 31"/>
                <a:gd name="T31" fmla="*/ 0 h 31"/>
                <a:gd name="T32" fmla="*/ 28 w 31"/>
                <a:gd name="T33" fmla="*/ 2 h 31"/>
                <a:gd name="T34" fmla="*/ 30 w 31"/>
                <a:gd name="T35" fmla="*/ 3 h 31"/>
                <a:gd name="T36" fmla="*/ 31 w 31"/>
                <a:gd name="T37" fmla="*/ 4 h 31"/>
                <a:gd name="T38" fmla="*/ 31 w 31"/>
                <a:gd name="T39" fmla="*/ 25 h 31"/>
                <a:gd name="T40" fmla="*/ 31 w 31"/>
                <a:gd name="T41" fmla="*/ 25 h 31"/>
                <a:gd name="T42" fmla="*/ 31 w 31"/>
                <a:gd name="T43" fmla="*/ 26 h 31"/>
                <a:gd name="T44" fmla="*/ 30 w 31"/>
                <a:gd name="T45" fmla="*/ 29 h 31"/>
                <a:gd name="T46" fmla="*/ 28 w 31"/>
                <a:gd name="T47" fmla="*/ 30 h 31"/>
                <a:gd name="T48" fmla="*/ 27 w 31"/>
                <a:gd name="T49" fmla="*/ 30 h 31"/>
                <a:gd name="T50" fmla="*/ 27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0"/>
                  </a:moveTo>
                  <a:lnTo>
                    <a:pt x="7" y="31"/>
                  </a:lnTo>
                  <a:lnTo>
                    <a:pt x="7" y="31"/>
                  </a:lnTo>
                  <a:lnTo>
                    <a:pt x="6" y="31"/>
                  </a:lnTo>
                  <a:lnTo>
                    <a:pt x="4" y="30"/>
                  </a:lnTo>
                  <a:lnTo>
                    <a:pt x="3" y="29"/>
                  </a:lnTo>
                  <a:lnTo>
                    <a:pt x="1" y="26"/>
                  </a:lnTo>
                  <a:lnTo>
                    <a:pt x="0" y="7"/>
                  </a:lnTo>
                  <a:lnTo>
                    <a:pt x="0" y="7"/>
                  </a:lnTo>
                  <a:lnTo>
                    <a:pt x="1" y="4"/>
                  </a:lnTo>
                  <a:lnTo>
                    <a:pt x="1" y="3"/>
                  </a:lnTo>
                  <a:lnTo>
                    <a:pt x="4" y="2"/>
                  </a:lnTo>
                  <a:lnTo>
                    <a:pt x="6" y="0"/>
                  </a:lnTo>
                  <a:lnTo>
                    <a:pt x="24" y="0"/>
                  </a:lnTo>
                  <a:lnTo>
                    <a:pt x="24" y="0"/>
                  </a:lnTo>
                  <a:lnTo>
                    <a:pt x="27" y="0"/>
                  </a:lnTo>
                  <a:lnTo>
                    <a:pt x="28" y="2"/>
                  </a:lnTo>
                  <a:lnTo>
                    <a:pt x="30" y="3"/>
                  </a:lnTo>
                  <a:lnTo>
                    <a:pt x="31" y="4"/>
                  </a:lnTo>
                  <a:lnTo>
                    <a:pt x="31" y="25"/>
                  </a:lnTo>
                  <a:lnTo>
                    <a:pt x="31" y="25"/>
                  </a:lnTo>
                  <a:lnTo>
                    <a:pt x="31" y="26"/>
                  </a:lnTo>
                  <a:lnTo>
                    <a:pt x="30" y="29"/>
                  </a:lnTo>
                  <a:lnTo>
                    <a:pt x="28" y="30"/>
                  </a:lnTo>
                  <a:lnTo>
                    <a:pt x="27" y="30"/>
                  </a:lnTo>
                  <a:lnTo>
                    <a:pt x="27"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1" name="Freeform 430"/>
            <p:cNvSpPr>
              <a:spLocks/>
            </p:cNvSpPr>
            <p:nvPr/>
          </p:nvSpPr>
          <p:spPr bwMode="auto">
            <a:xfrm>
              <a:off x="2709037" y="1590861"/>
              <a:ext cx="37639" cy="38853"/>
            </a:xfrm>
            <a:custGeom>
              <a:avLst/>
              <a:gdLst>
                <a:gd name="T0" fmla="*/ 25 w 31"/>
                <a:gd name="T1" fmla="*/ 31 h 32"/>
                <a:gd name="T2" fmla="*/ 6 w 31"/>
                <a:gd name="T3" fmla="*/ 32 h 32"/>
                <a:gd name="T4" fmla="*/ 6 w 31"/>
                <a:gd name="T5" fmla="*/ 32 h 32"/>
                <a:gd name="T6" fmla="*/ 5 w 31"/>
                <a:gd name="T7" fmla="*/ 31 h 32"/>
                <a:gd name="T8" fmla="*/ 2 w 31"/>
                <a:gd name="T9" fmla="*/ 31 h 32"/>
                <a:gd name="T10" fmla="*/ 1 w 31"/>
                <a:gd name="T11" fmla="*/ 28 h 32"/>
                <a:gd name="T12" fmla="*/ 1 w 31"/>
                <a:gd name="T13" fmla="*/ 27 h 32"/>
                <a:gd name="T14" fmla="*/ 0 w 31"/>
                <a:gd name="T15" fmla="*/ 7 h 32"/>
                <a:gd name="T16" fmla="*/ 0 w 31"/>
                <a:gd name="T17" fmla="*/ 7 h 32"/>
                <a:gd name="T18" fmla="*/ 0 w 31"/>
                <a:gd name="T19" fmla="*/ 5 h 32"/>
                <a:gd name="T20" fmla="*/ 1 w 31"/>
                <a:gd name="T21" fmla="*/ 2 h 32"/>
                <a:gd name="T22" fmla="*/ 2 w 31"/>
                <a:gd name="T23" fmla="*/ 1 h 32"/>
                <a:gd name="T24" fmla="*/ 5 w 31"/>
                <a:gd name="T25" fmla="*/ 1 h 32"/>
                <a:gd name="T26" fmla="*/ 24 w 31"/>
                <a:gd name="T27" fmla="*/ 0 h 32"/>
                <a:gd name="T28" fmla="*/ 24 w 31"/>
                <a:gd name="T29" fmla="*/ 0 h 32"/>
                <a:gd name="T30" fmla="*/ 27 w 31"/>
                <a:gd name="T31" fmla="*/ 0 h 32"/>
                <a:gd name="T32" fmla="*/ 28 w 31"/>
                <a:gd name="T33" fmla="*/ 1 h 32"/>
                <a:gd name="T34" fmla="*/ 29 w 31"/>
                <a:gd name="T35" fmla="*/ 2 h 32"/>
                <a:gd name="T36" fmla="*/ 29 w 31"/>
                <a:gd name="T37" fmla="*/ 5 h 32"/>
                <a:gd name="T38" fmla="*/ 31 w 31"/>
                <a:gd name="T39" fmla="*/ 25 h 32"/>
                <a:gd name="T40" fmla="*/ 31 w 31"/>
                <a:gd name="T41" fmla="*/ 25 h 32"/>
                <a:gd name="T42" fmla="*/ 31 w 31"/>
                <a:gd name="T43" fmla="*/ 27 h 32"/>
                <a:gd name="T44" fmla="*/ 29 w 31"/>
                <a:gd name="T45" fmla="*/ 28 h 32"/>
                <a:gd name="T46" fmla="*/ 28 w 31"/>
                <a:gd name="T47" fmla="*/ 29 h 32"/>
                <a:gd name="T48" fmla="*/ 25 w 31"/>
                <a:gd name="T49" fmla="*/ 31 h 32"/>
                <a:gd name="T50" fmla="*/ 25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5" y="31"/>
                  </a:moveTo>
                  <a:lnTo>
                    <a:pt x="6" y="32"/>
                  </a:lnTo>
                  <a:lnTo>
                    <a:pt x="6" y="32"/>
                  </a:lnTo>
                  <a:lnTo>
                    <a:pt x="5" y="31"/>
                  </a:lnTo>
                  <a:lnTo>
                    <a:pt x="2" y="31"/>
                  </a:lnTo>
                  <a:lnTo>
                    <a:pt x="1" y="28"/>
                  </a:lnTo>
                  <a:lnTo>
                    <a:pt x="1" y="27"/>
                  </a:lnTo>
                  <a:lnTo>
                    <a:pt x="0" y="7"/>
                  </a:lnTo>
                  <a:lnTo>
                    <a:pt x="0" y="7"/>
                  </a:lnTo>
                  <a:lnTo>
                    <a:pt x="0" y="5"/>
                  </a:lnTo>
                  <a:lnTo>
                    <a:pt x="1" y="2"/>
                  </a:lnTo>
                  <a:lnTo>
                    <a:pt x="2" y="1"/>
                  </a:lnTo>
                  <a:lnTo>
                    <a:pt x="5" y="1"/>
                  </a:lnTo>
                  <a:lnTo>
                    <a:pt x="24" y="0"/>
                  </a:lnTo>
                  <a:lnTo>
                    <a:pt x="24" y="0"/>
                  </a:lnTo>
                  <a:lnTo>
                    <a:pt x="27" y="0"/>
                  </a:lnTo>
                  <a:lnTo>
                    <a:pt x="28" y="1"/>
                  </a:lnTo>
                  <a:lnTo>
                    <a:pt x="29" y="2"/>
                  </a:lnTo>
                  <a:lnTo>
                    <a:pt x="29" y="5"/>
                  </a:lnTo>
                  <a:lnTo>
                    <a:pt x="31" y="25"/>
                  </a:lnTo>
                  <a:lnTo>
                    <a:pt x="31" y="25"/>
                  </a:lnTo>
                  <a:lnTo>
                    <a:pt x="31" y="27"/>
                  </a:lnTo>
                  <a:lnTo>
                    <a:pt x="29" y="28"/>
                  </a:lnTo>
                  <a:lnTo>
                    <a:pt x="28" y="29"/>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2" name="Freeform 431"/>
            <p:cNvSpPr>
              <a:spLocks/>
            </p:cNvSpPr>
            <p:nvPr/>
          </p:nvSpPr>
          <p:spPr bwMode="auto">
            <a:xfrm>
              <a:off x="2664113" y="1593290"/>
              <a:ext cx="37639" cy="38853"/>
            </a:xfrm>
            <a:custGeom>
              <a:avLst/>
              <a:gdLst>
                <a:gd name="T0" fmla="*/ 26 w 31"/>
                <a:gd name="T1" fmla="*/ 30 h 32"/>
                <a:gd name="T2" fmla="*/ 7 w 31"/>
                <a:gd name="T3" fmla="*/ 32 h 32"/>
                <a:gd name="T4" fmla="*/ 7 w 31"/>
                <a:gd name="T5" fmla="*/ 32 h 32"/>
                <a:gd name="T6" fmla="*/ 4 w 31"/>
                <a:gd name="T7" fmla="*/ 32 h 32"/>
                <a:gd name="T8" fmla="*/ 3 w 31"/>
                <a:gd name="T9" fmla="*/ 30 h 32"/>
                <a:gd name="T10" fmla="*/ 2 w 31"/>
                <a:gd name="T11" fmla="*/ 29 h 32"/>
                <a:gd name="T12" fmla="*/ 2 w 31"/>
                <a:gd name="T13" fmla="*/ 26 h 32"/>
                <a:gd name="T14" fmla="*/ 0 w 31"/>
                <a:gd name="T15" fmla="*/ 7 h 32"/>
                <a:gd name="T16" fmla="*/ 0 w 31"/>
                <a:gd name="T17" fmla="*/ 7 h 32"/>
                <a:gd name="T18" fmla="*/ 0 w 31"/>
                <a:gd name="T19" fmla="*/ 5 h 32"/>
                <a:gd name="T20" fmla="*/ 2 w 31"/>
                <a:gd name="T21" fmla="*/ 3 h 32"/>
                <a:gd name="T22" fmla="*/ 3 w 31"/>
                <a:gd name="T23" fmla="*/ 2 h 32"/>
                <a:gd name="T24" fmla="*/ 6 w 31"/>
                <a:gd name="T25" fmla="*/ 2 h 32"/>
                <a:gd name="T26" fmla="*/ 25 w 31"/>
                <a:gd name="T27" fmla="*/ 0 h 32"/>
                <a:gd name="T28" fmla="*/ 25 w 31"/>
                <a:gd name="T29" fmla="*/ 0 h 32"/>
                <a:gd name="T30" fmla="*/ 26 w 31"/>
                <a:gd name="T31" fmla="*/ 0 h 32"/>
                <a:gd name="T32" fmla="*/ 29 w 31"/>
                <a:gd name="T33" fmla="*/ 2 h 32"/>
                <a:gd name="T34" fmla="*/ 30 w 31"/>
                <a:gd name="T35" fmla="*/ 3 h 32"/>
                <a:gd name="T36" fmla="*/ 30 w 31"/>
                <a:gd name="T37" fmla="*/ 6 h 32"/>
                <a:gd name="T38" fmla="*/ 31 w 31"/>
                <a:gd name="T39" fmla="*/ 25 h 32"/>
                <a:gd name="T40" fmla="*/ 31 w 31"/>
                <a:gd name="T41" fmla="*/ 25 h 32"/>
                <a:gd name="T42" fmla="*/ 31 w 31"/>
                <a:gd name="T43" fmla="*/ 27 h 32"/>
                <a:gd name="T44" fmla="*/ 30 w 31"/>
                <a:gd name="T45" fmla="*/ 29 h 32"/>
                <a:gd name="T46" fmla="*/ 29 w 31"/>
                <a:gd name="T47" fmla="*/ 30 h 32"/>
                <a:gd name="T48" fmla="*/ 26 w 31"/>
                <a:gd name="T49" fmla="*/ 30 h 32"/>
                <a:gd name="T50" fmla="*/ 26 w 31"/>
                <a:gd name="T51"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6" y="30"/>
                  </a:moveTo>
                  <a:lnTo>
                    <a:pt x="7" y="32"/>
                  </a:lnTo>
                  <a:lnTo>
                    <a:pt x="7" y="32"/>
                  </a:lnTo>
                  <a:lnTo>
                    <a:pt x="4" y="32"/>
                  </a:lnTo>
                  <a:lnTo>
                    <a:pt x="3" y="30"/>
                  </a:lnTo>
                  <a:lnTo>
                    <a:pt x="2" y="29"/>
                  </a:lnTo>
                  <a:lnTo>
                    <a:pt x="2" y="26"/>
                  </a:lnTo>
                  <a:lnTo>
                    <a:pt x="0" y="7"/>
                  </a:lnTo>
                  <a:lnTo>
                    <a:pt x="0" y="7"/>
                  </a:lnTo>
                  <a:lnTo>
                    <a:pt x="0" y="5"/>
                  </a:lnTo>
                  <a:lnTo>
                    <a:pt x="2" y="3"/>
                  </a:lnTo>
                  <a:lnTo>
                    <a:pt x="3" y="2"/>
                  </a:lnTo>
                  <a:lnTo>
                    <a:pt x="6" y="2"/>
                  </a:lnTo>
                  <a:lnTo>
                    <a:pt x="25" y="0"/>
                  </a:lnTo>
                  <a:lnTo>
                    <a:pt x="25" y="0"/>
                  </a:lnTo>
                  <a:lnTo>
                    <a:pt x="26" y="0"/>
                  </a:lnTo>
                  <a:lnTo>
                    <a:pt x="29" y="2"/>
                  </a:lnTo>
                  <a:lnTo>
                    <a:pt x="30" y="3"/>
                  </a:lnTo>
                  <a:lnTo>
                    <a:pt x="30" y="6"/>
                  </a:lnTo>
                  <a:lnTo>
                    <a:pt x="31" y="25"/>
                  </a:lnTo>
                  <a:lnTo>
                    <a:pt x="31" y="25"/>
                  </a:lnTo>
                  <a:lnTo>
                    <a:pt x="31" y="27"/>
                  </a:lnTo>
                  <a:lnTo>
                    <a:pt x="30" y="29"/>
                  </a:lnTo>
                  <a:lnTo>
                    <a:pt x="29"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3" name="Freeform 432"/>
            <p:cNvSpPr>
              <a:spLocks/>
            </p:cNvSpPr>
            <p:nvPr/>
          </p:nvSpPr>
          <p:spPr bwMode="auto">
            <a:xfrm>
              <a:off x="2620404" y="1595718"/>
              <a:ext cx="37639" cy="38853"/>
            </a:xfrm>
            <a:custGeom>
              <a:avLst/>
              <a:gdLst>
                <a:gd name="T0" fmla="*/ 25 w 31"/>
                <a:gd name="T1" fmla="*/ 31 h 32"/>
                <a:gd name="T2" fmla="*/ 7 w 31"/>
                <a:gd name="T3" fmla="*/ 32 h 32"/>
                <a:gd name="T4" fmla="*/ 7 w 31"/>
                <a:gd name="T5" fmla="*/ 32 h 32"/>
                <a:gd name="T6" fmla="*/ 4 w 31"/>
                <a:gd name="T7" fmla="*/ 32 h 32"/>
                <a:gd name="T8" fmla="*/ 2 w 31"/>
                <a:gd name="T9" fmla="*/ 31 h 32"/>
                <a:gd name="T10" fmla="*/ 1 w 31"/>
                <a:gd name="T11" fmla="*/ 30 h 32"/>
                <a:gd name="T12" fmla="*/ 1 w 31"/>
                <a:gd name="T13" fmla="*/ 27 h 32"/>
                <a:gd name="T14" fmla="*/ 0 w 31"/>
                <a:gd name="T15" fmla="*/ 7 h 32"/>
                <a:gd name="T16" fmla="*/ 0 w 31"/>
                <a:gd name="T17" fmla="*/ 7 h 32"/>
                <a:gd name="T18" fmla="*/ 0 w 31"/>
                <a:gd name="T19" fmla="*/ 5 h 32"/>
                <a:gd name="T20" fmla="*/ 1 w 31"/>
                <a:gd name="T21" fmla="*/ 4 h 32"/>
                <a:gd name="T22" fmla="*/ 2 w 31"/>
                <a:gd name="T23" fmla="*/ 3 h 32"/>
                <a:gd name="T24" fmla="*/ 4 w 31"/>
                <a:gd name="T25" fmla="*/ 1 h 32"/>
                <a:gd name="T26" fmla="*/ 24 w 31"/>
                <a:gd name="T27" fmla="*/ 0 h 32"/>
                <a:gd name="T28" fmla="*/ 24 w 31"/>
                <a:gd name="T29" fmla="*/ 0 h 32"/>
                <a:gd name="T30" fmla="*/ 25 w 31"/>
                <a:gd name="T31" fmla="*/ 1 h 32"/>
                <a:gd name="T32" fmla="*/ 27 w 31"/>
                <a:gd name="T33" fmla="*/ 1 h 32"/>
                <a:gd name="T34" fmla="*/ 28 w 31"/>
                <a:gd name="T35" fmla="*/ 4 h 32"/>
                <a:gd name="T36" fmla="*/ 29 w 31"/>
                <a:gd name="T37" fmla="*/ 5 h 32"/>
                <a:gd name="T38" fmla="*/ 31 w 31"/>
                <a:gd name="T39" fmla="*/ 25 h 32"/>
                <a:gd name="T40" fmla="*/ 31 w 31"/>
                <a:gd name="T41" fmla="*/ 25 h 32"/>
                <a:gd name="T42" fmla="*/ 29 w 31"/>
                <a:gd name="T43" fmla="*/ 27 h 32"/>
                <a:gd name="T44" fmla="*/ 29 w 31"/>
                <a:gd name="T45" fmla="*/ 30 h 32"/>
                <a:gd name="T46" fmla="*/ 27 w 31"/>
                <a:gd name="T47" fmla="*/ 31 h 32"/>
                <a:gd name="T48" fmla="*/ 25 w 31"/>
                <a:gd name="T49" fmla="*/ 31 h 32"/>
                <a:gd name="T50" fmla="*/ 25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5" y="31"/>
                  </a:moveTo>
                  <a:lnTo>
                    <a:pt x="7" y="32"/>
                  </a:lnTo>
                  <a:lnTo>
                    <a:pt x="7" y="32"/>
                  </a:lnTo>
                  <a:lnTo>
                    <a:pt x="4" y="32"/>
                  </a:lnTo>
                  <a:lnTo>
                    <a:pt x="2" y="31"/>
                  </a:lnTo>
                  <a:lnTo>
                    <a:pt x="1" y="30"/>
                  </a:lnTo>
                  <a:lnTo>
                    <a:pt x="1" y="27"/>
                  </a:lnTo>
                  <a:lnTo>
                    <a:pt x="0" y="7"/>
                  </a:lnTo>
                  <a:lnTo>
                    <a:pt x="0" y="7"/>
                  </a:lnTo>
                  <a:lnTo>
                    <a:pt x="0" y="5"/>
                  </a:lnTo>
                  <a:lnTo>
                    <a:pt x="1" y="4"/>
                  </a:lnTo>
                  <a:lnTo>
                    <a:pt x="2" y="3"/>
                  </a:lnTo>
                  <a:lnTo>
                    <a:pt x="4" y="1"/>
                  </a:lnTo>
                  <a:lnTo>
                    <a:pt x="24" y="0"/>
                  </a:lnTo>
                  <a:lnTo>
                    <a:pt x="24" y="0"/>
                  </a:lnTo>
                  <a:lnTo>
                    <a:pt x="25" y="1"/>
                  </a:lnTo>
                  <a:lnTo>
                    <a:pt x="27" y="1"/>
                  </a:lnTo>
                  <a:lnTo>
                    <a:pt x="28" y="4"/>
                  </a:lnTo>
                  <a:lnTo>
                    <a:pt x="29" y="5"/>
                  </a:lnTo>
                  <a:lnTo>
                    <a:pt x="31" y="25"/>
                  </a:lnTo>
                  <a:lnTo>
                    <a:pt x="31" y="25"/>
                  </a:lnTo>
                  <a:lnTo>
                    <a:pt x="29" y="27"/>
                  </a:lnTo>
                  <a:lnTo>
                    <a:pt x="29" y="30"/>
                  </a:lnTo>
                  <a:lnTo>
                    <a:pt x="27" y="31"/>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4" name="Freeform 433"/>
            <p:cNvSpPr>
              <a:spLocks/>
            </p:cNvSpPr>
            <p:nvPr/>
          </p:nvSpPr>
          <p:spPr bwMode="auto">
            <a:xfrm>
              <a:off x="2574266" y="1599361"/>
              <a:ext cx="37639" cy="37639"/>
            </a:xfrm>
            <a:custGeom>
              <a:avLst/>
              <a:gdLst>
                <a:gd name="T0" fmla="*/ 27 w 31"/>
                <a:gd name="T1" fmla="*/ 31 h 31"/>
                <a:gd name="T2" fmla="*/ 7 w 31"/>
                <a:gd name="T3" fmla="*/ 31 h 31"/>
                <a:gd name="T4" fmla="*/ 7 w 31"/>
                <a:gd name="T5" fmla="*/ 31 h 31"/>
                <a:gd name="T6" fmla="*/ 5 w 31"/>
                <a:gd name="T7" fmla="*/ 31 h 31"/>
                <a:gd name="T8" fmla="*/ 4 w 31"/>
                <a:gd name="T9" fmla="*/ 29 h 31"/>
                <a:gd name="T10" fmla="*/ 3 w 31"/>
                <a:gd name="T11" fmla="*/ 28 h 31"/>
                <a:gd name="T12" fmla="*/ 1 w 31"/>
                <a:gd name="T13" fmla="*/ 27 h 31"/>
                <a:gd name="T14" fmla="*/ 0 w 31"/>
                <a:gd name="T15" fmla="*/ 6 h 31"/>
                <a:gd name="T16" fmla="*/ 0 w 31"/>
                <a:gd name="T17" fmla="*/ 6 h 31"/>
                <a:gd name="T18" fmla="*/ 1 w 31"/>
                <a:gd name="T19" fmla="*/ 5 h 31"/>
                <a:gd name="T20" fmla="*/ 1 w 31"/>
                <a:gd name="T21" fmla="*/ 2 h 31"/>
                <a:gd name="T22" fmla="*/ 4 w 31"/>
                <a:gd name="T23" fmla="*/ 1 h 31"/>
                <a:gd name="T24" fmla="*/ 5 w 31"/>
                <a:gd name="T25" fmla="*/ 1 h 31"/>
                <a:gd name="T26" fmla="*/ 24 w 31"/>
                <a:gd name="T27" fmla="*/ 0 h 31"/>
                <a:gd name="T28" fmla="*/ 24 w 31"/>
                <a:gd name="T29" fmla="*/ 0 h 31"/>
                <a:gd name="T30" fmla="*/ 27 w 31"/>
                <a:gd name="T31" fmla="*/ 0 h 31"/>
                <a:gd name="T32" fmla="*/ 28 w 31"/>
                <a:gd name="T33" fmla="*/ 1 h 31"/>
                <a:gd name="T34" fmla="*/ 30 w 31"/>
                <a:gd name="T35" fmla="*/ 2 h 31"/>
                <a:gd name="T36" fmla="*/ 30 w 31"/>
                <a:gd name="T37" fmla="*/ 5 h 31"/>
                <a:gd name="T38" fmla="*/ 31 w 31"/>
                <a:gd name="T39" fmla="*/ 24 h 31"/>
                <a:gd name="T40" fmla="*/ 31 w 31"/>
                <a:gd name="T41" fmla="*/ 24 h 31"/>
                <a:gd name="T42" fmla="*/ 31 w 31"/>
                <a:gd name="T43" fmla="*/ 27 h 31"/>
                <a:gd name="T44" fmla="*/ 30 w 31"/>
                <a:gd name="T45" fmla="*/ 28 h 31"/>
                <a:gd name="T46" fmla="*/ 28 w 31"/>
                <a:gd name="T47" fmla="*/ 29 h 31"/>
                <a:gd name="T48" fmla="*/ 27 w 31"/>
                <a:gd name="T49" fmla="*/ 31 h 31"/>
                <a:gd name="T50" fmla="*/ 27 w 31"/>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1"/>
                  </a:moveTo>
                  <a:lnTo>
                    <a:pt x="7" y="31"/>
                  </a:lnTo>
                  <a:lnTo>
                    <a:pt x="7" y="31"/>
                  </a:lnTo>
                  <a:lnTo>
                    <a:pt x="5" y="31"/>
                  </a:lnTo>
                  <a:lnTo>
                    <a:pt x="4" y="29"/>
                  </a:lnTo>
                  <a:lnTo>
                    <a:pt x="3" y="28"/>
                  </a:lnTo>
                  <a:lnTo>
                    <a:pt x="1" y="27"/>
                  </a:lnTo>
                  <a:lnTo>
                    <a:pt x="0" y="6"/>
                  </a:lnTo>
                  <a:lnTo>
                    <a:pt x="0" y="6"/>
                  </a:lnTo>
                  <a:lnTo>
                    <a:pt x="1" y="5"/>
                  </a:lnTo>
                  <a:lnTo>
                    <a:pt x="1" y="2"/>
                  </a:lnTo>
                  <a:lnTo>
                    <a:pt x="4" y="1"/>
                  </a:lnTo>
                  <a:lnTo>
                    <a:pt x="5" y="1"/>
                  </a:lnTo>
                  <a:lnTo>
                    <a:pt x="24" y="0"/>
                  </a:lnTo>
                  <a:lnTo>
                    <a:pt x="24" y="0"/>
                  </a:lnTo>
                  <a:lnTo>
                    <a:pt x="27" y="0"/>
                  </a:lnTo>
                  <a:lnTo>
                    <a:pt x="28" y="1"/>
                  </a:lnTo>
                  <a:lnTo>
                    <a:pt x="30" y="2"/>
                  </a:lnTo>
                  <a:lnTo>
                    <a:pt x="30" y="5"/>
                  </a:lnTo>
                  <a:lnTo>
                    <a:pt x="31" y="24"/>
                  </a:lnTo>
                  <a:lnTo>
                    <a:pt x="31" y="24"/>
                  </a:lnTo>
                  <a:lnTo>
                    <a:pt x="31" y="27"/>
                  </a:lnTo>
                  <a:lnTo>
                    <a:pt x="30" y="28"/>
                  </a:lnTo>
                  <a:lnTo>
                    <a:pt x="28" y="29"/>
                  </a:lnTo>
                  <a:lnTo>
                    <a:pt x="27" y="31"/>
                  </a:lnTo>
                  <a:lnTo>
                    <a:pt x="27"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5" name="Freeform 434"/>
            <p:cNvSpPr>
              <a:spLocks/>
            </p:cNvSpPr>
            <p:nvPr/>
          </p:nvSpPr>
          <p:spPr bwMode="auto">
            <a:xfrm>
              <a:off x="2512343" y="1601789"/>
              <a:ext cx="55851" cy="40068"/>
            </a:xfrm>
            <a:custGeom>
              <a:avLst/>
              <a:gdLst>
                <a:gd name="T0" fmla="*/ 40 w 46"/>
                <a:gd name="T1" fmla="*/ 30 h 33"/>
                <a:gd name="T2" fmla="*/ 6 w 46"/>
                <a:gd name="T3" fmla="*/ 33 h 33"/>
                <a:gd name="T4" fmla="*/ 6 w 46"/>
                <a:gd name="T5" fmla="*/ 33 h 33"/>
                <a:gd name="T6" fmla="*/ 4 w 46"/>
                <a:gd name="T7" fmla="*/ 31 h 33"/>
                <a:gd name="T8" fmla="*/ 2 w 46"/>
                <a:gd name="T9" fmla="*/ 31 h 33"/>
                <a:gd name="T10" fmla="*/ 1 w 46"/>
                <a:gd name="T11" fmla="*/ 29 h 33"/>
                <a:gd name="T12" fmla="*/ 0 w 46"/>
                <a:gd name="T13" fmla="*/ 27 h 33"/>
                <a:gd name="T14" fmla="*/ 0 w 46"/>
                <a:gd name="T15" fmla="*/ 7 h 33"/>
                <a:gd name="T16" fmla="*/ 0 w 46"/>
                <a:gd name="T17" fmla="*/ 7 h 33"/>
                <a:gd name="T18" fmla="*/ 0 w 46"/>
                <a:gd name="T19" fmla="*/ 6 h 33"/>
                <a:gd name="T20" fmla="*/ 1 w 46"/>
                <a:gd name="T21" fmla="*/ 4 h 33"/>
                <a:gd name="T22" fmla="*/ 2 w 46"/>
                <a:gd name="T23" fmla="*/ 3 h 33"/>
                <a:gd name="T24" fmla="*/ 4 w 46"/>
                <a:gd name="T25" fmla="*/ 2 h 33"/>
                <a:gd name="T26" fmla="*/ 39 w 46"/>
                <a:gd name="T27" fmla="*/ 0 h 33"/>
                <a:gd name="T28" fmla="*/ 39 w 46"/>
                <a:gd name="T29" fmla="*/ 0 h 33"/>
                <a:gd name="T30" fmla="*/ 42 w 46"/>
                <a:gd name="T31" fmla="*/ 0 h 33"/>
                <a:gd name="T32" fmla="*/ 43 w 46"/>
                <a:gd name="T33" fmla="*/ 2 h 33"/>
                <a:gd name="T34" fmla="*/ 44 w 46"/>
                <a:gd name="T35" fmla="*/ 3 h 33"/>
                <a:gd name="T36" fmla="*/ 44 w 46"/>
                <a:gd name="T37" fmla="*/ 4 h 33"/>
                <a:gd name="T38" fmla="*/ 46 w 46"/>
                <a:gd name="T39" fmla="*/ 25 h 33"/>
                <a:gd name="T40" fmla="*/ 46 w 46"/>
                <a:gd name="T41" fmla="*/ 25 h 33"/>
                <a:gd name="T42" fmla="*/ 46 w 46"/>
                <a:gd name="T43" fmla="*/ 26 h 33"/>
                <a:gd name="T44" fmla="*/ 44 w 46"/>
                <a:gd name="T45" fmla="*/ 29 h 33"/>
                <a:gd name="T46" fmla="*/ 43 w 46"/>
                <a:gd name="T47" fmla="*/ 30 h 33"/>
                <a:gd name="T48" fmla="*/ 40 w 46"/>
                <a:gd name="T49" fmla="*/ 30 h 33"/>
                <a:gd name="T50" fmla="*/ 40 w 46"/>
                <a:gd name="T51"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33">
                  <a:moveTo>
                    <a:pt x="40" y="30"/>
                  </a:moveTo>
                  <a:lnTo>
                    <a:pt x="6" y="33"/>
                  </a:lnTo>
                  <a:lnTo>
                    <a:pt x="6" y="33"/>
                  </a:lnTo>
                  <a:lnTo>
                    <a:pt x="4" y="31"/>
                  </a:lnTo>
                  <a:lnTo>
                    <a:pt x="2" y="31"/>
                  </a:lnTo>
                  <a:lnTo>
                    <a:pt x="1" y="29"/>
                  </a:lnTo>
                  <a:lnTo>
                    <a:pt x="0" y="27"/>
                  </a:lnTo>
                  <a:lnTo>
                    <a:pt x="0" y="7"/>
                  </a:lnTo>
                  <a:lnTo>
                    <a:pt x="0" y="7"/>
                  </a:lnTo>
                  <a:lnTo>
                    <a:pt x="0" y="6"/>
                  </a:lnTo>
                  <a:lnTo>
                    <a:pt x="1" y="4"/>
                  </a:lnTo>
                  <a:lnTo>
                    <a:pt x="2" y="3"/>
                  </a:lnTo>
                  <a:lnTo>
                    <a:pt x="4" y="2"/>
                  </a:lnTo>
                  <a:lnTo>
                    <a:pt x="39" y="0"/>
                  </a:lnTo>
                  <a:lnTo>
                    <a:pt x="39" y="0"/>
                  </a:lnTo>
                  <a:lnTo>
                    <a:pt x="42" y="0"/>
                  </a:lnTo>
                  <a:lnTo>
                    <a:pt x="43" y="2"/>
                  </a:lnTo>
                  <a:lnTo>
                    <a:pt x="44" y="3"/>
                  </a:lnTo>
                  <a:lnTo>
                    <a:pt x="44" y="4"/>
                  </a:lnTo>
                  <a:lnTo>
                    <a:pt x="46" y="25"/>
                  </a:lnTo>
                  <a:lnTo>
                    <a:pt x="46" y="25"/>
                  </a:lnTo>
                  <a:lnTo>
                    <a:pt x="46" y="26"/>
                  </a:lnTo>
                  <a:lnTo>
                    <a:pt x="44" y="29"/>
                  </a:lnTo>
                  <a:lnTo>
                    <a:pt x="43" y="30"/>
                  </a:lnTo>
                  <a:lnTo>
                    <a:pt x="40" y="30"/>
                  </a:lnTo>
                  <a:lnTo>
                    <a:pt x="40"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6" name="Freeform 435"/>
            <p:cNvSpPr>
              <a:spLocks/>
            </p:cNvSpPr>
            <p:nvPr/>
          </p:nvSpPr>
          <p:spPr bwMode="auto">
            <a:xfrm>
              <a:off x="3019861" y="1530153"/>
              <a:ext cx="37639" cy="37639"/>
            </a:xfrm>
            <a:custGeom>
              <a:avLst/>
              <a:gdLst>
                <a:gd name="T0" fmla="*/ 26 w 31"/>
                <a:gd name="T1" fmla="*/ 30 h 31"/>
                <a:gd name="T2" fmla="*/ 7 w 31"/>
                <a:gd name="T3" fmla="*/ 31 h 31"/>
                <a:gd name="T4" fmla="*/ 7 w 31"/>
                <a:gd name="T5" fmla="*/ 31 h 31"/>
                <a:gd name="T6" fmla="*/ 4 w 31"/>
                <a:gd name="T7" fmla="*/ 31 h 31"/>
                <a:gd name="T8" fmla="*/ 3 w 31"/>
                <a:gd name="T9" fmla="*/ 30 h 31"/>
                <a:gd name="T10" fmla="*/ 2 w 31"/>
                <a:gd name="T11" fmla="*/ 28 h 31"/>
                <a:gd name="T12" fmla="*/ 2 w 31"/>
                <a:gd name="T13" fmla="*/ 25 h 31"/>
                <a:gd name="T14" fmla="*/ 0 w 31"/>
                <a:gd name="T15" fmla="*/ 7 h 31"/>
                <a:gd name="T16" fmla="*/ 0 w 31"/>
                <a:gd name="T17" fmla="*/ 7 h 31"/>
                <a:gd name="T18" fmla="*/ 0 w 31"/>
                <a:gd name="T19" fmla="*/ 4 h 31"/>
                <a:gd name="T20" fmla="*/ 2 w 31"/>
                <a:gd name="T21" fmla="*/ 3 h 31"/>
                <a:gd name="T22" fmla="*/ 3 w 31"/>
                <a:gd name="T23" fmla="*/ 1 h 31"/>
                <a:gd name="T24" fmla="*/ 6 w 31"/>
                <a:gd name="T25" fmla="*/ 0 h 31"/>
                <a:gd name="T26" fmla="*/ 24 w 31"/>
                <a:gd name="T27" fmla="*/ 0 h 31"/>
                <a:gd name="T28" fmla="*/ 24 w 31"/>
                <a:gd name="T29" fmla="*/ 0 h 31"/>
                <a:gd name="T30" fmla="*/ 26 w 31"/>
                <a:gd name="T31" fmla="*/ 0 h 31"/>
                <a:gd name="T32" fmla="*/ 29 w 31"/>
                <a:gd name="T33" fmla="*/ 1 h 31"/>
                <a:gd name="T34" fmla="*/ 30 w 31"/>
                <a:gd name="T35" fmla="*/ 3 h 31"/>
                <a:gd name="T36" fmla="*/ 30 w 31"/>
                <a:gd name="T37" fmla="*/ 4 h 31"/>
                <a:gd name="T38" fmla="*/ 31 w 31"/>
                <a:gd name="T39" fmla="*/ 24 h 31"/>
                <a:gd name="T40" fmla="*/ 31 w 31"/>
                <a:gd name="T41" fmla="*/ 24 h 31"/>
                <a:gd name="T42" fmla="*/ 31 w 31"/>
                <a:gd name="T43" fmla="*/ 25 h 31"/>
                <a:gd name="T44" fmla="*/ 30 w 31"/>
                <a:gd name="T45" fmla="*/ 28 h 31"/>
                <a:gd name="T46" fmla="*/ 29 w 31"/>
                <a:gd name="T47" fmla="*/ 30 h 31"/>
                <a:gd name="T48" fmla="*/ 26 w 31"/>
                <a:gd name="T49" fmla="*/ 30 h 31"/>
                <a:gd name="T50" fmla="*/ 26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0"/>
                  </a:moveTo>
                  <a:lnTo>
                    <a:pt x="7" y="31"/>
                  </a:lnTo>
                  <a:lnTo>
                    <a:pt x="7" y="31"/>
                  </a:lnTo>
                  <a:lnTo>
                    <a:pt x="4" y="31"/>
                  </a:lnTo>
                  <a:lnTo>
                    <a:pt x="3" y="30"/>
                  </a:lnTo>
                  <a:lnTo>
                    <a:pt x="2" y="28"/>
                  </a:lnTo>
                  <a:lnTo>
                    <a:pt x="2" y="25"/>
                  </a:lnTo>
                  <a:lnTo>
                    <a:pt x="0" y="7"/>
                  </a:lnTo>
                  <a:lnTo>
                    <a:pt x="0" y="7"/>
                  </a:lnTo>
                  <a:lnTo>
                    <a:pt x="0" y="4"/>
                  </a:lnTo>
                  <a:lnTo>
                    <a:pt x="2" y="3"/>
                  </a:lnTo>
                  <a:lnTo>
                    <a:pt x="3" y="1"/>
                  </a:lnTo>
                  <a:lnTo>
                    <a:pt x="6" y="0"/>
                  </a:lnTo>
                  <a:lnTo>
                    <a:pt x="24" y="0"/>
                  </a:lnTo>
                  <a:lnTo>
                    <a:pt x="24" y="0"/>
                  </a:lnTo>
                  <a:lnTo>
                    <a:pt x="26" y="0"/>
                  </a:lnTo>
                  <a:lnTo>
                    <a:pt x="29" y="1"/>
                  </a:lnTo>
                  <a:lnTo>
                    <a:pt x="30" y="3"/>
                  </a:lnTo>
                  <a:lnTo>
                    <a:pt x="30" y="4"/>
                  </a:lnTo>
                  <a:lnTo>
                    <a:pt x="31" y="24"/>
                  </a:lnTo>
                  <a:lnTo>
                    <a:pt x="31" y="24"/>
                  </a:lnTo>
                  <a:lnTo>
                    <a:pt x="31" y="25"/>
                  </a:lnTo>
                  <a:lnTo>
                    <a:pt x="30" y="28"/>
                  </a:lnTo>
                  <a:lnTo>
                    <a:pt x="29"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7" name="Freeform 436"/>
            <p:cNvSpPr>
              <a:spLocks/>
            </p:cNvSpPr>
            <p:nvPr/>
          </p:nvSpPr>
          <p:spPr bwMode="auto">
            <a:xfrm>
              <a:off x="2976151" y="1531368"/>
              <a:ext cx="37639" cy="37639"/>
            </a:xfrm>
            <a:custGeom>
              <a:avLst/>
              <a:gdLst>
                <a:gd name="T0" fmla="*/ 25 w 31"/>
                <a:gd name="T1" fmla="*/ 31 h 31"/>
                <a:gd name="T2" fmla="*/ 6 w 31"/>
                <a:gd name="T3" fmla="*/ 31 h 31"/>
                <a:gd name="T4" fmla="*/ 6 w 31"/>
                <a:gd name="T5" fmla="*/ 31 h 31"/>
                <a:gd name="T6" fmla="*/ 4 w 31"/>
                <a:gd name="T7" fmla="*/ 31 h 31"/>
                <a:gd name="T8" fmla="*/ 2 w 31"/>
                <a:gd name="T9" fmla="*/ 30 h 31"/>
                <a:gd name="T10" fmla="*/ 1 w 31"/>
                <a:gd name="T11" fmla="*/ 29 h 31"/>
                <a:gd name="T12" fmla="*/ 0 w 31"/>
                <a:gd name="T13" fmla="*/ 27 h 31"/>
                <a:gd name="T14" fmla="*/ 0 w 31"/>
                <a:gd name="T15" fmla="*/ 7 h 31"/>
                <a:gd name="T16" fmla="*/ 0 w 31"/>
                <a:gd name="T17" fmla="*/ 7 h 31"/>
                <a:gd name="T18" fmla="*/ 0 w 31"/>
                <a:gd name="T19" fmla="*/ 6 h 31"/>
                <a:gd name="T20" fmla="*/ 1 w 31"/>
                <a:gd name="T21" fmla="*/ 3 h 31"/>
                <a:gd name="T22" fmla="*/ 2 w 31"/>
                <a:gd name="T23" fmla="*/ 2 h 31"/>
                <a:gd name="T24" fmla="*/ 4 w 31"/>
                <a:gd name="T25" fmla="*/ 2 h 31"/>
                <a:gd name="T26" fmla="*/ 24 w 31"/>
                <a:gd name="T27" fmla="*/ 0 h 31"/>
                <a:gd name="T28" fmla="*/ 24 w 31"/>
                <a:gd name="T29" fmla="*/ 0 h 31"/>
                <a:gd name="T30" fmla="*/ 25 w 31"/>
                <a:gd name="T31" fmla="*/ 0 h 31"/>
                <a:gd name="T32" fmla="*/ 27 w 31"/>
                <a:gd name="T33" fmla="*/ 2 h 31"/>
                <a:gd name="T34" fmla="*/ 28 w 31"/>
                <a:gd name="T35" fmla="*/ 3 h 31"/>
                <a:gd name="T36" fmla="*/ 29 w 31"/>
                <a:gd name="T37" fmla="*/ 6 h 31"/>
                <a:gd name="T38" fmla="*/ 31 w 31"/>
                <a:gd name="T39" fmla="*/ 24 h 31"/>
                <a:gd name="T40" fmla="*/ 31 w 31"/>
                <a:gd name="T41" fmla="*/ 24 h 31"/>
                <a:gd name="T42" fmla="*/ 29 w 31"/>
                <a:gd name="T43" fmla="*/ 27 h 31"/>
                <a:gd name="T44" fmla="*/ 29 w 31"/>
                <a:gd name="T45" fmla="*/ 29 h 31"/>
                <a:gd name="T46" fmla="*/ 27 w 31"/>
                <a:gd name="T47" fmla="*/ 30 h 31"/>
                <a:gd name="T48" fmla="*/ 25 w 31"/>
                <a:gd name="T49" fmla="*/ 31 h 31"/>
                <a:gd name="T50" fmla="*/ 25 w 31"/>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31"/>
                  </a:moveTo>
                  <a:lnTo>
                    <a:pt x="6" y="31"/>
                  </a:lnTo>
                  <a:lnTo>
                    <a:pt x="6" y="31"/>
                  </a:lnTo>
                  <a:lnTo>
                    <a:pt x="4" y="31"/>
                  </a:lnTo>
                  <a:lnTo>
                    <a:pt x="2" y="30"/>
                  </a:lnTo>
                  <a:lnTo>
                    <a:pt x="1" y="29"/>
                  </a:lnTo>
                  <a:lnTo>
                    <a:pt x="0" y="27"/>
                  </a:lnTo>
                  <a:lnTo>
                    <a:pt x="0" y="7"/>
                  </a:lnTo>
                  <a:lnTo>
                    <a:pt x="0" y="7"/>
                  </a:lnTo>
                  <a:lnTo>
                    <a:pt x="0" y="6"/>
                  </a:lnTo>
                  <a:lnTo>
                    <a:pt x="1" y="3"/>
                  </a:lnTo>
                  <a:lnTo>
                    <a:pt x="2" y="2"/>
                  </a:lnTo>
                  <a:lnTo>
                    <a:pt x="4" y="2"/>
                  </a:lnTo>
                  <a:lnTo>
                    <a:pt x="24" y="0"/>
                  </a:lnTo>
                  <a:lnTo>
                    <a:pt x="24" y="0"/>
                  </a:lnTo>
                  <a:lnTo>
                    <a:pt x="25" y="0"/>
                  </a:lnTo>
                  <a:lnTo>
                    <a:pt x="27" y="2"/>
                  </a:lnTo>
                  <a:lnTo>
                    <a:pt x="28" y="3"/>
                  </a:lnTo>
                  <a:lnTo>
                    <a:pt x="29" y="6"/>
                  </a:lnTo>
                  <a:lnTo>
                    <a:pt x="31" y="24"/>
                  </a:lnTo>
                  <a:lnTo>
                    <a:pt x="31" y="24"/>
                  </a:lnTo>
                  <a:lnTo>
                    <a:pt x="29" y="27"/>
                  </a:lnTo>
                  <a:lnTo>
                    <a:pt x="29" y="29"/>
                  </a:lnTo>
                  <a:lnTo>
                    <a:pt x="27" y="30"/>
                  </a:lnTo>
                  <a:lnTo>
                    <a:pt x="25" y="31"/>
                  </a:lnTo>
                  <a:lnTo>
                    <a:pt x="25"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8" name="Freeform 437"/>
            <p:cNvSpPr>
              <a:spLocks/>
            </p:cNvSpPr>
            <p:nvPr/>
          </p:nvSpPr>
          <p:spPr bwMode="auto">
            <a:xfrm>
              <a:off x="2930013" y="1535010"/>
              <a:ext cx="37639" cy="37639"/>
            </a:xfrm>
            <a:custGeom>
              <a:avLst/>
              <a:gdLst>
                <a:gd name="T0" fmla="*/ 27 w 31"/>
                <a:gd name="T1" fmla="*/ 30 h 31"/>
                <a:gd name="T2" fmla="*/ 7 w 31"/>
                <a:gd name="T3" fmla="*/ 31 h 31"/>
                <a:gd name="T4" fmla="*/ 7 w 31"/>
                <a:gd name="T5" fmla="*/ 31 h 31"/>
                <a:gd name="T6" fmla="*/ 5 w 31"/>
                <a:gd name="T7" fmla="*/ 31 h 31"/>
                <a:gd name="T8" fmla="*/ 4 w 31"/>
                <a:gd name="T9" fmla="*/ 30 h 31"/>
                <a:gd name="T10" fmla="*/ 3 w 31"/>
                <a:gd name="T11" fmla="*/ 28 h 31"/>
                <a:gd name="T12" fmla="*/ 1 w 31"/>
                <a:gd name="T13" fmla="*/ 26 h 31"/>
                <a:gd name="T14" fmla="*/ 0 w 31"/>
                <a:gd name="T15" fmla="*/ 7 h 31"/>
                <a:gd name="T16" fmla="*/ 0 w 31"/>
                <a:gd name="T17" fmla="*/ 7 h 31"/>
                <a:gd name="T18" fmla="*/ 1 w 31"/>
                <a:gd name="T19" fmla="*/ 4 h 31"/>
                <a:gd name="T20" fmla="*/ 1 w 31"/>
                <a:gd name="T21" fmla="*/ 3 h 31"/>
                <a:gd name="T22" fmla="*/ 4 w 31"/>
                <a:gd name="T23" fmla="*/ 1 h 31"/>
                <a:gd name="T24" fmla="*/ 5 w 31"/>
                <a:gd name="T25" fmla="*/ 1 h 31"/>
                <a:gd name="T26" fmla="*/ 24 w 31"/>
                <a:gd name="T27" fmla="*/ 0 h 31"/>
                <a:gd name="T28" fmla="*/ 24 w 31"/>
                <a:gd name="T29" fmla="*/ 0 h 31"/>
                <a:gd name="T30" fmla="*/ 27 w 31"/>
                <a:gd name="T31" fmla="*/ 0 h 31"/>
                <a:gd name="T32" fmla="*/ 28 w 31"/>
                <a:gd name="T33" fmla="*/ 1 h 31"/>
                <a:gd name="T34" fmla="*/ 30 w 31"/>
                <a:gd name="T35" fmla="*/ 3 h 31"/>
                <a:gd name="T36" fmla="*/ 30 w 31"/>
                <a:gd name="T37" fmla="*/ 5 h 31"/>
                <a:gd name="T38" fmla="*/ 31 w 31"/>
                <a:gd name="T39" fmla="*/ 24 h 31"/>
                <a:gd name="T40" fmla="*/ 31 w 31"/>
                <a:gd name="T41" fmla="*/ 24 h 31"/>
                <a:gd name="T42" fmla="*/ 31 w 31"/>
                <a:gd name="T43" fmla="*/ 27 h 31"/>
                <a:gd name="T44" fmla="*/ 30 w 31"/>
                <a:gd name="T45" fmla="*/ 28 h 31"/>
                <a:gd name="T46" fmla="*/ 28 w 31"/>
                <a:gd name="T47" fmla="*/ 30 h 31"/>
                <a:gd name="T48" fmla="*/ 27 w 31"/>
                <a:gd name="T49" fmla="*/ 30 h 31"/>
                <a:gd name="T50" fmla="*/ 27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7" y="30"/>
                  </a:moveTo>
                  <a:lnTo>
                    <a:pt x="7" y="31"/>
                  </a:lnTo>
                  <a:lnTo>
                    <a:pt x="7" y="31"/>
                  </a:lnTo>
                  <a:lnTo>
                    <a:pt x="5" y="31"/>
                  </a:lnTo>
                  <a:lnTo>
                    <a:pt x="4" y="30"/>
                  </a:lnTo>
                  <a:lnTo>
                    <a:pt x="3" y="28"/>
                  </a:lnTo>
                  <a:lnTo>
                    <a:pt x="1" y="26"/>
                  </a:lnTo>
                  <a:lnTo>
                    <a:pt x="0" y="7"/>
                  </a:lnTo>
                  <a:lnTo>
                    <a:pt x="0" y="7"/>
                  </a:lnTo>
                  <a:lnTo>
                    <a:pt x="1" y="4"/>
                  </a:lnTo>
                  <a:lnTo>
                    <a:pt x="1" y="3"/>
                  </a:lnTo>
                  <a:lnTo>
                    <a:pt x="4" y="1"/>
                  </a:lnTo>
                  <a:lnTo>
                    <a:pt x="5" y="1"/>
                  </a:lnTo>
                  <a:lnTo>
                    <a:pt x="24" y="0"/>
                  </a:lnTo>
                  <a:lnTo>
                    <a:pt x="24" y="0"/>
                  </a:lnTo>
                  <a:lnTo>
                    <a:pt x="27" y="0"/>
                  </a:lnTo>
                  <a:lnTo>
                    <a:pt x="28" y="1"/>
                  </a:lnTo>
                  <a:lnTo>
                    <a:pt x="30" y="3"/>
                  </a:lnTo>
                  <a:lnTo>
                    <a:pt x="30" y="5"/>
                  </a:lnTo>
                  <a:lnTo>
                    <a:pt x="31" y="24"/>
                  </a:lnTo>
                  <a:lnTo>
                    <a:pt x="31" y="24"/>
                  </a:lnTo>
                  <a:lnTo>
                    <a:pt x="31" y="27"/>
                  </a:lnTo>
                  <a:lnTo>
                    <a:pt x="30" y="28"/>
                  </a:lnTo>
                  <a:lnTo>
                    <a:pt x="28" y="30"/>
                  </a:lnTo>
                  <a:lnTo>
                    <a:pt x="27" y="30"/>
                  </a:lnTo>
                  <a:lnTo>
                    <a:pt x="27"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9" name="Freeform 438"/>
            <p:cNvSpPr>
              <a:spLocks/>
            </p:cNvSpPr>
            <p:nvPr/>
          </p:nvSpPr>
          <p:spPr bwMode="auto">
            <a:xfrm>
              <a:off x="2885090" y="1536225"/>
              <a:ext cx="38853" cy="40068"/>
            </a:xfrm>
            <a:custGeom>
              <a:avLst/>
              <a:gdLst>
                <a:gd name="T0" fmla="*/ 26 w 32"/>
                <a:gd name="T1" fmla="*/ 31 h 33"/>
                <a:gd name="T2" fmla="*/ 7 w 32"/>
                <a:gd name="T3" fmla="*/ 33 h 33"/>
                <a:gd name="T4" fmla="*/ 7 w 32"/>
                <a:gd name="T5" fmla="*/ 33 h 33"/>
                <a:gd name="T6" fmla="*/ 6 w 32"/>
                <a:gd name="T7" fmla="*/ 31 h 33"/>
                <a:gd name="T8" fmla="*/ 3 w 32"/>
                <a:gd name="T9" fmla="*/ 31 h 33"/>
                <a:gd name="T10" fmla="*/ 2 w 32"/>
                <a:gd name="T11" fmla="*/ 30 h 33"/>
                <a:gd name="T12" fmla="*/ 2 w 32"/>
                <a:gd name="T13" fmla="*/ 27 h 33"/>
                <a:gd name="T14" fmla="*/ 0 w 32"/>
                <a:gd name="T15" fmla="*/ 7 h 33"/>
                <a:gd name="T16" fmla="*/ 0 w 32"/>
                <a:gd name="T17" fmla="*/ 7 h 33"/>
                <a:gd name="T18" fmla="*/ 0 w 32"/>
                <a:gd name="T19" fmla="*/ 6 h 33"/>
                <a:gd name="T20" fmla="*/ 2 w 32"/>
                <a:gd name="T21" fmla="*/ 4 h 33"/>
                <a:gd name="T22" fmla="*/ 3 w 32"/>
                <a:gd name="T23" fmla="*/ 3 h 33"/>
                <a:gd name="T24" fmla="*/ 6 w 32"/>
                <a:gd name="T25" fmla="*/ 2 h 33"/>
                <a:gd name="T26" fmla="*/ 25 w 32"/>
                <a:gd name="T27" fmla="*/ 0 h 33"/>
                <a:gd name="T28" fmla="*/ 25 w 32"/>
                <a:gd name="T29" fmla="*/ 0 h 33"/>
                <a:gd name="T30" fmla="*/ 27 w 32"/>
                <a:gd name="T31" fmla="*/ 2 h 33"/>
                <a:gd name="T32" fmla="*/ 29 w 32"/>
                <a:gd name="T33" fmla="*/ 2 h 33"/>
                <a:gd name="T34" fmla="*/ 30 w 32"/>
                <a:gd name="T35" fmla="*/ 4 h 33"/>
                <a:gd name="T36" fmla="*/ 30 w 32"/>
                <a:gd name="T37" fmla="*/ 6 h 33"/>
                <a:gd name="T38" fmla="*/ 32 w 32"/>
                <a:gd name="T39" fmla="*/ 26 h 33"/>
                <a:gd name="T40" fmla="*/ 32 w 32"/>
                <a:gd name="T41" fmla="*/ 26 h 33"/>
                <a:gd name="T42" fmla="*/ 32 w 32"/>
                <a:gd name="T43" fmla="*/ 27 h 33"/>
                <a:gd name="T44" fmla="*/ 30 w 32"/>
                <a:gd name="T45" fmla="*/ 30 h 33"/>
                <a:gd name="T46" fmla="*/ 29 w 32"/>
                <a:gd name="T47" fmla="*/ 30 h 33"/>
                <a:gd name="T48" fmla="*/ 26 w 32"/>
                <a:gd name="T49" fmla="*/ 31 h 33"/>
                <a:gd name="T50" fmla="*/ 26 w 32"/>
                <a:gd name="T5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33">
                  <a:moveTo>
                    <a:pt x="26" y="31"/>
                  </a:moveTo>
                  <a:lnTo>
                    <a:pt x="7" y="33"/>
                  </a:lnTo>
                  <a:lnTo>
                    <a:pt x="7" y="33"/>
                  </a:lnTo>
                  <a:lnTo>
                    <a:pt x="6" y="31"/>
                  </a:lnTo>
                  <a:lnTo>
                    <a:pt x="3" y="31"/>
                  </a:lnTo>
                  <a:lnTo>
                    <a:pt x="2" y="30"/>
                  </a:lnTo>
                  <a:lnTo>
                    <a:pt x="2" y="27"/>
                  </a:lnTo>
                  <a:lnTo>
                    <a:pt x="0" y="7"/>
                  </a:lnTo>
                  <a:lnTo>
                    <a:pt x="0" y="7"/>
                  </a:lnTo>
                  <a:lnTo>
                    <a:pt x="0" y="6"/>
                  </a:lnTo>
                  <a:lnTo>
                    <a:pt x="2" y="4"/>
                  </a:lnTo>
                  <a:lnTo>
                    <a:pt x="3" y="3"/>
                  </a:lnTo>
                  <a:lnTo>
                    <a:pt x="6" y="2"/>
                  </a:lnTo>
                  <a:lnTo>
                    <a:pt x="25" y="0"/>
                  </a:lnTo>
                  <a:lnTo>
                    <a:pt x="25" y="0"/>
                  </a:lnTo>
                  <a:lnTo>
                    <a:pt x="27" y="2"/>
                  </a:lnTo>
                  <a:lnTo>
                    <a:pt x="29" y="2"/>
                  </a:lnTo>
                  <a:lnTo>
                    <a:pt x="30" y="4"/>
                  </a:lnTo>
                  <a:lnTo>
                    <a:pt x="30" y="6"/>
                  </a:lnTo>
                  <a:lnTo>
                    <a:pt x="32" y="26"/>
                  </a:lnTo>
                  <a:lnTo>
                    <a:pt x="32" y="26"/>
                  </a:lnTo>
                  <a:lnTo>
                    <a:pt x="32" y="27"/>
                  </a:lnTo>
                  <a:lnTo>
                    <a:pt x="30" y="30"/>
                  </a:lnTo>
                  <a:lnTo>
                    <a:pt x="29" y="30"/>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0" name="Freeform 439"/>
            <p:cNvSpPr>
              <a:spLocks/>
            </p:cNvSpPr>
            <p:nvPr/>
          </p:nvSpPr>
          <p:spPr bwMode="auto">
            <a:xfrm>
              <a:off x="2841380" y="1539867"/>
              <a:ext cx="37639" cy="37639"/>
            </a:xfrm>
            <a:custGeom>
              <a:avLst/>
              <a:gdLst>
                <a:gd name="T0" fmla="*/ 26 w 31"/>
                <a:gd name="T1" fmla="*/ 30 h 31"/>
                <a:gd name="T2" fmla="*/ 7 w 31"/>
                <a:gd name="T3" fmla="*/ 31 h 31"/>
                <a:gd name="T4" fmla="*/ 7 w 31"/>
                <a:gd name="T5" fmla="*/ 31 h 31"/>
                <a:gd name="T6" fmla="*/ 4 w 31"/>
                <a:gd name="T7" fmla="*/ 31 h 31"/>
                <a:gd name="T8" fmla="*/ 3 w 31"/>
                <a:gd name="T9" fmla="*/ 30 h 31"/>
                <a:gd name="T10" fmla="*/ 1 w 31"/>
                <a:gd name="T11" fmla="*/ 28 h 31"/>
                <a:gd name="T12" fmla="*/ 1 w 31"/>
                <a:gd name="T13" fmla="*/ 27 h 31"/>
                <a:gd name="T14" fmla="*/ 0 w 31"/>
                <a:gd name="T15" fmla="*/ 7 h 31"/>
                <a:gd name="T16" fmla="*/ 0 w 31"/>
                <a:gd name="T17" fmla="*/ 7 h 31"/>
                <a:gd name="T18" fmla="*/ 0 w 31"/>
                <a:gd name="T19" fmla="*/ 4 h 31"/>
                <a:gd name="T20" fmla="*/ 1 w 31"/>
                <a:gd name="T21" fmla="*/ 3 h 31"/>
                <a:gd name="T22" fmla="*/ 3 w 31"/>
                <a:gd name="T23" fmla="*/ 1 h 31"/>
                <a:gd name="T24" fmla="*/ 5 w 31"/>
                <a:gd name="T25" fmla="*/ 1 h 31"/>
                <a:gd name="T26" fmla="*/ 24 w 31"/>
                <a:gd name="T27" fmla="*/ 0 h 31"/>
                <a:gd name="T28" fmla="*/ 24 w 31"/>
                <a:gd name="T29" fmla="*/ 0 h 31"/>
                <a:gd name="T30" fmla="*/ 26 w 31"/>
                <a:gd name="T31" fmla="*/ 0 h 31"/>
                <a:gd name="T32" fmla="*/ 28 w 31"/>
                <a:gd name="T33" fmla="*/ 1 h 31"/>
                <a:gd name="T34" fmla="*/ 30 w 31"/>
                <a:gd name="T35" fmla="*/ 3 h 31"/>
                <a:gd name="T36" fmla="*/ 30 w 31"/>
                <a:gd name="T37" fmla="*/ 5 h 31"/>
                <a:gd name="T38" fmla="*/ 31 w 31"/>
                <a:gd name="T39" fmla="*/ 24 h 31"/>
                <a:gd name="T40" fmla="*/ 31 w 31"/>
                <a:gd name="T41" fmla="*/ 24 h 31"/>
                <a:gd name="T42" fmla="*/ 31 w 31"/>
                <a:gd name="T43" fmla="*/ 27 h 31"/>
                <a:gd name="T44" fmla="*/ 30 w 31"/>
                <a:gd name="T45" fmla="*/ 28 h 31"/>
                <a:gd name="T46" fmla="*/ 28 w 31"/>
                <a:gd name="T47" fmla="*/ 30 h 31"/>
                <a:gd name="T48" fmla="*/ 26 w 31"/>
                <a:gd name="T49" fmla="*/ 30 h 31"/>
                <a:gd name="T50" fmla="*/ 26 w 31"/>
                <a:gd name="T5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30"/>
                  </a:moveTo>
                  <a:lnTo>
                    <a:pt x="7" y="31"/>
                  </a:lnTo>
                  <a:lnTo>
                    <a:pt x="7" y="31"/>
                  </a:lnTo>
                  <a:lnTo>
                    <a:pt x="4" y="31"/>
                  </a:lnTo>
                  <a:lnTo>
                    <a:pt x="3" y="30"/>
                  </a:lnTo>
                  <a:lnTo>
                    <a:pt x="1" y="28"/>
                  </a:lnTo>
                  <a:lnTo>
                    <a:pt x="1" y="27"/>
                  </a:lnTo>
                  <a:lnTo>
                    <a:pt x="0" y="7"/>
                  </a:lnTo>
                  <a:lnTo>
                    <a:pt x="0" y="7"/>
                  </a:lnTo>
                  <a:lnTo>
                    <a:pt x="0" y="4"/>
                  </a:lnTo>
                  <a:lnTo>
                    <a:pt x="1" y="3"/>
                  </a:lnTo>
                  <a:lnTo>
                    <a:pt x="3" y="1"/>
                  </a:lnTo>
                  <a:lnTo>
                    <a:pt x="5" y="1"/>
                  </a:lnTo>
                  <a:lnTo>
                    <a:pt x="24" y="0"/>
                  </a:lnTo>
                  <a:lnTo>
                    <a:pt x="24" y="0"/>
                  </a:lnTo>
                  <a:lnTo>
                    <a:pt x="26" y="0"/>
                  </a:lnTo>
                  <a:lnTo>
                    <a:pt x="28" y="1"/>
                  </a:lnTo>
                  <a:lnTo>
                    <a:pt x="30" y="3"/>
                  </a:lnTo>
                  <a:lnTo>
                    <a:pt x="30" y="5"/>
                  </a:lnTo>
                  <a:lnTo>
                    <a:pt x="31" y="24"/>
                  </a:lnTo>
                  <a:lnTo>
                    <a:pt x="31" y="24"/>
                  </a:lnTo>
                  <a:lnTo>
                    <a:pt x="31" y="27"/>
                  </a:lnTo>
                  <a:lnTo>
                    <a:pt x="30" y="28"/>
                  </a:lnTo>
                  <a:lnTo>
                    <a:pt x="28" y="30"/>
                  </a:lnTo>
                  <a:lnTo>
                    <a:pt x="26" y="30"/>
                  </a:lnTo>
                  <a:lnTo>
                    <a:pt x="26"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1" name="Freeform 440"/>
            <p:cNvSpPr>
              <a:spLocks/>
            </p:cNvSpPr>
            <p:nvPr/>
          </p:nvSpPr>
          <p:spPr bwMode="auto">
            <a:xfrm>
              <a:off x="2797671" y="1543510"/>
              <a:ext cx="37639" cy="37639"/>
            </a:xfrm>
            <a:custGeom>
              <a:avLst/>
              <a:gdLst>
                <a:gd name="T0" fmla="*/ 25 w 31"/>
                <a:gd name="T1" fmla="*/ 29 h 31"/>
                <a:gd name="T2" fmla="*/ 6 w 31"/>
                <a:gd name="T3" fmla="*/ 31 h 31"/>
                <a:gd name="T4" fmla="*/ 6 w 31"/>
                <a:gd name="T5" fmla="*/ 31 h 31"/>
                <a:gd name="T6" fmla="*/ 4 w 31"/>
                <a:gd name="T7" fmla="*/ 31 h 31"/>
                <a:gd name="T8" fmla="*/ 2 w 31"/>
                <a:gd name="T9" fmla="*/ 29 h 31"/>
                <a:gd name="T10" fmla="*/ 1 w 31"/>
                <a:gd name="T11" fmla="*/ 28 h 31"/>
                <a:gd name="T12" fmla="*/ 0 w 31"/>
                <a:gd name="T13" fmla="*/ 25 h 31"/>
                <a:gd name="T14" fmla="*/ 0 w 31"/>
                <a:gd name="T15" fmla="*/ 6 h 31"/>
                <a:gd name="T16" fmla="*/ 0 w 31"/>
                <a:gd name="T17" fmla="*/ 6 h 31"/>
                <a:gd name="T18" fmla="*/ 0 w 31"/>
                <a:gd name="T19" fmla="*/ 4 h 31"/>
                <a:gd name="T20" fmla="*/ 1 w 31"/>
                <a:gd name="T21" fmla="*/ 2 h 31"/>
                <a:gd name="T22" fmla="*/ 2 w 31"/>
                <a:gd name="T23" fmla="*/ 1 h 31"/>
                <a:gd name="T24" fmla="*/ 4 w 31"/>
                <a:gd name="T25" fmla="*/ 0 h 31"/>
                <a:gd name="T26" fmla="*/ 23 w 31"/>
                <a:gd name="T27" fmla="*/ 0 h 31"/>
                <a:gd name="T28" fmla="*/ 23 w 31"/>
                <a:gd name="T29" fmla="*/ 0 h 31"/>
                <a:gd name="T30" fmla="*/ 25 w 31"/>
                <a:gd name="T31" fmla="*/ 0 h 31"/>
                <a:gd name="T32" fmla="*/ 27 w 31"/>
                <a:gd name="T33" fmla="*/ 1 h 31"/>
                <a:gd name="T34" fmla="*/ 28 w 31"/>
                <a:gd name="T35" fmla="*/ 2 h 31"/>
                <a:gd name="T36" fmla="*/ 29 w 31"/>
                <a:gd name="T37" fmla="*/ 4 h 31"/>
                <a:gd name="T38" fmla="*/ 31 w 31"/>
                <a:gd name="T39" fmla="*/ 24 h 31"/>
                <a:gd name="T40" fmla="*/ 31 w 31"/>
                <a:gd name="T41" fmla="*/ 24 h 31"/>
                <a:gd name="T42" fmla="*/ 29 w 31"/>
                <a:gd name="T43" fmla="*/ 25 h 31"/>
                <a:gd name="T44" fmla="*/ 29 w 31"/>
                <a:gd name="T45" fmla="*/ 28 h 31"/>
                <a:gd name="T46" fmla="*/ 27 w 31"/>
                <a:gd name="T47" fmla="*/ 29 h 31"/>
                <a:gd name="T48" fmla="*/ 25 w 31"/>
                <a:gd name="T49" fmla="*/ 29 h 31"/>
                <a:gd name="T50" fmla="*/ 25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5" y="29"/>
                  </a:moveTo>
                  <a:lnTo>
                    <a:pt x="6" y="31"/>
                  </a:lnTo>
                  <a:lnTo>
                    <a:pt x="6" y="31"/>
                  </a:lnTo>
                  <a:lnTo>
                    <a:pt x="4" y="31"/>
                  </a:lnTo>
                  <a:lnTo>
                    <a:pt x="2" y="29"/>
                  </a:lnTo>
                  <a:lnTo>
                    <a:pt x="1" y="28"/>
                  </a:lnTo>
                  <a:lnTo>
                    <a:pt x="0" y="25"/>
                  </a:lnTo>
                  <a:lnTo>
                    <a:pt x="0" y="6"/>
                  </a:lnTo>
                  <a:lnTo>
                    <a:pt x="0" y="6"/>
                  </a:lnTo>
                  <a:lnTo>
                    <a:pt x="0" y="4"/>
                  </a:lnTo>
                  <a:lnTo>
                    <a:pt x="1" y="2"/>
                  </a:lnTo>
                  <a:lnTo>
                    <a:pt x="2" y="1"/>
                  </a:lnTo>
                  <a:lnTo>
                    <a:pt x="4" y="0"/>
                  </a:lnTo>
                  <a:lnTo>
                    <a:pt x="23" y="0"/>
                  </a:lnTo>
                  <a:lnTo>
                    <a:pt x="23" y="0"/>
                  </a:lnTo>
                  <a:lnTo>
                    <a:pt x="25" y="0"/>
                  </a:lnTo>
                  <a:lnTo>
                    <a:pt x="27" y="1"/>
                  </a:lnTo>
                  <a:lnTo>
                    <a:pt x="28" y="2"/>
                  </a:lnTo>
                  <a:lnTo>
                    <a:pt x="29" y="4"/>
                  </a:lnTo>
                  <a:lnTo>
                    <a:pt x="31" y="24"/>
                  </a:lnTo>
                  <a:lnTo>
                    <a:pt x="31" y="24"/>
                  </a:lnTo>
                  <a:lnTo>
                    <a:pt x="29" y="25"/>
                  </a:lnTo>
                  <a:lnTo>
                    <a:pt x="29" y="28"/>
                  </a:lnTo>
                  <a:lnTo>
                    <a:pt x="27" y="29"/>
                  </a:lnTo>
                  <a:lnTo>
                    <a:pt x="25" y="29"/>
                  </a:lnTo>
                  <a:lnTo>
                    <a:pt x="25"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2" name="Freeform 441"/>
            <p:cNvSpPr>
              <a:spLocks/>
            </p:cNvSpPr>
            <p:nvPr/>
          </p:nvSpPr>
          <p:spPr bwMode="auto">
            <a:xfrm>
              <a:off x="2751533" y="1544723"/>
              <a:ext cx="37639" cy="38853"/>
            </a:xfrm>
            <a:custGeom>
              <a:avLst/>
              <a:gdLst>
                <a:gd name="T0" fmla="*/ 27 w 31"/>
                <a:gd name="T1" fmla="*/ 31 h 32"/>
                <a:gd name="T2" fmla="*/ 7 w 31"/>
                <a:gd name="T3" fmla="*/ 32 h 32"/>
                <a:gd name="T4" fmla="*/ 7 w 31"/>
                <a:gd name="T5" fmla="*/ 32 h 32"/>
                <a:gd name="T6" fmla="*/ 5 w 31"/>
                <a:gd name="T7" fmla="*/ 31 h 32"/>
                <a:gd name="T8" fmla="*/ 2 w 31"/>
                <a:gd name="T9" fmla="*/ 31 h 32"/>
                <a:gd name="T10" fmla="*/ 2 w 31"/>
                <a:gd name="T11" fmla="*/ 28 h 32"/>
                <a:gd name="T12" fmla="*/ 1 w 31"/>
                <a:gd name="T13" fmla="*/ 27 h 32"/>
                <a:gd name="T14" fmla="*/ 0 w 31"/>
                <a:gd name="T15" fmla="*/ 7 h 32"/>
                <a:gd name="T16" fmla="*/ 0 w 31"/>
                <a:gd name="T17" fmla="*/ 7 h 32"/>
                <a:gd name="T18" fmla="*/ 1 w 31"/>
                <a:gd name="T19" fmla="*/ 5 h 32"/>
                <a:gd name="T20" fmla="*/ 1 w 31"/>
                <a:gd name="T21" fmla="*/ 3 h 32"/>
                <a:gd name="T22" fmla="*/ 4 w 31"/>
                <a:gd name="T23" fmla="*/ 1 h 32"/>
                <a:gd name="T24" fmla="*/ 5 w 31"/>
                <a:gd name="T25" fmla="*/ 1 h 32"/>
                <a:gd name="T26" fmla="*/ 24 w 31"/>
                <a:gd name="T27" fmla="*/ 0 h 32"/>
                <a:gd name="T28" fmla="*/ 24 w 31"/>
                <a:gd name="T29" fmla="*/ 0 h 32"/>
                <a:gd name="T30" fmla="*/ 27 w 31"/>
                <a:gd name="T31" fmla="*/ 0 h 32"/>
                <a:gd name="T32" fmla="*/ 28 w 31"/>
                <a:gd name="T33" fmla="*/ 1 h 32"/>
                <a:gd name="T34" fmla="*/ 29 w 31"/>
                <a:gd name="T35" fmla="*/ 3 h 32"/>
                <a:gd name="T36" fmla="*/ 29 w 31"/>
                <a:gd name="T37" fmla="*/ 5 h 32"/>
                <a:gd name="T38" fmla="*/ 31 w 31"/>
                <a:gd name="T39" fmla="*/ 26 h 32"/>
                <a:gd name="T40" fmla="*/ 31 w 31"/>
                <a:gd name="T41" fmla="*/ 26 h 32"/>
                <a:gd name="T42" fmla="*/ 31 w 31"/>
                <a:gd name="T43" fmla="*/ 27 h 32"/>
                <a:gd name="T44" fmla="*/ 29 w 31"/>
                <a:gd name="T45" fmla="*/ 28 h 32"/>
                <a:gd name="T46" fmla="*/ 28 w 31"/>
                <a:gd name="T47" fmla="*/ 30 h 32"/>
                <a:gd name="T48" fmla="*/ 27 w 31"/>
                <a:gd name="T49" fmla="*/ 31 h 32"/>
                <a:gd name="T50" fmla="*/ 27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7" y="31"/>
                  </a:moveTo>
                  <a:lnTo>
                    <a:pt x="7" y="32"/>
                  </a:lnTo>
                  <a:lnTo>
                    <a:pt x="7" y="32"/>
                  </a:lnTo>
                  <a:lnTo>
                    <a:pt x="5" y="31"/>
                  </a:lnTo>
                  <a:lnTo>
                    <a:pt x="2" y="31"/>
                  </a:lnTo>
                  <a:lnTo>
                    <a:pt x="2" y="28"/>
                  </a:lnTo>
                  <a:lnTo>
                    <a:pt x="1" y="27"/>
                  </a:lnTo>
                  <a:lnTo>
                    <a:pt x="0" y="7"/>
                  </a:lnTo>
                  <a:lnTo>
                    <a:pt x="0" y="7"/>
                  </a:lnTo>
                  <a:lnTo>
                    <a:pt x="1" y="5"/>
                  </a:lnTo>
                  <a:lnTo>
                    <a:pt x="1" y="3"/>
                  </a:lnTo>
                  <a:lnTo>
                    <a:pt x="4" y="1"/>
                  </a:lnTo>
                  <a:lnTo>
                    <a:pt x="5" y="1"/>
                  </a:lnTo>
                  <a:lnTo>
                    <a:pt x="24" y="0"/>
                  </a:lnTo>
                  <a:lnTo>
                    <a:pt x="24" y="0"/>
                  </a:lnTo>
                  <a:lnTo>
                    <a:pt x="27" y="0"/>
                  </a:lnTo>
                  <a:lnTo>
                    <a:pt x="28" y="1"/>
                  </a:lnTo>
                  <a:lnTo>
                    <a:pt x="29" y="3"/>
                  </a:lnTo>
                  <a:lnTo>
                    <a:pt x="29" y="5"/>
                  </a:lnTo>
                  <a:lnTo>
                    <a:pt x="31" y="26"/>
                  </a:lnTo>
                  <a:lnTo>
                    <a:pt x="31" y="26"/>
                  </a:lnTo>
                  <a:lnTo>
                    <a:pt x="31" y="27"/>
                  </a:lnTo>
                  <a:lnTo>
                    <a:pt x="29" y="28"/>
                  </a:lnTo>
                  <a:lnTo>
                    <a:pt x="28" y="30"/>
                  </a:lnTo>
                  <a:lnTo>
                    <a:pt x="27" y="31"/>
                  </a:lnTo>
                  <a:lnTo>
                    <a:pt x="27"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3" name="Freeform 442"/>
            <p:cNvSpPr>
              <a:spLocks/>
            </p:cNvSpPr>
            <p:nvPr/>
          </p:nvSpPr>
          <p:spPr bwMode="auto">
            <a:xfrm>
              <a:off x="2706608" y="1548366"/>
              <a:ext cx="37639" cy="37639"/>
            </a:xfrm>
            <a:custGeom>
              <a:avLst/>
              <a:gdLst>
                <a:gd name="T0" fmla="*/ 26 w 31"/>
                <a:gd name="T1" fmla="*/ 29 h 31"/>
                <a:gd name="T2" fmla="*/ 7 w 31"/>
                <a:gd name="T3" fmla="*/ 31 h 31"/>
                <a:gd name="T4" fmla="*/ 7 w 31"/>
                <a:gd name="T5" fmla="*/ 31 h 31"/>
                <a:gd name="T6" fmla="*/ 6 w 31"/>
                <a:gd name="T7" fmla="*/ 31 h 31"/>
                <a:gd name="T8" fmla="*/ 3 w 31"/>
                <a:gd name="T9" fmla="*/ 29 h 31"/>
                <a:gd name="T10" fmla="*/ 2 w 31"/>
                <a:gd name="T11" fmla="*/ 28 h 31"/>
                <a:gd name="T12" fmla="*/ 2 w 31"/>
                <a:gd name="T13" fmla="*/ 25 h 31"/>
                <a:gd name="T14" fmla="*/ 0 w 31"/>
                <a:gd name="T15" fmla="*/ 6 h 31"/>
                <a:gd name="T16" fmla="*/ 0 w 31"/>
                <a:gd name="T17" fmla="*/ 6 h 31"/>
                <a:gd name="T18" fmla="*/ 0 w 31"/>
                <a:gd name="T19" fmla="*/ 4 h 31"/>
                <a:gd name="T20" fmla="*/ 2 w 31"/>
                <a:gd name="T21" fmla="*/ 2 h 31"/>
                <a:gd name="T22" fmla="*/ 3 w 31"/>
                <a:gd name="T23" fmla="*/ 1 h 31"/>
                <a:gd name="T24" fmla="*/ 6 w 31"/>
                <a:gd name="T25" fmla="*/ 1 h 31"/>
                <a:gd name="T26" fmla="*/ 25 w 31"/>
                <a:gd name="T27" fmla="*/ 0 h 31"/>
                <a:gd name="T28" fmla="*/ 25 w 31"/>
                <a:gd name="T29" fmla="*/ 0 h 31"/>
                <a:gd name="T30" fmla="*/ 27 w 31"/>
                <a:gd name="T31" fmla="*/ 0 h 31"/>
                <a:gd name="T32" fmla="*/ 29 w 31"/>
                <a:gd name="T33" fmla="*/ 1 h 31"/>
                <a:gd name="T34" fmla="*/ 30 w 31"/>
                <a:gd name="T35" fmla="*/ 2 h 31"/>
                <a:gd name="T36" fmla="*/ 30 w 31"/>
                <a:gd name="T37" fmla="*/ 5 h 31"/>
                <a:gd name="T38" fmla="*/ 31 w 31"/>
                <a:gd name="T39" fmla="*/ 24 h 31"/>
                <a:gd name="T40" fmla="*/ 31 w 31"/>
                <a:gd name="T41" fmla="*/ 24 h 31"/>
                <a:gd name="T42" fmla="*/ 31 w 31"/>
                <a:gd name="T43" fmla="*/ 27 h 31"/>
                <a:gd name="T44" fmla="*/ 30 w 31"/>
                <a:gd name="T45" fmla="*/ 28 h 31"/>
                <a:gd name="T46" fmla="*/ 29 w 31"/>
                <a:gd name="T47" fmla="*/ 29 h 31"/>
                <a:gd name="T48" fmla="*/ 26 w 31"/>
                <a:gd name="T49" fmla="*/ 29 h 31"/>
                <a:gd name="T50" fmla="*/ 26 w 31"/>
                <a:gd name="T51"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1">
                  <a:moveTo>
                    <a:pt x="26" y="29"/>
                  </a:moveTo>
                  <a:lnTo>
                    <a:pt x="7" y="31"/>
                  </a:lnTo>
                  <a:lnTo>
                    <a:pt x="7" y="31"/>
                  </a:lnTo>
                  <a:lnTo>
                    <a:pt x="6" y="31"/>
                  </a:lnTo>
                  <a:lnTo>
                    <a:pt x="3" y="29"/>
                  </a:lnTo>
                  <a:lnTo>
                    <a:pt x="2" y="28"/>
                  </a:lnTo>
                  <a:lnTo>
                    <a:pt x="2" y="25"/>
                  </a:lnTo>
                  <a:lnTo>
                    <a:pt x="0" y="6"/>
                  </a:lnTo>
                  <a:lnTo>
                    <a:pt x="0" y="6"/>
                  </a:lnTo>
                  <a:lnTo>
                    <a:pt x="0" y="4"/>
                  </a:lnTo>
                  <a:lnTo>
                    <a:pt x="2" y="2"/>
                  </a:lnTo>
                  <a:lnTo>
                    <a:pt x="3" y="1"/>
                  </a:lnTo>
                  <a:lnTo>
                    <a:pt x="6" y="1"/>
                  </a:lnTo>
                  <a:lnTo>
                    <a:pt x="25" y="0"/>
                  </a:lnTo>
                  <a:lnTo>
                    <a:pt x="25" y="0"/>
                  </a:lnTo>
                  <a:lnTo>
                    <a:pt x="27" y="0"/>
                  </a:lnTo>
                  <a:lnTo>
                    <a:pt x="29" y="1"/>
                  </a:lnTo>
                  <a:lnTo>
                    <a:pt x="30" y="2"/>
                  </a:lnTo>
                  <a:lnTo>
                    <a:pt x="30" y="5"/>
                  </a:lnTo>
                  <a:lnTo>
                    <a:pt x="31" y="24"/>
                  </a:lnTo>
                  <a:lnTo>
                    <a:pt x="31" y="24"/>
                  </a:lnTo>
                  <a:lnTo>
                    <a:pt x="31" y="27"/>
                  </a:lnTo>
                  <a:lnTo>
                    <a:pt x="30" y="28"/>
                  </a:lnTo>
                  <a:lnTo>
                    <a:pt x="29" y="29"/>
                  </a:lnTo>
                  <a:lnTo>
                    <a:pt x="26" y="29"/>
                  </a:lnTo>
                  <a:lnTo>
                    <a:pt x="26" y="29"/>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4" name="Freeform 443"/>
            <p:cNvSpPr>
              <a:spLocks/>
            </p:cNvSpPr>
            <p:nvPr/>
          </p:nvSpPr>
          <p:spPr bwMode="auto">
            <a:xfrm>
              <a:off x="2662899" y="1549580"/>
              <a:ext cx="37639" cy="38853"/>
            </a:xfrm>
            <a:custGeom>
              <a:avLst/>
              <a:gdLst>
                <a:gd name="T0" fmla="*/ 26 w 31"/>
                <a:gd name="T1" fmla="*/ 31 h 32"/>
                <a:gd name="T2" fmla="*/ 7 w 31"/>
                <a:gd name="T3" fmla="*/ 32 h 32"/>
                <a:gd name="T4" fmla="*/ 7 w 31"/>
                <a:gd name="T5" fmla="*/ 32 h 32"/>
                <a:gd name="T6" fmla="*/ 4 w 31"/>
                <a:gd name="T7" fmla="*/ 32 h 32"/>
                <a:gd name="T8" fmla="*/ 3 w 31"/>
                <a:gd name="T9" fmla="*/ 31 h 32"/>
                <a:gd name="T10" fmla="*/ 1 w 31"/>
                <a:gd name="T11" fmla="*/ 30 h 32"/>
                <a:gd name="T12" fmla="*/ 1 w 31"/>
                <a:gd name="T13" fmla="*/ 27 h 32"/>
                <a:gd name="T14" fmla="*/ 0 w 31"/>
                <a:gd name="T15" fmla="*/ 7 h 32"/>
                <a:gd name="T16" fmla="*/ 0 w 31"/>
                <a:gd name="T17" fmla="*/ 7 h 32"/>
                <a:gd name="T18" fmla="*/ 0 w 31"/>
                <a:gd name="T19" fmla="*/ 5 h 32"/>
                <a:gd name="T20" fmla="*/ 1 w 31"/>
                <a:gd name="T21" fmla="*/ 4 h 32"/>
                <a:gd name="T22" fmla="*/ 3 w 31"/>
                <a:gd name="T23" fmla="*/ 3 h 32"/>
                <a:gd name="T24" fmla="*/ 5 w 31"/>
                <a:gd name="T25" fmla="*/ 1 h 32"/>
                <a:gd name="T26" fmla="*/ 24 w 31"/>
                <a:gd name="T27" fmla="*/ 0 h 32"/>
                <a:gd name="T28" fmla="*/ 24 w 31"/>
                <a:gd name="T29" fmla="*/ 0 h 32"/>
                <a:gd name="T30" fmla="*/ 26 w 31"/>
                <a:gd name="T31" fmla="*/ 1 h 32"/>
                <a:gd name="T32" fmla="*/ 28 w 31"/>
                <a:gd name="T33" fmla="*/ 1 h 32"/>
                <a:gd name="T34" fmla="*/ 28 w 31"/>
                <a:gd name="T35" fmla="*/ 4 h 32"/>
                <a:gd name="T36" fmla="*/ 30 w 31"/>
                <a:gd name="T37" fmla="*/ 5 h 32"/>
                <a:gd name="T38" fmla="*/ 31 w 31"/>
                <a:gd name="T39" fmla="*/ 26 h 32"/>
                <a:gd name="T40" fmla="*/ 31 w 31"/>
                <a:gd name="T41" fmla="*/ 26 h 32"/>
                <a:gd name="T42" fmla="*/ 31 w 31"/>
                <a:gd name="T43" fmla="*/ 27 h 32"/>
                <a:gd name="T44" fmla="*/ 30 w 31"/>
                <a:gd name="T45" fmla="*/ 30 h 32"/>
                <a:gd name="T46" fmla="*/ 28 w 31"/>
                <a:gd name="T47" fmla="*/ 31 h 32"/>
                <a:gd name="T48" fmla="*/ 26 w 31"/>
                <a:gd name="T49" fmla="*/ 31 h 32"/>
                <a:gd name="T50" fmla="*/ 26 w 31"/>
                <a:gd name="T5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26" y="31"/>
                  </a:moveTo>
                  <a:lnTo>
                    <a:pt x="7" y="32"/>
                  </a:lnTo>
                  <a:lnTo>
                    <a:pt x="7" y="32"/>
                  </a:lnTo>
                  <a:lnTo>
                    <a:pt x="4" y="32"/>
                  </a:lnTo>
                  <a:lnTo>
                    <a:pt x="3" y="31"/>
                  </a:lnTo>
                  <a:lnTo>
                    <a:pt x="1" y="30"/>
                  </a:lnTo>
                  <a:lnTo>
                    <a:pt x="1" y="27"/>
                  </a:lnTo>
                  <a:lnTo>
                    <a:pt x="0" y="7"/>
                  </a:lnTo>
                  <a:lnTo>
                    <a:pt x="0" y="7"/>
                  </a:lnTo>
                  <a:lnTo>
                    <a:pt x="0" y="5"/>
                  </a:lnTo>
                  <a:lnTo>
                    <a:pt x="1" y="4"/>
                  </a:lnTo>
                  <a:lnTo>
                    <a:pt x="3" y="3"/>
                  </a:lnTo>
                  <a:lnTo>
                    <a:pt x="5" y="1"/>
                  </a:lnTo>
                  <a:lnTo>
                    <a:pt x="24" y="0"/>
                  </a:lnTo>
                  <a:lnTo>
                    <a:pt x="24" y="0"/>
                  </a:lnTo>
                  <a:lnTo>
                    <a:pt x="26" y="1"/>
                  </a:lnTo>
                  <a:lnTo>
                    <a:pt x="28" y="1"/>
                  </a:lnTo>
                  <a:lnTo>
                    <a:pt x="28" y="4"/>
                  </a:lnTo>
                  <a:lnTo>
                    <a:pt x="30" y="5"/>
                  </a:lnTo>
                  <a:lnTo>
                    <a:pt x="31" y="26"/>
                  </a:lnTo>
                  <a:lnTo>
                    <a:pt x="31" y="26"/>
                  </a:lnTo>
                  <a:lnTo>
                    <a:pt x="31" y="27"/>
                  </a:lnTo>
                  <a:lnTo>
                    <a:pt x="30" y="30"/>
                  </a:lnTo>
                  <a:lnTo>
                    <a:pt x="28" y="31"/>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5" name="Freeform 444"/>
            <p:cNvSpPr>
              <a:spLocks/>
            </p:cNvSpPr>
            <p:nvPr/>
          </p:nvSpPr>
          <p:spPr bwMode="auto">
            <a:xfrm>
              <a:off x="2617975" y="1553223"/>
              <a:ext cx="36425" cy="37639"/>
            </a:xfrm>
            <a:custGeom>
              <a:avLst/>
              <a:gdLst>
                <a:gd name="T0" fmla="*/ 26 w 30"/>
                <a:gd name="T1" fmla="*/ 31 h 31"/>
                <a:gd name="T2" fmla="*/ 7 w 30"/>
                <a:gd name="T3" fmla="*/ 31 h 31"/>
                <a:gd name="T4" fmla="*/ 7 w 30"/>
                <a:gd name="T5" fmla="*/ 31 h 31"/>
                <a:gd name="T6" fmla="*/ 4 w 30"/>
                <a:gd name="T7" fmla="*/ 31 h 31"/>
                <a:gd name="T8" fmla="*/ 3 w 30"/>
                <a:gd name="T9" fmla="*/ 29 h 31"/>
                <a:gd name="T10" fmla="*/ 2 w 30"/>
                <a:gd name="T11" fmla="*/ 28 h 31"/>
                <a:gd name="T12" fmla="*/ 0 w 30"/>
                <a:gd name="T13" fmla="*/ 27 h 31"/>
                <a:gd name="T14" fmla="*/ 0 w 30"/>
                <a:gd name="T15" fmla="*/ 6 h 31"/>
                <a:gd name="T16" fmla="*/ 0 w 30"/>
                <a:gd name="T17" fmla="*/ 6 h 31"/>
                <a:gd name="T18" fmla="*/ 0 w 30"/>
                <a:gd name="T19" fmla="*/ 5 h 31"/>
                <a:gd name="T20" fmla="*/ 2 w 30"/>
                <a:gd name="T21" fmla="*/ 2 h 31"/>
                <a:gd name="T22" fmla="*/ 3 w 30"/>
                <a:gd name="T23" fmla="*/ 1 h 31"/>
                <a:gd name="T24" fmla="*/ 4 w 30"/>
                <a:gd name="T25" fmla="*/ 1 h 31"/>
                <a:gd name="T26" fmla="*/ 23 w 30"/>
                <a:gd name="T27" fmla="*/ 0 h 31"/>
                <a:gd name="T28" fmla="*/ 23 w 30"/>
                <a:gd name="T29" fmla="*/ 0 h 31"/>
                <a:gd name="T30" fmla="*/ 26 w 30"/>
                <a:gd name="T31" fmla="*/ 0 h 31"/>
                <a:gd name="T32" fmla="*/ 27 w 30"/>
                <a:gd name="T33" fmla="*/ 1 h 31"/>
                <a:gd name="T34" fmla="*/ 29 w 30"/>
                <a:gd name="T35" fmla="*/ 2 h 31"/>
                <a:gd name="T36" fmla="*/ 30 w 30"/>
                <a:gd name="T37" fmla="*/ 5 h 31"/>
                <a:gd name="T38" fmla="*/ 30 w 30"/>
                <a:gd name="T39" fmla="*/ 24 h 31"/>
                <a:gd name="T40" fmla="*/ 30 w 30"/>
                <a:gd name="T41" fmla="*/ 24 h 31"/>
                <a:gd name="T42" fmla="*/ 30 w 30"/>
                <a:gd name="T43" fmla="*/ 27 h 31"/>
                <a:gd name="T44" fmla="*/ 29 w 30"/>
                <a:gd name="T45" fmla="*/ 28 h 31"/>
                <a:gd name="T46" fmla="*/ 27 w 30"/>
                <a:gd name="T47" fmla="*/ 29 h 31"/>
                <a:gd name="T48" fmla="*/ 26 w 30"/>
                <a:gd name="T49" fmla="*/ 31 h 31"/>
                <a:gd name="T50" fmla="*/ 26 w 30"/>
                <a:gd name="T5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31">
                  <a:moveTo>
                    <a:pt x="26" y="31"/>
                  </a:moveTo>
                  <a:lnTo>
                    <a:pt x="7" y="31"/>
                  </a:lnTo>
                  <a:lnTo>
                    <a:pt x="7" y="31"/>
                  </a:lnTo>
                  <a:lnTo>
                    <a:pt x="4" y="31"/>
                  </a:lnTo>
                  <a:lnTo>
                    <a:pt x="3" y="29"/>
                  </a:lnTo>
                  <a:lnTo>
                    <a:pt x="2" y="28"/>
                  </a:lnTo>
                  <a:lnTo>
                    <a:pt x="0" y="27"/>
                  </a:lnTo>
                  <a:lnTo>
                    <a:pt x="0" y="6"/>
                  </a:lnTo>
                  <a:lnTo>
                    <a:pt x="0" y="6"/>
                  </a:lnTo>
                  <a:lnTo>
                    <a:pt x="0" y="5"/>
                  </a:lnTo>
                  <a:lnTo>
                    <a:pt x="2" y="2"/>
                  </a:lnTo>
                  <a:lnTo>
                    <a:pt x="3" y="1"/>
                  </a:lnTo>
                  <a:lnTo>
                    <a:pt x="4" y="1"/>
                  </a:lnTo>
                  <a:lnTo>
                    <a:pt x="23" y="0"/>
                  </a:lnTo>
                  <a:lnTo>
                    <a:pt x="23" y="0"/>
                  </a:lnTo>
                  <a:lnTo>
                    <a:pt x="26" y="0"/>
                  </a:lnTo>
                  <a:lnTo>
                    <a:pt x="27" y="1"/>
                  </a:lnTo>
                  <a:lnTo>
                    <a:pt x="29" y="2"/>
                  </a:lnTo>
                  <a:lnTo>
                    <a:pt x="30" y="5"/>
                  </a:lnTo>
                  <a:lnTo>
                    <a:pt x="30" y="24"/>
                  </a:lnTo>
                  <a:lnTo>
                    <a:pt x="30" y="24"/>
                  </a:lnTo>
                  <a:lnTo>
                    <a:pt x="30" y="27"/>
                  </a:lnTo>
                  <a:lnTo>
                    <a:pt x="29" y="28"/>
                  </a:lnTo>
                  <a:lnTo>
                    <a:pt x="27" y="29"/>
                  </a:lnTo>
                  <a:lnTo>
                    <a:pt x="26" y="31"/>
                  </a:lnTo>
                  <a:lnTo>
                    <a:pt x="26"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6" name="Freeform 445"/>
            <p:cNvSpPr>
              <a:spLocks/>
            </p:cNvSpPr>
            <p:nvPr/>
          </p:nvSpPr>
          <p:spPr bwMode="auto">
            <a:xfrm>
              <a:off x="2554839" y="1555651"/>
              <a:ext cx="55851" cy="40068"/>
            </a:xfrm>
            <a:custGeom>
              <a:avLst/>
              <a:gdLst>
                <a:gd name="T0" fmla="*/ 40 w 46"/>
                <a:gd name="T1" fmla="*/ 30 h 33"/>
                <a:gd name="T2" fmla="*/ 7 w 46"/>
                <a:gd name="T3" fmla="*/ 33 h 33"/>
                <a:gd name="T4" fmla="*/ 7 w 46"/>
                <a:gd name="T5" fmla="*/ 33 h 33"/>
                <a:gd name="T6" fmla="*/ 4 w 46"/>
                <a:gd name="T7" fmla="*/ 31 h 33"/>
                <a:gd name="T8" fmla="*/ 2 w 46"/>
                <a:gd name="T9" fmla="*/ 31 h 33"/>
                <a:gd name="T10" fmla="*/ 1 w 46"/>
                <a:gd name="T11" fmla="*/ 29 h 33"/>
                <a:gd name="T12" fmla="*/ 1 w 46"/>
                <a:gd name="T13" fmla="*/ 27 h 33"/>
                <a:gd name="T14" fmla="*/ 0 w 46"/>
                <a:gd name="T15" fmla="*/ 7 h 33"/>
                <a:gd name="T16" fmla="*/ 0 w 46"/>
                <a:gd name="T17" fmla="*/ 7 h 33"/>
                <a:gd name="T18" fmla="*/ 0 w 46"/>
                <a:gd name="T19" fmla="*/ 6 h 33"/>
                <a:gd name="T20" fmla="*/ 1 w 46"/>
                <a:gd name="T21" fmla="*/ 4 h 33"/>
                <a:gd name="T22" fmla="*/ 2 w 46"/>
                <a:gd name="T23" fmla="*/ 3 h 33"/>
                <a:gd name="T24" fmla="*/ 4 w 46"/>
                <a:gd name="T25" fmla="*/ 2 h 33"/>
                <a:gd name="T26" fmla="*/ 39 w 46"/>
                <a:gd name="T27" fmla="*/ 0 h 33"/>
                <a:gd name="T28" fmla="*/ 39 w 46"/>
                <a:gd name="T29" fmla="*/ 0 h 33"/>
                <a:gd name="T30" fmla="*/ 42 w 46"/>
                <a:gd name="T31" fmla="*/ 0 h 33"/>
                <a:gd name="T32" fmla="*/ 43 w 46"/>
                <a:gd name="T33" fmla="*/ 2 h 33"/>
                <a:gd name="T34" fmla="*/ 44 w 46"/>
                <a:gd name="T35" fmla="*/ 3 h 33"/>
                <a:gd name="T36" fmla="*/ 44 w 46"/>
                <a:gd name="T37" fmla="*/ 4 h 33"/>
                <a:gd name="T38" fmla="*/ 46 w 46"/>
                <a:gd name="T39" fmla="*/ 25 h 33"/>
                <a:gd name="T40" fmla="*/ 46 w 46"/>
                <a:gd name="T41" fmla="*/ 25 h 33"/>
                <a:gd name="T42" fmla="*/ 46 w 46"/>
                <a:gd name="T43" fmla="*/ 26 h 33"/>
                <a:gd name="T44" fmla="*/ 44 w 46"/>
                <a:gd name="T45" fmla="*/ 29 h 33"/>
                <a:gd name="T46" fmla="*/ 43 w 46"/>
                <a:gd name="T47" fmla="*/ 30 h 33"/>
                <a:gd name="T48" fmla="*/ 40 w 46"/>
                <a:gd name="T49" fmla="*/ 30 h 33"/>
                <a:gd name="T50" fmla="*/ 40 w 46"/>
                <a:gd name="T51"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33">
                  <a:moveTo>
                    <a:pt x="40" y="30"/>
                  </a:moveTo>
                  <a:lnTo>
                    <a:pt x="7" y="33"/>
                  </a:lnTo>
                  <a:lnTo>
                    <a:pt x="7" y="33"/>
                  </a:lnTo>
                  <a:lnTo>
                    <a:pt x="4" y="31"/>
                  </a:lnTo>
                  <a:lnTo>
                    <a:pt x="2" y="31"/>
                  </a:lnTo>
                  <a:lnTo>
                    <a:pt x="1" y="29"/>
                  </a:lnTo>
                  <a:lnTo>
                    <a:pt x="1" y="27"/>
                  </a:lnTo>
                  <a:lnTo>
                    <a:pt x="0" y="7"/>
                  </a:lnTo>
                  <a:lnTo>
                    <a:pt x="0" y="7"/>
                  </a:lnTo>
                  <a:lnTo>
                    <a:pt x="0" y="6"/>
                  </a:lnTo>
                  <a:lnTo>
                    <a:pt x="1" y="4"/>
                  </a:lnTo>
                  <a:lnTo>
                    <a:pt x="2" y="3"/>
                  </a:lnTo>
                  <a:lnTo>
                    <a:pt x="4" y="2"/>
                  </a:lnTo>
                  <a:lnTo>
                    <a:pt x="39" y="0"/>
                  </a:lnTo>
                  <a:lnTo>
                    <a:pt x="39" y="0"/>
                  </a:lnTo>
                  <a:lnTo>
                    <a:pt x="42" y="0"/>
                  </a:lnTo>
                  <a:lnTo>
                    <a:pt x="43" y="2"/>
                  </a:lnTo>
                  <a:lnTo>
                    <a:pt x="44" y="3"/>
                  </a:lnTo>
                  <a:lnTo>
                    <a:pt x="44" y="4"/>
                  </a:lnTo>
                  <a:lnTo>
                    <a:pt x="46" y="25"/>
                  </a:lnTo>
                  <a:lnTo>
                    <a:pt x="46" y="25"/>
                  </a:lnTo>
                  <a:lnTo>
                    <a:pt x="46" y="26"/>
                  </a:lnTo>
                  <a:lnTo>
                    <a:pt x="44" y="29"/>
                  </a:lnTo>
                  <a:lnTo>
                    <a:pt x="43" y="30"/>
                  </a:lnTo>
                  <a:lnTo>
                    <a:pt x="40" y="30"/>
                  </a:lnTo>
                  <a:lnTo>
                    <a:pt x="40" y="30"/>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7" name="Freeform 446"/>
            <p:cNvSpPr>
              <a:spLocks/>
            </p:cNvSpPr>
            <p:nvPr/>
          </p:nvSpPr>
          <p:spPr bwMode="auto">
            <a:xfrm>
              <a:off x="2508701" y="1559293"/>
              <a:ext cx="36425" cy="37639"/>
            </a:xfrm>
            <a:custGeom>
              <a:avLst/>
              <a:gdLst>
                <a:gd name="T0" fmla="*/ 24 w 30"/>
                <a:gd name="T1" fmla="*/ 31 h 31"/>
                <a:gd name="T2" fmla="*/ 7 w 30"/>
                <a:gd name="T3" fmla="*/ 31 h 31"/>
                <a:gd name="T4" fmla="*/ 7 w 30"/>
                <a:gd name="T5" fmla="*/ 31 h 31"/>
                <a:gd name="T6" fmla="*/ 3 w 30"/>
                <a:gd name="T7" fmla="*/ 30 h 31"/>
                <a:gd name="T8" fmla="*/ 1 w 30"/>
                <a:gd name="T9" fmla="*/ 27 h 31"/>
                <a:gd name="T10" fmla="*/ 0 w 30"/>
                <a:gd name="T11" fmla="*/ 7 h 31"/>
                <a:gd name="T12" fmla="*/ 0 w 30"/>
                <a:gd name="T13" fmla="*/ 7 h 31"/>
                <a:gd name="T14" fmla="*/ 1 w 30"/>
                <a:gd name="T15" fmla="*/ 3 h 31"/>
                <a:gd name="T16" fmla="*/ 4 w 30"/>
                <a:gd name="T17" fmla="*/ 1 h 31"/>
                <a:gd name="T18" fmla="*/ 23 w 30"/>
                <a:gd name="T19" fmla="*/ 0 h 31"/>
                <a:gd name="T20" fmla="*/ 23 w 30"/>
                <a:gd name="T21" fmla="*/ 0 h 31"/>
                <a:gd name="T22" fmla="*/ 27 w 30"/>
                <a:gd name="T23" fmla="*/ 1 h 31"/>
                <a:gd name="T24" fmla="*/ 28 w 30"/>
                <a:gd name="T25" fmla="*/ 6 h 31"/>
                <a:gd name="T26" fmla="*/ 30 w 30"/>
                <a:gd name="T27" fmla="*/ 26 h 31"/>
                <a:gd name="T28" fmla="*/ 30 w 30"/>
                <a:gd name="T29" fmla="*/ 26 h 31"/>
                <a:gd name="T30" fmla="*/ 28 w 30"/>
                <a:gd name="T31" fmla="*/ 28 h 31"/>
                <a:gd name="T32" fmla="*/ 24 w 30"/>
                <a:gd name="T33" fmla="*/ 31 h 31"/>
                <a:gd name="T34" fmla="*/ 24 w 30"/>
                <a:gd name="T3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24" y="31"/>
                  </a:moveTo>
                  <a:lnTo>
                    <a:pt x="7" y="31"/>
                  </a:lnTo>
                  <a:lnTo>
                    <a:pt x="7" y="31"/>
                  </a:lnTo>
                  <a:lnTo>
                    <a:pt x="3" y="30"/>
                  </a:lnTo>
                  <a:lnTo>
                    <a:pt x="1" y="27"/>
                  </a:lnTo>
                  <a:lnTo>
                    <a:pt x="0" y="7"/>
                  </a:lnTo>
                  <a:lnTo>
                    <a:pt x="0" y="7"/>
                  </a:lnTo>
                  <a:lnTo>
                    <a:pt x="1" y="3"/>
                  </a:lnTo>
                  <a:lnTo>
                    <a:pt x="4" y="1"/>
                  </a:lnTo>
                  <a:lnTo>
                    <a:pt x="23" y="0"/>
                  </a:lnTo>
                  <a:lnTo>
                    <a:pt x="23" y="0"/>
                  </a:lnTo>
                  <a:lnTo>
                    <a:pt x="27" y="1"/>
                  </a:lnTo>
                  <a:lnTo>
                    <a:pt x="28" y="6"/>
                  </a:lnTo>
                  <a:lnTo>
                    <a:pt x="30" y="26"/>
                  </a:lnTo>
                  <a:lnTo>
                    <a:pt x="30" y="26"/>
                  </a:lnTo>
                  <a:lnTo>
                    <a:pt x="28" y="28"/>
                  </a:lnTo>
                  <a:lnTo>
                    <a:pt x="24" y="31"/>
                  </a:lnTo>
                  <a:lnTo>
                    <a:pt x="24" y="3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8" name="Freeform 447"/>
            <p:cNvSpPr>
              <a:spLocks/>
            </p:cNvSpPr>
            <p:nvPr/>
          </p:nvSpPr>
          <p:spPr bwMode="auto">
            <a:xfrm>
              <a:off x="2638616" y="1384454"/>
              <a:ext cx="252545" cy="137200"/>
            </a:xfrm>
            <a:custGeom>
              <a:avLst/>
              <a:gdLst>
                <a:gd name="T0" fmla="*/ 202 w 208"/>
                <a:gd name="T1" fmla="*/ 102 h 113"/>
                <a:gd name="T2" fmla="*/ 10 w 208"/>
                <a:gd name="T3" fmla="*/ 113 h 113"/>
                <a:gd name="T4" fmla="*/ 10 w 208"/>
                <a:gd name="T5" fmla="*/ 113 h 113"/>
                <a:gd name="T6" fmla="*/ 9 w 208"/>
                <a:gd name="T7" fmla="*/ 113 h 113"/>
                <a:gd name="T8" fmla="*/ 6 w 208"/>
                <a:gd name="T9" fmla="*/ 112 h 113"/>
                <a:gd name="T10" fmla="*/ 6 w 208"/>
                <a:gd name="T11" fmla="*/ 110 h 113"/>
                <a:gd name="T12" fmla="*/ 5 w 208"/>
                <a:gd name="T13" fmla="*/ 108 h 113"/>
                <a:gd name="T14" fmla="*/ 0 w 208"/>
                <a:gd name="T15" fmla="*/ 16 h 113"/>
                <a:gd name="T16" fmla="*/ 0 w 208"/>
                <a:gd name="T17" fmla="*/ 16 h 113"/>
                <a:gd name="T18" fmla="*/ 0 w 208"/>
                <a:gd name="T19" fmla="*/ 15 h 113"/>
                <a:gd name="T20" fmla="*/ 1 w 208"/>
                <a:gd name="T21" fmla="*/ 12 h 113"/>
                <a:gd name="T22" fmla="*/ 2 w 208"/>
                <a:gd name="T23" fmla="*/ 10 h 113"/>
                <a:gd name="T24" fmla="*/ 5 w 208"/>
                <a:gd name="T25" fmla="*/ 10 h 113"/>
                <a:gd name="T26" fmla="*/ 195 w 208"/>
                <a:gd name="T27" fmla="*/ 0 h 113"/>
                <a:gd name="T28" fmla="*/ 195 w 208"/>
                <a:gd name="T29" fmla="*/ 0 h 113"/>
                <a:gd name="T30" fmla="*/ 198 w 208"/>
                <a:gd name="T31" fmla="*/ 0 h 113"/>
                <a:gd name="T32" fmla="*/ 199 w 208"/>
                <a:gd name="T33" fmla="*/ 1 h 113"/>
                <a:gd name="T34" fmla="*/ 201 w 208"/>
                <a:gd name="T35" fmla="*/ 2 h 113"/>
                <a:gd name="T36" fmla="*/ 202 w 208"/>
                <a:gd name="T37" fmla="*/ 4 h 113"/>
                <a:gd name="T38" fmla="*/ 208 w 208"/>
                <a:gd name="T39" fmla="*/ 96 h 113"/>
                <a:gd name="T40" fmla="*/ 208 w 208"/>
                <a:gd name="T41" fmla="*/ 96 h 113"/>
                <a:gd name="T42" fmla="*/ 206 w 208"/>
                <a:gd name="T43" fmla="*/ 98 h 113"/>
                <a:gd name="T44" fmla="*/ 206 w 208"/>
                <a:gd name="T45" fmla="*/ 100 h 113"/>
                <a:gd name="T46" fmla="*/ 203 w 208"/>
                <a:gd name="T47" fmla="*/ 101 h 113"/>
                <a:gd name="T48" fmla="*/ 202 w 208"/>
                <a:gd name="T49" fmla="*/ 102 h 113"/>
                <a:gd name="T50" fmla="*/ 202 w 208"/>
                <a:gd name="T51" fmla="*/ 10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113">
                  <a:moveTo>
                    <a:pt x="202" y="102"/>
                  </a:moveTo>
                  <a:lnTo>
                    <a:pt x="10" y="113"/>
                  </a:lnTo>
                  <a:lnTo>
                    <a:pt x="10" y="113"/>
                  </a:lnTo>
                  <a:lnTo>
                    <a:pt x="9" y="113"/>
                  </a:lnTo>
                  <a:lnTo>
                    <a:pt x="6" y="112"/>
                  </a:lnTo>
                  <a:lnTo>
                    <a:pt x="6" y="110"/>
                  </a:lnTo>
                  <a:lnTo>
                    <a:pt x="5" y="108"/>
                  </a:lnTo>
                  <a:lnTo>
                    <a:pt x="0" y="16"/>
                  </a:lnTo>
                  <a:lnTo>
                    <a:pt x="0" y="16"/>
                  </a:lnTo>
                  <a:lnTo>
                    <a:pt x="0" y="15"/>
                  </a:lnTo>
                  <a:lnTo>
                    <a:pt x="1" y="12"/>
                  </a:lnTo>
                  <a:lnTo>
                    <a:pt x="2" y="10"/>
                  </a:lnTo>
                  <a:lnTo>
                    <a:pt x="5" y="10"/>
                  </a:lnTo>
                  <a:lnTo>
                    <a:pt x="195" y="0"/>
                  </a:lnTo>
                  <a:lnTo>
                    <a:pt x="195" y="0"/>
                  </a:lnTo>
                  <a:lnTo>
                    <a:pt x="198" y="0"/>
                  </a:lnTo>
                  <a:lnTo>
                    <a:pt x="199" y="1"/>
                  </a:lnTo>
                  <a:lnTo>
                    <a:pt x="201" y="2"/>
                  </a:lnTo>
                  <a:lnTo>
                    <a:pt x="202" y="4"/>
                  </a:lnTo>
                  <a:lnTo>
                    <a:pt x="208" y="96"/>
                  </a:lnTo>
                  <a:lnTo>
                    <a:pt x="208" y="96"/>
                  </a:lnTo>
                  <a:lnTo>
                    <a:pt x="206" y="98"/>
                  </a:lnTo>
                  <a:lnTo>
                    <a:pt x="206" y="100"/>
                  </a:lnTo>
                  <a:lnTo>
                    <a:pt x="203" y="101"/>
                  </a:lnTo>
                  <a:lnTo>
                    <a:pt x="202" y="102"/>
                  </a:lnTo>
                  <a:lnTo>
                    <a:pt x="202" y="102"/>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9" name="Freeform 448"/>
            <p:cNvSpPr>
              <a:spLocks/>
            </p:cNvSpPr>
            <p:nvPr/>
          </p:nvSpPr>
          <p:spPr bwMode="auto">
            <a:xfrm>
              <a:off x="2762460" y="1349244"/>
              <a:ext cx="120202" cy="31568"/>
            </a:xfrm>
            <a:custGeom>
              <a:avLst/>
              <a:gdLst>
                <a:gd name="T0" fmla="*/ 97 w 99"/>
                <a:gd name="T1" fmla="*/ 21 h 26"/>
                <a:gd name="T2" fmla="*/ 3 w 99"/>
                <a:gd name="T3" fmla="*/ 26 h 26"/>
                <a:gd name="T4" fmla="*/ 3 w 99"/>
                <a:gd name="T5" fmla="*/ 26 h 26"/>
                <a:gd name="T6" fmla="*/ 2 w 99"/>
                <a:gd name="T7" fmla="*/ 26 h 26"/>
                <a:gd name="T8" fmla="*/ 0 w 99"/>
                <a:gd name="T9" fmla="*/ 7 h 26"/>
                <a:gd name="T10" fmla="*/ 0 w 99"/>
                <a:gd name="T11" fmla="*/ 7 h 26"/>
                <a:gd name="T12" fmla="*/ 2 w 99"/>
                <a:gd name="T13" fmla="*/ 6 h 26"/>
                <a:gd name="T14" fmla="*/ 96 w 99"/>
                <a:gd name="T15" fmla="*/ 0 h 26"/>
                <a:gd name="T16" fmla="*/ 96 w 99"/>
                <a:gd name="T17" fmla="*/ 0 h 26"/>
                <a:gd name="T18" fmla="*/ 97 w 99"/>
                <a:gd name="T19" fmla="*/ 0 h 26"/>
                <a:gd name="T20" fmla="*/ 99 w 99"/>
                <a:gd name="T21" fmla="*/ 19 h 26"/>
                <a:gd name="T22" fmla="*/ 99 w 99"/>
                <a:gd name="T23" fmla="*/ 19 h 26"/>
                <a:gd name="T24" fmla="*/ 97 w 99"/>
                <a:gd name="T25" fmla="*/ 21 h 26"/>
                <a:gd name="T26" fmla="*/ 97 w 99"/>
                <a:gd name="T27"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26">
                  <a:moveTo>
                    <a:pt x="97" y="21"/>
                  </a:moveTo>
                  <a:lnTo>
                    <a:pt x="3" y="26"/>
                  </a:lnTo>
                  <a:lnTo>
                    <a:pt x="3" y="26"/>
                  </a:lnTo>
                  <a:lnTo>
                    <a:pt x="2" y="26"/>
                  </a:lnTo>
                  <a:lnTo>
                    <a:pt x="0" y="7"/>
                  </a:lnTo>
                  <a:lnTo>
                    <a:pt x="0" y="7"/>
                  </a:lnTo>
                  <a:lnTo>
                    <a:pt x="2" y="6"/>
                  </a:lnTo>
                  <a:lnTo>
                    <a:pt x="96" y="0"/>
                  </a:lnTo>
                  <a:lnTo>
                    <a:pt x="96" y="0"/>
                  </a:lnTo>
                  <a:lnTo>
                    <a:pt x="97" y="0"/>
                  </a:lnTo>
                  <a:lnTo>
                    <a:pt x="99" y="19"/>
                  </a:lnTo>
                  <a:lnTo>
                    <a:pt x="99" y="19"/>
                  </a:lnTo>
                  <a:lnTo>
                    <a:pt x="97" y="21"/>
                  </a:lnTo>
                  <a:lnTo>
                    <a:pt x="97" y="2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0" name="Freeform 449"/>
            <p:cNvSpPr>
              <a:spLocks/>
            </p:cNvSpPr>
            <p:nvPr/>
          </p:nvSpPr>
          <p:spPr bwMode="auto">
            <a:xfrm>
              <a:off x="2636187" y="1356529"/>
              <a:ext cx="120202" cy="32783"/>
            </a:xfrm>
            <a:custGeom>
              <a:avLst/>
              <a:gdLst>
                <a:gd name="T0" fmla="*/ 97 w 99"/>
                <a:gd name="T1" fmla="*/ 21 h 27"/>
                <a:gd name="T2" fmla="*/ 2 w 99"/>
                <a:gd name="T3" fmla="*/ 27 h 27"/>
                <a:gd name="T4" fmla="*/ 2 w 99"/>
                <a:gd name="T5" fmla="*/ 27 h 27"/>
                <a:gd name="T6" fmla="*/ 0 w 99"/>
                <a:gd name="T7" fmla="*/ 25 h 27"/>
                <a:gd name="T8" fmla="*/ 0 w 99"/>
                <a:gd name="T9" fmla="*/ 6 h 27"/>
                <a:gd name="T10" fmla="*/ 0 w 99"/>
                <a:gd name="T11" fmla="*/ 6 h 27"/>
                <a:gd name="T12" fmla="*/ 0 w 99"/>
                <a:gd name="T13" fmla="*/ 5 h 27"/>
                <a:gd name="T14" fmla="*/ 96 w 99"/>
                <a:gd name="T15" fmla="*/ 0 h 27"/>
                <a:gd name="T16" fmla="*/ 96 w 99"/>
                <a:gd name="T17" fmla="*/ 0 h 27"/>
                <a:gd name="T18" fmla="*/ 97 w 99"/>
                <a:gd name="T19" fmla="*/ 1 h 27"/>
                <a:gd name="T20" fmla="*/ 99 w 99"/>
                <a:gd name="T21" fmla="*/ 20 h 27"/>
                <a:gd name="T22" fmla="*/ 99 w 99"/>
                <a:gd name="T23" fmla="*/ 20 h 27"/>
                <a:gd name="T24" fmla="*/ 97 w 99"/>
                <a:gd name="T25" fmla="*/ 21 h 27"/>
                <a:gd name="T26" fmla="*/ 97 w 99"/>
                <a:gd name="T27"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27">
                  <a:moveTo>
                    <a:pt x="97" y="21"/>
                  </a:moveTo>
                  <a:lnTo>
                    <a:pt x="2" y="27"/>
                  </a:lnTo>
                  <a:lnTo>
                    <a:pt x="2" y="27"/>
                  </a:lnTo>
                  <a:lnTo>
                    <a:pt x="0" y="25"/>
                  </a:lnTo>
                  <a:lnTo>
                    <a:pt x="0" y="6"/>
                  </a:lnTo>
                  <a:lnTo>
                    <a:pt x="0" y="6"/>
                  </a:lnTo>
                  <a:lnTo>
                    <a:pt x="0" y="5"/>
                  </a:lnTo>
                  <a:lnTo>
                    <a:pt x="96" y="0"/>
                  </a:lnTo>
                  <a:lnTo>
                    <a:pt x="96" y="0"/>
                  </a:lnTo>
                  <a:lnTo>
                    <a:pt x="97" y="1"/>
                  </a:lnTo>
                  <a:lnTo>
                    <a:pt x="99" y="20"/>
                  </a:lnTo>
                  <a:lnTo>
                    <a:pt x="99" y="20"/>
                  </a:lnTo>
                  <a:lnTo>
                    <a:pt x="97" y="21"/>
                  </a:lnTo>
                  <a:lnTo>
                    <a:pt x="97" y="21"/>
                  </a:lnTo>
                  <a:close/>
                </a:path>
              </a:pathLst>
            </a:custGeom>
            <a:solidFill>
              <a:srgbClr val="5757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1" name="Freeform 450"/>
            <p:cNvSpPr>
              <a:spLocks/>
            </p:cNvSpPr>
            <p:nvPr/>
          </p:nvSpPr>
          <p:spPr bwMode="auto">
            <a:xfrm>
              <a:off x="2377572" y="2018245"/>
              <a:ext cx="846269" cy="49781"/>
            </a:xfrm>
            <a:custGeom>
              <a:avLst/>
              <a:gdLst>
                <a:gd name="T0" fmla="*/ 697 w 697"/>
                <a:gd name="T1" fmla="*/ 0 h 41"/>
                <a:gd name="T2" fmla="*/ 697 w 697"/>
                <a:gd name="T3" fmla="*/ 0 h 41"/>
                <a:gd name="T4" fmla="*/ 0 w 697"/>
                <a:gd name="T5" fmla="*/ 41 h 41"/>
                <a:gd name="T6" fmla="*/ 697 w 697"/>
                <a:gd name="T7" fmla="*/ 0 h 41"/>
              </a:gdLst>
              <a:ahLst/>
              <a:cxnLst>
                <a:cxn ang="0">
                  <a:pos x="T0" y="T1"/>
                </a:cxn>
                <a:cxn ang="0">
                  <a:pos x="T2" y="T3"/>
                </a:cxn>
                <a:cxn ang="0">
                  <a:pos x="T4" y="T5"/>
                </a:cxn>
                <a:cxn ang="0">
                  <a:pos x="T6" y="T7"/>
                </a:cxn>
              </a:cxnLst>
              <a:rect l="0" t="0" r="r" b="b"/>
              <a:pathLst>
                <a:path w="697" h="41">
                  <a:moveTo>
                    <a:pt x="697" y="0"/>
                  </a:moveTo>
                  <a:lnTo>
                    <a:pt x="697" y="0"/>
                  </a:lnTo>
                  <a:lnTo>
                    <a:pt x="0" y="41"/>
                  </a:lnTo>
                  <a:lnTo>
                    <a:pt x="697" y="0"/>
                  </a:lnTo>
                  <a:close/>
                </a:path>
              </a:pathLst>
            </a:custGeom>
            <a:solidFill>
              <a:srgbClr val="7A9F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2" name="Freeform 451"/>
            <p:cNvSpPr>
              <a:spLocks/>
            </p:cNvSpPr>
            <p:nvPr/>
          </p:nvSpPr>
          <p:spPr bwMode="auto">
            <a:xfrm>
              <a:off x="2377572" y="2018245"/>
              <a:ext cx="846269" cy="49781"/>
            </a:xfrm>
            <a:custGeom>
              <a:avLst/>
              <a:gdLst>
                <a:gd name="T0" fmla="*/ 697 w 697"/>
                <a:gd name="T1" fmla="*/ 0 h 41"/>
                <a:gd name="T2" fmla="*/ 697 w 697"/>
                <a:gd name="T3" fmla="*/ 0 h 41"/>
                <a:gd name="T4" fmla="*/ 0 w 697"/>
                <a:gd name="T5" fmla="*/ 41 h 41"/>
                <a:gd name="T6" fmla="*/ 697 w 697"/>
                <a:gd name="T7" fmla="*/ 0 h 41"/>
              </a:gdLst>
              <a:ahLst/>
              <a:cxnLst>
                <a:cxn ang="0">
                  <a:pos x="T0" y="T1"/>
                </a:cxn>
                <a:cxn ang="0">
                  <a:pos x="T2" y="T3"/>
                </a:cxn>
                <a:cxn ang="0">
                  <a:pos x="T4" y="T5"/>
                </a:cxn>
                <a:cxn ang="0">
                  <a:pos x="T6" y="T7"/>
                </a:cxn>
              </a:cxnLst>
              <a:rect l="0" t="0" r="r" b="b"/>
              <a:pathLst>
                <a:path w="697" h="41">
                  <a:moveTo>
                    <a:pt x="697" y="0"/>
                  </a:moveTo>
                  <a:lnTo>
                    <a:pt x="697" y="0"/>
                  </a:lnTo>
                  <a:lnTo>
                    <a:pt x="0" y="41"/>
                  </a:lnTo>
                  <a:lnTo>
                    <a:pt x="6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3" name="Freeform 452"/>
            <p:cNvSpPr>
              <a:spLocks/>
            </p:cNvSpPr>
            <p:nvPr/>
          </p:nvSpPr>
          <p:spPr bwMode="auto">
            <a:xfrm>
              <a:off x="2377572" y="1906542"/>
              <a:ext cx="846269" cy="161483"/>
            </a:xfrm>
            <a:custGeom>
              <a:avLst/>
              <a:gdLst>
                <a:gd name="T0" fmla="*/ 36 w 697"/>
                <a:gd name="T1" fmla="*/ 0 h 133"/>
                <a:gd name="T2" fmla="*/ 36 w 697"/>
                <a:gd name="T3" fmla="*/ 0 h 133"/>
                <a:gd name="T4" fmla="*/ 0 w 697"/>
                <a:gd name="T5" fmla="*/ 133 h 133"/>
                <a:gd name="T6" fmla="*/ 697 w 697"/>
                <a:gd name="T7" fmla="*/ 92 h 133"/>
                <a:gd name="T8" fmla="*/ 36 w 697"/>
                <a:gd name="T9" fmla="*/ 0 h 133"/>
              </a:gdLst>
              <a:ahLst/>
              <a:cxnLst>
                <a:cxn ang="0">
                  <a:pos x="T0" y="T1"/>
                </a:cxn>
                <a:cxn ang="0">
                  <a:pos x="T2" y="T3"/>
                </a:cxn>
                <a:cxn ang="0">
                  <a:pos x="T4" y="T5"/>
                </a:cxn>
                <a:cxn ang="0">
                  <a:pos x="T6" y="T7"/>
                </a:cxn>
                <a:cxn ang="0">
                  <a:pos x="T8" y="T9"/>
                </a:cxn>
              </a:cxnLst>
              <a:rect l="0" t="0" r="r" b="b"/>
              <a:pathLst>
                <a:path w="697" h="133">
                  <a:moveTo>
                    <a:pt x="36" y="0"/>
                  </a:moveTo>
                  <a:lnTo>
                    <a:pt x="36" y="0"/>
                  </a:lnTo>
                  <a:lnTo>
                    <a:pt x="0" y="133"/>
                  </a:lnTo>
                  <a:lnTo>
                    <a:pt x="697" y="92"/>
                  </a:lnTo>
                  <a:lnTo>
                    <a:pt x="36" y="0"/>
                  </a:lnTo>
                  <a:close/>
                </a:path>
              </a:pathLst>
            </a:custGeom>
            <a:solidFill>
              <a:srgbClr val="93CA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4" name="Freeform 453"/>
            <p:cNvSpPr>
              <a:spLocks/>
            </p:cNvSpPr>
            <p:nvPr/>
          </p:nvSpPr>
          <p:spPr bwMode="auto">
            <a:xfrm>
              <a:off x="2377572" y="1906542"/>
              <a:ext cx="846269" cy="161483"/>
            </a:xfrm>
            <a:custGeom>
              <a:avLst/>
              <a:gdLst>
                <a:gd name="T0" fmla="*/ 36 w 697"/>
                <a:gd name="T1" fmla="*/ 0 h 133"/>
                <a:gd name="T2" fmla="*/ 36 w 697"/>
                <a:gd name="T3" fmla="*/ 0 h 133"/>
                <a:gd name="T4" fmla="*/ 0 w 697"/>
                <a:gd name="T5" fmla="*/ 133 h 133"/>
                <a:gd name="T6" fmla="*/ 697 w 697"/>
                <a:gd name="T7" fmla="*/ 92 h 133"/>
                <a:gd name="T8" fmla="*/ 36 w 697"/>
                <a:gd name="T9" fmla="*/ 0 h 133"/>
              </a:gdLst>
              <a:ahLst/>
              <a:cxnLst>
                <a:cxn ang="0">
                  <a:pos x="T0" y="T1"/>
                </a:cxn>
                <a:cxn ang="0">
                  <a:pos x="T2" y="T3"/>
                </a:cxn>
                <a:cxn ang="0">
                  <a:pos x="T4" y="T5"/>
                </a:cxn>
                <a:cxn ang="0">
                  <a:pos x="T6" y="T7"/>
                </a:cxn>
                <a:cxn ang="0">
                  <a:pos x="T8" y="T9"/>
                </a:cxn>
              </a:cxnLst>
              <a:rect l="0" t="0" r="r" b="b"/>
              <a:pathLst>
                <a:path w="697" h="133">
                  <a:moveTo>
                    <a:pt x="36" y="0"/>
                  </a:moveTo>
                  <a:lnTo>
                    <a:pt x="36" y="0"/>
                  </a:lnTo>
                  <a:lnTo>
                    <a:pt x="0" y="133"/>
                  </a:lnTo>
                  <a:lnTo>
                    <a:pt x="697" y="92"/>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5" name="Freeform 691"/>
            <p:cNvSpPr>
              <a:spLocks/>
            </p:cNvSpPr>
            <p:nvPr/>
          </p:nvSpPr>
          <p:spPr bwMode="auto">
            <a:xfrm>
              <a:off x="2830453" y="1429379"/>
              <a:ext cx="194265" cy="264686"/>
            </a:xfrm>
            <a:custGeom>
              <a:avLst/>
              <a:gdLst>
                <a:gd name="T0" fmla="*/ 25 w 160"/>
                <a:gd name="T1" fmla="*/ 191 h 218"/>
                <a:gd name="T2" fmla="*/ 45 w 160"/>
                <a:gd name="T3" fmla="*/ 156 h 218"/>
                <a:gd name="T4" fmla="*/ 56 w 160"/>
                <a:gd name="T5" fmla="*/ 141 h 218"/>
                <a:gd name="T6" fmla="*/ 58 w 160"/>
                <a:gd name="T7" fmla="*/ 142 h 218"/>
                <a:gd name="T8" fmla="*/ 52 w 160"/>
                <a:gd name="T9" fmla="*/ 183 h 218"/>
                <a:gd name="T10" fmla="*/ 51 w 160"/>
                <a:gd name="T11" fmla="*/ 203 h 218"/>
                <a:gd name="T12" fmla="*/ 52 w 160"/>
                <a:gd name="T13" fmla="*/ 211 h 218"/>
                <a:gd name="T14" fmla="*/ 56 w 160"/>
                <a:gd name="T15" fmla="*/ 216 h 218"/>
                <a:gd name="T16" fmla="*/ 62 w 160"/>
                <a:gd name="T17" fmla="*/ 218 h 218"/>
                <a:gd name="T18" fmla="*/ 68 w 160"/>
                <a:gd name="T19" fmla="*/ 216 h 218"/>
                <a:gd name="T20" fmla="*/ 72 w 160"/>
                <a:gd name="T21" fmla="*/ 212 h 218"/>
                <a:gd name="T22" fmla="*/ 79 w 160"/>
                <a:gd name="T23" fmla="*/ 199 h 218"/>
                <a:gd name="T24" fmla="*/ 81 w 160"/>
                <a:gd name="T25" fmla="*/ 189 h 218"/>
                <a:gd name="T26" fmla="*/ 90 w 160"/>
                <a:gd name="T27" fmla="*/ 157 h 218"/>
                <a:gd name="T28" fmla="*/ 95 w 160"/>
                <a:gd name="T29" fmla="*/ 148 h 218"/>
                <a:gd name="T30" fmla="*/ 94 w 160"/>
                <a:gd name="T31" fmla="*/ 158 h 218"/>
                <a:gd name="T32" fmla="*/ 93 w 160"/>
                <a:gd name="T33" fmla="*/ 180 h 218"/>
                <a:gd name="T34" fmla="*/ 95 w 160"/>
                <a:gd name="T35" fmla="*/ 196 h 218"/>
                <a:gd name="T36" fmla="*/ 99 w 160"/>
                <a:gd name="T37" fmla="*/ 202 h 218"/>
                <a:gd name="T38" fmla="*/ 106 w 160"/>
                <a:gd name="T39" fmla="*/ 203 h 218"/>
                <a:gd name="T40" fmla="*/ 110 w 160"/>
                <a:gd name="T41" fmla="*/ 200 h 218"/>
                <a:gd name="T42" fmla="*/ 116 w 160"/>
                <a:gd name="T43" fmla="*/ 187 h 218"/>
                <a:gd name="T44" fmla="*/ 131 w 160"/>
                <a:gd name="T45" fmla="*/ 122 h 218"/>
                <a:gd name="T46" fmla="*/ 139 w 160"/>
                <a:gd name="T47" fmla="*/ 99 h 218"/>
                <a:gd name="T48" fmla="*/ 153 w 160"/>
                <a:gd name="T49" fmla="*/ 59 h 218"/>
                <a:gd name="T50" fmla="*/ 160 w 160"/>
                <a:gd name="T51" fmla="*/ 33 h 218"/>
                <a:gd name="T52" fmla="*/ 135 w 160"/>
                <a:gd name="T53" fmla="*/ 18 h 218"/>
                <a:gd name="T54" fmla="*/ 110 w 160"/>
                <a:gd name="T55" fmla="*/ 0 h 218"/>
                <a:gd name="T56" fmla="*/ 102 w 160"/>
                <a:gd name="T57" fmla="*/ 7 h 218"/>
                <a:gd name="T58" fmla="*/ 67 w 160"/>
                <a:gd name="T59" fmla="*/ 29 h 218"/>
                <a:gd name="T60" fmla="*/ 33 w 160"/>
                <a:gd name="T61" fmla="*/ 45 h 218"/>
                <a:gd name="T62" fmla="*/ 2 w 160"/>
                <a:gd name="T63" fmla="*/ 54 h 218"/>
                <a:gd name="T64" fmla="*/ 1 w 160"/>
                <a:gd name="T65" fmla="*/ 59 h 218"/>
                <a:gd name="T66" fmla="*/ 1 w 160"/>
                <a:gd name="T67" fmla="*/ 68 h 218"/>
                <a:gd name="T68" fmla="*/ 8 w 160"/>
                <a:gd name="T69" fmla="*/ 77 h 218"/>
                <a:gd name="T70" fmla="*/ 25 w 160"/>
                <a:gd name="T71" fmla="*/ 79 h 218"/>
                <a:gd name="T72" fmla="*/ 37 w 160"/>
                <a:gd name="T73" fmla="*/ 76 h 218"/>
                <a:gd name="T74" fmla="*/ 52 w 160"/>
                <a:gd name="T75" fmla="*/ 71 h 218"/>
                <a:gd name="T76" fmla="*/ 55 w 160"/>
                <a:gd name="T77" fmla="*/ 68 h 218"/>
                <a:gd name="T78" fmla="*/ 13 w 160"/>
                <a:gd name="T79" fmla="*/ 148 h 218"/>
                <a:gd name="T80" fmla="*/ 1 w 160"/>
                <a:gd name="T81" fmla="*/ 181 h 218"/>
                <a:gd name="T82" fmla="*/ 0 w 160"/>
                <a:gd name="T83" fmla="*/ 194 h 218"/>
                <a:gd name="T84" fmla="*/ 2 w 160"/>
                <a:gd name="T85" fmla="*/ 200 h 218"/>
                <a:gd name="T86" fmla="*/ 8 w 160"/>
                <a:gd name="T87" fmla="*/ 204 h 218"/>
                <a:gd name="T88" fmla="*/ 13 w 160"/>
                <a:gd name="T89" fmla="*/ 203 h 218"/>
                <a:gd name="T90" fmla="*/ 20 w 160"/>
                <a:gd name="T91" fmla="*/ 199 h 218"/>
                <a:gd name="T92" fmla="*/ 25 w 160"/>
                <a:gd name="T93" fmla="*/ 19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218">
                  <a:moveTo>
                    <a:pt x="25" y="191"/>
                  </a:moveTo>
                  <a:lnTo>
                    <a:pt x="25" y="191"/>
                  </a:lnTo>
                  <a:lnTo>
                    <a:pt x="33" y="175"/>
                  </a:lnTo>
                  <a:lnTo>
                    <a:pt x="45" y="156"/>
                  </a:lnTo>
                  <a:lnTo>
                    <a:pt x="54" y="144"/>
                  </a:lnTo>
                  <a:lnTo>
                    <a:pt x="56" y="141"/>
                  </a:lnTo>
                  <a:lnTo>
                    <a:pt x="58" y="141"/>
                  </a:lnTo>
                  <a:lnTo>
                    <a:pt x="58" y="142"/>
                  </a:lnTo>
                  <a:lnTo>
                    <a:pt x="58" y="142"/>
                  </a:lnTo>
                  <a:lnTo>
                    <a:pt x="52" y="183"/>
                  </a:lnTo>
                  <a:lnTo>
                    <a:pt x="51" y="203"/>
                  </a:lnTo>
                  <a:lnTo>
                    <a:pt x="51" y="203"/>
                  </a:lnTo>
                  <a:lnTo>
                    <a:pt x="51" y="207"/>
                  </a:lnTo>
                  <a:lnTo>
                    <a:pt x="52" y="211"/>
                  </a:lnTo>
                  <a:lnTo>
                    <a:pt x="54" y="214"/>
                  </a:lnTo>
                  <a:lnTo>
                    <a:pt x="56" y="216"/>
                  </a:lnTo>
                  <a:lnTo>
                    <a:pt x="59" y="218"/>
                  </a:lnTo>
                  <a:lnTo>
                    <a:pt x="62" y="218"/>
                  </a:lnTo>
                  <a:lnTo>
                    <a:pt x="66" y="218"/>
                  </a:lnTo>
                  <a:lnTo>
                    <a:pt x="68" y="216"/>
                  </a:lnTo>
                  <a:lnTo>
                    <a:pt x="68" y="216"/>
                  </a:lnTo>
                  <a:lnTo>
                    <a:pt x="72" y="212"/>
                  </a:lnTo>
                  <a:lnTo>
                    <a:pt x="77" y="207"/>
                  </a:lnTo>
                  <a:lnTo>
                    <a:pt x="79" y="199"/>
                  </a:lnTo>
                  <a:lnTo>
                    <a:pt x="81" y="189"/>
                  </a:lnTo>
                  <a:lnTo>
                    <a:pt x="81" y="189"/>
                  </a:lnTo>
                  <a:lnTo>
                    <a:pt x="85" y="171"/>
                  </a:lnTo>
                  <a:lnTo>
                    <a:pt x="90" y="157"/>
                  </a:lnTo>
                  <a:lnTo>
                    <a:pt x="93" y="149"/>
                  </a:lnTo>
                  <a:lnTo>
                    <a:pt x="95" y="148"/>
                  </a:lnTo>
                  <a:lnTo>
                    <a:pt x="95" y="148"/>
                  </a:lnTo>
                  <a:lnTo>
                    <a:pt x="94" y="158"/>
                  </a:lnTo>
                  <a:lnTo>
                    <a:pt x="93" y="169"/>
                  </a:lnTo>
                  <a:lnTo>
                    <a:pt x="93" y="180"/>
                  </a:lnTo>
                  <a:lnTo>
                    <a:pt x="94" y="191"/>
                  </a:lnTo>
                  <a:lnTo>
                    <a:pt x="95" y="196"/>
                  </a:lnTo>
                  <a:lnTo>
                    <a:pt x="97" y="199"/>
                  </a:lnTo>
                  <a:lnTo>
                    <a:pt x="99" y="202"/>
                  </a:lnTo>
                  <a:lnTo>
                    <a:pt x="102" y="203"/>
                  </a:lnTo>
                  <a:lnTo>
                    <a:pt x="106" y="203"/>
                  </a:lnTo>
                  <a:lnTo>
                    <a:pt x="110" y="200"/>
                  </a:lnTo>
                  <a:lnTo>
                    <a:pt x="110" y="200"/>
                  </a:lnTo>
                  <a:lnTo>
                    <a:pt x="113" y="195"/>
                  </a:lnTo>
                  <a:lnTo>
                    <a:pt x="116" y="187"/>
                  </a:lnTo>
                  <a:lnTo>
                    <a:pt x="122" y="160"/>
                  </a:lnTo>
                  <a:lnTo>
                    <a:pt x="131" y="122"/>
                  </a:lnTo>
                  <a:lnTo>
                    <a:pt x="131" y="122"/>
                  </a:lnTo>
                  <a:lnTo>
                    <a:pt x="139" y="99"/>
                  </a:lnTo>
                  <a:lnTo>
                    <a:pt x="147" y="79"/>
                  </a:lnTo>
                  <a:lnTo>
                    <a:pt x="153" y="59"/>
                  </a:lnTo>
                  <a:lnTo>
                    <a:pt x="160" y="33"/>
                  </a:lnTo>
                  <a:lnTo>
                    <a:pt x="160" y="33"/>
                  </a:lnTo>
                  <a:lnTo>
                    <a:pt x="147" y="26"/>
                  </a:lnTo>
                  <a:lnTo>
                    <a:pt x="135" y="18"/>
                  </a:lnTo>
                  <a:lnTo>
                    <a:pt x="110" y="0"/>
                  </a:lnTo>
                  <a:lnTo>
                    <a:pt x="110" y="0"/>
                  </a:lnTo>
                  <a:lnTo>
                    <a:pt x="102" y="7"/>
                  </a:lnTo>
                  <a:lnTo>
                    <a:pt x="102" y="7"/>
                  </a:lnTo>
                  <a:lnTo>
                    <a:pt x="93" y="14"/>
                  </a:lnTo>
                  <a:lnTo>
                    <a:pt x="67" y="29"/>
                  </a:lnTo>
                  <a:lnTo>
                    <a:pt x="51" y="37"/>
                  </a:lnTo>
                  <a:lnTo>
                    <a:pt x="33" y="45"/>
                  </a:lnTo>
                  <a:lnTo>
                    <a:pt x="17" y="50"/>
                  </a:lnTo>
                  <a:lnTo>
                    <a:pt x="2" y="54"/>
                  </a:lnTo>
                  <a:lnTo>
                    <a:pt x="2" y="54"/>
                  </a:lnTo>
                  <a:lnTo>
                    <a:pt x="1" y="59"/>
                  </a:lnTo>
                  <a:lnTo>
                    <a:pt x="1" y="64"/>
                  </a:lnTo>
                  <a:lnTo>
                    <a:pt x="1" y="68"/>
                  </a:lnTo>
                  <a:lnTo>
                    <a:pt x="4" y="73"/>
                  </a:lnTo>
                  <a:lnTo>
                    <a:pt x="8" y="77"/>
                  </a:lnTo>
                  <a:lnTo>
                    <a:pt x="14" y="79"/>
                  </a:lnTo>
                  <a:lnTo>
                    <a:pt x="25" y="79"/>
                  </a:lnTo>
                  <a:lnTo>
                    <a:pt x="25" y="79"/>
                  </a:lnTo>
                  <a:lnTo>
                    <a:pt x="37" y="76"/>
                  </a:lnTo>
                  <a:lnTo>
                    <a:pt x="47" y="73"/>
                  </a:lnTo>
                  <a:lnTo>
                    <a:pt x="52" y="71"/>
                  </a:lnTo>
                  <a:lnTo>
                    <a:pt x="55" y="68"/>
                  </a:lnTo>
                  <a:lnTo>
                    <a:pt x="55" y="68"/>
                  </a:lnTo>
                  <a:lnTo>
                    <a:pt x="13" y="148"/>
                  </a:lnTo>
                  <a:lnTo>
                    <a:pt x="13" y="148"/>
                  </a:lnTo>
                  <a:lnTo>
                    <a:pt x="4" y="167"/>
                  </a:lnTo>
                  <a:lnTo>
                    <a:pt x="1" y="181"/>
                  </a:lnTo>
                  <a:lnTo>
                    <a:pt x="0" y="188"/>
                  </a:lnTo>
                  <a:lnTo>
                    <a:pt x="0" y="194"/>
                  </a:lnTo>
                  <a:lnTo>
                    <a:pt x="1" y="198"/>
                  </a:lnTo>
                  <a:lnTo>
                    <a:pt x="2" y="200"/>
                  </a:lnTo>
                  <a:lnTo>
                    <a:pt x="5" y="203"/>
                  </a:lnTo>
                  <a:lnTo>
                    <a:pt x="8" y="204"/>
                  </a:lnTo>
                  <a:lnTo>
                    <a:pt x="10" y="204"/>
                  </a:lnTo>
                  <a:lnTo>
                    <a:pt x="13" y="203"/>
                  </a:lnTo>
                  <a:lnTo>
                    <a:pt x="16" y="202"/>
                  </a:lnTo>
                  <a:lnTo>
                    <a:pt x="20" y="199"/>
                  </a:lnTo>
                  <a:lnTo>
                    <a:pt x="25" y="191"/>
                  </a:lnTo>
                  <a:lnTo>
                    <a:pt x="25" y="191"/>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6" name="Freeform 692"/>
            <p:cNvSpPr>
              <a:spLocks/>
            </p:cNvSpPr>
            <p:nvPr/>
          </p:nvSpPr>
          <p:spPr bwMode="auto">
            <a:xfrm>
              <a:off x="2091031" y="1273966"/>
              <a:ext cx="230690" cy="210050"/>
            </a:xfrm>
            <a:custGeom>
              <a:avLst/>
              <a:gdLst>
                <a:gd name="T0" fmla="*/ 24 w 190"/>
                <a:gd name="T1" fmla="*/ 95 h 173"/>
                <a:gd name="T2" fmla="*/ 44 w 190"/>
                <a:gd name="T3" fmla="*/ 124 h 173"/>
                <a:gd name="T4" fmla="*/ 46 w 190"/>
                <a:gd name="T5" fmla="*/ 127 h 173"/>
                <a:gd name="T6" fmla="*/ 52 w 190"/>
                <a:gd name="T7" fmla="*/ 131 h 173"/>
                <a:gd name="T8" fmla="*/ 66 w 190"/>
                <a:gd name="T9" fmla="*/ 135 h 173"/>
                <a:gd name="T10" fmla="*/ 73 w 190"/>
                <a:gd name="T11" fmla="*/ 135 h 173"/>
                <a:gd name="T12" fmla="*/ 85 w 190"/>
                <a:gd name="T13" fmla="*/ 135 h 173"/>
                <a:gd name="T14" fmla="*/ 96 w 190"/>
                <a:gd name="T15" fmla="*/ 137 h 173"/>
                <a:gd name="T16" fmla="*/ 108 w 190"/>
                <a:gd name="T17" fmla="*/ 134 h 173"/>
                <a:gd name="T18" fmla="*/ 116 w 190"/>
                <a:gd name="T19" fmla="*/ 127 h 173"/>
                <a:gd name="T20" fmla="*/ 123 w 190"/>
                <a:gd name="T21" fmla="*/ 116 h 173"/>
                <a:gd name="T22" fmla="*/ 128 w 190"/>
                <a:gd name="T23" fmla="*/ 122 h 173"/>
                <a:gd name="T24" fmla="*/ 164 w 190"/>
                <a:gd name="T25" fmla="*/ 164 h 173"/>
                <a:gd name="T26" fmla="*/ 173 w 190"/>
                <a:gd name="T27" fmla="*/ 170 h 173"/>
                <a:gd name="T28" fmla="*/ 179 w 190"/>
                <a:gd name="T29" fmla="*/ 173 h 173"/>
                <a:gd name="T30" fmla="*/ 185 w 190"/>
                <a:gd name="T31" fmla="*/ 172 h 173"/>
                <a:gd name="T32" fmla="*/ 189 w 190"/>
                <a:gd name="T33" fmla="*/ 168 h 173"/>
                <a:gd name="T34" fmla="*/ 189 w 190"/>
                <a:gd name="T35" fmla="*/ 160 h 173"/>
                <a:gd name="T36" fmla="*/ 186 w 190"/>
                <a:gd name="T37" fmla="*/ 149 h 173"/>
                <a:gd name="T38" fmla="*/ 166 w 190"/>
                <a:gd name="T39" fmla="*/ 120 h 173"/>
                <a:gd name="T40" fmla="*/ 158 w 190"/>
                <a:gd name="T41" fmla="*/ 110 h 173"/>
                <a:gd name="T42" fmla="*/ 139 w 190"/>
                <a:gd name="T43" fmla="*/ 79 h 173"/>
                <a:gd name="T44" fmla="*/ 128 w 190"/>
                <a:gd name="T45" fmla="*/ 56 h 173"/>
                <a:gd name="T46" fmla="*/ 124 w 190"/>
                <a:gd name="T47" fmla="*/ 52 h 173"/>
                <a:gd name="T48" fmla="*/ 128 w 190"/>
                <a:gd name="T49" fmla="*/ 52 h 173"/>
                <a:gd name="T50" fmla="*/ 141 w 190"/>
                <a:gd name="T51" fmla="*/ 42 h 173"/>
                <a:gd name="T52" fmla="*/ 154 w 190"/>
                <a:gd name="T53" fmla="*/ 35 h 173"/>
                <a:gd name="T54" fmla="*/ 167 w 190"/>
                <a:gd name="T55" fmla="*/ 26 h 173"/>
                <a:gd name="T56" fmla="*/ 168 w 190"/>
                <a:gd name="T57" fmla="*/ 14 h 173"/>
                <a:gd name="T58" fmla="*/ 164 w 190"/>
                <a:gd name="T59" fmla="*/ 4 h 173"/>
                <a:gd name="T60" fmla="*/ 160 w 190"/>
                <a:gd name="T61" fmla="*/ 0 h 173"/>
                <a:gd name="T62" fmla="*/ 144 w 190"/>
                <a:gd name="T63" fmla="*/ 12 h 173"/>
                <a:gd name="T64" fmla="*/ 125 w 190"/>
                <a:gd name="T65" fmla="*/ 19 h 173"/>
                <a:gd name="T66" fmla="*/ 105 w 190"/>
                <a:gd name="T67" fmla="*/ 20 h 173"/>
                <a:gd name="T68" fmla="*/ 69 w 190"/>
                <a:gd name="T69" fmla="*/ 15 h 173"/>
                <a:gd name="T70" fmla="*/ 43 w 190"/>
                <a:gd name="T71" fmla="*/ 7 h 173"/>
                <a:gd name="T72" fmla="*/ 33 w 190"/>
                <a:gd name="T73" fmla="*/ 2 h 173"/>
                <a:gd name="T74" fmla="*/ 17 w 190"/>
                <a:gd name="T75" fmla="*/ 22 h 173"/>
                <a:gd name="T76" fmla="*/ 0 w 190"/>
                <a:gd name="T77" fmla="*/ 42 h 173"/>
                <a:gd name="T78" fmla="*/ 24 w 190"/>
                <a:gd name="T79" fmla="*/ 9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173">
                  <a:moveTo>
                    <a:pt x="24" y="95"/>
                  </a:moveTo>
                  <a:lnTo>
                    <a:pt x="24" y="95"/>
                  </a:lnTo>
                  <a:lnTo>
                    <a:pt x="35" y="108"/>
                  </a:lnTo>
                  <a:lnTo>
                    <a:pt x="44" y="124"/>
                  </a:lnTo>
                  <a:lnTo>
                    <a:pt x="44" y="124"/>
                  </a:lnTo>
                  <a:lnTo>
                    <a:pt x="46" y="127"/>
                  </a:lnTo>
                  <a:lnTo>
                    <a:pt x="46" y="127"/>
                  </a:lnTo>
                  <a:lnTo>
                    <a:pt x="52" y="131"/>
                  </a:lnTo>
                  <a:lnTo>
                    <a:pt x="58" y="134"/>
                  </a:lnTo>
                  <a:lnTo>
                    <a:pt x="66" y="135"/>
                  </a:lnTo>
                  <a:lnTo>
                    <a:pt x="73" y="135"/>
                  </a:lnTo>
                  <a:lnTo>
                    <a:pt x="73" y="135"/>
                  </a:lnTo>
                  <a:lnTo>
                    <a:pt x="78" y="135"/>
                  </a:lnTo>
                  <a:lnTo>
                    <a:pt x="85" y="135"/>
                  </a:lnTo>
                  <a:lnTo>
                    <a:pt x="96" y="137"/>
                  </a:lnTo>
                  <a:lnTo>
                    <a:pt x="96" y="137"/>
                  </a:lnTo>
                  <a:lnTo>
                    <a:pt x="102" y="137"/>
                  </a:lnTo>
                  <a:lnTo>
                    <a:pt x="108" y="134"/>
                  </a:lnTo>
                  <a:lnTo>
                    <a:pt x="113" y="131"/>
                  </a:lnTo>
                  <a:lnTo>
                    <a:pt x="116" y="127"/>
                  </a:lnTo>
                  <a:lnTo>
                    <a:pt x="120" y="119"/>
                  </a:lnTo>
                  <a:lnTo>
                    <a:pt x="123" y="116"/>
                  </a:lnTo>
                  <a:lnTo>
                    <a:pt x="123" y="116"/>
                  </a:lnTo>
                  <a:lnTo>
                    <a:pt x="128" y="122"/>
                  </a:lnTo>
                  <a:lnTo>
                    <a:pt x="140" y="134"/>
                  </a:lnTo>
                  <a:lnTo>
                    <a:pt x="164" y="164"/>
                  </a:lnTo>
                  <a:lnTo>
                    <a:pt x="164" y="164"/>
                  </a:lnTo>
                  <a:lnTo>
                    <a:pt x="173" y="170"/>
                  </a:lnTo>
                  <a:lnTo>
                    <a:pt x="177" y="173"/>
                  </a:lnTo>
                  <a:lnTo>
                    <a:pt x="179" y="173"/>
                  </a:lnTo>
                  <a:lnTo>
                    <a:pt x="183" y="173"/>
                  </a:lnTo>
                  <a:lnTo>
                    <a:pt x="185" y="172"/>
                  </a:lnTo>
                  <a:lnTo>
                    <a:pt x="187" y="170"/>
                  </a:lnTo>
                  <a:lnTo>
                    <a:pt x="189" y="168"/>
                  </a:lnTo>
                  <a:lnTo>
                    <a:pt x="190" y="164"/>
                  </a:lnTo>
                  <a:lnTo>
                    <a:pt x="189" y="160"/>
                  </a:lnTo>
                  <a:lnTo>
                    <a:pt x="189" y="154"/>
                  </a:lnTo>
                  <a:lnTo>
                    <a:pt x="186" y="149"/>
                  </a:lnTo>
                  <a:lnTo>
                    <a:pt x="179" y="135"/>
                  </a:lnTo>
                  <a:lnTo>
                    <a:pt x="166" y="120"/>
                  </a:lnTo>
                  <a:lnTo>
                    <a:pt x="166" y="120"/>
                  </a:lnTo>
                  <a:lnTo>
                    <a:pt x="158" y="110"/>
                  </a:lnTo>
                  <a:lnTo>
                    <a:pt x="150" y="99"/>
                  </a:lnTo>
                  <a:lnTo>
                    <a:pt x="139" y="79"/>
                  </a:lnTo>
                  <a:lnTo>
                    <a:pt x="131" y="62"/>
                  </a:lnTo>
                  <a:lnTo>
                    <a:pt x="128" y="56"/>
                  </a:lnTo>
                  <a:lnTo>
                    <a:pt x="124" y="52"/>
                  </a:lnTo>
                  <a:lnTo>
                    <a:pt x="124" y="52"/>
                  </a:lnTo>
                  <a:lnTo>
                    <a:pt x="125" y="52"/>
                  </a:lnTo>
                  <a:lnTo>
                    <a:pt x="128" y="52"/>
                  </a:lnTo>
                  <a:lnTo>
                    <a:pt x="133" y="47"/>
                  </a:lnTo>
                  <a:lnTo>
                    <a:pt x="141" y="42"/>
                  </a:lnTo>
                  <a:lnTo>
                    <a:pt x="154" y="35"/>
                  </a:lnTo>
                  <a:lnTo>
                    <a:pt x="154" y="35"/>
                  </a:lnTo>
                  <a:lnTo>
                    <a:pt x="163" y="31"/>
                  </a:lnTo>
                  <a:lnTo>
                    <a:pt x="167" y="26"/>
                  </a:lnTo>
                  <a:lnTo>
                    <a:pt x="168" y="19"/>
                  </a:lnTo>
                  <a:lnTo>
                    <a:pt x="168" y="14"/>
                  </a:lnTo>
                  <a:lnTo>
                    <a:pt x="166" y="8"/>
                  </a:lnTo>
                  <a:lnTo>
                    <a:pt x="164" y="4"/>
                  </a:lnTo>
                  <a:lnTo>
                    <a:pt x="160" y="0"/>
                  </a:lnTo>
                  <a:lnTo>
                    <a:pt x="160" y="0"/>
                  </a:lnTo>
                  <a:lnTo>
                    <a:pt x="152" y="7"/>
                  </a:lnTo>
                  <a:lnTo>
                    <a:pt x="144" y="12"/>
                  </a:lnTo>
                  <a:lnTo>
                    <a:pt x="135" y="16"/>
                  </a:lnTo>
                  <a:lnTo>
                    <a:pt x="125" y="19"/>
                  </a:lnTo>
                  <a:lnTo>
                    <a:pt x="116" y="20"/>
                  </a:lnTo>
                  <a:lnTo>
                    <a:pt x="105" y="20"/>
                  </a:lnTo>
                  <a:lnTo>
                    <a:pt x="86" y="19"/>
                  </a:lnTo>
                  <a:lnTo>
                    <a:pt x="69" y="15"/>
                  </a:lnTo>
                  <a:lnTo>
                    <a:pt x="55" y="11"/>
                  </a:lnTo>
                  <a:lnTo>
                    <a:pt x="43" y="7"/>
                  </a:lnTo>
                  <a:lnTo>
                    <a:pt x="43" y="7"/>
                  </a:lnTo>
                  <a:lnTo>
                    <a:pt x="33" y="2"/>
                  </a:lnTo>
                  <a:lnTo>
                    <a:pt x="33" y="2"/>
                  </a:lnTo>
                  <a:lnTo>
                    <a:pt x="17" y="22"/>
                  </a:lnTo>
                  <a:lnTo>
                    <a:pt x="0" y="42"/>
                  </a:lnTo>
                  <a:lnTo>
                    <a:pt x="0" y="42"/>
                  </a:lnTo>
                  <a:lnTo>
                    <a:pt x="24" y="95"/>
                  </a:lnTo>
                  <a:lnTo>
                    <a:pt x="24" y="95"/>
                  </a:lnTo>
                  <a:close/>
                </a:path>
              </a:pathLst>
            </a:custGeom>
            <a:solidFill>
              <a:srgbClr val="F59E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7" name="Freeform 693"/>
            <p:cNvSpPr>
              <a:spLocks/>
            </p:cNvSpPr>
            <p:nvPr/>
          </p:nvSpPr>
          <p:spPr bwMode="auto">
            <a:xfrm>
              <a:off x="2222160" y="1385669"/>
              <a:ext cx="78921" cy="71636"/>
            </a:xfrm>
            <a:custGeom>
              <a:avLst/>
              <a:gdLst>
                <a:gd name="T0" fmla="*/ 6 w 65"/>
                <a:gd name="T1" fmla="*/ 57 h 59"/>
                <a:gd name="T2" fmla="*/ 2 w 65"/>
                <a:gd name="T3" fmla="*/ 50 h 59"/>
                <a:gd name="T4" fmla="*/ 2 w 65"/>
                <a:gd name="T5" fmla="*/ 50 h 59"/>
                <a:gd name="T6" fmla="*/ 0 w 65"/>
                <a:gd name="T7" fmla="*/ 47 h 59"/>
                <a:gd name="T8" fmla="*/ 0 w 65"/>
                <a:gd name="T9" fmla="*/ 43 h 59"/>
                <a:gd name="T10" fmla="*/ 1 w 65"/>
                <a:gd name="T11" fmla="*/ 41 h 59"/>
                <a:gd name="T12" fmla="*/ 2 w 65"/>
                <a:gd name="T13" fmla="*/ 38 h 59"/>
                <a:gd name="T14" fmla="*/ 46 w 65"/>
                <a:gd name="T15" fmla="*/ 1 h 59"/>
                <a:gd name="T16" fmla="*/ 46 w 65"/>
                <a:gd name="T17" fmla="*/ 1 h 59"/>
                <a:gd name="T18" fmla="*/ 48 w 65"/>
                <a:gd name="T19" fmla="*/ 0 h 59"/>
                <a:gd name="T20" fmla="*/ 52 w 65"/>
                <a:gd name="T21" fmla="*/ 0 h 59"/>
                <a:gd name="T22" fmla="*/ 55 w 65"/>
                <a:gd name="T23" fmla="*/ 0 h 59"/>
                <a:gd name="T24" fmla="*/ 58 w 65"/>
                <a:gd name="T25" fmla="*/ 3 h 59"/>
                <a:gd name="T26" fmla="*/ 63 w 65"/>
                <a:gd name="T27" fmla="*/ 8 h 59"/>
                <a:gd name="T28" fmla="*/ 63 w 65"/>
                <a:gd name="T29" fmla="*/ 8 h 59"/>
                <a:gd name="T30" fmla="*/ 65 w 65"/>
                <a:gd name="T31" fmla="*/ 12 h 59"/>
                <a:gd name="T32" fmla="*/ 65 w 65"/>
                <a:gd name="T33" fmla="*/ 15 h 59"/>
                <a:gd name="T34" fmla="*/ 65 w 65"/>
                <a:gd name="T35" fmla="*/ 19 h 59"/>
                <a:gd name="T36" fmla="*/ 62 w 65"/>
                <a:gd name="T37" fmla="*/ 22 h 59"/>
                <a:gd name="T38" fmla="*/ 20 w 65"/>
                <a:gd name="T39" fmla="*/ 57 h 59"/>
                <a:gd name="T40" fmla="*/ 20 w 65"/>
                <a:gd name="T41" fmla="*/ 57 h 59"/>
                <a:gd name="T42" fmla="*/ 16 w 65"/>
                <a:gd name="T43" fmla="*/ 59 h 59"/>
                <a:gd name="T44" fmla="*/ 13 w 65"/>
                <a:gd name="T45" fmla="*/ 59 h 59"/>
                <a:gd name="T46" fmla="*/ 9 w 65"/>
                <a:gd name="T47" fmla="*/ 58 h 59"/>
                <a:gd name="T48" fmla="*/ 6 w 65"/>
                <a:gd name="T49" fmla="*/ 57 h 59"/>
                <a:gd name="T50" fmla="*/ 6 w 65"/>
                <a:gd name="T51" fmla="*/ 5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59">
                  <a:moveTo>
                    <a:pt x="6" y="57"/>
                  </a:moveTo>
                  <a:lnTo>
                    <a:pt x="2" y="50"/>
                  </a:lnTo>
                  <a:lnTo>
                    <a:pt x="2" y="50"/>
                  </a:lnTo>
                  <a:lnTo>
                    <a:pt x="0" y="47"/>
                  </a:lnTo>
                  <a:lnTo>
                    <a:pt x="0" y="43"/>
                  </a:lnTo>
                  <a:lnTo>
                    <a:pt x="1" y="41"/>
                  </a:lnTo>
                  <a:lnTo>
                    <a:pt x="2" y="38"/>
                  </a:lnTo>
                  <a:lnTo>
                    <a:pt x="46" y="1"/>
                  </a:lnTo>
                  <a:lnTo>
                    <a:pt x="46" y="1"/>
                  </a:lnTo>
                  <a:lnTo>
                    <a:pt x="48" y="0"/>
                  </a:lnTo>
                  <a:lnTo>
                    <a:pt x="52" y="0"/>
                  </a:lnTo>
                  <a:lnTo>
                    <a:pt x="55" y="0"/>
                  </a:lnTo>
                  <a:lnTo>
                    <a:pt x="58" y="3"/>
                  </a:lnTo>
                  <a:lnTo>
                    <a:pt x="63" y="8"/>
                  </a:lnTo>
                  <a:lnTo>
                    <a:pt x="63" y="8"/>
                  </a:lnTo>
                  <a:lnTo>
                    <a:pt x="65" y="12"/>
                  </a:lnTo>
                  <a:lnTo>
                    <a:pt x="65" y="15"/>
                  </a:lnTo>
                  <a:lnTo>
                    <a:pt x="65" y="19"/>
                  </a:lnTo>
                  <a:lnTo>
                    <a:pt x="62" y="22"/>
                  </a:lnTo>
                  <a:lnTo>
                    <a:pt x="20" y="57"/>
                  </a:lnTo>
                  <a:lnTo>
                    <a:pt x="20" y="57"/>
                  </a:lnTo>
                  <a:lnTo>
                    <a:pt x="16" y="59"/>
                  </a:lnTo>
                  <a:lnTo>
                    <a:pt x="13" y="59"/>
                  </a:lnTo>
                  <a:lnTo>
                    <a:pt x="9" y="58"/>
                  </a:lnTo>
                  <a:lnTo>
                    <a:pt x="6" y="57"/>
                  </a:lnTo>
                  <a:lnTo>
                    <a:pt x="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8" name="Freeform 694"/>
            <p:cNvSpPr>
              <a:spLocks/>
            </p:cNvSpPr>
            <p:nvPr/>
          </p:nvSpPr>
          <p:spPr bwMode="auto">
            <a:xfrm>
              <a:off x="2228230" y="1391739"/>
              <a:ext cx="65565" cy="59494"/>
            </a:xfrm>
            <a:custGeom>
              <a:avLst/>
              <a:gdLst>
                <a:gd name="T0" fmla="*/ 4 w 54"/>
                <a:gd name="T1" fmla="*/ 48 h 49"/>
                <a:gd name="T2" fmla="*/ 1 w 54"/>
                <a:gd name="T3" fmla="*/ 44 h 49"/>
                <a:gd name="T4" fmla="*/ 1 w 54"/>
                <a:gd name="T5" fmla="*/ 44 h 49"/>
                <a:gd name="T6" fmla="*/ 0 w 54"/>
                <a:gd name="T7" fmla="*/ 41 h 49"/>
                <a:gd name="T8" fmla="*/ 0 w 54"/>
                <a:gd name="T9" fmla="*/ 40 h 49"/>
                <a:gd name="T10" fmla="*/ 0 w 54"/>
                <a:gd name="T11" fmla="*/ 37 h 49"/>
                <a:gd name="T12" fmla="*/ 1 w 54"/>
                <a:gd name="T13" fmla="*/ 36 h 49"/>
                <a:gd name="T14" fmla="*/ 42 w 54"/>
                <a:gd name="T15" fmla="*/ 2 h 49"/>
                <a:gd name="T16" fmla="*/ 42 w 54"/>
                <a:gd name="T17" fmla="*/ 2 h 49"/>
                <a:gd name="T18" fmla="*/ 43 w 54"/>
                <a:gd name="T19" fmla="*/ 0 h 49"/>
                <a:gd name="T20" fmla="*/ 46 w 54"/>
                <a:gd name="T21" fmla="*/ 0 h 49"/>
                <a:gd name="T22" fmla="*/ 47 w 54"/>
                <a:gd name="T23" fmla="*/ 0 h 49"/>
                <a:gd name="T24" fmla="*/ 50 w 54"/>
                <a:gd name="T25" fmla="*/ 2 h 49"/>
                <a:gd name="T26" fmla="*/ 53 w 54"/>
                <a:gd name="T27" fmla="*/ 6 h 49"/>
                <a:gd name="T28" fmla="*/ 53 w 54"/>
                <a:gd name="T29" fmla="*/ 6 h 49"/>
                <a:gd name="T30" fmla="*/ 54 w 54"/>
                <a:gd name="T31" fmla="*/ 9 h 49"/>
                <a:gd name="T32" fmla="*/ 54 w 54"/>
                <a:gd name="T33" fmla="*/ 10 h 49"/>
                <a:gd name="T34" fmla="*/ 54 w 54"/>
                <a:gd name="T35" fmla="*/ 13 h 49"/>
                <a:gd name="T36" fmla="*/ 53 w 54"/>
                <a:gd name="T37" fmla="*/ 14 h 49"/>
                <a:gd name="T38" fmla="*/ 12 w 54"/>
                <a:gd name="T39" fmla="*/ 48 h 49"/>
                <a:gd name="T40" fmla="*/ 12 w 54"/>
                <a:gd name="T41" fmla="*/ 48 h 49"/>
                <a:gd name="T42" fmla="*/ 11 w 54"/>
                <a:gd name="T43" fmla="*/ 49 h 49"/>
                <a:gd name="T44" fmla="*/ 8 w 54"/>
                <a:gd name="T45" fmla="*/ 49 h 49"/>
                <a:gd name="T46" fmla="*/ 6 w 54"/>
                <a:gd name="T47" fmla="*/ 49 h 49"/>
                <a:gd name="T48" fmla="*/ 4 w 54"/>
                <a:gd name="T49" fmla="*/ 48 h 49"/>
                <a:gd name="T50" fmla="*/ 4 w 54"/>
                <a:gd name="T51"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49">
                  <a:moveTo>
                    <a:pt x="4" y="48"/>
                  </a:moveTo>
                  <a:lnTo>
                    <a:pt x="1" y="44"/>
                  </a:lnTo>
                  <a:lnTo>
                    <a:pt x="1" y="44"/>
                  </a:lnTo>
                  <a:lnTo>
                    <a:pt x="0" y="41"/>
                  </a:lnTo>
                  <a:lnTo>
                    <a:pt x="0" y="40"/>
                  </a:lnTo>
                  <a:lnTo>
                    <a:pt x="0" y="37"/>
                  </a:lnTo>
                  <a:lnTo>
                    <a:pt x="1" y="36"/>
                  </a:lnTo>
                  <a:lnTo>
                    <a:pt x="42" y="2"/>
                  </a:lnTo>
                  <a:lnTo>
                    <a:pt x="42" y="2"/>
                  </a:lnTo>
                  <a:lnTo>
                    <a:pt x="43" y="0"/>
                  </a:lnTo>
                  <a:lnTo>
                    <a:pt x="46" y="0"/>
                  </a:lnTo>
                  <a:lnTo>
                    <a:pt x="47" y="0"/>
                  </a:lnTo>
                  <a:lnTo>
                    <a:pt x="50" y="2"/>
                  </a:lnTo>
                  <a:lnTo>
                    <a:pt x="53" y="6"/>
                  </a:lnTo>
                  <a:lnTo>
                    <a:pt x="53" y="6"/>
                  </a:lnTo>
                  <a:lnTo>
                    <a:pt x="54" y="9"/>
                  </a:lnTo>
                  <a:lnTo>
                    <a:pt x="54" y="10"/>
                  </a:lnTo>
                  <a:lnTo>
                    <a:pt x="54" y="13"/>
                  </a:lnTo>
                  <a:lnTo>
                    <a:pt x="53" y="14"/>
                  </a:lnTo>
                  <a:lnTo>
                    <a:pt x="12" y="48"/>
                  </a:lnTo>
                  <a:lnTo>
                    <a:pt x="12" y="48"/>
                  </a:lnTo>
                  <a:lnTo>
                    <a:pt x="11" y="49"/>
                  </a:lnTo>
                  <a:lnTo>
                    <a:pt x="8" y="49"/>
                  </a:lnTo>
                  <a:lnTo>
                    <a:pt x="6" y="49"/>
                  </a:lnTo>
                  <a:lnTo>
                    <a:pt x="4" y="48"/>
                  </a:lnTo>
                  <a:lnTo>
                    <a:pt x="4" y="48"/>
                  </a:ln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9" name="Freeform 695"/>
            <p:cNvSpPr>
              <a:spLocks/>
            </p:cNvSpPr>
            <p:nvPr/>
          </p:nvSpPr>
          <p:spPr bwMode="auto">
            <a:xfrm>
              <a:off x="2241586" y="1232685"/>
              <a:ext cx="217335" cy="217335"/>
            </a:xfrm>
            <a:custGeom>
              <a:avLst/>
              <a:gdLst>
                <a:gd name="T0" fmla="*/ 22 w 179"/>
                <a:gd name="T1" fmla="*/ 146 h 179"/>
                <a:gd name="T2" fmla="*/ 12 w 179"/>
                <a:gd name="T3" fmla="*/ 131 h 179"/>
                <a:gd name="T4" fmla="*/ 4 w 179"/>
                <a:gd name="T5" fmla="*/ 115 h 179"/>
                <a:gd name="T6" fmla="*/ 1 w 179"/>
                <a:gd name="T7" fmla="*/ 99 h 179"/>
                <a:gd name="T8" fmla="*/ 1 w 179"/>
                <a:gd name="T9" fmla="*/ 81 h 179"/>
                <a:gd name="T10" fmla="*/ 4 w 179"/>
                <a:gd name="T11" fmla="*/ 65 h 179"/>
                <a:gd name="T12" fmla="*/ 11 w 179"/>
                <a:gd name="T13" fmla="*/ 49 h 179"/>
                <a:gd name="T14" fmla="*/ 20 w 179"/>
                <a:gd name="T15" fmla="*/ 34 h 179"/>
                <a:gd name="T16" fmla="*/ 32 w 179"/>
                <a:gd name="T17" fmla="*/ 21 h 179"/>
                <a:gd name="T18" fmla="*/ 39 w 179"/>
                <a:gd name="T19" fmla="*/ 15 h 179"/>
                <a:gd name="T20" fmla="*/ 55 w 179"/>
                <a:gd name="T21" fmla="*/ 7 h 179"/>
                <a:gd name="T22" fmla="*/ 71 w 179"/>
                <a:gd name="T23" fmla="*/ 2 h 179"/>
                <a:gd name="T24" fmla="*/ 89 w 179"/>
                <a:gd name="T25" fmla="*/ 0 h 179"/>
                <a:gd name="T26" fmla="*/ 105 w 179"/>
                <a:gd name="T27" fmla="*/ 2 h 179"/>
                <a:gd name="T28" fmla="*/ 123 w 179"/>
                <a:gd name="T29" fmla="*/ 6 h 179"/>
                <a:gd name="T30" fmla="*/ 138 w 179"/>
                <a:gd name="T31" fmla="*/ 14 h 179"/>
                <a:gd name="T32" fmla="*/ 152 w 179"/>
                <a:gd name="T33" fmla="*/ 25 h 179"/>
                <a:gd name="T34" fmla="*/ 158 w 179"/>
                <a:gd name="T35" fmla="*/ 32 h 179"/>
                <a:gd name="T36" fmla="*/ 169 w 179"/>
                <a:gd name="T37" fmla="*/ 46 h 179"/>
                <a:gd name="T38" fmla="*/ 175 w 179"/>
                <a:gd name="T39" fmla="*/ 63 h 179"/>
                <a:gd name="T40" fmla="*/ 178 w 179"/>
                <a:gd name="T41" fmla="*/ 80 h 179"/>
                <a:gd name="T42" fmla="*/ 179 w 179"/>
                <a:gd name="T43" fmla="*/ 96 h 179"/>
                <a:gd name="T44" fmla="*/ 175 w 179"/>
                <a:gd name="T45" fmla="*/ 114 h 179"/>
                <a:gd name="T46" fmla="*/ 170 w 179"/>
                <a:gd name="T47" fmla="*/ 130 h 179"/>
                <a:gd name="T48" fmla="*/ 161 w 179"/>
                <a:gd name="T49" fmla="*/ 145 h 179"/>
                <a:gd name="T50" fmla="*/ 147 w 179"/>
                <a:gd name="T51" fmla="*/ 157 h 179"/>
                <a:gd name="T52" fmla="*/ 140 w 179"/>
                <a:gd name="T53" fmla="*/ 162 h 179"/>
                <a:gd name="T54" fmla="*/ 124 w 179"/>
                <a:gd name="T55" fmla="*/ 172 h 179"/>
                <a:gd name="T56" fmla="*/ 108 w 179"/>
                <a:gd name="T57" fmla="*/ 177 h 179"/>
                <a:gd name="T58" fmla="*/ 90 w 179"/>
                <a:gd name="T59" fmla="*/ 179 h 179"/>
                <a:gd name="T60" fmla="*/ 74 w 179"/>
                <a:gd name="T61" fmla="*/ 177 h 179"/>
                <a:gd name="T62" fmla="*/ 58 w 179"/>
                <a:gd name="T63" fmla="*/ 172 h 179"/>
                <a:gd name="T64" fmla="*/ 42 w 179"/>
                <a:gd name="T65" fmla="*/ 165 h 179"/>
                <a:gd name="T66" fmla="*/ 28 w 179"/>
                <a:gd name="T67" fmla="*/ 153 h 179"/>
                <a:gd name="T68" fmla="*/ 22 w 179"/>
                <a:gd name="T69" fmla="*/ 14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9" h="179">
                  <a:moveTo>
                    <a:pt x="22" y="146"/>
                  </a:moveTo>
                  <a:lnTo>
                    <a:pt x="22" y="146"/>
                  </a:lnTo>
                  <a:lnTo>
                    <a:pt x="16" y="140"/>
                  </a:lnTo>
                  <a:lnTo>
                    <a:pt x="12" y="131"/>
                  </a:lnTo>
                  <a:lnTo>
                    <a:pt x="8" y="123"/>
                  </a:lnTo>
                  <a:lnTo>
                    <a:pt x="4" y="115"/>
                  </a:lnTo>
                  <a:lnTo>
                    <a:pt x="3" y="107"/>
                  </a:lnTo>
                  <a:lnTo>
                    <a:pt x="1" y="99"/>
                  </a:lnTo>
                  <a:lnTo>
                    <a:pt x="0" y="91"/>
                  </a:lnTo>
                  <a:lnTo>
                    <a:pt x="1" y="81"/>
                  </a:lnTo>
                  <a:lnTo>
                    <a:pt x="3" y="73"/>
                  </a:lnTo>
                  <a:lnTo>
                    <a:pt x="4" y="65"/>
                  </a:lnTo>
                  <a:lnTo>
                    <a:pt x="7" y="57"/>
                  </a:lnTo>
                  <a:lnTo>
                    <a:pt x="11" y="49"/>
                  </a:lnTo>
                  <a:lnTo>
                    <a:pt x="15" y="41"/>
                  </a:lnTo>
                  <a:lnTo>
                    <a:pt x="20" y="34"/>
                  </a:lnTo>
                  <a:lnTo>
                    <a:pt x="26" y="27"/>
                  </a:lnTo>
                  <a:lnTo>
                    <a:pt x="32" y="21"/>
                  </a:lnTo>
                  <a:lnTo>
                    <a:pt x="32" y="21"/>
                  </a:lnTo>
                  <a:lnTo>
                    <a:pt x="39" y="15"/>
                  </a:lnTo>
                  <a:lnTo>
                    <a:pt x="47" y="11"/>
                  </a:lnTo>
                  <a:lnTo>
                    <a:pt x="55" y="7"/>
                  </a:lnTo>
                  <a:lnTo>
                    <a:pt x="63" y="3"/>
                  </a:lnTo>
                  <a:lnTo>
                    <a:pt x="71" y="2"/>
                  </a:lnTo>
                  <a:lnTo>
                    <a:pt x="80" y="0"/>
                  </a:lnTo>
                  <a:lnTo>
                    <a:pt x="89" y="0"/>
                  </a:lnTo>
                  <a:lnTo>
                    <a:pt x="97" y="0"/>
                  </a:lnTo>
                  <a:lnTo>
                    <a:pt x="105" y="2"/>
                  </a:lnTo>
                  <a:lnTo>
                    <a:pt x="115" y="3"/>
                  </a:lnTo>
                  <a:lnTo>
                    <a:pt x="123" y="6"/>
                  </a:lnTo>
                  <a:lnTo>
                    <a:pt x="131" y="10"/>
                  </a:lnTo>
                  <a:lnTo>
                    <a:pt x="138" y="14"/>
                  </a:lnTo>
                  <a:lnTo>
                    <a:pt x="146" y="19"/>
                  </a:lnTo>
                  <a:lnTo>
                    <a:pt x="152" y="25"/>
                  </a:lnTo>
                  <a:lnTo>
                    <a:pt x="158" y="32"/>
                  </a:lnTo>
                  <a:lnTo>
                    <a:pt x="158" y="32"/>
                  </a:lnTo>
                  <a:lnTo>
                    <a:pt x="163" y="38"/>
                  </a:lnTo>
                  <a:lnTo>
                    <a:pt x="169" y="46"/>
                  </a:lnTo>
                  <a:lnTo>
                    <a:pt x="173" y="54"/>
                  </a:lnTo>
                  <a:lnTo>
                    <a:pt x="175" y="63"/>
                  </a:lnTo>
                  <a:lnTo>
                    <a:pt x="177" y="71"/>
                  </a:lnTo>
                  <a:lnTo>
                    <a:pt x="178" y="80"/>
                  </a:lnTo>
                  <a:lnTo>
                    <a:pt x="179" y="88"/>
                  </a:lnTo>
                  <a:lnTo>
                    <a:pt x="179" y="96"/>
                  </a:lnTo>
                  <a:lnTo>
                    <a:pt x="178" y="106"/>
                  </a:lnTo>
                  <a:lnTo>
                    <a:pt x="175" y="114"/>
                  </a:lnTo>
                  <a:lnTo>
                    <a:pt x="173" y="122"/>
                  </a:lnTo>
                  <a:lnTo>
                    <a:pt x="170" y="130"/>
                  </a:lnTo>
                  <a:lnTo>
                    <a:pt x="165" y="137"/>
                  </a:lnTo>
                  <a:lnTo>
                    <a:pt x="161" y="145"/>
                  </a:lnTo>
                  <a:lnTo>
                    <a:pt x="154" y="152"/>
                  </a:lnTo>
                  <a:lnTo>
                    <a:pt x="147" y="157"/>
                  </a:lnTo>
                  <a:lnTo>
                    <a:pt x="147" y="157"/>
                  </a:lnTo>
                  <a:lnTo>
                    <a:pt x="140" y="162"/>
                  </a:lnTo>
                  <a:lnTo>
                    <a:pt x="132" y="168"/>
                  </a:lnTo>
                  <a:lnTo>
                    <a:pt x="124" y="172"/>
                  </a:lnTo>
                  <a:lnTo>
                    <a:pt x="116" y="175"/>
                  </a:lnTo>
                  <a:lnTo>
                    <a:pt x="108" y="177"/>
                  </a:lnTo>
                  <a:lnTo>
                    <a:pt x="100" y="179"/>
                  </a:lnTo>
                  <a:lnTo>
                    <a:pt x="90" y="179"/>
                  </a:lnTo>
                  <a:lnTo>
                    <a:pt x="82" y="179"/>
                  </a:lnTo>
                  <a:lnTo>
                    <a:pt x="74" y="177"/>
                  </a:lnTo>
                  <a:lnTo>
                    <a:pt x="66" y="175"/>
                  </a:lnTo>
                  <a:lnTo>
                    <a:pt x="58" y="172"/>
                  </a:lnTo>
                  <a:lnTo>
                    <a:pt x="50" y="169"/>
                  </a:lnTo>
                  <a:lnTo>
                    <a:pt x="42" y="165"/>
                  </a:lnTo>
                  <a:lnTo>
                    <a:pt x="35" y="160"/>
                  </a:lnTo>
                  <a:lnTo>
                    <a:pt x="28" y="153"/>
                  </a:lnTo>
                  <a:lnTo>
                    <a:pt x="22" y="146"/>
                  </a:lnTo>
                  <a:lnTo>
                    <a:pt x="22"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0" name="Freeform 696"/>
            <p:cNvSpPr>
              <a:spLocks/>
            </p:cNvSpPr>
            <p:nvPr/>
          </p:nvSpPr>
          <p:spPr bwMode="auto">
            <a:xfrm>
              <a:off x="2252513" y="1243612"/>
              <a:ext cx="195480" cy="194265"/>
            </a:xfrm>
            <a:custGeom>
              <a:avLst/>
              <a:gdLst>
                <a:gd name="T0" fmla="*/ 19 w 161"/>
                <a:gd name="T1" fmla="*/ 132 h 160"/>
                <a:gd name="T2" fmla="*/ 19 w 161"/>
                <a:gd name="T3" fmla="*/ 132 h 160"/>
                <a:gd name="T4" fmla="*/ 14 w 161"/>
                <a:gd name="T5" fmla="*/ 125 h 160"/>
                <a:gd name="T6" fmla="*/ 10 w 161"/>
                <a:gd name="T7" fmla="*/ 118 h 160"/>
                <a:gd name="T8" fmla="*/ 4 w 161"/>
                <a:gd name="T9" fmla="*/ 104 h 160"/>
                <a:gd name="T10" fmla="*/ 0 w 161"/>
                <a:gd name="T11" fmla="*/ 89 h 160"/>
                <a:gd name="T12" fmla="*/ 0 w 161"/>
                <a:gd name="T13" fmla="*/ 74 h 160"/>
                <a:gd name="T14" fmla="*/ 3 w 161"/>
                <a:gd name="T15" fmla="*/ 58 h 160"/>
                <a:gd name="T16" fmla="*/ 8 w 161"/>
                <a:gd name="T17" fmla="*/ 44 h 160"/>
                <a:gd name="T18" fmla="*/ 18 w 161"/>
                <a:gd name="T19" fmla="*/ 31 h 160"/>
                <a:gd name="T20" fmla="*/ 23 w 161"/>
                <a:gd name="T21" fmla="*/ 24 h 160"/>
                <a:gd name="T22" fmla="*/ 29 w 161"/>
                <a:gd name="T23" fmla="*/ 18 h 160"/>
                <a:gd name="T24" fmla="*/ 29 w 161"/>
                <a:gd name="T25" fmla="*/ 18 h 160"/>
                <a:gd name="T26" fmla="*/ 35 w 161"/>
                <a:gd name="T27" fmla="*/ 13 h 160"/>
                <a:gd name="T28" fmla="*/ 42 w 161"/>
                <a:gd name="T29" fmla="*/ 9 h 160"/>
                <a:gd name="T30" fmla="*/ 57 w 161"/>
                <a:gd name="T31" fmla="*/ 4 h 160"/>
                <a:gd name="T32" fmla="*/ 72 w 161"/>
                <a:gd name="T33" fmla="*/ 0 h 160"/>
                <a:gd name="T34" fmla="*/ 88 w 161"/>
                <a:gd name="T35" fmla="*/ 0 h 160"/>
                <a:gd name="T36" fmla="*/ 103 w 161"/>
                <a:gd name="T37" fmla="*/ 2 h 160"/>
                <a:gd name="T38" fmla="*/ 118 w 161"/>
                <a:gd name="T39" fmla="*/ 9 h 160"/>
                <a:gd name="T40" fmla="*/ 130 w 161"/>
                <a:gd name="T41" fmla="*/ 17 h 160"/>
                <a:gd name="T42" fmla="*/ 137 w 161"/>
                <a:gd name="T43" fmla="*/ 23 h 160"/>
                <a:gd name="T44" fmla="*/ 142 w 161"/>
                <a:gd name="T45" fmla="*/ 28 h 160"/>
                <a:gd name="T46" fmla="*/ 142 w 161"/>
                <a:gd name="T47" fmla="*/ 28 h 160"/>
                <a:gd name="T48" fmla="*/ 148 w 161"/>
                <a:gd name="T49" fmla="*/ 35 h 160"/>
                <a:gd name="T50" fmla="*/ 152 w 161"/>
                <a:gd name="T51" fmla="*/ 41 h 160"/>
                <a:gd name="T52" fmla="*/ 158 w 161"/>
                <a:gd name="T53" fmla="*/ 56 h 160"/>
                <a:gd name="T54" fmla="*/ 161 w 161"/>
                <a:gd name="T55" fmla="*/ 71 h 160"/>
                <a:gd name="T56" fmla="*/ 161 w 161"/>
                <a:gd name="T57" fmla="*/ 87 h 160"/>
                <a:gd name="T58" fmla="*/ 158 w 161"/>
                <a:gd name="T59" fmla="*/ 102 h 160"/>
                <a:gd name="T60" fmla="*/ 153 w 161"/>
                <a:gd name="T61" fmla="*/ 117 h 160"/>
                <a:gd name="T62" fmla="*/ 145 w 161"/>
                <a:gd name="T63" fmla="*/ 131 h 160"/>
                <a:gd name="T64" fmla="*/ 139 w 161"/>
                <a:gd name="T65" fmla="*/ 136 h 160"/>
                <a:gd name="T66" fmla="*/ 133 w 161"/>
                <a:gd name="T67" fmla="*/ 141 h 160"/>
                <a:gd name="T68" fmla="*/ 133 w 161"/>
                <a:gd name="T69" fmla="*/ 141 h 160"/>
                <a:gd name="T70" fmla="*/ 126 w 161"/>
                <a:gd name="T71" fmla="*/ 147 h 160"/>
                <a:gd name="T72" fmla="*/ 119 w 161"/>
                <a:gd name="T73" fmla="*/ 151 h 160"/>
                <a:gd name="T74" fmla="*/ 104 w 161"/>
                <a:gd name="T75" fmla="*/ 158 h 160"/>
                <a:gd name="T76" fmla="*/ 89 w 161"/>
                <a:gd name="T77" fmla="*/ 160 h 160"/>
                <a:gd name="T78" fmla="*/ 75 w 161"/>
                <a:gd name="T79" fmla="*/ 160 h 160"/>
                <a:gd name="T80" fmla="*/ 58 w 161"/>
                <a:gd name="T81" fmla="*/ 158 h 160"/>
                <a:gd name="T82" fmla="*/ 45 w 161"/>
                <a:gd name="T83" fmla="*/ 152 h 160"/>
                <a:gd name="T84" fmla="*/ 31 w 161"/>
                <a:gd name="T85" fmla="*/ 144 h 160"/>
                <a:gd name="T86" fmla="*/ 25 w 161"/>
                <a:gd name="T87" fmla="*/ 139 h 160"/>
                <a:gd name="T88" fmla="*/ 19 w 161"/>
                <a:gd name="T89" fmla="*/ 132 h 160"/>
                <a:gd name="T90" fmla="*/ 19 w 161"/>
                <a:gd name="T91" fmla="*/ 1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1" h="160">
                  <a:moveTo>
                    <a:pt x="19" y="132"/>
                  </a:moveTo>
                  <a:lnTo>
                    <a:pt x="19" y="132"/>
                  </a:lnTo>
                  <a:lnTo>
                    <a:pt x="14" y="125"/>
                  </a:lnTo>
                  <a:lnTo>
                    <a:pt x="10" y="118"/>
                  </a:lnTo>
                  <a:lnTo>
                    <a:pt x="4" y="104"/>
                  </a:lnTo>
                  <a:lnTo>
                    <a:pt x="0" y="89"/>
                  </a:lnTo>
                  <a:lnTo>
                    <a:pt x="0" y="74"/>
                  </a:lnTo>
                  <a:lnTo>
                    <a:pt x="3" y="58"/>
                  </a:lnTo>
                  <a:lnTo>
                    <a:pt x="8" y="44"/>
                  </a:lnTo>
                  <a:lnTo>
                    <a:pt x="18" y="31"/>
                  </a:lnTo>
                  <a:lnTo>
                    <a:pt x="23" y="24"/>
                  </a:lnTo>
                  <a:lnTo>
                    <a:pt x="29" y="18"/>
                  </a:lnTo>
                  <a:lnTo>
                    <a:pt x="29" y="18"/>
                  </a:lnTo>
                  <a:lnTo>
                    <a:pt x="35" y="13"/>
                  </a:lnTo>
                  <a:lnTo>
                    <a:pt x="42" y="9"/>
                  </a:lnTo>
                  <a:lnTo>
                    <a:pt x="57" y="4"/>
                  </a:lnTo>
                  <a:lnTo>
                    <a:pt x="72" y="0"/>
                  </a:lnTo>
                  <a:lnTo>
                    <a:pt x="88" y="0"/>
                  </a:lnTo>
                  <a:lnTo>
                    <a:pt x="103" y="2"/>
                  </a:lnTo>
                  <a:lnTo>
                    <a:pt x="118" y="9"/>
                  </a:lnTo>
                  <a:lnTo>
                    <a:pt x="130" y="17"/>
                  </a:lnTo>
                  <a:lnTo>
                    <a:pt x="137" y="23"/>
                  </a:lnTo>
                  <a:lnTo>
                    <a:pt x="142" y="28"/>
                  </a:lnTo>
                  <a:lnTo>
                    <a:pt x="142" y="28"/>
                  </a:lnTo>
                  <a:lnTo>
                    <a:pt x="148" y="35"/>
                  </a:lnTo>
                  <a:lnTo>
                    <a:pt x="152" y="41"/>
                  </a:lnTo>
                  <a:lnTo>
                    <a:pt x="158" y="56"/>
                  </a:lnTo>
                  <a:lnTo>
                    <a:pt x="161" y="71"/>
                  </a:lnTo>
                  <a:lnTo>
                    <a:pt x="161" y="87"/>
                  </a:lnTo>
                  <a:lnTo>
                    <a:pt x="158" y="102"/>
                  </a:lnTo>
                  <a:lnTo>
                    <a:pt x="153" y="117"/>
                  </a:lnTo>
                  <a:lnTo>
                    <a:pt x="145" y="131"/>
                  </a:lnTo>
                  <a:lnTo>
                    <a:pt x="139" y="136"/>
                  </a:lnTo>
                  <a:lnTo>
                    <a:pt x="133" y="141"/>
                  </a:lnTo>
                  <a:lnTo>
                    <a:pt x="133" y="141"/>
                  </a:lnTo>
                  <a:lnTo>
                    <a:pt x="126" y="147"/>
                  </a:lnTo>
                  <a:lnTo>
                    <a:pt x="119" y="151"/>
                  </a:lnTo>
                  <a:lnTo>
                    <a:pt x="104" y="158"/>
                  </a:lnTo>
                  <a:lnTo>
                    <a:pt x="89" y="160"/>
                  </a:lnTo>
                  <a:lnTo>
                    <a:pt x="75" y="160"/>
                  </a:lnTo>
                  <a:lnTo>
                    <a:pt x="58" y="158"/>
                  </a:lnTo>
                  <a:lnTo>
                    <a:pt x="45" y="152"/>
                  </a:lnTo>
                  <a:lnTo>
                    <a:pt x="31" y="144"/>
                  </a:lnTo>
                  <a:lnTo>
                    <a:pt x="25" y="139"/>
                  </a:lnTo>
                  <a:lnTo>
                    <a:pt x="19" y="132"/>
                  </a:lnTo>
                  <a:lnTo>
                    <a:pt x="19" y="132"/>
                  </a:lnTo>
                  <a:close/>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pic>
          <p:nvPicPr>
            <p:cNvPr id="121" name="Picture 6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0085" y="1239970"/>
              <a:ext cx="201550" cy="20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Freeform 698"/>
            <p:cNvSpPr>
              <a:spLocks/>
            </p:cNvSpPr>
            <p:nvPr/>
          </p:nvSpPr>
          <p:spPr bwMode="auto">
            <a:xfrm>
              <a:off x="1959901" y="495691"/>
              <a:ext cx="1200803" cy="982254"/>
            </a:xfrm>
            <a:custGeom>
              <a:avLst/>
              <a:gdLst>
                <a:gd name="T0" fmla="*/ 848 w 989"/>
                <a:gd name="T1" fmla="*/ 433 h 809"/>
                <a:gd name="T2" fmla="*/ 862 w 989"/>
                <a:gd name="T3" fmla="*/ 479 h 809"/>
                <a:gd name="T4" fmla="*/ 869 w 989"/>
                <a:gd name="T5" fmla="*/ 539 h 809"/>
                <a:gd name="T6" fmla="*/ 861 w 989"/>
                <a:gd name="T7" fmla="*/ 625 h 809"/>
                <a:gd name="T8" fmla="*/ 841 w 989"/>
                <a:gd name="T9" fmla="*/ 698 h 809"/>
                <a:gd name="T10" fmla="*/ 810 w 989"/>
                <a:gd name="T11" fmla="*/ 767 h 809"/>
                <a:gd name="T12" fmla="*/ 889 w 989"/>
                <a:gd name="T13" fmla="*/ 788 h 809"/>
                <a:gd name="T14" fmla="*/ 934 w 989"/>
                <a:gd name="T15" fmla="*/ 698 h 809"/>
                <a:gd name="T16" fmla="*/ 966 w 989"/>
                <a:gd name="T17" fmla="*/ 607 h 809"/>
                <a:gd name="T18" fmla="*/ 983 w 989"/>
                <a:gd name="T19" fmla="*/ 529 h 809"/>
                <a:gd name="T20" fmla="*/ 989 w 989"/>
                <a:gd name="T21" fmla="*/ 444 h 809"/>
                <a:gd name="T22" fmla="*/ 980 w 989"/>
                <a:gd name="T23" fmla="*/ 356 h 809"/>
                <a:gd name="T24" fmla="*/ 951 w 989"/>
                <a:gd name="T25" fmla="*/ 269 h 809"/>
                <a:gd name="T26" fmla="*/ 896 w 989"/>
                <a:gd name="T27" fmla="*/ 184 h 809"/>
                <a:gd name="T28" fmla="*/ 812 w 989"/>
                <a:gd name="T29" fmla="*/ 105 h 809"/>
                <a:gd name="T30" fmla="*/ 749 w 989"/>
                <a:gd name="T31" fmla="*/ 63 h 809"/>
                <a:gd name="T32" fmla="*/ 653 w 989"/>
                <a:gd name="T33" fmla="*/ 23 h 809"/>
                <a:gd name="T34" fmla="*/ 560 w 989"/>
                <a:gd name="T35" fmla="*/ 3 h 809"/>
                <a:gd name="T36" fmla="*/ 472 w 989"/>
                <a:gd name="T37" fmla="*/ 1 h 809"/>
                <a:gd name="T38" fmla="*/ 390 w 989"/>
                <a:gd name="T39" fmla="*/ 13 h 809"/>
                <a:gd name="T40" fmla="*/ 316 w 989"/>
                <a:gd name="T41" fmla="*/ 35 h 809"/>
                <a:gd name="T42" fmla="*/ 216 w 989"/>
                <a:gd name="T43" fmla="*/ 81 h 809"/>
                <a:gd name="T44" fmla="*/ 140 w 989"/>
                <a:gd name="T45" fmla="*/ 130 h 809"/>
                <a:gd name="T46" fmla="*/ 120 w 989"/>
                <a:gd name="T47" fmla="*/ 146 h 809"/>
                <a:gd name="T48" fmla="*/ 85 w 989"/>
                <a:gd name="T49" fmla="*/ 177 h 809"/>
                <a:gd name="T50" fmla="*/ 48 w 989"/>
                <a:gd name="T51" fmla="*/ 224 h 809"/>
                <a:gd name="T52" fmla="*/ 17 w 989"/>
                <a:gd name="T53" fmla="*/ 292 h 809"/>
                <a:gd name="T54" fmla="*/ 0 w 989"/>
                <a:gd name="T55" fmla="*/ 383 h 809"/>
                <a:gd name="T56" fmla="*/ 0 w 989"/>
                <a:gd name="T57" fmla="*/ 441 h 809"/>
                <a:gd name="T58" fmla="*/ 9 w 989"/>
                <a:gd name="T59" fmla="*/ 505 h 809"/>
                <a:gd name="T60" fmla="*/ 27 w 989"/>
                <a:gd name="T61" fmla="*/ 562 h 809"/>
                <a:gd name="T62" fmla="*/ 70 w 989"/>
                <a:gd name="T63" fmla="*/ 647 h 809"/>
                <a:gd name="T64" fmla="*/ 112 w 989"/>
                <a:gd name="T65" fmla="*/ 703 h 809"/>
                <a:gd name="T66" fmla="*/ 158 w 989"/>
                <a:gd name="T67" fmla="*/ 686 h 809"/>
                <a:gd name="T68" fmla="*/ 177 w 989"/>
                <a:gd name="T69" fmla="*/ 674 h 809"/>
                <a:gd name="T70" fmla="*/ 194 w 989"/>
                <a:gd name="T71" fmla="*/ 657 h 809"/>
                <a:gd name="T72" fmla="*/ 173 w 989"/>
                <a:gd name="T73" fmla="*/ 609 h 809"/>
                <a:gd name="T74" fmla="*/ 135 w 989"/>
                <a:gd name="T75" fmla="*/ 525 h 809"/>
                <a:gd name="T76" fmla="*/ 123 w 989"/>
                <a:gd name="T77" fmla="*/ 482 h 809"/>
                <a:gd name="T78" fmla="*/ 121 w 989"/>
                <a:gd name="T79" fmla="*/ 439 h 809"/>
                <a:gd name="T80" fmla="*/ 128 w 989"/>
                <a:gd name="T81" fmla="*/ 408 h 809"/>
                <a:gd name="T82" fmla="*/ 154 w 989"/>
                <a:gd name="T83" fmla="*/ 356 h 809"/>
                <a:gd name="T84" fmla="*/ 187 w 989"/>
                <a:gd name="T85" fmla="*/ 317 h 809"/>
                <a:gd name="T86" fmla="*/ 198 w 989"/>
                <a:gd name="T87" fmla="*/ 328 h 809"/>
                <a:gd name="T88" fmla="*/ 233 w 989"/>
                <a:gd name="T89" fmla="*/ 343 h 809"/>
                <a:gd name="T90" fmla="*/ 330 w 989"/>
                <a:gd name="T91" fmla="*/ 360 h 809"/>
                <a:gd name="T92" fmla="*/ 480 w 989"/>
                <a:gd name="T93" fmla="*/ 366 h 809"/>
                <a:gd name="T94" fmla="*/ 629 w 989"/>
                <a:gd name="T95" fmla="*/ 358 h 809"/>
                <a:gd name="T96" fmla="*/ 719 w 989"/>
                <a:gd name="T97" fmla="*/ 340 h 809"/>
                <a:gd name="T98" fmla="*/ 748 w 989"/>
                <a:gd name="T99" fmla="*/ 324 h 809"/>
                <a:gd name="T100" fmla="*/ 753 w 989"/>
                <a:gd name="T101" fmla="*/ 312 h 809"/>
                <a:gd name="T102" fmla="*/ 783 w 989"/>
                <a:gd name="T103" fmla="*/ 332 h 809"/>
                <a:gd name="T104" fmla="*/ 818 w 989"/>
                <a:gd name="T105" fmla="*/ 379 h 809"/>
                <a:gd name="T106" fmla="*/ 841 w 989"/>
                <a:gd name="T107" fmla="*/ 42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9" h="809">
                  <a:moveTo>
                    <a:pt x="841" y="420"/>
                  </a:moveTo>
                  <a:lnTo>
                    <a:pt x="841" y="420"/>
                  </a:lnTo>
                  <a:lnTo>
                    <a:pt x="848" y="433"/>
                  </a:lnTo>
                  <a:lnTo>
                    <a:pt x="853" y="448"/>
                  </a:lnTo>
                  <a:lnTo>
                    <a:pt x="858" y="463"/>
                  </a:lnTo>
                  <a:lnTo>
                    <a:pt x="862" y="479"/>
                  </a:lnTo>
                  <a:lnTo>
                    <a:pt x="865" y="494"/>
                  </a:lnTo>
                  <a:lnTo>
                    <a:pt x="868" y="509"/>
                  </a:lnTo>
                  <a:lnTo>
                    <a:pt x="869" y="539"/>
                  </a:lnTo>
                  <a:lnTo>
                    <a:pt x="869" y="568"/>
                  </a:lnTo>
                  <a:lnTo>
                    <a:pt x="866" y="597"/>
                  </a:lnTo>
                  <a:lnTo>
                    <a:pt x="861" y="625"/>
                  </a:lnTo>
                  <a:lnTo>
                    <a:pt x="856" y="651"/>
                  </a:lnTo>
                  <a:lnTo>
                    <a:pt x="849" y="675"/>
                  </a:lnTo>
                  <a:lnTo>
                    <a:pt x="841" y="698"/>
                  </a:lnTo>
                  <a:lnTo>
                    <a:pt x="826" y="734"/>
                  </a:lnTo>
                  <a:lnTo>
                    <a:pt x="815" y="759"/>
                  </a:lnTo>
                  <a:lnTo>
                    <a:pt x="810" y="767"/>
                  </a:lnTo>
                  <a:lnTo>
                    <a:pt x="877" y="809"/>
                  </a:lnTo>
                  <a:lnTo>
                    <a:pt x="877" y="809"/>
                  </a:lnTo>
                  <a:lnTo>
                    <a:pt x="889" y="788"/>
                  </a:lnTo>
                  <a:lnTo>
                    <a:pt x="902" y="765"/>
                  </a:lnTo>
                  <a:lnTo>
                    <a:pt x="916" y="736"/>
                  </a:lnTo>
                  <a:lnTo>
                    <a:pt x="934" y="698"/>
                  </a:lnTo>
                  <a:lnTo>
                    <a:pt x="950" y="656"/>
                  </a:lnTo>
                  <a:lnTo>
                    <a:pt x="958" y="632"/>
                  </a:lnTo>
                  <a:lnTo>
                    <a:pt x="966" y="607"/>
                  </a:lnTo>
                  <a:lnTo>
                    <a:pt x="973" y="582"/>
                  </a:lnTo>
                  <a:lnTo>
                    <a:pt x="978" y="556"/>
                  </a:lnTo>
                  <a:lnTo>
                    <a:pt x="983" y="529"/>
                  </a:lnTo>
                  <a:lnTo>
                    <a:pt x="987" y="501"/>
                  </a:lnTo>
                  <a:lnTo>
                    <a:pt x="989" y="472"/>
                  </a:lnTo>
                  <a:lnTo>
                    <a:pt x="989" y="444"/>
                  </a:lnTo>
                  <a:lnTo>
                    <a:pt x="988" y="414"/>
                  </a:lnTo>
                  <a:lnTo>
                    <a:pt x="985" y="386"/>
                  </a:lnTo>
                  <a:lnTo>
                    <a:pt x="980" y="356"/>
                  </a:lnTo>
                  <a:lnTo>
                    <a:pt x="973" y="327"/>
                  </a:lnTo>
                  <a:lnTo>
                    <a:pt x="964" y="297"/>
                  </a:lnTo>
                  <a:lnTo>
                    <a:pt x="951" y="269"/>
                  </a:lnTo>
                  <a:lnTo>
                    <a:pt x="935" y="240"/>
                  </a:lnTo>
                  <a:lnTo>
                    <a:pt x="918" y="212"/>
                  </a:lnTo>
                  <a:lnTo>
                    <a:pt x="896" y="184"/>
                  </a:lnTo>
                  <a:lnTo>
                    <a:pt x="872" y="157"/>
                  </a:lnTo>
                  <a:lnTo>
                    <a:pt x="845" y="131"/>
                  </a:lnTo>
                  <a:lnTo>
                    <a:pt x="812" y="105"/>
                  </a:lnTo>
                  <a:lnTo>
                    <a:pt x="812" y="105"/>
                  </a:lnTo>
                  <a:lnTo>
                    <a:pt x="781" y="84"/>
                  </a:lnTo>
                  <a:lnTo>
                    <a:pt x="749" y="63"/>
                  </a:lnTo>
                  <a:lnTo>
                    <a:pt x="717" y="47"/>
                  </a:lnTo>
                  <a:lnTo>
                    <a:pt x="684" y="34"/>
                  </a:lnTo>
                  <a:lnTo>
                    <a:pt x="653" y="23"/>
                  </a:lnTo>
                  <a:lnTo>
                    <a:pt x="622" y="13"/>
                  </a:lnTo>
                  <a:lnTo>
                    <a:pt x="591" y="8"/>
                  </a:lnTo>
                  <a:lnTo>
                    <a:pt x="560" y="3"/>
                  </a:lnTo>
                  <a:lnTo>
                    <a:pt x="530" y="1"/>
                  </a:lnTo>
                  <a:lnTo>
                    <a:pt x="501" y="0"/>
                  </a:lnTo>
                  <a:lnTo>
                    <a:pt x="472" y="1"/>
                  </a:lnTo>
                  <a:lnTo>
                    <a:pt x="444" y="4"/>
                  </a:lnTo>
                  <a:lnTo>
                    <a:pt x="417" y="8"/>
                  </a:lnTo>
                  <a:lnTo>
                    <a:pt x="390" y="13"/>
                  </a:lnTo>
                  <a:lnTo>
                    <a:pt x="364" y="20"/>
                  </a:lnTo>
                  <a:lnTo>
                    <a:pt x="340" y="27"/>
                  </a:lnTo>
                  <a:lnTo>
                    <a:pt x="316" y="35"/>
                  </a:lnTo>
                  <a:lnTo>
                    <a:pt x="294" y="45"/>
                  </a:lnTo>
                  <a:lnTo>
                    <a:pt x="252" y="62"/>
                  </a:lnTo>
                  <a:lnTo>
                    <a:pt x="216" y="81"/>
                  </a:lnTo>
                  <a:lnTo>
                    <a:pt x="183" y="100"/>
                  </a:lnTo>
                  <a:lnTo>
                    <a:pt x="159" y="116"/>
                  </a:lnTo>
                  <a:lnTo>
                    <a:pt x="140" y="130"/>
                  </a:lnTo>
                  <a:lnTo>
                    <a:pt x="125" y="142"/>
                  </a:lnTo>
                  <a:lnTo>
                    <a:pt x="125" y="142"/>
                  </a:lnTo>
                  <a:lnTo>
                    <a:pt x="120" y="146"/>
                  </a:lnTo>
                  <a:lnTo>
                    <a:pt x="105" y="157"/>
                  </a:lnTo>
                  <a:lnTo>
                    <a:pt x="96" y="166"/>
                  </a:lnTo>
                  <a:lnTo>
                    <a:pt x="85" y="177"/>
                  </a:lnTo>
                  <a:lnTo>
                    <a:pt x="73" y="190"/>
                  </a:lnTo>
                  <a:lnTo>
                    <a:pt x="60" y="205"/>
                  </a:lnTo>
                  <a:lnTo>
                    <a:pt x="48" y="224"/>
                  </a:lnTo>
                  <a:lnTo>
                    <a:pt x="38" y="244"/>
                  </a:lnTo>
                  <a:lnTo>
                    <a:pt x="27" y="266"/>
                  </a:lnTo>
                  <a:lnTo>
                    <a:pt x="17" y="292"/>
                  </a:lnTo>
                  <a:lnTo>
                    <a:pt x="9" y="320"/>
                  </a:lnTo>
                  <a:lnTo>
                    <a:pt x="4" y="351"/>
                  </a:lnTo>
                  <a:lnTo>
                    <a:pt x="0" y="383"/>
                  </a:lnTo>
                  <a:lnTo>
                    <a:pt x="0" y="420"/>
                  </a:lnTo>
                  <a:lnTo>
                    <a:pt x="0" y="420"/>
                  </a:lnTo>
                  <a:lnTo>
                    <a:pt x="0" y="441"/>
                  </a:lnTo>
                  <a:lnTo>
                    <a:pt x="2" y="463"/>
                  </a:lnTo>
                  <a:lnTo>
                    <a:pt x="5" y="485"/>
                  </a:lnTo>
                  <a:lnTo>
                    <a:pt x="9" y="505"/>
                  </a:lnTo>
                  <a:lnTo>
                    <a:pt x="15" y="524"/>
                  </a:lnTo>
                  <a:lnTo>
                    <a:pt x="20" y="543"/>
                  </a:lnTo>
                  <a:lnTo>
                    <a:pt x="27" y="562"/>
                  </a:lnTo>
                  <a:lnTo>
                    <a:pt x="35" y="580"/>
                  </a:lnTo>
                  <a:lnTo>
                    <a:pt x="51" y="614"/>
                  </a:lnTo>
                  <a:lnTo>
                    <a:pt x="70" y="647"/>
                  </a:lnTo>
                  <a:lnTo>
                    <a:pt x="90" y="676"/>
                  </a:lnTo>
                  <a:lnTo>
                    <a:pt x="112" y="703"/>
                  </a:lnTo>
                  <a:lnTo>
                    <a:pt x="112" y="703"/>
                  </a:lnTo>
                  <a:lnTo>
                    <a:pt x="136" y="695"/>
                  </a:lnTo>
                  <a:lnTo>
                    <a:pt x="136" y="695"/>
                  </a:lnTo>
                  <a:lnTo>
                    <a:pt x="158" y="686"/>
                  </a:lnTo>
                  <a:lnTo>
                    <a:pt x="167" y="679"/>
                  </a:lnTo>
                  <a:lnTo>
                    <a:pt x="177" y="674"/>
                  </a:lnTo>
                  <a:lnTo>
                    <a:pt x="177" y="674"/>
                  </a:lnTo>
                  <a:lnTo>
                    <a:pt x="185" y="666"/>
                  </a:lnTo>
                  <a:lnTo>
                    <a:pt x="194" y="657"/>
                  </a:lnTo>
                  <a:lnTo>
                    <a:pt x="194" y="657"/>
                  </a:lnTo>
                  <a:lnTo>
                    <a:pt x="197" y="652"/>
                  </a:lnTo>
                  <a:lnTo>
                    <a:pt x="197" y="652"/>
                  </a:lnTo>
                  <a:lnTo>
                    <a:pt x="173" y="609"/>
                  </a:lnTo>
                  <a:lnTo>
                    <a:pt x="159" y="583"/>
                  </a:lnTo>
                  <a:lnTo>
                    <a:pt x="146" y="555"/>
                  </a:lnTo>
                  <a:lnTo>
                    <a:pt x="135" y="525"/>
                  </a:lnTo>
                  <a:lnTo>
                    <a:pt x="129" y="510"/>
                  </a:lnTo>
                  <a:lnTo>
                    <a:pt x="125" y="495"/>
                  </a:lnTo>
                  <a:lnTo>
                    <a:pt x="123" y="482"/>
                  </a:lnTo>
                  <a:lnTo>
                    <a:pt x="121" y="467"/>
                  </a:lnTo>
                  <a:lnTo>
                    <a:pt x="120" y="452"/>
                  </a:lnTo>
                  <a:lnTo>
                    <a:pt x="121" y="439"/>
                  </a:lnTo>
                  <a:lnTo>
                    <a:pt x="121" y="439"/>
                  </a:lnTo>
                  <a:lnTo>
                    <a:pt x="124" y="424"/>
                  </a:lnTo>
                  <a:lnTo>
                    <a:pt x="128" y="408"/>
                  </a:lnTo>
                  <a:lnTo>
                    <a:pt x="136" y="390"/>
                  </a:lnTo>
                  <a:lnTo>
                    <a:pt x="144" y="373"/>
                  </a:lnTo>
                  <a:lnTo>
                    <a:pt x="154" y="356"/>
                  </a:lnTo>
                  <a:lnTo>
                    <a:pt x="164" y="340"/>
                  </a:lnTo>
                  <a:lnTo>
                    <a:pt x="177" y="327"/>
                  </a:lnTo>
                  <a:lnTo>
                    <a:pt x="187" y="317"/>
                  </a:lnTo>
                  <a:lnTo>
                    <a:pt x="187" y="317"/>
                  </a:lnTo>
                  <a:lnTo>
                    <a:pt x="191" y="323"/>
                  </a:lnTo>
                  <a:lnTo>
                    <a:pt x="198" y="328"/>
                  </a:lnTo>
                  <a:lnTo>
                    <a:pt x="208" y="333"/>
                  </a:lnTo>
                  <a:lnTo>
                    <a:pt x="218" y="339"/>
                  </a:lnTo>
                  <a:lnTo>
                    <a:pt x="233" y="343"/>
                  </a:lnTo>
                  <a:lnTo>
                    <a:pt x="249" y="347"/>
                  </a:lnTo>
                  <a:lnTo>
                    <a:pt x="286" y="355"/>
                  </a:lnTo>
                  <a:lnTo>
                    <a:pt x="330" y="360"/>
                  </a:lnTo>
                  <a:lnTo>
                    <a:pt x="378" y="363"/>
                  </a:lnTo>
                  <a:lnTo>
                    <a:pt x="429" y="366"/>
                  </a:lnTo>
                  <a:lnTo>
                    <a:pt x="480" y="366"/>
                  </a:lnTo>
                  <a:lnTo>
                    <a:pt x="532" y="364"/>
                  </a:lnTo>
                  <a:lnTo>
                    <a:pt x="582" y="362"/>
                  </a:lnTo>
                  <a:lnTo>
                    <a:pt x="629" y="358"/>
                  </a:lnTo>
                  <a:lnTo>
                    <a:pt x="669" y="352"/>
                  </a:lnTo>
                  <a:lnTo>
                    <a:pt x="704" y="344"/>
                  </a:lnTo>
                  <a:lnTo>
                    <a:pt x="719" y="340"/>
                  </a:lnTo>
                  <a:lnTo>
                    <a:pt x="731" y="335"/>
                  </a:lnTo>
                  <a:lnTo>
                    <a:pt x="741" y="331"/>
                  </a:lnTo>
                  <a:lnTo>
                    <a:pt x="748" y="324"/>
                  </a:lnTo>
                  <a:lnTo>
                    <a:pt x="752" y="319"/>
                  </a:lnTo>
                  <a:lnTo>
                    <a:pt x="753" y="312"/>
                  </a:lnTo>
                  <a:lnTo>
                    <a:pt x="753" y="312"/>
                  </a:lnTo>
                  <a:lnTo>
                    <a:pt x="761" y="316"/>
                  </a:lnTo>
                  <a:lnTo>
                    <a:pt x="768" y="320"/>
                  </a:lnTo>
                  <a:lnTo>
                    <a:pt x="783" y="332"/>
                  </a:lnTo>
                  <a:lnTo>
                    <a:pt x="795" y="347"/>
                  </a:lnTo>
                  <a:lnTo>
                    <a:pt x="807" y="363"/>
                  </a:lnTo>
                  <a:lnTo>
                    <a:pt x="818" y="379"/>
                  </a:lnTo>
                  <a:lnTo>
                    <a:pt x="827" y="394"/>
                  </a:lnTo>
                  <a:lnTo>
                    <a:pt x="841" y="420"/>
                  </a:lnTo>
                  <a:lnTo>
                    <a:pt x="841" y="420"/>
                  </a:lnTo>
                  <a:close/>
                </a:path>
              </a:pathLst>
            </a:custGeom>
            <a:solidFill>
              <a:srgbClr val="E9E7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pic>
          <p:nvPicPr>
            <p:cNvPr id="123" name="Picture 69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4690" y="1501014"/>
              <a:ext cx="325394" cy="30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 name="Freeform 700"/>
            <p:cNvSpPr>
              <a:spLocks/>
            </p:cNvSpPr>
            <p:nvPr/>
          </p:nvSpPr>
          <p:spPr bwMode="auto">
            <a:xfrm>
              <a:off x="1993898" y="1485230"/>
              <a:ext cx="275614" cy="275614"/>
            </a:xfrm>
            <a:custGeom>
              <a:avLst/>
              <a:gdLst>
                <a:gd name="T0" fmla="*/ 153 w 227"/>
                <a:gd name="T1" fmla="*/ 7 h 227"/>
                <a:gd name="T2" fmla="*/ 173 w 227"/>
                <a:gd name="T3" fmla="*/ 17 h 227"/>
                <a:gd name="T4" fmla="*/ 190 w 227"/>
                <a:gd name="T5" fmla="*/ 30 h 227"/>
                <a:gd name="T6" fmla="*/ 205 w 227"/>
                <a:gd name="T7" fmla="*/ 46 h 227"/>
                <a:gd name="T8" fmla="*/ 216 w 227"/>
                <a:gd name="T9" fmla="*/ 65 h 227"/>
                <a:gd name="T10" fmla="*/ 224 w 227"/>
                <a:gd name="T11" fmla="*/ 85 h 227"/>
                <a:gd name="T12" fmla="*/ 227 w 227"/>
                <a:gd name="T13" fmla="*/ 107 h 227"/>
                <a:gd name="T14" fmla="*/ 226 w 227"/>
                <a:gd name="T15" fmla="*/ 130 h 227"/>
                <a:gd name="T16" fmla="*/ 220 w 227"/>
                <a:gd name="T17" fmla="*/ 152 h 227"/>
                <a:gd name="T18" fmla="*/ 216 w 227"/>
                <a:gd name="T19" fmla="*/ 162 h 227"/>
                <a:gd name="T20" fmla="*/ 204 w 227"/>
                <a:gd name="T21" fmla="*/ 183 h 227"/>
                <a:gd name="T22" fmla="*/ 189 w 227"/>
                <a:gd name="T23" fmla="*/ 199 h 227"/>
                <a:gd name="T24" fmla="*/ 172 w 227"/>
                <a:gd name="T25" fmla="*/ 211 h 227"/>
                <a:gd name="T26" fmla="*/ 151 w 227"/>
                <a:gd name="T27" fmla="*/ 220 h 227"/>
                <a:gd name="T28" fmla="*/ 131 w 227"/>
                <a:gd name="T29" fmla="*/ 226 h 227"/>
                <a:gd name="T30" fmla="*/ 108 w 227"/>
                <a:gd name="T31" fmla="*/ 227 h 227"/>
                <a:gd name="T32" fmla="*/ 86 w 227"/>
                <a:gd name="T33" fmla="*/ 223 h 227"/>
                <a:gd name="T34" fmla="*/ 74 w 227"/>
                <a:gd name="T35" fmla="*/ 220 h 227"/>
                <a:gd name="T36" fmla="*/ 54 w 227"/>
                <a:gd name="T37" fmla="*/ 210 h 227"/>
                <a:gd name="T38" fmla="*/ 37 w 227"/>
                <a:gd name="T39" fmla="*/ 196 h 227"/>
                <a:gd name="T40" fmla="*/ 22 w 227"/>
                <a:gd name="T41" fmla="*/ 180 h 227"/>
                <a:gd name="T42" fmla="*/ 11 w 227"/>
                <a:gd name="T43" fmla="*/ 161 h 227"/>
                <a:gd name="T44" fmla="*/ 4 w 227"/>
                <a:gd name="T45" fmla="*/ 141 h 227"/>
                <a:gd name="T46" fmla="*/ 0 w 227"/>
                <a:gd name="T47" fmla="*/ 119 h 227"/>
                <a:gd name="T48" fmla="*/ 1 w 227"/>
                <a:gd name="T49" fmla="*/ 96 h 227"/>
                <a:gd name="T50" fmla="*/ 7 w 227"/>
                <a:gd name="T51" fmla="*/ 75 h 227"/>
                <a:gd name="T52" fmla="*/ 12 w 227"/>
                <a:gd name="T53" fmla="*/ 64 h 227"/>
                <a:gd name="T54" fmla="*/ 23 w 227"/>
                <a:gd name="T55" fmla="*/ 45 h 227"/>
                <a:gd name="T56" fmla="*/ 39 w 227"/>
                <a:gd name="T57" fmla="*/ 29 h 227"/>
                <a:gd name="T58" fmla="*/ 57 w 227"/>
                <a:gd name="T59" fmla="*/ 15 h 227"/>
                <a:gd name="T60" fmla="*/ 76 w 227"/>
                <a:gd name="T61" fmla="*/ 6 h 227"/>
                <a:gd name="T62" fmla="*/ 97 w 227"/>
                <a:gd name="T63" fmla="*/ 0 h 227"/>
                <a:gd name="T64" fmla="*/ 119 w 227"/>
                <a:gd name="T65" fmla="*/ 0 h 227"/>
                <a:gd name="T66" fmla="*/ 142 w 227"/>
                <a:gd name="T67" fmla="*/ 3 h 227"/>
                <a:gd name="T68" fmla="*/ 153 w 227"/>
                <a:gd name="T69" fmla="*/ 7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227">
                  <a:moveTo>
                    <a:pt x="153" y="7"/>
                  </a:moveTo>
                  <a:lnTo>
                    <a:pt x="153" y="7"/>
                  </a:lnTo>
                  <a:lnTo>
                    <a:pt x="163" y="11"/>
                  </a:lnTo>
                  <a:lnTo>
                    <a:pt x="173" y="17"/>
                  </a:lnTo>
                  <a:lnTo>
                    <a:pt x="182" y="23"/>
                  </a:lnTo>
                  <a:lnTo>
                    <a:pt x="190" y="30"/>
                  </a:lnTo>
                  <a:lnTo>
                    <a:pt x="199" y="38"/>
                  </a:lnTo>
                  <a:lnTo>
                    <a:pt x="205" y="46"/>
                  </a:lnTo>
                  <a:lnTo>
                    <a:pt x="212" y="56"/>
                  </a:lnTo>
                  <a:lnTo>
                    <a:pt x="216" y="65"/>
                  </a:lnTo>
                  <a:lnTo>
                    <a:pt x="220" y="76"/>
                  </a:lnTo>
                  <a:lnTo>
                    <a:pt x="224" y="85"/>
                  </a:lnTo>
                  <a:lnTo>
                    <a:pt x="226" y="96"/>
                  </a:lnTo>
                  <a:lnTo>
                    <a:pt x="227" y="107"/>
                  </a:lnTo>
                  <a:lnTo>
                    <a:pt x="227" y="119"/>
                  </a:lnTo>
                  <a:lnTo>
                    <a:pt x="226" y="130"/>
                  </a:lnTo>
                  <a:lnTo>
                    <a:pt x="224" y="141"/>
                  </a:lnTo>
                  <a:lnTo>
                    <a:pt x="220" y="152"/>
                  </a:lnTo>
                  <a:lnTo>
                    <a:pt x="220" y="152"/>
                  </a:lnTo>
                  <a:lnTo>
                    <a:pt x="216" y="162"/>
                  </a:lnTo>
                  <a:lnTo>
                    <a:pt x="211" y="173"/>
                  </a:lnTo>
                  <a:lnTo>
                    <a:pt x="204" y="183"/>
                  </a:lnTo>
                  <a:lnTo>
                    <a:pt x="197" y="191"/>
                  </a:lnTo>
                  <a:lnTo>
                    <a:pt x="189" y="199"/>
                  </a:lnTo>
                  <a:lnTo>
                    <a:pt x="181" y="206"/>
                  </a:lnTo>
                  <a:lnTo>
                    <a:pt x="172" y="211"/>
                  </a:lnTo>
                  <a:lnTo>
                    <a:pt x="162" y="216"/>
                  </a:lnTo>
                  <a:lnTo>
                    <a:pt x="151" y="220"/>
                  </a:lnTo>
                  <a:lnTo>
                    <a:pt x="142" y="223"/>
                  </a:lnTo>
                  <a:lnTo>
                    <a:pt x="131" y="226"/>
                  </a:lnTo>
                  <a:lnTo>
                    <a:pt x="119" y="227"/>
                  </a:lnTo>
                  <a:lnTo>
                    <a:pt x="108" y="227"/>
                  </a:lnTo>
                  <a:lnTo>
                    <a:pt x="97" y="226"/>
                  </a:lnTo>
                  <a:lnTo>
                    <a:pt x="86" y="223"/>
                  </a:lnTo>
                  <a:lnTo>
                    <a:pt x="74" y="220"/>
                  </a:lnTo>
                  <a:lnTo>
                    <a:pt x="74" y="220"/>
                  </a:lnTo>
                  <a:lnTo>
                    <a:pt x="65" y="215"/>
                  </a:lnTo>
                  <a:lnTo>
                    <a:pt x="54" y="210"/>
                  </a:lnTo>
                  <a:lnTo>
                    <a:pt x="45" y="203"/>
                  </a:lnTo>
                  <a:lnTo>
                    <a:pt x="37" y="196"/>
                  </a:lnTo>
                  <a:lnTo>
                    <a:pt x="28" y="188"/>
                  </a:lnTo>
                  <a:lnTo>
                    <a:pt x="22" y="180"/>
                  </a:lnTo>
                  <a:lnTo>
                    <a:pt x="16" y="170"/>
                  </a:lnTo>
                  <a:lnTo>
                    <a:pt x="11" y="161"/>
                  </a:lnTo>
                  <a:lnTo>
                    <a:pt x="7" y="152"/>
                  </a:lnTo>
                  <a:lnTo>
                    <a:pt x="4" y="141"/>
                  </a:lnTo>
                  <a:lnTo>
                    <a:pt x="1" y="130"/>
                  </a:lnTo>
                  <a:lnTo>
                    <a:pt x="0" y="119"/>
                  </a:lnTo>
                  <a:lnTo>
                    <a:pt x="0" y="108"/>
                  </a:lnTo>
                  <a:lnTo>
                    <a:pt x="1" y="96"/>
                  </a:lnTo>
                  <a:lnTo>
                    <a:pt x="4" y="85"/>
                  </a:lnTo>
                  <a:lnTo>
                    <a:pt x="7" y="75"/>
                  </a:lnTo>
                  <a:lnTo>
                    <a:pt x="7" y="75"/>
                  </a:lnTo>
                  <a:lnTo>
                    <a:pt x="12" y="64"/>
                  </a:lnTo>
                  <a:lnTo>
                    <a:pt x="18" y="53"/>
                  </a:lnTo>
                  <a:lnTo>
                    <a:pt x="23" y="45"/>
                  </a:lnTo>
                  <a:lnTo>
                    <a:pt x="31" y="35"/>
                  </a:lnTo>
                  <a:lnTo>
                    <a:pt x="39" y="29"/>
                  </a:lnTo>
                  <a:lnTo>
                    <a:pt x="47" y="22"/>
                  </a:lnTo>
                  <a:lnTo>
                    <a:pt x="57" y="15"/>
                  </a:lnTo>
                  <a:lnTo>
                    <a:pt x="66" y="10"/>
                  </a:lnTo>
                  <a:lnTo>
                    <a:pt x="76" y="6"/>
                  </a:lnTo>
                  <a:lnTo>
                    <a:pt x="86" y="3"/>
                  </a:lnTo>
                  <a:lnTo>
                    <a:pt x="97" y="0"/>
                  </a:lnTo>
                  <a:lnTo>
                    <a:pt x="108" y="0"/>
                  </a:lnTo>
                  <a:lnTo>
                    <a:pt x="119" y="0"/>
                  </a:lnTo>
                  <a:lnTo>
                    <a:pt x="130" y="0"/>
                  </a:lnTo>
                  <a:lnTo>
                    <a:pt x="142" y="3"/>
                  </a:lnTo>
                  <a:lnTo>
                    <a:pt x="153" y="7"/>
                  </a:lnTo>
                  <a:lnTo>
                    <a:pt x="15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5" name="Freeform 701"/>
            <p:cNvSpPr>
              <a:spLocks/>
            </p:cNvSpPr>
            <p:nvPr/>
          </p:nvSpPr>
          <p:spPr bwMode="auto">
            <a:xfrm>
              <a:off x="2002397" y="1493729"/>
              <a:ext cx="258616" cy="257402"/>
            </a:xfrm>
            <a:custGeom>
              <a:avLst/>
              <a:gdLst>
                <a:gd name="T0" fmla="*/ 143 w 213"/>
                <a:gd name="T1" fmla="*/ 6 h 212"/>
                <a:gd name="T2" fmla="*/ 163 w 213"/>
                <a:gd name="T3" fmla="*/ 15 h 212"/>
                <a:gd name="T4" fmla="*/ 179 w 213"/>
                <a:gd name="T5" fmla="*/ 28 h 212"/>
                <a:gd name="T6" fmla="*/ 193 w 213"/>
                <a:gd name="T7" fmla="*/ 43 h 212"/>
                <a:gd name="T8" fmla="*/ 204 w 213"/>
                <a:gd name="T9" fmla="*/ 61 h 212"/>
                <a:gd name="T10" fmla="*/ 210 w 213"/>
                <a:gd name="T11" fmla="*/ 81 h 212"/>
                <a:gd name="T12" fmla="*/ 213 w 213"/>
                <a:gd name="T13" fmla="*/ 101 h 212"/>
                <a:gd name="T14" fmla="*/ 212 w 213"/>
                <a:gd name="T15" fmla="*/ 122 h 212"/>
                <a:gd name="T16" fmla="*/ 206 w 213"/>
                <a:gd name="T17" fmla="*/ 143 h 212"/>
                <a:gd name="T18" fmla="*/ 202 w 213"/>
                <a:gd name="T19" fmla="*/ 153 h 212"/>
                <a:gd name="T20" fmla="*/ 192 w 213"/>
                <a:gd name="T21" fmla="*/ 170 h 212"/>
                <a:gd name="T22" fmla="*/ 178 w 213"/>
                <a:gd name="T23" fmla="*/ 186 h 212"/>
                <a:gd name="T24" fmla="*/ 160 w 213"/>
                <a:gd name="T25" fmla="*/ 199 h 212"/>
                <a:gd name="T26" fmla="*/ 143 w 213"/>
                <a:gd name="T27" fmla="*/ 207 h 212"/>
                <a:gd name="T28" fmla="*/ 123 w 213"/>
                <a:gd name="T29" fmla="*/ 212 h 212"/>
                <a:gd name="T30" fmla="*/ 101 w 213"/>
                <a:gd name="T31" fmla="*/ 212 h 212"/>
                <a:gd name="T32" fmla="*/ 81 w 213"/>
                <a:gd name="T33" fmla="*/ 209 h 212"/>
                <a:gd name="T34" fmla="*/ 70 w 213"/>
                <a:gd name="T35" fmla="*/ 207 h 212"/>
                <a:gd name="T36" fmla="*/ 51 w 213"/>
                <a:gd name="T37" fmla="*/ 197 h 212"/>
                <a:gd name="T38" fmla="*/ 34 w 213"/>
                <a:gd name="T39" fmla="*/ 184 h 212"/>
                <a:gd name="T40" fmla="*/ 20 w 213"/>
                <a:gd name="T41" fmla="*/ 169 h 212"/>
                <a:gd name="T42" fmla="*/ 11 w 213"/>
                <a:gd name="T43" fmla="*/ 151 h 212"/>
                <a:gd name="T44" fmla="*/ 4 w 213"/>
                <a:gd name="T45" fmla="*/ 132 h 212"/>
                <a:gd name="T46" fmla="*/ 0 w 213"/>
                <a:gd name="T47" fmla="*/ 112 h 212"/>
                <a:gd name="T48" fmla="*/ 1 w 213"/>
                <a:gd name="T49" fmla="*/ 91 h 212"/>
                <a:gd name="T50" fmla="*/ 7 w 213"/>
                <a:gd name="T51" fmla="*/ 70 h 212"/>
                <a:gd name="T52" fmla="*/ 11 w 213"/>
                <a:gd name="T53" fmla="*/ 60 h 212"/>
                <a:gd name="T54" fmla="*/ 21 w 213"/>
                <a:gd name="T55" fmla="*/ 42 h 212"/>
                <a:gd name="T56" fmla="*/ 36 w 213"/>
                <a:gd name="T57" fmla="*/ 27 h 212"/>
                <a:gd name="T58" fmla="*/ 52 w 213"/>
                <a:gd name="T59" fmla="*/ 15 h 212"/>
                <a:gd name="T60" fmla="*/ 71 w 213"/>
                <a:gd name="T61" fmla="*/ 6 h 212"/>
                <a:gd name="T62" fmla="*/ 92 w 213"/>
                <a:gd name="T63" fmla="*/ 1 h 212"/>
                <a:gd name="T64" fmla="*/ 112 w 213"/>
                <a:gd name="T65" fmla="*/ 0 h 212"/>
                <a:gd name="T66" fmla="*/ 133 w 213"/>
                <a:gd name="T67" fmla="*/ 3 h 212"/>
                <a:gd name="T68" fmla="*/ 143 w 213"/>
                <a:gd name="T69"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212">
                  <a:moveTo>
                    <a:pt x="143" y="6"/>
                  </a:moveTo>
                  <a:lnTo>
                    <a:pt x="143" y="6"/>
                  </a:lnTo>
                  <a:lnTo>
                    <a:pt x="154" y="11"/>
                  </a:lnTo>
                  <a:lnTo>
                    <a:pt x="163" y="15"/>
                  </a:lnTo>
                  <a:lnTo>
                    <a:pt x="171" y="22"/>
                  </a:lnTo>
                  <a:lnTo>
                    <a:pt x="179" y="28"/>
                  </a:lnTo>
                  <a:lnTo>
                    <a:pt x="186" y="35"/>
                  </a:lnTo>
                  <a:lnTo>
                    <a:pt x="193" y="43"/>
                  </a:lnTo>
                  <a:lnTo>
                    <a:pt x="198" y="53"/>
                  </a:lnTo>
                  <a:lnTo>
                    <a:pt x="204" y="61"/>
                  </a:lnTo>
                  <a:lnTo>
                    <a:pt x="208" y="70"/>
                  </a:lnTo>
                  <a:lnTo>
                    <a:pt x="210" y="81"/>
                  </a:lnTo>
                  <a:lnTo>
                    <a:pt x="212" y="91"/>
                  </a:lnTo>
                  <a:lnTo>
                    <a:pt x="213" y="101"/>
                  </a:lnTo>
                  <a:lnTo>
                    <a:pt x="213" y="111"/>
                  </a:lnTo>
                  <a:lnTo>
                    <a:pt x="212" y="122"/>
                  </a:lnTo>
                  <a:lnTo>
                    <a:pt x="210" y="132"/>
                  </a:lnTo>
                  <a:lnTo>
                    <a:pt x="206" y="143"/>
                  </a:lnTo>
                  <a:lnTo>
                    <a:pt x="206" y="143"/>
                  </a:lnTo>
                  <a:lnTo>
                    <a:pt x="202" y="153"/>
                  </a:lnTo>
                  <a:lnTo>
                    <a:pt x="197" y="162"/>
                  </a:lnTo>
                  <a:lnTo>
                    <a:pt x="192" y="170"/>
                  </a:lnTo>
                  <a:lnTo>
                    <a:pt x="185" y="178"/>
                  </a:lnTo>
                  <a:lnTo>
                    <a:pt x="178" y="186"/>
                  </a:lnTo>
                  <a:lnTo>
                    <a:pt x="170" y="192"/>
                  </a:lnTo>
                  <a:lnTo>
                    <a:pt x="160" y="199"/>
                  </a:lnTo>
                  <a:lnTo>
                    <a:pt x="152" y="203"/>
                  </a:lnTo>
                  <a:lnTo>
                    <a:pt x="143" y="207"/>
                  </a:lnTo>
                  <a:lnTo>
                    <a:pt x="132" y="209"/>
                  </a:lnTo>
                  <a:lnTo>
                    <a:pt x="123" y="212"/>
                  </a:lnTo>
                  <a:lnTo>
                    <a:pt x="112" y="212"/>
                  </a:lnTo>
                  <a:lnTo>
                    <a:pt x="101" y="212"/>
                  </a:lnTo>
                  <a:lnTo>
                    <a:pt x="92" y="212"/>
                  </a:lnTo>
                  <a:lnTo>
                    <a:pt x="81" y="209"/>
                  </a:lnTo>
                  <a:lnTo>
                    <a:pt x="70" y="207"/>
                  </a:lnTo>
                  <a:lnTo>
                    <a:pt x="70" y="207"/>
                  </a:lnTo>
                  <a:lnTo>
                    <a:pt x="61" y="203"/>
                  </a:lnTo>
                  <a:lnTo>
                    <a:pt x="51" y="197"/>
                  </a:lnTo>
                  <a:lnTo>
                    <a:pt x="42" y="190"/>
                  </a:lnTo>
                  <a:lnTo>
                    <a:pt x="34" y="184"/>
                  </a:lnTo>
                  <a:lnTo>
                    <a:pt x="27" y="177"/>
                  </a:lnTo>
                  <a:lnTo>
                    <a:pt x="20" y="169"/>
                  </a:lnTo>
                  <a:lnTo>
                    <a:pt x="15" y="161"/>
                  </a:lnTo>
                  <a:lnTo>
                    <a:pt x="11" y="151"/>
                  </a:lnTo>
                  <a:lnTo>
                    <a:pt x="7" y="142"/>
                  </a:lnTo>
                  <a:lnTo>
                    <a:pt x="4" y="132"/>
                  </a:lnTo>
                  <a:lnTo>
                    <a:pt x="1" y="122"/>
                  </a:lnTo>
                  <a:lnTo>
                    <a:pt x="0" y="112"/>
                  </a:lnTo>
                  <a:lnTo>
                    <a:pt x="0" y="101"/>
                  </a:lnTo>
                  <a:lnTo>
                    <a:pt x="1" y="91"/>
                  </a:lnTo>
                  <a:lnTo>
                    <a:pt x="4" y="80"/>
                  </a:lnTo>
                  <a:lnTo>
                    <a:pt x="7" y="70"/>
                  </a:lnTo>
                  <a:lnTo>
                    <a:pt x="7" y="70"/>
                  </a:lnTo>
                  <a:lnTo>
                    <a:pt x="11" y="60"/>
                  </a:lnTo>
                  <a:lnTo>
                    <a:pt x="16" y="50"/>
                  </a:lnTo>
                  <a:lnTo>
                    <a:pt x="21" y="42"/>
                  </a:lnTo>
                  <a:lnTo>
                    <a:pt x="28" y="34"/>
                  </a:lnTo>
                  <a:lnTo>
                    <a:pt x="36" y="27"/>
                  </a:lnTo>
                  <a:lnTo>
                    <a:pt x="44" y="20"/>
                  </a:lnTo>
                  <a:lnTo>
                    <a:pt x="52" y="15"/>
                  </a:lnTo>
                  <a:lnTo>
                    <a:pt x="62" y="10"/>
                  </a:lnTo>
                  <a:lnTo>
                    <a:pt x="71" y="6"/>
                  </a:lnTo>
                  <a:lnTo>
                    <a:pt x="81" y="3"/>
                  </a:lnTo>
                  <a:lnTo>
                    <a:pt x="92" y="1"/>
                  </a:lnTo>
                  <a:lnTo>
                    <a:pt x="101" y="0"/>
                  </a:lnTo>
                  <a:lnTo>
                    <a:pt x="112" y="0"/>
                  </a:lnTo>
                  <a:lnTo>
                    <a:pt x="123" y="1"/>
                  </a:lnTo>
                  <a:lnTo>
                    <a:pt x="133" y="3"/>
                  </a:lnTo>
                  <a:lnTo>
                    <a:pt x="143" y="6"/>
                  </a:lnTo>
                  <a:lnTo>
                    <a:pt x="143" y="6"/>
                  </a:lnTo>
                  <a:close/>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6" name="Freeform 702"/>
            <p:cNvSpPr>
              <a:spLocks/>
            </p:cNvSpPr>
            <p:nvPr/>
          </p:nvSpPr>
          <p:spPr bwMode="auto">
            <a:xfrm>
              <a:off x="2041250" y="1531368"/>
              <a:ext cx="182124" cy="182124"/>
            </a:xfrm>
            <a:custGeom>
              <a:avLst/>
              <a:gdLst>
                <a:gd name="T0" fmla="*/ 100 w 150"/>
                <a:gd name="T1" fmla="*/ 4 h 150"/>
                <a:gd name="T2" fmla="*/ 100 w 150"/>
                <a:gd name="T3" fmla="*/ 4 h 150"/>
                <a:gd name="T4" fmla="*/ 114 w 150"/>
                <a:gd name="T5" fmla="*/ 11 h 150"/>
                <a:gd name="T6" fmla="*/ 126 w 150"/>
                <a:gd name="T7" fmla="*/ 20 h 150"/>
                <a:gd name="T8" fmla="*/ 135 w 150"/>
                <a:gd name="T9" fmla="*/ 31 h 150"/>
                <a:gd name="T10" fmla="*/ 143 w 150"/>
                <a:gd name="T11" fmla="*/ 43 h 150"/>
                <a:gd name="T12" fmla="*/ 147 w 150"/>
                <a:gd name="T13" fmla="*/ 57 h 150"/>
                <a:gd name="T14" fmla="*/ 150 w 150"/>
                <a:gd name="T15" fmla="*/ 72 h 150"/>
                <a:gd name="T16" fmla="*/ 149 w 150"/>
                <a:gd name="T17" fmla="*/ 87 h 150"/>
                <a:gd name="T18" fmla="*/ 146 w 150"/>
                <a:gd name="T19" fmla="*/ 101 h 150"/>
                <a:gd name="T20" fmla="*/ 146 w 150"/>
                <a:gd name="T21" fmla="*/ 101 h 150"/>
                <a:gd name="T22" fmla="*/ 139 w 150"/>
                <a:gd name="T23" fmla="*/ 115 h 150"/>
                <a:gd name="T24" fmla="*/ 130 w 150"/>
                <a:gd name="T25" fmla="*/ 127 h 150"/>
                <a:gd name="T26" fmla="*/ 119 w 150"/>
                <a:gd name="T27" fmla="*/ 137 h 150"/>
                <a:gd name="T28" fmla="*/ 107 w 150"/>
                <a:gd name="T29" fmla="*/ 143 h 150"/>
                <a:gd name="T30" fmla="*/ 93 w 150"/>
                <a:gd name="T31" fmla="*/ 149 h 150"/>
                <a:gd name="T32" fmla="*/ 79 w 150"/>
                <a:gd name="T33" fmla="*/ 150 h 150"/>
                <a:gd name="T34" fmla="*/ 64 w 150"/>
                <a:gd name="T35" fmla="*/ 150 h 150"/>
                <a:gd name="T36" fmla="*/ 49 w 150"/>
                <a:gd name="T37" fmla="*/ 146 h 150"/>
                <a:gd name="T38" fmla="*/ 49 w 150"/>
                <a:gd name="T39" fmla="*/ 146 h 150"/>
                <a:gd name="T40" fmla="*/ 35 w 150"/>
                <a:gd name="T41" fmla="*/ 139 h 150"/>
                <a:gd name="T42" fmla="*/ 23 w 150"/>
                <a:gd name="T43" fmla="*/ 130 h 150"/>
                <a:gd name="T44" fmla="*/ 14 w 150"/>
                <a:gd name="T45" fmla="*/ 119 h 150"/>
                <a:gd name="T46" fmla="*/ 7 w 150"/>
                <a:gd name="T47" fmla="*/ 107 h 150"/>
                <a:gd name="T48" fmla="*/ 2 w 150"/>
                <a:gd name="T49" fmla="*/ 93 h 150"/>
                <a:gd name="T50" fmla="*/ 0 w 150"/>
                <a:gd name="T51" fmla="*/ 78 h 150"/>
                <a:gd name="T52" fmla="*/ 0 w 150"/>
                <a:gd name="T53" fmla="*/ 64 h 150"/>
                <a:gd name="T54" fmla="*/ 4 w 150"/>
                <a:gd name="T55" fmla="*/ 49 h 150"/>
                <a:gd name="T56" fmla="*/ 4 w 150"/>
                <a:gd name="T57" fmla="*/ 49 h 150"/>
                <a:gd name="T58" fmla="*/ 11 w 150"/>
                <a:gd name="T59" fmla="*/ 35 h 150"/>
                <a:gd name="T60" fmla="*/ 19 w 150"/>
                <a:gd name="T61" fmla="*/ 24 h 150"/>
                <a:gd name="T62" fmla="*/ 30 w 150"/>
                <a:gd name="T63" fmla="*/ 14 h 150"/>
                <a:gd name="T64" fmla="*/ 43 w 150"/>
                <a:gd name="T65" fmla="*/ 7 h 150"/>
                <a:gd name="T66" fmla="*/ 57 w 150"/>
                <a:gd name="T67" fmla="*/ 2 h 150"/>
                <a:gd name="T68" fmla="*/ 70 w 150"/>
                <a:gd name="T69" fmla="*/ 0 h 150"/>
                <a:gd name="T70" fmla="*/ 85 w 150"/>
                <a:gd name="T71" fmla="*/ 0 h 150"/>
                <a:gd name="T72" fmla="*/ 100 w 150"/>
                <a:gd name="T73" fmla="*/ 4 h 150"/>
                <a:gd name="T74" fmla="*/ 100 w 150"/>
                <a:gd name="T75" fmla="*/ 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0" h="150">
                  <a:moveTo>
                    <a:pt x="100" y="4"/>
                  </a:moveTo>
                  <a:lnTo>
                    <a:pt x="100" y="4"/>
                  </a:lnTo>
                  <a:lnTo>
                    <a:pt x="114" y="11"/>
                  </a:lnTo>
                  <a:lnTo>
                    <a:pt x="126" y="20"/>
                  </a:lnTo>
                  <a:lnTo>
                    <a:pt x="135" y="31"/>
                  </a:lnTo>
                  <a:lnTo>
                    <a:pt x="143" y="43"/>
                  </a:lnTo>
                  <a:lnTo>
                    <a:pt x="147" y="57"/>
                  </a:lnTo>
                  <a:lnTo>
                    <a:pt x="150" y="72"/>
                  </a:lnTo>
                  <a:lnTo>
                    <a:pt x="149" y="87"/>
                  </a:lnTo>
                  <a:lnTo>
                    <a:pt x="146" y="101"/>
                  </a:lnTo>
                  <a:lnTo>
                    <a:pt x="146" y="101"/>
                  </a:lnTo>
                  <a:lnTo>
                    <a:pt x="139" y="115"/>
                  </a:lnTo>
                  <a:lnTo>
                    <a:pt x="130" y="127"/>
                  </a:lnTo>
                  <a:lnTo>
                    <a:pt x="119" y="137"/>
                  </a:lnTo>
                  <a:lnTo>
                    <a:pt x="107" y="143"/>
                  </a:lnTo>
                  <a:lnTo>
                    <a:pt x="93" y="149"/>
                  </a:lnTo>
                  <a:lnTo>
                    <a:pt x="79" y="150"/>
                  </a:lnTo>
                  <a:lnTo>
                    <a:pt x="64" y="150"/>
                  </a:lnTo>
                  <a:lnTo>
                    <a:pt x="49" y="146"/>
                  </a:lnTo>
                  <a:lnTo>
                    <a:pt x="49" y="146"/>
                  </a:lnTo>
                  <a:lnTo>
                    <a:pt x="35" y="139"/>
                  </a:lnTo>
                  <a:lnTo>
                    <a:pt x="23" y="130"/>
                  </a:lnTo>
                  <a:lnTo>
                    <a:pt x="14" y="119"/>
                  </a:lnTo>
                  <a:lnTo>
                    <a:pt x="7" y="107"/>
                  </a:lnTo>
                  <a:lnTo>
                    <a:pt x="2" y="93"/>
                  </a:lnTo>
                  <a:lnTo>
                    <a:pt x="0" y="78"/>
                  </a:lnTo>
                  <a:lnTo>
                    <a:pt x="0" y="64"/>
                  </a:lnTo>
                  <a:lnTo>
                    <a:pt x="4" y="49"/>
                  </a:lnTo>
                  <a:lnTo>
                    <a:pt x="4" y="49"/>
                  </a:lnTo>
                  <a:lnTo>
                    <a:pt x="11" y="35"/>
                  </a:lnTo>
                  <a:lnTo>
                    <a:pt x="19" y="24"/>
                  </a:lnTo>
                  <a:lnTo>
                    <a:pt x="30" y="14"/>
                  </a:lnTo>
                  <a:lnTo>
                    <a:pt x="43" y="7"/>
                  </a:lnTo>
                  <a:lnTo>
                    <a:pt x="57" y="2"/>
                  </a:lnTo>
                  <a:lnTo>
                    <a:pt x="70" y="0"/>
                  </a:lnTo>
                  <a:lnTo>
                    <a:pt x="85" y="0"/>
                  </a:lnTo>
                  <a:lnTo>
                    <a:pt x="100" y="4"/>
                  </a:lnTo>
                  <a:lnTo>
                    <a:pt x="10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7" name="Freeform 703"/>
            <p:cNvSpPr>
              <a:spLocks/>
            </p:cNvSpPr>
            <p:nvPr/>
          </p:nvSpPr>
          <p:spPr bwMode="auto">
            <a:xfrm>
              <a:off x="2184520" y="790732"/>
              <a:ext cx="686000" cy="360605"/>
            </a:xfrm>
            <a:custGeom>
              <a:avLst/>
              <a:gdLst>
                <a:gd name="T0" fmla="*/ 565 w 565"/>
                <a:gd name="T1" fmla="*/ 69 h 297"/>
                <a:gd name="T2" fmla="*/ 457 w 565"/>
                <a:gd name="T3" fmla="*/ 297 h 297"/>
                <a:gd name="T4" fmla="*/ 118 w 565"/>
                <a:gd name="T5" fmla="*/ 297 h 297"/>
                <a:gd name="T6" fmla="*/ 0 w 565"/>
                <a:gd name="T7" fmla="*/ 84 h 297"/>
                <a:gd name="T8" fmla="*/ 0 w 565"/>
                <a:gd name="T9" fmla="*/ 84 h 297"/>
                <a:gd name="T10" fmla="*/ 9 w 565"/>
                <a:gd name="T11" fmla="*/ 76 h 297"/>
                <a:gd name="T12" fmla="*/ 21 w 565"/>
                <a:gd name="T13" fmla="*/ 67 h 297"/>
                <a:gd name="T14" fmla="*/ 39 w 565"/>
                <a:gd name="T15" fmla="*/ 58 h 297"/>
                <a:gd name="T16" fmla="*/ 60 w 565"/>
                <a:gd name="T17" fmla="*/ 47 h 297"/>
                <a:gd name="T18" fmla="*/ 87 w 565"/>
                <a:gd name="T19" fmla="*/ 35 h 297"/>
                <a:gd name="T20" fmla="*/ 118 w 565"/>
                <a:gd name="T21" fmla="*/ 24 h 297"/>
                <a:gd name="T22" fmla="*/ 154 w 565"/>
                <a:gd name="T23" fmla="*/ 15 h 297"/>
                <a:gd name="T24" fmla="*/ 193 w 565"/>
                <a:gd name="T25" fmla="*/ 7 h 297"/>
                <a:gd name="T26" fmla="*/ 213 w 565"/>
                <a:gd name="T27" fmla="*/ 4 h 297"/>
                <a:gd name="T28" fmla="*/ 235 w 565"/>
                <a:gd name="T29" fmla="*/ 1 h 297"/>
                <a:gd name="T30" fmla="*/ 258 w 565"/>
                <a:gd name="T31" fmla="*/ 0 h 297"/>
                <a:gd name="T32" fmla="*/ 282 w 565"/>
                <a:gd name="T33" fmla="*/ 0 h 297"/>
                <a:gd name="T34" fmla="*/ 306 w 565"/>
                <a:gd name="T35" fmla="*/ 0 h 297"/>
                <a:gd name="T36" fmla="*/ 332 w 565"/>
                <a:gd name="T37" fmla="*/ 3 h 297"/>
                <a:gd name="T38" fmla="*/ 357 w 565"/>
                <a:gd name="T39" fmla="*/ 5 h 297"/>
                <a:gd name="T40" fmla="*/ 386 w 565"/>
                <a:gd name="T41" fmla="*/ 9 h 297"/>
                <a:gd name="T42" fmla="*/ 413 w 565"/>
                <a:gd name="T43" fmla="*/ 15 h 297"/>
                <a:gd name="T44" fmla="*/ 442 w 565"/>
                <a:gd name="T45" fmla="*/ 23 h 297"/>
                <a:gd name="T46" fmla="*/ 472 w 565"/>
                <a:gd name="T47" fmla="*/ 31 h 297"/>
                <a:gd name="T48" fmla="*/ 502 w 565"/>
                <a:gd name="T49" fmla="*/ 42 h 297"/>
                <a:gd name="T50" fmla="*/ 533 w 565"/>
                <a:gd name="T51" fmla="*/ 55 h 297"/>
                <a:gd name="T52" fmla="*/ 565 w 565"/>
                <a:gd name="T53" fmla="*/ 69 h 297"/>
                <a:gd name="T54" fmla="*/ 565 w 565"/>
                <a:gd name="T55" fmla="*/ 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65" h="297">
                  <a:moveTo>
                    <a:pt x="565" y="69"/>
                  </a:moveTo>
                  <a:lnTo>
                    <a:pt x="457" y="297"/>
                  </a:lnTo>
                  <a:lnTo>
                    <a:pt x="118" y="297"/>
                  </a:lnTo>
                  <a:lnTo>
                    <a:pt x="0" y="84"/>
                  </a:lnTo>
                  <a:lnTo>
                    <a:pt x="0" y="84"/>
                  </a:lnTo>
                  <a:lnTo>
                    <a:pt x="9" y="76"/>
                  </a:lnTo>
                  <a:lnTo>
                    <a:pt x="21" y="67"/>
                  </a:lnTo>
                  <a:lnTo>
                    <a:pt x="39" y="58"/>
                  </a:lnTo>
                  <a:lnTo>
                    <a:pt x="60" y="47"/>
                  </a:lnTo>
                  <a:lnTo>
                    <a:pt x="87" y="35"/>
                  </a:lnTo>
                  <a:lnTo>
                    <a:pt x="118" y="24"/>
                  </a:lnTo>
                  <a:lnTo>
                    <a:pt x="154" y="15"/>
                  </a:lnTo>
                  <a:lnTo>
                    <a:pt x="193" y="7"/>
                  </a:lnTo>
                  <a:lnTo>
                    <a:pt x="213" y="4"/>
                  </a:lnTo>
                  <a:lnTo>
                    <a:pt x="235" y="1"/>
                  </a:lnTo>
                  <a:lnTo>
                    <a:pt x="258" y="0"/>
                  </a:lnTo>
                  <a:lnTo>
                    <a:pt x="282" y="0"/>
                  </a:lnTo>
                  <a:lnTo>
                    <a:pt x="306" y="0"/>
                  </a:lnTo>
                  <a:lnTo>
                    <a:pt x="332" y="3"/>
                  </a:lnTo>
                  <a:lnTo>
                    <a:pt x="357" y="5"/>
                  </a:lnTo>
                  <a:lnTo>
                    <a:pt x="386" y="9"/>
                  </a:lnTo>
                  <a:lnTo>
                    <a:pt x="413" y="15"/>
                  </a:lnTo>
                  <a:lnTo>
                    <a:pt x="442" y="23"/>
                  </a:lnTo>
                  <a:lnTo>
                    <a:pt x="472" y="31"/>
                  </a:lnTo>
                  <a:lnTo>
                    <a:pt x="502" y="42"/>
                  </a:lnTo>
                  <a:lnTo>
                    <a:pt x="533" y="55"/>
                  </a:lnTo>
                  <a:lnTo>
                    <a:pt x="565" y="69"/>
                  </a:lnTo>
                  <a:lnTo>
                    <a:pt x="565" y="69"/>
                  </a:lnTo>
                  <a:close/>
                </a:path>
              </a:pathLst>
            </a:custGeom>
            <a:solidFill>
              <a:srgbClr val="DAD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8" name="Freeform 704"/>
            <p:cNvSpPr>
              <a:spLocks/>
            </p:cNvSpPr>
            <p:nvPr/>
          </p:nvSpPr>
          <p:spPr bwMode="auto">
            <a:xfrm>
              <a:off x="2451635" y="790732"/>
              <a:ext cx="150556" cy="360605"/>
            </a:xfrm>
            <a:custGeom>
              <a:avLst/>
              <a:gdLst>
                <a:gd name="T0" fmla="*/ 27 w 124"/>
                <a:gd name="T1" fmla="*/ 0 h 297"/>
                <a:gd name="T2" fmla="*/ 0 w 124"/>
                <a:gd name="T3" fmla="*/ 235 h 297"/>
                <a:gd name="T4" fmla="*/ 62 w 124"/>
                <a:gd name="T5" fmla="*/ 297 h 297"/>
                <a:gd name="T6" fmla="*/ 124 w 124"/>
                <a:gd name="T7" fmla="*/ 235 h 297"/>
                <a:gd name="T8" fmla="*/ 92 w 124"/>
                <a:gd name="T9" fmla="*/ 0 h 297"/>
                <a:gd name="T10" fmla="*/ 27 w 124"/>
                <a:gd name="T11" fmla="*/ 0 h 297"/>
              </a:gdLst>
              <a:ahLst/>
              <a:cxnLst>
                <a:cxn ang="0">
                  <a:pos x="T0" y="T1"/>
                </a:cxn>
                <a:cxn ang="0">
                  <a:pos x="T2" y="T3"/>
                </a:cxn>
                <a:cxn ang="0">
                  <a:pos x="T4" y="T5"/>
                </a:cxn>
                <a:cxn ang="0">
                  <a:pos x="T6" y="T7"/>
                </a:cxn>
                <a:cxn ang="0">
                  <a:pos x="T8" y="T9"/>
                </a:cxn>
                <a:cxn ang="0">
                  <a:pos x="T10" y="T11"/>
                </a:cxn>
              </a:cxnLst>
              <a:rect l="0" t="0" r="r" b="b"/>
              <a:pathLst>
                <a:path w="124" h="297">
                  <a:moveTo>
                    <a:pt x="27" y="0"/>
                  </a:moveTo>
                  <a:lnTo>
                    <a:pt x="0" y="235"/>
                  </a:lnTo>
                  <a:lnTo>
                    <a:pt x="62" y="297"/>
                  </a:lnTo>
                  <a:lnTo>
                    <a:pt x="124" y="235"/>
                  </a:lnTo>
                  <a:lnTo>
                    <a:pt x="92" y="0"/>
                  </a:lnTo>
                  <a:lnTo>
                    <a:pt x="27" y="0"/>
                  </a:lnTo>
                  <a:close/>
                </a:path>
              </a:pathLst>
            </a:custGeom>
            <a:solidFill>
              <a:srgbClr val="6858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9" name="Freeform 705"/>
            <p:cNvSpPr>
              <a:spLocks/>
            </p:cNvSpPr>
            <p:nvPr/>
          </p:nvSpPr>
          <p:spPr bwMode="auto">
            <a:xfrm>
              <a:off x="2303508" y="420413"/>
              <a:ext cx="483235" cy="567012"/>
            </a:xfrm>
            <a:custGeom>
              <a:avLst/>
              <a:gdLst>
                <a:gd name="T0" fmla="*/ 126 w 398"/>
                <a:gd name="T1" fmla="*/ 447 h 467"/>
                <a:gd name="T2" fmla="*/ 124 w 398"/>
                <a:gd name="T3" fmla="*/ 443 h 467"/>
                <a:gd name="T4" fmla="*/ 151 w 398"/>
                <a:gd name="T5" fmla="*/ 449 h 467"/>
                <a:gd name="T6" fmla="*/ 187 w 398"/>
                <a:gd name="T7" fmla="*/ 460 h 467"/>
                <a:gd name="T8" fmla="*/ 230 w 398"/>
                <a:gd name="T9" fmla="*/ 467 h 467"/>
                <a:gd name="T10" fmla="*/ 265 w 398"/>
                <a:gd name="T11" fmla="*/ 466 h 467"/>
                <a:gd name="T12" fmla="*/ 289 w 398"/>
                <a:gd name="T13" fmla="*/ 460 h 467"/>
                <a:gd name="T14" fmla="*/ 312 w 398"/>
                <a:gd name="T15" fmla="*/ 449 h 467"/>
                <a:gd name="T16" fmla="*/ 334 w 398"/>
                <a:gd name="T17" fmla="*/ 433 h 467"/>
                <a:gd name="T18" fmla="*/ 354 w 398"/>
                <a:gd name="T19" fmla="*/ 410 h 467"/>
                <a:gd name="T20" fmla="*/ 371 w 398"/>
                <a:gd name="T21" fmla="*/ 381 h 467"/>
                <a:gd name="T22" fmla="*/ 386 w 398"/>
                <a:gd name="T23" fmla="*/ 343 h 467"/>
                <a:gd name="T24" fmla="*/ 392 w 398"/>
                <a:gd name="T25" fmla="*/ 321 h 467"/>
                <a:gd name="T26" fmla="*/ 397 w 398"/>
                <a:gd name="T27" fmla="*/ 286 h 467"/>
                <a:gd name="T28" fmla="*/ 398 w 398"/>
                <a:gd name="T29" fmla="*/ 244 h 467"/>
                <a:gd name="T30" fmla="*/ 396 w 398"/>
                <a:gd name="T31" fmla="*/ 200 h 467"/>
                <a:gd name="T32" fmla="*/ 386 w 398"/>
                <a:gd name="T33" fmla="*/ 154 h 467"/>
                <a:gd name="T34" fmla="*/ 384 w 398"/>
                <a:gd name="T35" fmla="*/ 140 h 467"/>
                <a:gd name="T36" fmla="*/ 380 w 398"/>
                <a:gd name="T37" fmla="*/ 127 h 467"/>
                <a:gd name="T38" fmla="*/ 361 w 398"/>
                <a:gd name="T39" fmla="*/ 85 h 467"/>
                <a:gd name="T40" fmla="*/ 344 w 398"/>
                <a:gd name="T41" fmla="*/ 61 h 467"/>
                <a:gd name="T42" fmla="*/ 338 w 398"/>
                <a:gd name="T43" fmla="*/ 55 h 467"/>
                <a:gd name="T44" fmla="*/ 324 w 398"/>
                <a:gd name="T45" fmla="*/ 48 h 467"/>
                <a:gd name="T46" fmla="*/ 305 w 398"/>
                <a:gd name="T47" fmla="*/ 34 h 467"/>
                <a:gd name="T48" fmla="*/ 284 w 398"/>
                <a:gd name="T49" fmla="*/ 21 h 467"/>
                <a:gd name="T50" fmla="*/ 246 w 398"/>
                <a:gd name="T51" fmla="*/ 7 h 467"/>
                <a:gd name="T52" fmla="*/ 208 w 398"/>
                <a:gd name="T53" fmla="*/ 1 h 467"/>
                <a:gd name="T54" fmla="*/ 170 w 398"/>
                <a:gd name="T55" fmla="*/ 3 h 467"/>
                <a:gd name="T56" fmla="*/ 134 w 398"/>
                <a:gd name="T57" fmla="*/ 11 h 467"/>
                <a:gd name="T58" fmla="*/ 100 w 398"/>
                <a:gd name="T59" fmla="*/ 26 h 467"/>
                <a:gd name="T60" fmla="*/ 69 w 398"/>
                <a:gd name="T61" fmla="*/ 47 h 467"/>
                <a:gd name="T62" fmla="*/ 42 w 398"/>
                <a:gd name="T63" fmla="*/ 75 h 467"/>
                <a:gd name="T64" fmla="*/ 20 w 398"/>
                <a:gd name="T65" fmla="*/ 109 h 467"/>
                <a:gd name="T66" fmla="*/ 14 w 398"/>
                <a:gd name="T67" fmla="*/ 124 h 467"/>
                <a:gd name="T68" fmla="*/ 4 w 398"/>
                <a:gd name="T69" fmla="*/ 155 h 467"/>
                <a:gd name="T70" fmla="*/ 0 w 398"/>
                <a:gd name="T71" fmla="*/ 188 h 467"/>
                <a:gd name="T72" fmla="*/ 2 w 398"/>
                <a:gd name="T73" fmla="*/ 219 h 467"/>
                <a:gd name="T74" fmla="*/ 4 w 398"/>
                <a:gd name="T75" fmla="*/ 233 h 467"/>
                <a:gd name="T76" fmla="*/ 10 w 398"/>
                <a:gd name="T77" fmla="*/ 294 h 467"/>
                <a:gd name="T78" fmla="*/ 23 w 398"/>
                <a:gd name="T79" fmla="*/ 343 h 467"/>
                <a:gd name="T80" fmla="*/ 43 w 398"/>
                <a:gd name="T81" fmla="*/ 379 h 467"/>
                <a:gd name="T82" fmla="*/ 65 w 398"/>
                <a:gd name="T83" fmla="*/ 408 h 467"/>
                <a:gd name="T84" fmla="*/ 88 w 398"/>
                <a:gd name="T85" fmla="*/ 426 h 467"/>
                <a:gd name="T86" fmla="*/ 107 w 398"/>
                <a:gd name="T87" fmla="*/ 439 h 467"/>
                <a:gd name="T88" fmla="*/ 126 w 398"/>
                <a:gd name="T89" fmla="*/ 44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8" h="467">
                  <a:moveTo>
                    <a:pt x="126" y="447"/>
                  </a:moveTo>
                  <a:lnTo>
                    <a:pt x="126" y="447"/>
                  </a:lnTo>
                  <a:lnTo>
                    <a:pt x="124" y="444"/>
                  </a:lnTo>
                  <a:lnTo>
                    <a:pt x="124" y="443"/>
                  </a:lnTo>
                  <a:lnTo>
                    <a:pt x="130" y="443"/>
                  </a:lnTo>
                  <a:lnTo>
                    <a:pt x="151" y="449"/>
                  </a:lnTo>
                  <a:lnTo>
                    <a:pt x="168" y="455"/>
                  </a:lnTo>
                  <a:lnTo>
                    <a:pt x="187" y="460"/>
                  </a:lnTo>
                  <a:lnTo>
                    <a:pt x="207" y="464"/>
                  </a:lnTo>
                  <a:lnTo>
                    <a:pt x="230" y="467"/>
                  </a:lnTo>
                  <a:lnTo>
                    <a:pt x="253" y="467"/>
                  </a:lnTo>
                  <a:lnTo>
                    <a:pt x="265" y="466"/>
                  </a:lnTo>
                  <a:lnTo>
                    <a:pt x="277" y="463"/>
                  </a:lnTo>
                  <a:lnTo>
                    <a:pt x="289" y="460"/>
                  </a:lnTo>
                  <a:lnTo>
                    <a:pt x="300" y="455"/>
                  </a:lnTo>
                  <a:lnTo>
                    <a:pt x="312" y="449"/>
                  </a:lnTo>
                  <a:lnTo>
                    <a:pt x="323" y="441"/>
                  </a:lnTo>
                  <a:lnTo>
                    <a:pt x="334" y="433"/>
                  </a:lnTo>
                  <a:lnTo>
                    <a:pt x="344" y="422"/>
                  </a:lnTo>
                  <a:lnTo>
                    <a:pt x="354" y="410"/>
                  </a:lnTo>
                  <a:lnTo>
                    <a:pt x="363" y="397"/>
                  </a:lnTo>
                  <a:lnTo>
                    <a:pt x="371" y="381"/>
                  </a:lnTo>
                  <a:lnTo>
                    <a:pt x="380" y="363"/>
                  </a:lnTo>
                  <a:lnTo>
                    <a:pt x="386" y="343"/>
                  </a:lnTo>
                  <a:lnTo>
                    <a:pt x="392" y="321"/>
                  </a:lnTo>
                  <a:lnTo>
                    <a:pt x="392" y="321"/>
                  </a:lnTo>
                  <a:lnTo>
                    <a:pt x="394" y="305"/>
                  </a:lnTo>
                  <a:lnTo>
                    <a:pt x="397" y="286"/>
                  </a:lnTo>
                  <a:lnTo>
                    <a:pt x="398" y="266"/>
                  </a:lnTo>
                  <a:lnTo>
                    <a:pt x="398" y="244"/>
                  </a:lnTo>
                  <a:lnTo>
                    <a:pt x="397" y="223"/>
                  </a:lnTo>
                  <a:lnTo>
                    <a:pt x="396" y="200"/>
                  </a:lnTo>
                  <a:lnTo>
                    <a:pt x="392" y="177"/>
                  </a:lnTo>
                  <a:lnTo>
                    <a:pt x="386" y="154"/>
                  </a:lnTo>
                  <a:lnTo>
                    <a:pt x="386" y="154"/>
                  </a:lnTo>
                  <a:lnTo>
                    <a:pt x="384" y="140"/>
                  </a:lnTo>
                  <a:lnTo>
                    <a:pt x="380" y="127"/>
                  </a:lnTo>
                  <a:lnTo>
                    <a:pt x="380" y="127"/>
                  </a:lnTo>
                  <a:lnTo>
                    <a:pt x="370" y="104"/>
                  </a:lnTo>
                  <a:lnTo>
                    <a:pt x="361" y="85"/>
                  </a:lnTo>
                  <a:lnTo>
                    <a:pt x="350" y="67"/>
                  </a:lnTo>
                  <a:lnTo>
                    <a:pt x="344" y="61"/>
                  </a:lnTo>
                  <a:lnTo>
                    <a:pt x="338" y="55"/>
                  </a:lnTo>
                  <a:lnTo>
                    <a:pt x="338" y="55"/>
                  </a:lnTo>
                  <a:lnTo>
                    <a:pt x="331" y="51"/>
                  </a:lnTo>
                  <a:lnTo>
                    <a:pt x="324" y="48"/>
                  </a:lnTo>
                  <a:lnTo>
                    <a:pt x="324" y="48"/>
                  </a:lnTo>
                  <a:lnTo>
                    <a:pt x="305" y="34"/>
                  </a:lnTo>
                  <a:lnTo>
                    <a:pt x="284" y="21"/>
                  </a:lnTo>
                  <a:lnTo>
                    <a:pt x="284" y="21"/>
                  </a:lnTo>
                  <a:lnTo>
                    <a:pt x="265" y="13"/>
                  </a:lnTo>
                  <a:lnTo>
                    <a:pt x="246" y="7"/>
                  </a:lnTo>
                  <a:lnTo>
                    <a:pt x="227" y="3"/>
                  </a:lnTo>
                  <a:lnTo>
                    <a:pt x="208" y="1"/>
                  </a:lnTo>
                  <a:lnTo>
                    <a:pt x="189" y="0"/>
                  </a:lnTo>
                  <a:lnTo>
                    <a:pt x="170" y="3"/>
                  </a:lnTo>
                  <a:lnTo>
                    <a:pt x="151" y="5"/>
                  </a:lnTo>
                  <a:lnTo>
                    <a:pt x="134" y="11"/>
                  </a:lnTo>
                  <a:lnTo>
                    <a:pt x="116" y="17"/>
                  </a:lnTo>
                  <a:lnTo>
                    <a:pt x="100" y="26"/>
                  </a:lnTo>
                  <a:lnTo>
                    <a:pt x="84" y="36"/>
                  </a:lnTo>
                  <a:lnTo>
                    <a:pt x="69" y="47"/>
                  </a:lnTo>
                  <a:lnTo>
                    <a:pt x="54" y="61"/>
                  </a:lnTo>
                  <a:lnTo>
                    <a:pt x="42" y="75"/>
                  </a:lnTo>
                  <a:lnTo>
                    <a:pt x="31" y="92"/>
                  </a:lnTo>
                  <a:lnTo>
                    <a:pt x="20" y="109"/>
                  </a:lnTo>
                  <a:lnTo>
                    <a:pt x="20" y="109"/>
                  </a:lnTo>
                  <a:lnTo>
                    <a:pt x="14" y="124"/>
                  </a:lnTo>
                  <a:lnTo>
                    <a:pt x="8" y="139"/>
                  </a:lnTo>
                  <a:lnTo>
                    <a:pt x="4" y="155"/>
                  </a:lnTo>
                  <a:lnTo>
                    <a:pt x="2" y="171"/>
                  </a:lnTo>
                  <a:lnTo>
                    <a:pt x="0" y="188"/>
                  </a:lnTo>
                  <a:lnTo>
                    <a:pt x="0" y="202"/>
                  </a:lnTo>
                  <a:lnTo>
                    <a:pt x="2" y="219"/>
                  </a:lnTo>
                  <a:lnTo>
                    <a:pt x="4" y="233"/>
                  </a:lnTo>
                  <a:lnTo>
                    <a:pt x="4" y="233"/>
                  </a:lnTo>
                  <a:lnTo>
                    <a:pt x="6" y="266"/>
                  </a:lnTo>
                  <a:lnTo>
                    <a:pt x="10" y="294"/>
                  </a:lnTo>
                  <a:lnTo>
                    <a:pt x="15" y="320"/>
                  </a:lnTo>
                  <a:lnTo>
                    <a:pt x="23" y="343"/>
                  </a:lnTo>
                  <a:lnTo>
                    <a:pt x="33" y="363"/>
                  </a:lnTo>
                  <a:lnTo>
                    <a:pt x="43" y="379"/>
                  </a:lnTo>
                  <a:lnTo>
                    <a:pt x="54" y="394"/>
                  </a:lnTo>
                  <a:lnTo>
                    <a:pt x="65" y="408"/>
                  </a:lnTo>
                  <a:lnTo>
                    <a:pt x="76" y="418"/>
                  </a:lnTo>
                  <a:lnTo>
                    <a:pt x="88" y="426"/>
                  </a:lnTo>
                  <a:lnTo>
                    <a:pt x="97" y="433"/>
                  </a:lnTo>
                  <a:lnTo>
                    <a:pt x="107" y="439"/>
                  </a:lnTo>
                  <a:lnTo>
                    <a:pt x="120" y="444"/>
                  </a:lnTo>
                  <a:lnTo>
                    <a:pt x="126" y="447"/>
                  </a:lnTo>
                  <a:lnTo>
                    <a:pt x="126" y="447"/>
                  </a:lnTo>
                  <a:close/>
                </a:path>
              </a:pathLst>
            </a:custGeom>
            <a:solidFill>
              <a:srgbClr val="F59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0" name="Freeform 706"/>
            <p:cNvSpPr>
              <a:spLocks/>
            </p:cNvSpPr>
            <p:nvPr/>
          </p:nvSpPr>
          <p:spPr bwMode="auto">
            <a:xfrm>
              <a:off x="2399427" y="529687"/>
              <a:ext cx="241618" cy="383674"/>
            </a:xfrm>
            <a:custGeom>
              <a:avLst/>
              <a:gdLst>
                <a:gd name="T0" fmla="*/ 182 w 199"/>
                <a:gd name="T1" fmla="*/ 308 h 316"/>
                <a:gd name="T2" fmla="*/ 130 w 199"/>
                <a:gd name="T3" fmla="*/ 278 h 316"/>
                <a:gd name="T4" fmla="*/ 83 w 199"/>
                <a:gd name="T5" fmla="*/ 238 h 316"/>
                <a:gd name="T6" fmla="*/ 63 w 199"/>
                <a:gd name="T7" fmla="*/ 197 h 316"/>
                <a:gd name="T8" fmla="*/ 108 w 199"/>
                <a:gd name="T9" fmla="*/ 223 h 316"/>
                <a:gd name="T10" fmla="*/ 143 w 199"/>
                <a:gd name="T11" fmla="*/ 235 h 316"/>
                <a:gd name="T12" fmla="*/ 156 w 199"/>
                <a:gd name="T13" fmla="*/ 235 h 316"/>
                <a:gd name="T14" fmla="*/ 156 w 199"/>
                <a:gd name="T15" fmla="*/ 234 h 316"/>
                <a:gd name="T16" fmla="*/ 120 w 199"/>
                <a:gd name="T17" fmla="*/ 223 h 316"/>
                <a:gd name="T18" fmla="*/ 62 w 199"/>
                <a:gd name="T19" fmla="*/ 193 h 316"/>
                <a:gd name="T20" fmla="*/ 52 w 199"/>
                <a:gd name="T21" fmla="*/ 154 h 316"/>
                <a:gd name="T22" fmla="*/ 102 w 199"/>
                <a:gd name="T23" fmla="*/ 169 h 316"/>
                <a:gd name="T24" fmla="*/ 153 w 199"/>
                <a:gd name="T25" fmla="*/ 176 h 316"/>
                <a:gd name="T26" fmla="*/ 155 w 199"/>
                <a:gd name="T27" fmla="*/ 174 h 316"/>
                <a:gd name="T28" fmla="*/ 76 w 199"/>
                <a:gd name="T29" fmla="*/ 161 h 316"/>
                <a:gd name="T30" fmla="*/ 52 w 199"/>
                <a:gd name="T31" fmla="*/ 152 h 316"/>
                <a:gd name="T32" fmla="*/ 66 w 199"/>
                <a:gd name="T33" fmla="*/ 130 h 316"/>
                <a:gd name="T34" fmla="*/ 82 w 199"/>
                <a:gd name="T35" fmla="*/ 123 h 316"/>
                <a:gd name="T36" fmla="*/ 82 w 199"/>
                <a:gd name="T37" fmla="*/ 122 h 316"/>
                <a:gd name="T38" fmla="*/ 48 w 199"/>
                <a:gd name="T39" fmla="*/ 131 h 316"/>
                <a:gd name="T40" fmla="*/ 45 w 199"/>
                <a:gd name="T41" fmla="*/ 116 h 316"/>
                <a:gd name="T42" fmla="*/ 87 w 199"/>
                <a:gd name="T43" fmla="*/ 73 h 316"/>
                <a:gd name="T44" fmla="*/ 86 w 199"/>
                <a:gd name="T45" fmla="*/ 72 h 316"/>
                <a:gd name="T46" fmla="*/ 56 w 199"/>
                <a:gd name="T47" fmla="*/ 106 h 316"/>
                <a:gd name="T48" fmla="*/ 39 w 199"/>
                <a:gd name="T49" fmla="*/ 71 h 316"/>
                <a:gd name="T50" fmla="*/ 33 w 199"/>
                <a:gd name="T51" fmla="*/ 0 h 316"/>
                <a:gd name="T52" fmla="*/ 37 w 199"/>
                <a:gd name="T53" fmla="*/ 62 h 316"/>
                <a:gd name="T54" fmla="*/ 35 w 199"/>
                <a:gd name="T55" fmla="*/ 80 h 316"/>
                <a:gd name="T56" fmla="*/ 14 w 199"/>
                <a:gd name="T57" fmla="*/ 64 h 316"/>
                <a:gd name="T58" fmla="*/ 27 w 199"/>
                <a:gd name="T59" fmla="*/ 76 h 316"/>
                <a:gd name="T60" fmla="*/ 39 w 199"/>
                <a:gd name="T61" fmla="*/ 83 h 316"/>
                <a:gd name="T62" fmla="*/ 44 w 199"/>
                <a:gd name="T63" fmla="*/ 134 h 316"/>
                <a:gd name="T64" fmla="*/ 47 w 199"/>
                <a:gd name="T65" fmla="*/ 183 h 316"/>
                <a:gd name="T66" fmla="*/ 14 w 199"/>
                <a:gd name="T67" fmla="*/ 199 h 316"/>
                <a:gd name="T68" fmla="*/ 0 w 199"/>
                <a:gd name="T69" fmla="*/ 206 h 316"/>
                <a:gd name="T70" fmla="*/ 1 w 199"/>
                <a:gd name="T71" fmla="*/ 206 h 316"/>
                <a:gd name="T72" fmla="*/ 36 w 199"/>
                <a:gd name="T73" fmla="*/ 195 h 316"/>
                <a:gd name="T74" fmla="*/ 54 w 199"/>
                <a:gd name="T75" fmla="*/ 180 h 316"/>
                <a:gd name="T76" fmla="*/ 60 w 199"/>
                <a:gd name="T77" fmla="*/ 211 h 316"/>
                <a:gd name="T78" fmla="*/ 35 w 199"/>
                <a:gd name="T79" fmla="*/ 239 h 316"/>
                <a:gd name="T80" fmla="*/ 25 w 199"/>
                <a:gd name="T81" fmla="*/ 247 h 316"/>
                <a:gd name="T82" fmla="*/ 36 w 199"/>
                <a:gd name="T83" fmla="*/ 241 h 316"/>
                <a:gd name="T84" fmla="*/ 62 w 199"/>
                <a:gd name="T85" fmla="*/ 214 h 316"/>
                <a:gd name="T86" fmla="*/ 68 w 199"/>
                <a:gd name="T87" fmla="*/ 238 h 316"/>
                <a:gd name="T88" fmla="*/ 58 w 199"/>
                <a:gd name="T89" fmla="*/ 269 h 316"/>
                <a:gd name="T90" fmla="*/ 43 w 199"/>
                <a:gd name="T91" fmla="*/ 293 h 316"/>
                <a:gd name="T92" fmla="*/ 44 w 199"/>
                <a:gd name="T93" fmla="*/ 295 h 316"/>
                <a:gd name="T94" fmla="*/ 66 w 199"/>
                <a:gd name="T95" fmla="*/ 257 h 316"/>
                <a:gd name="T96" fmla="*/ 82 w 199"/>
                <a:gd name="T97" fmla="*/ 270 h 316"/>
                <a:gd name="T98" fmla="*/ 99 w 199"/>
                <a:gd name="T99" fmla="*/ 293 h 316"/>
                <a:gd name="T100" fmla="*/ 85 w 199"/>
                <a:gd name="T101" fmla="*/ 264 h 316"/>
                <a:gd name="T102" fmla="*/ 83 w 199"/>
                <a:gd name="T103" fmla="*/ 242 h 316"/>
                <a:gd name="T104" fmla="*/ 120 w 199"/>
                <a:gd name="T105" fmla="*/ 272 h 316"/>
                <a:gd name="T106" fmla="*/ 176 w 199"/>
                <a:gd name="T107" fmla="*/ 309 h 316"/>
                <a:gd name="T108" fmla="*/ 197 w 199"/>
                <a:gd name="T109" fmla="*/ 316 h 316"/>
                <a:gd name="T110" fmla="*/ 198 w 199"/>
                <a:gd name="T111" fmla="*/ 315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9" h="316">
                  <a:moveTo>
                    <a:pt x="198" y="315"/>
                  </a:moveTo>
                  <a:lnTo>
                    <a:pt x="198" y="315"/>
                  </a:lnTo>
                  <a:lnTo>
                    <a:pt x="182" y="308"/>
                  </a:lnTo>
                  <a:lnTo>
                    <a:pt x="164" y="299"/>
                  </a:lnTo>
                  <a:lnTo>
                    <a:pt x="147" y="289"/>
                  </a:lnTo>
                  <a:lnTo>
                    <a:pt x="130" y="278"/>
                  </a:lnTo>
                  <a:lnTo>
                    <a:pt x="114" y="265"/>
                  </a:lnTo>
                  <a:lnTo>
                    <a:pt x="98" y="253"/>
                  </a:lnTo>
                  <a:lnTo>
                    <a:pt x="83" y="238"/>
                  </a:lnTo>
                  <a:lnTo>
                    <a:pt x="70" y="223"/>
                  </a:lnTo>
                  <a:lnTo>
                    <a:pt x="70" y="223"/>
                  </a:lnTo>
                  <a:lnTo>
                    <a:pt x="63" y="197"/>
                  </a:lnTo>
                  <a:lnTo>
                    <a:pt x="63" y="197"/>
                  </a:lnTo>
                  <a:lnTo>
                    <a:pt x="85" y="211"/>
                  </a:lnTo>
                  <a:lnTo>
                    <a:pt x="108" y="223"/>
                  </a:lnTo>
                  <a:lnTo>
                    <a:pt x="118" y="227"/>
                  </a:lnTo>
                  <a:lnTo>
                    <a:pt x="130" y="233"/>
                  </a:lnTo>
                  <a:lnTo>
                    <a:pt x="143" y="235"/>
                  </a:lnTo>
                  <a:lnTo>
                    <a:pt x="155" y="237"/>
                  </a:lnTo>
                  <a:lnTo>
                    <a:pt x="155" y="237"/>
                  </a:lnTo>
                  <a:lnTo>
                    <a:pt x="156" y="235"/>
                  </a:lnTo>
                  <a:lnTo>
                    <a:pt x="156" y="234"/>
                  </a:lnTo>
                  <a:lnTo>
                    <a:pt x="156" y="234"/>
                  </a:lnTo>
                  <a:lnTo>
                    <a:pt x="156" y="234"/>
                  </a:lnTo>
                  <a:lnTo>
                    <a:pt x="143" y="231"/>
                  </a:lnTo>
                  <a:lnTo>
                    <a:pt x="130" y="228"/>
                  </a:lnTo>
                  <a:lnTo>
                    <a:pt x="120" y="223"/>
                  </a:lnTo>
                  <a:lnTo>
                    <a:pt x="108" y="218"/>
                  </a:lnTo>
                  <a:lnTo>
                    <a:pt x="85" y="206"/>
                  </a:lnTo>
                  <a:lnTo>
                    <a:pt x="62" y="193"/>
                  </a:lnTo>
                  <a:lnTo>
                    <a:pt x="62" y="193"/>
                  </a:lnTo>
                  <a:lnTo>
                    <a:pt x="52" y="154"/>
                  </a:lnTo>
                  <a:lnTo>
                    <a:pt x="52" y="154"/>
                  </a:lnTo>
                  <a:lnTo>
                    <a:pt x="64" y="160"/>
                  </a:lnTo>
                  <a:lnTo>
                    <a:pt x="76" y="164"/>
                  </a:lnTo>
                  <a:lnTo>
                    <a:pt x="102" y="169"/>
                  </a:lnTo>
                  <a:lnTo>
                    <a:pt x="128" y="173"/>
                  </a:lnTo>
                  <a:lnTo>
                    <a:pt x="153" y="176"/>
                  </a:lnTo>
                  <a:lnTo>
                    <a:pt x="153" y="176"/>
                  </a:lnTo>
                  <a:lnTo>
                    <a:pt x="155" y="174"/>
                  </a:lnTo>
                  <a:lnTo>
                    <a:pt x="155" y="174"/>
                  </a:lnTo>
                  <a:lnTo>
                    <a:pt x="155" y="174"/>
                  </a:lnTo>
                  <a:lnTo>
                    <a:pt x="129" y="170"/>
                  </a:lnTo>
                  <a:lnTo>
                    <a:pt x="102" y="166"/>
                  </a:lnTo>
                  <a:lnTo>
                    <a:pt x="76" y="161"/>
                  </a:lnTo>
                  <a:lnTo>
                    <a:pt x="64" y="157"/>
                  </a:lnTo>
                  <a:lnTo>
                    <a:pt x="52" y="152"/>
                  </a:lnTo>
                  <a:lnTo>
                    <a:pt x="52" y="152"/>
                  </a:lnTo>
                  <a:lnTo>
                    <a:pt x="48" y="133"/>
                  </a:lnTo>
                  <a:lnTo>
                    <a:pt x="48" y="133"/>
                  </a:lnTo>
                  <a:lnTo>
                    <a:pt x="66" y="130"/>
                  </a:lnTo>
                  <a:lnTo>
                    <a:pt x="74" y="127"/>
                  </a:lnTo>
                  <a:lnTo>
                    <a:pt x="82" y="123"/>
                  </a:lnTo>
                  <a:lnTo>
                    <a:pt x="82" y="123"/>
                  </a:lnTo>
                  <a:lnTo>
                    <a:pt x="83" y="122"/>
                  </a:lnTo>
                  <a:lnTo>
                    <a:pt x="82" y="122"/>
                  </a:lnTo>
                  <a:lnTo>
                    <a:pt x="82" y="122"/>
                  </a:lnTo>
                  <a:lnTo>
                    <a:pt x="74" y="126"/>
                  </a:lnTo>
                  <a:lnTo>
                    <a:pt x="66" y="129"/>
                  </a:lnTo>
                  <a:lnTo>
                    <a:pt x="48" y="131"/>
                  </a:lnTo>
                  <a:lnTo>
                    <a:pt x="48" y="131"/>
                  </a:lnTo>
                  <a:lnTo>
                    <a:pt x="45" y="116"/>
                  </a:lnTo>
                  <a:lnTo>
                    <a:pt x="45" y="116"/>
                  </a:lnTo>
                  <a:lnTo>
                    <a:pt x="56" y="107"/>
                  </a:lnTo>
                  <a:lnTo>
                    <a:pt x="67" y="96"/>
                  </a:lnTo>
                  <a:lnTo>
                    <a:pt x="87" y="73"/>
                  </a:lnTo>
                  <a:lnTo>
                    <a:pt x="87" y="73"/>
                  </a:lnTo>
                  <a:lnTo>
                    <a:pt x="87" y="72"/>
                  </a:lnTo>
                  <a:lnTo>
                    <a:pt x="86" y="72"/>
                  </a:lnTo>
                  <a:lnTo>
                    <a:pt x="86" y="72"/>
                  </a:lnTo>
                  <a:lnTo>
                    <a:pt x="66" y="95"/>
                  </a:lnTo>
                  <a:lnTo>
                    <a:pt x="56" y="106"/>
                  </a:lnTo>
                  <a:lnTo>
                    <a:pt x="45" y="115"/>
                  </a:lnTo>
                  <a:lnTo>
                    <a:pt x="45" y="115"/>
                  </a:lnTo>
                  <a:lnTo>
                    <a:pt x="39" y="71"/>
                  </a:lnTo>
                  <a:lnTo>
                    <a:pt x="35" y="33"/>
                  </a:lnTo>
                  <a:lnTo>
                    <a:pt x="33" y="0"/>
                  </a:lnTo>
                  <a:lnTo>
                    <a:pt x="33" y="0"/>
                  </a:lnTo>
                  <a:lnTo>
                    <a:pt x="33" y="22"/>
                  </a:lnTo>
                  <a:lnTo>
                    <a:pt x="35" y="42"/>
                  </a:lnTo>
                  <a:lnTo>
                    <a:pt x="37" y="62"/>
                  </a:lnTo>
                  <a:lnTo>
                    <a:pt x="39" y="81"/>
                  </a:lnTo>
                  <a:lnTo>
                    <a:pt x="39" y="81"/>
                  </a:lnTo>
                  <a:lnTo>
                    <a:pt x="35" y="80"/>
                  </a:lnTo>
                  <a:lnTo>
                    <a:pt x="31" y="77"/>
                  </a:lnTo>
                  <a:lnTo>
                    <a:pt x="22" y="72"/>
                  </a:lnTo>
                  <a:lnTo>
                    <a:pt x="14" y="64"/>
                  </a:lnTo>
                  <a:lnTo>
                    <a:pt x="14" y="64"/>
                  </a:lnTo>
                  <a:lnTo>
                    <a:pt x="21" y="69"/>
                  </a:lnTo>
                  <a:lnTo>
                    <a:pt x="27" y="76"/>
                  </a:lnTo>
                  <a:lnTo>
                    <a:pt x="32" y="81"/>
                  </a:lnTo>
                  <a:lnTo>
                    <a:pt x="35" y="83"/>
                  </a:lnTo>
                  <a:lnTo>
                    <a:pt x="39" y="83"/>
                  </a:lnTo>
                  <a:lnTo>
                    <a:pt x="39" y="83"/>
                  </a:lnTo>
                  <a:lnTo>
                    <a:pt x="41" y="110"/>
                  </a:lnTo>
                  <a:lnTo>
                    <a:pt x="44" y="134"/>
                  </a:lnTo>
                  <a:lnTo>
                    <a:pt x="54" y="177"/>
                  </a:lnTo>
                  <a:lnTo>
                    <a:pt x="54" y="177"/>
                  </a:lnTo>
                  <a:lnTo>
                    <a:pt x="47" y="183"/>
                  </a:lnTo>
                  <a:lnTo>
                    <a:pt x="41" y="187"/>
                  </a:lnTo>
                  <a:lnTo>
                    <a:pt x="29" y="193"/>
                  </a:lnTo>
                  <a:lnTo>
                    <a:pt x="14" y="199"/>
                  </a:lnTo>
                  <a:lnTo>
                    <a:pt x="1" y="204"/>
                  </a:lnTo>
                  <a:lnTo>
                    <a:pt x="1" y="204"/>
                  </a:lnTo>
                  <a:lnTo>
                    <a:pt x="0" y="206"/>
                  </a:lnTo>
                  <a:lnTo>
                    <a:pt x="0" y="206"/>
                  </a:lnTo>
                  <a:lnTo>
                    <a:pt x="1" y="206"/>
                  </a:lnTo>
                  <a:lnTo>
                    <a:pt x="1" y="206"/>
                  </a:lnTo>
                  <a:lnTo>
                    <a:pt x="14" y="203"/>
                  </a:lnTo>
                  <a:lnTo>
                    <a:pt x="29" y="197"/>
                  </a:lnTo>
                  <a:lnTo>
                    <a:pt x="36" y="195"/>
                  </a:lnTo>
                  <a:lnTo>
                    <a:pt x="43" y="191"/>
                  </a:lnTo>
                  <a:lnTo>
                    <a:pt x="48" y="187"/>
                  </a:lnTo>
                  <a:lnTo>
                    <a:pt x="54" y="180"/>
                  </a:lnTo>
                  <a:lnTo>
                    <a:pt x="54" y="180"/>
                  </a:lnTo>
                  <a:lnTo>
                    <a:pt x="60" y="211"/>
                  </a:lnTo>
                  <a:lnTo>
                    <a:pt x="60" y="211"/>
                  </a:lnTo>
                  <a:lnTo>
                    <a:pt x="52" y="222"/>
                  </a:lnTo>
                  <a:lnTo>
                    <a:pt x="44" y="231"/>
                  </a:lnTo>
                  <a:lnTo>
                    <a:pt x="35" y="239"/>
                  </a:lnTo>
                  <a:lnTo>
                    <a:pt x="25" y="246"/>
                  </a:lnTo>
                  <a:lnTo>
                    <a:pt x="25" y="246"/>
                  </a:lnTo>
                  <a:lnTo>
                    <a:pt x="25" y="247"/>
                  </a:lnTo>
                  <a:lnTo>
                    <a:pt x="27" y="247"/>
                  </a:lnTo>
                  <a:lnTo>
                    <a:pt x="27" y="247"/>
                  </a:lnTo>
                  <a:lnTo>
                    <a:pt x="36" y="241"/>
                  </a:lnTo>
                  <a:lnTo>
                    <a:pt x="45" y="233"/>
                  </a:lnTo>
                  <a:lnTo>
                    <a:pt x="54" y="224"/>
                  </a:lnTo>
                  <a:lnTo>
                    <a:pt x="62" y="214"/>
                  </a:lnTo>
                  <a:lnTo>
                    <a:pt x="62" y="214"/>
                  </a:lnTo>
                  <a:lnTo>
                    <a:pt x="68" y="238"/>
                  </a:lnTo>
                  <a:lnTo>
                    <a:pt x="68" y="238"/>
                  </a:lnTo>
                  <a:lnTo>
                    <a:pt x="62" y="260"/>
                  </a:lnTo>
                  <a:lnTo>
                    <a:pt x="62" y="260"/>
                  </a:lnTo>
                  <a:lnTo>
                    <a:pt x="58" y="269"/>
                  </a:lnTo>
                  <a:lnTo>
                    <a:pt x="52" y="277"/>
                  </a:lnTo>
                  <a:lnTo>
                    <a:pt x="43" y="293"/>
                  </a:lnTo>
                  <a:lnTo>
                    <a:pt x="43" y="293"/>
                  </a:lnTo>
                  <a:lnTo>
                    <a:pt x="43" y="295"/>
                  </a:lnTo>
                  <a:lnTo>
                    <a:pt x="44" y="295"/>
                  </a:lnTo>
                  <a:lnTo>
                    <a:pt x="44" y="295"/>
                  </a:lnTo>
                  <a:lnTo>
                    <a:pt x="52" y="284"/>
                  </a:lnTo>
                  <a:lnTo>
                    <a:pt x="60" y="272"/>
                  </a:lnTo>
                  <a:lnTo>
                    <a:pt x="66" y="257"/>
                  </a:lnTo>
                  <a:lnTo>
                    <a:pt x="70" y="242"/>
                  </a:lnTo>
                  <a:lnTo>
                    <a:pt x="70" y="242"/>
                  </a:lnTo>
                  <a:lnTo>
                    <a:pt x="82" y="270"/>
                  </a:lnTo>
                  <a:lnTo>
                    <a:pt x="91" y="285"/>
                  </a:lnTo>
                  <a:lnTo>
                    <a:pt x="97" y="292"/>
                  </a:lnTo>
                  <a:lnTo>
                    <a:pt x="99" y="293"/>
                  </a:lnTo>
                  <a:lnTo>
                    <a:pt x="99" y="293"/>
                  </a:lnTo>
                  <a:lnTo>
                    <a:pt x="91" y="278"/>
                  </a:lnTo>
                  <a:lnTo>
                    <a:pt x="85" y="264"/>
                  </a:lnTo>
                  <a:lnTo>
                    <a:pt x="72" y="230"/>
                  </a:lnTo>
                  <a:lnTo>
                    <a:pt x="72" y="230"/>
                  </a:lnTo>
                  <a:lnTo>
                    <a:pt x="83" y="242"/>
                  </a:lnTo>
                  <a:lnTo>
                    <a:pt x="95" y="253"/>
                  </a:lnTo>
                  <a:lnTo>
                    <a:pt x="120" y="272"/>
                  </a:lnTo>
                  <a:lnTo>
                    <a:pt x="120" y="272"/>
                  </a:lnTo>
                  <a:lnTo>
                    <a:pt x="137" y="287"/>
                  </a:lnTo>
                  <a:lnTo>
                    <a:pt x="156" y="299"/>
                  </a:lnTo>
                  <a:lnTo>
                    <a:pt x="176" y="309"/>
                  </a:lnTo>
                  <a:lnTo>
                    <a:pt x="187" y="314"/>
                  </a:lnTo>
                  <a:lnTo>
                    <a:pt x="197" y="316"/>
                  </a:lnTo>
                  <a:lnTo>
                    <a:pt x="197" y="316"/>
                  </a:lnTo>
                  <a:lnTo>
                    <a:pt x="198" y="316"/>
                  </a:lnTo>
                  <a:lnTo>
                    <a:pt x="199" y="315"/>
                  </a:lnTo>
                  <a:lnTo>
                    <a:pt x="198" y="315"/>
                  </a:lnTo>
                  <a:lnTo>
                    <a:pt x="198" y="315"/>
                  </a:lnTo>
                  <a:close/>
                </a:path>
              </a:pathLst>
            </a:custGeom>
            <a:solidFill>
              <a:srgbClr val="B07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sp>
        <p:nvSpPr>
          <p:cNvPr id="148" name="矩形 147"/>
          <p:cNvSpPr/>
          <p:nvPr/>
        </p:nvSpPr>
        <p:spPr>
          <a:xfrm flipH="1" flipV="1">
            <a:off x="5613212" y="2909326"/>
            <a:ext cx="5907608" cy="815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2400">
              <a:cs typeface="+mn-ea"/>
              <a:sym typeface="+mn-lt"/>
            </a:endParaRPr>
          </a:p>
        </p:txBody>
      </p:sp>
      <p:cxnSp>
        <p:nvCxnSpPr>
          <p:cNvPr id="151" name="直线连接符 150"/>
          <p:cNvCxnSpPr/>
          <p:nvPr/>
        </p:nvCxnSpPr>
        <p:spPr>
          <a:xfrm>
            <a:off x="8271825" y="3521112"/>
            <a:ext cx="0" cy="1262908"/>
          </a:xfrm>
          <a:prstGeom prst="line">
            <a:avLst/>
          </a:prstGeom>
        </p:spPr>
        <p:style>
          <a:lnRef idx="1">
            <a:schemeClr val="accent1"/>
          </a:lnRef>
          <a:fillRef idx="0">
            <a:schemeClr val="accent1"/>
          </a:fillRef>
          <a:effectRef idx="0">
            <a:schemeClr val="accent1"/>
          </a:effectRef>
          <a:fontRef idx="minor">
            <a:schemeClr val="tx1"/>
          </a:fontRef>
        </p:style>
      </p:cxnSp>
      <p:sp>
        <p:nvSpPr>
          <p:cNvPr id="152" name="文本框 8"/>
          <p:cNvSpPr txBox="1"/>
          <p:nvPr/>
        </p:nvSpPr>
        <p:spPr>
          <a:xfrm>
            <a:off x="491209" y="1734083"/>
            <a:ext cx="2649308" cy="29460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600" dirty="0">
                <a:solidFill>
                  <a:schemeClr val="bg1"/>
                </a:solidFill>
                <a:cs typeface="+mn-ea"/>
                <a:sym typeface="+mn-lt"/>
              </a:rPr>
              <a:t>5W2H</a:t>
            </a:r>
            <a:r>
              <a:rPr lang="zh-CN" altLang="en-US" sz="1600" dirty="0">
                <a:solidFill>
                  <a:schemeClr val="bg1"/>
                </a:solidFill>
                <a:cs typeface="+mn-ea"/>
                <a:sym typeface="+mn-lt"/>
              </a:rPr>
              <a:t>分析法又叫七何分析法，是二战中美国陆军兵器修理部首创。简单、方便，易于理解、使用，富有启发意义，广泛用于企业管理和技术活动，对于决策和执行性的活动措施也非常有帮助，也有助于弥补考虑问题的疏漏。</a:t>
            </a:r>
          </a:p>
        </p:txBody>
      </p:sp>
      <p:sp>
        <p:nvSpPr>
          <p:cNvPr id="153" name="矩形 152"/>
          <p:cNvSpPr/>
          <p:nvPr/>
        </p:nvSpPr>
        <p:spPr>
          <a:xfrm>
            <a:off x="325323" y="1073902"/>
            <a:ext cx="2815194" cy="572464"/>
          </a:xfrm>
          <a:prstGeom prst="rect">
            <a:avLst/>
          </a:prstGeom>
        </p:spPr>
        <p:txBody>
          <a:bodyPr wrap="none">
            <a:spAutoFit/>
          </a:bodyPr>
          <a:lstStyle/>
          <a:p>
            <a:pPr lvl="0" algn="ctr">
              <a:lnSpc>
                <a:spcPct val="130000"/>
              </a:lnSpc>
            </a:pPr>
            <a:r>
              <a:rPr lang="en-US" altLang="zh-CN" sz="2400" b="1" dirty="0" smtClean="0">
                <a:solidFill>
                  <a:schemeClr val="bg1"/>
                </a:solidFill>
                <a:cs typeface="+mn-ea"/>
                <a:sym typeface="+mn-lt"/>
              </a:rPr>
              <a:t>5W2H</a:t>
            </a:r>
            <a:r>
              <a:rPr lang="zh-CN" altLang="en-US" sz="2400" b="1" dirty="0" smtClean="0">
                <a:solidFill>
                  <a:schemeClr val="bg1"/>
                </a:solidFill>
                <a:cs typeface="+mn-ea"/>
                <a:sym typeface="+mn-lt"/>
              </a:rPr>
              <a:t>分析法的意义</a:t>
            </a:r>
            <a:endParaRPr lang="en-US" altLang="zh-CN" sz="2400" b="1" dirty="0">
              <a:solidFill>
                <a:schemeClr val="bg1"/>
              </a:solidFill>
              <a:cs typeface="+mn-ea"/>
              <a:sym typeface="+mn-lt"/>
            </a:endParaRPr>
          </a:p>
        </p:txBody>
      </p:sp>
      <p:sp>
        <p:nvSpPr>
          <p:cNvPr id="157" name="矩形 156"/>
          <p:cNvSpPr/>
          <p:nvPr/>
        </p:nvSpPr>
        <p:spPr>
          <a:xfrm>
            <a:off x="5706730" y="1257886"/>
            <a:ext cx="2373294" cy="1172629"/>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1</a:t>
            </a:r>
            <a:r>
              <a:rPr lang="zh-CN" altLang="en-US" dirty="0">
                <a:solidFill>
                  <a:srgbClr val="00A78B"/>
                </a:solidFill>
                <a:latin typeface="arial" panose="020B0604020202020204" pitchFamily="34" charset="0"/>
              </a:rPr>
              <a:t>、可以准确界定、清晰表述问题，提高工作效率。</a:t>
            </a:r>
          </a:p>
        </p:txBody>
      </p:sp>
      <p:cxnSp>
        <p:nvCxnSpPr>
          <p:cNvPr id="158" name="直线连接符 150"/>
          <p:cNvCxnSpPr/>
          <p:nvPr/>
        </p:nvCxnSpPr>
        <p:spPr>
          <a:xfrm>
            <a:off x="8271825" y="1190612"/>
            <a:ext cx="0" cy="1262908"/>
          </a:xfrm>
          <a:prstGeom prst="line">
            <a:avLst/>
          </a:prstGeom>
        </p:spPr>
        <p:style>
          <a:lnRef idx="1">
            <a:schemeClr val="accent1"/>
          </a:lnRef>
          <a:fillRef idx="0">
            <a:schemeClr val="accent1"/>
          </a:fillRef>
          <a:effectRef idx="0">
            <a:schemeClr val="accent1"/>
          </a:effectRef>
          <a:fontRef idx="minor">
            <a:schemeClr val="tx1"/>
          </a:fontRef>
        </p:style>
      </p:cxnSp>
      <p:sp>
        <p:nvSpPr>
          <p:cNvPr id="159" name="矩形 158"/>
          <p:cNvSpPr/>
          <p:nvPr/>
        </p:nvSpPr>
        <p:spPr>
          <a:xfrm>
            <a:off x="8579924" y="1257886"/>
            <a:ext cx="2955410" cy="1172629"/>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2</a:t>
            </a:r>
            <a:r>
              <a:rPr lang="zh-CN" altLang="en-US" dirty="0">
                <a:solidFill>
                  <a:srgbClr val="00A78B"/>
                </a:solidFill>
                <a:latin typeface="arial" panose="020B0604020202020204" pitchFamily="34" charset="0"/>
              </a:rPr>
              <a:t>、有效掌控事件的本质，完全地抓住了事件的主骨架，把事件打回原形思考。</a:t>
            </a:r>
          </a:p>
        </p:txBody>
      </p:sp>
      <p:sp>
        <p:nvSpPr>
          <p:cNvPr id="160" name="矩形 159"/>
          <p:cNvSpPr/>
          <p:nvPr/>
        </p:nvSpPr>
        <p:spPr>
          <a:xfrm>
            <a:off x="5706730" y="3528793"/>
            <a:ext cx="2327875" cy="1172629"/>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3</a:t>
            </a:r>
            <a:r>
              <a:rPr lang="zh-CN" altLang="en-US" dirty="0">
                <a:solidFill>
                  <a:srgbClr val="00A78B"/>
                </a:solidFill>
                <a:latin typeface="arial" panose="020B0604020202020204" pitchFamily="34" charset="0"/>
              </a:rPr>
              <a:t>、简单、方便，易于理解、使用，富有启发意义。</a:t>
            </a:r>
          </a:p>
        </p:txBody>
      </p:sp>
      <p:sp>
        <p:nvSpPr>
          <p:cNvPr id="161" name="矩形 160"/>
          <p:cNvSpPr/>
          <p:nvPr/>
        </p:nvSpPr>
        <p:spPr>
          <a:xfrm>
            <a:off x="8472820" y="3528793"/>
            <a:ext cx="3062514" cy="1137106"/>
          </a:xfrm>
          <a:prstGeom prst="rect">
            <a:avLst/>
          </a:prstGeom>
        </p:spPr>
        <p:txBody>
          <a:bodyPr wrap="square">
            <a:spAutoFit/>
          </a:bodyPr>
          <a:lstStyle/>
          <a:p>
            <a:pPr>
              <a:lnSpc>
                <a:spcPct val="130000"/>
              </a:lnSpc>
            </a:pPr>
            <a:r>
              <a:rPr lang="en-US" altLang="zh-CN" dirty="0">
                <a:solidFill>
                  <a:srgbClr val="00A78B"/>
                </a:solidFill>
                <a:latin typeface="arial" panose="020B0604020202020204" pitchFamily="34" charset="0"/>
              </a:rPr>
              <a:t>4</a:t>
            </a:r>
            <a:r>
              <a:rPr lang="zh-CN" altLang="en-US" dirty="0">
                <a:solidFill>
                  <a:srgbClr val="00A78B"/>
                </a:solidFill>
                <a:latin typeface="arial" panose="020B0604020202020204" pitchFamily="34" charset="0"/>
              </a:rPr>
              <a:t>、有助于思路的条理化</a:t>
            </a:r>
            <a:r>
              <a:rPr lang="zh-CN" altLang="en-US" dirty="0" smtClean="0">
                <a:solidFill>
                  <a:srgbClr val="00A78B"/>
                </a:solidFill>
                <a:latin typeface="arial" panose="020B0604020202020204" pitchFamily="34" charset="0"/>
              </a:rPr>
              <a:t>，</a:t>
            </a:r>
            <a:r>
              <a:rPr lang="zh-CN" altLang="en-US" dirty="0">
                <a:solidFill>
                  <a:srgbClr val="00A78B"/>
                </a:solidFill>
                <a:latin typeface="arial" panose="020B0604020202020204" pitchFamily="34" charset="0"/>
              </a:rPr>
              <a:t>全面思考</a:t>
            </a:r>
            <a:r>
              <a:rPr lang="zh-CN" altLang="en-US" dirty="0" smtClean="0">
                <a:solidFill>
                  <a:srgbClr val="00A78B"/>
                </a:solidFill>
                <a:latin typeface="arial" panose="020B0604020202020204" pitchFamily="34" charset="0"/>
              </a:rPr>
              <a:t>问题，</a:t>
            </a:r>
            <a:r>
              <a:rPr lang="zh-CN" altLang="en-US" dirty="0">
                <a:solidFill>
                  <a:srgbClr val="00A78B"/>
                </a:solidFill>
                <a:latin typeface="arial" panose="020B0604020202020204" pitchFamily="34" charset="0"/>
              </a:rPr>
              <a:t>从而避免在流程设计中遗漏项目。</a:t>
            </a:r>
          </a:p>
        </p:txBody>
      </p:sp>
    </p:spTree>
    <p:extLst>
      <p:ext uri="{BB962C8B-B14F-4D97-AF65-F5344CB8AC3E}">
        <p14:creationId xmlns:p14="http://schemas.microsoft.com/office/powerpoint/2010/main" val="2791021770"/>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５Ｗ２</a:t>
            </a:r>
            <a:r>
              <a:rPr lang="zh-CN" altLang="en-US" dirty="0" smtClean="0"/>
              <a:t>Ｈ分析法的内容</a:t>
            </a:r>
            <a:endParaRPr lang="zh-CN" altLang="en-US" dirty="0"/>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6953" y="367738"/>
            <a:ext cx="11222182" cy="6858000"/>
          </a:xfrm>
          <a:prstGeom prst="rect">
            <a:avLst/>
          </a:prstGeom>
        </p:spPr>
      </p:pic>
      <p:sp>
        <p:nvSpPr>
          <p:cNvPr id="9" name="矩形 8"/>
          <p:cNvSpPr/>
          <p:nvPr/>
        </p:nvSpPr>
        <p:spPr>
          <a:xfrm>
            <a:off x="3881064" y="897307"/>
            <a:ext cx="6830479" cy="4247317"/>
          </a:xfrm>
          <a:prstGeom prst="rect">
            <a:avLst/>
          </a:prstGeom>
        </p:spPr>
        <p:txBody>
          <a:bodyPr wrap="square">
            <a:spAutoFit/>
          </a:bodyPr>
          <a:lstStyle/>
          <a:p>
            <a:pPr marL="457200" indent="-457200">
              <a:lnSpc>
                <a:spcPct val="150000"/>
              </a:lnSpc>
              <a:buFont typeface="+mj-ea"/>
              <a:buAutoNum type="circleNumDbPlain"/>
            </a:pPr>
            <a:r>
              <a:rPr lang="zh-CN" altLang="en-US" sz="2000" dirty="0">
                <a:solidFill>
                  <a:schemeClr val="bg1"/>
                </a:solidFill>
                <a:latin typeface="arial" panose="020B0604020202020204" pitchFamily="34" charset="0"/>
              </a:rPr>
              <a:t>为什么？为什么要这么做？理由何在？原因是什么？造成这样的结果为什么</a:t>
            </a:r>
            <a:r>
              <a:rPr lang="zh-CN" altLang="en-US" sz="2000" dirty="0" smtClean="0">
                <a:solidFill>
                  <a:schemeClr val="bg1"/>
                </a:solidFill>
                <a:latin typeface="arial" panose="020B0604020202020204" pitchFamily="34" charset="0"/>
              </a:rPr>
              <a:t>？</a:t>
            </a:r>
            <a:endParaRPr lang="en-US" altLang="zh-CN" sz="2000" dirty="0" smtClean="0">
              <a:solidFill>
                <a:schemeClr val="bg1"/>
              </a:solidFill>
              <a:latin typeface="arial" panose="020B0604020202020204" pitchFamily="34" charset="0"/>
            </a:endParaRPr>
          </a:p>
          <a:p>
            <a:pPr marL="457200" indent="-457200">
              <a:lnSpc>
                <a:spcPct val="150000"/>
              </a:lnSpc>
              <a:buFont typeface="+mj-ea"/>
              <a:buAutoNum type="circleNumDbPlain"/>
            </a:pPr>
            <a:r>
              <a:rPr lang="zh-CN" altLang="en-US" sz="2000" dirty="0" smtClean="0">
                <a:solidFill>
                  <a:schemeClr val="bg1"/>
                </a:solidFill>
                <a:latin typeface="arial" panose="020B0604020202020204" pitchFamily="34" charset="0"/>
              </a:rPr>
              <a:t>谁？由谁来承担？谁来完成？谁负责？</a:t>
            </a:r>
          </a:p>
          <a:p>
            <a:pPr marL="457200" indent="-457200">
              <a:lnSpc>
                <a:spcPct val="150000"/>
              </a:lnSpc>
              <a:buFont typeface="+mj-ea"/>
              <a:buAutoNum type="circleNumDbPlain"/>
            </a:pPr>
            <a:r>
              <a:rPr lang="zh-CN" altLang="en-US" sz="2000" dirty="0" smtClean="0">
                <a:solidFill>
                  <a:schemeClr val="bg1"/>
                </a:solidFill>
                <a:latin typeface="arial" panose="020B0604020202020204" pitchFamily="34" charset="0"/>
              </a:rPr>
              <a:t>何时</a:t>
            </a:r>
            <a:r>
              <a:rPr lang="zh-CN" altLang="en-US" sz="2000" dirty="0">
                <a:solidFill>
                  <a:schemeClr val="bg1"/>
                </a:solidFill>
                <a:latin typeface="arial" panose="020B0604020202020204" pitchFamily="34" charset="0"/>
              </a:rPr>
              <a:t>？什么时间完成？什么时机最适宜？</a:t>
            </a:r>
          </a:p>
          <a:p>
            <a:pPr marL="457200" indent="-457200">
              <a:lnSpc>
                <a:spcPct val="150000"/>
              </a:lnSpc>
              <a:buFont typeface="+mj-ea"/>
              <a:buAutoNum type="circleNumDbPlain"/>
            </a:pPr>
            <a:r>
              <a:rPr lang="zh-CN" altLang="en-US" sz="2000" dirty="0">
                <a:solidFill>
                  <a:schemeClr val="bg1"/>
                </a:solidFill>
                <a:latin typeface="arial" panose="020B0604020202020204" pitchFamily="34" charset="0"/>
              </a:rPr>
              <a:t>何处？在哪里做？从哪里</a:t>
            </a:r>
            <a:r>
              <a:rPr lang="zh-CN" altLang="en-US" sz="2000" dirty="0" smtClean="0">
                <a:solidFill>
                  <a:schemeClr val="bg1"/>
                </a:solidFill>
                <a:latin typeface="arial" panose="020B0604020202020204" pitchFamily="34" charset="0"/>
              </a:rPr>
              <a:t>入手？</a:t>
            </a:r>
            <a:endParaRPr lang="en-US" altLang="zh-CN" sz="2000" dirty="0" smtClean="0">
              <a:solidFill>
                <a:schemeClr val="bg1"/>
              </a:solidFill>
              <a:latin typeface="arial" panose="020B0604020202020204" pitchFamily="34" charset="0"/>
            </a:endParaRPr>
          </a:p>
          <a:p>
            <a:pPr marL="457200" indent="-457200">
              <a:lnSpc>
                <a:spcPct val="150000"/>
              </a:lnSpc>
              <a:buFont typeface="+mj-ea"/>
              <a:buAutoNum type="circleNumDbPlain"/>
            </a:pPr>
            <a:r>
              <a:rPr lang="zh-CN" altLang="en-US" sz="2000" dirty="0" smtClean="0">
                <a:solidFill>
                  <a:schemeClr val="bg1"/>
                </a:solidFill>
                <a:latin typeface="arial" panose="020B0604020202020204" pitchFamily="34" charset="0"/>
              </a:rPr>
              <a:t>是</a:t>
            </a:r>
            <a:r>
              <a:rPr lang="zh-CN" altLang="en-US" sz="2000" dirty="0">
                <a:solidFill>
                  <a:schemeClr val="bg1"/>
                </a:solidFill>
                <a:latin typeface="arial" panose="020B0604020202020204" pitchFamily="34" charset="0"/>
              </a:rPr>
              <a:t>什么？目的是什么？做什么工作？</a:t>
            </a:r>
          </a:p>
          <a:p>
            <a:pPr marL="457200" indent="-457200">
              <a:lnSpc>
                <a:spcPct val="150000"/>
              </a:lnSpc>
              <a:buFont typeface="+mj-ea"/>
              <a:buAutoNum type="circleNumDbPlain"/>
            </a:pPr>
            <a:r>
              <a:rPr lang="zh-CN" altLang="en-US" sz="2000" dirty="0" smtClean="0">
                <a:solidFill>
                  <a:schemeClr val="bg1"/>
                </a:solidFill>
                <a:latin typeface="arial" panose="020B0604020202020204" pitchFamily="34" charset="0"/>
              </a:rPr>
              <a:t>怎么做？如何提高效率？如何实施？方法怎样？</a:t>
            </a:r>
          </a:p>
          <a:p>
            <a:pPr marL="457200" indent="-457200">
              <a:lnSpc>
                <a:spcPct val="150000"/>
              </a:lnSpc>
              <a:buFont typeface="+mj-ea"/>
              <a:buAutoNum type="circleNumDbPlain"/>
            </a:pPr>
            <a:r>
              <a:rPr lang="zh-CN" altLang="en-US" sz="2000" dirty="0" smtClean="0">
                <a:solidFill>
                  <a:schemeClr val="bg1"/>
                </a:solidFill>
                <a:latin typeface="arial" panose="020B0604020202020204" pitchFamily="34" charset="0"/>
              </a:rPr>
              <a:t>多少</a:t>
            </a:r>
            <a:r>
              <a:rPr lang="zh-CN" altLang="en-US" sz="2000" dirty="0">
                <a:solidFill>
                  <a:schemeClr val="bg1"/>
                </a:solidFill>
                <a:latin typeface="arial" panose="020B0604020202020204" pitchFamily="34" charset="0"/>
              </a:rPr>
              <a:t>？做到什么程度？数量如何？质量水平如何？费用产出如何？</a:t>
            </a:r>
            <a:endParaRPr lang="zh-CN" altLang="en-US" sz="2000" dirty="0">
              <a:solidFill>
                <a:schemeClr val="bg1"/>
              </a:solidFill>
            </a:endParaRPr>
          </a:p>
        </p:txBody>
      </p:sp>
      <p:sp>
        <p:nvSpPr>
          <p:cNvPr id="11" name="矩形 10"/>
          <p:cNvSpPr/>
          <p:nvPr/>
        </p:nvSpPr>
        <p:spPr>
          <a:xfrm>
            <a:off x="483349" y="980582"/>
            <a:ext cx="2657622" cy="4435766"/>
          </a:xfrm>
          <a:prstGeom prst="rect">
            <a:avLst/>
          </a:prstGeom>
        </p:spPr>
        <p:txBody>
          <a:bodyPr wrap="square">
            <a:spAutoFit/>
          </a:bodyPr>
          <a:lstStyle/>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W</a:t>
            </a:r>
            <a:r>
              <a:rPr lang="en-US" altLang="zh-CN" sz="2400" dirty="0" smtClean="0">
                <a:solidFill>
                  <a:srgbClr val="00A78B"/>
                </a:solidFill>
                <a:latin typeface="arial" panose="020B0604020202020204" pitchFamily="34" charset="0"/>
              </a:rPr>
              <a:t>HY</a:t>
            </a:r>
          </a:p>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W</a:t>
            </a:r>
            <a:r>
              <a:rPr lang="en-US" altLang="zh-CN" sz="2400" dirty="0" smtClean="0">
                <a:solidFill>
                  <a:srgbClr val="00A78B"/>
                </a:solidFill>
                <a:latin typeface="arial" panose="020B0604020202020204" pitchFamily="34" charset="0"/>
              </a:rPr>
              <a:t>HO</a:t>
            </a:r>
          </a:p>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W</a:t>
            </a:r>
            <a:r>
              <a:rPr lang="en-US" altLang="zh-CN" sz="2400" dirty="0" smtClean="0">
                <a:solidFill>
                  <a:srgbClr val="00A78B"/>
                </a:solidFill>
                <a:latin typeface="arial" panose="020B0604020202020204" pitchFamily="34" charset="0"/>
              </a:rPr>
              <a:t>HEN</a:t>
            </a:r>
          </a:p>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W</a:t>
            </a:r>
            <a:r>
              <a:rPr lang="en-US" altLang="zh-CN" sz="2400" dirty="0" smtClean="0">
                <a:solidFill>
                  <a:srgbClr val="00A78B"/>
                </a:solidFill>
                <a:latin typeface="arial" panose="020B0604020202020204" pitchFamily="34" charset="0"/>
              </a:rPr>
              <a:t>HERE</a:t>
            </a:r>
          </a:p>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W</a:t>
            </a:r>
            <a:r>
              <a:rPr lang="en-US" altLang="zh-CN" sz="2400" dirty="0" smtClean="0">
                <a:solidFill>
                  <a:srgbClr val="00A78B"/>
                </a:solidFill>
                <a:latin typeface="arial" panose="020B0604020202020204" pitchFamily="34" charset="0"/>
              </a:rPr>
              <a:t>HAT</a:t>
            </a:r>
          </a:p>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H</a:t>
            </a:r>
            <a:r>
              <a:rPr lang="en-US" altLang="zh-CN" sz="2400" dirty="0" smtClean="0">
                <a:solidFill>
                  <a:srgbClr val="00A78B"/>
                </a:solidFill>
                <a:latin typeface="arial" panose="020B0604020202020204" pitchFamily="34" charset="0"/>
              </a:rPr>
              <a:t>OW</a:t>
            </a:r>
          </a:p>
          <a:p>
            <a:pPr marL="571500" indent="-571500">
              <a:lnSpc>
                <a:spcPct val="112000"/>
              </a:lnSpc>
              <a:buFont typeface="Wingdings" panose="05000000000000000000" pitchFamily="2" charset="2"/>
              <a:buChar char="Ø"/>
            </a:pPr>
            <a:r>
              <a:rPr lang="en-US" altLang="zh-CN" sz="3600" b="1" dirty="0" smtClean="0">
                <a:solidFill>
                  <a:srgbClr val="00A78B"/>
                </a:solidFill>
                <a:latin typeface="arial" panose="020B0604020202020204" pitchFamily="34" charset="0"/>
              </a:rPr>
              <a:t>H</a:t>
            </a:r>
            <a:r>
              <a:rPr lang="en-US" altLang="zh-CN" sz="2400" dirty="0" smtClean="0">
                <a:solidFill>
                  <a:srgbClr val="00A78B"/>
                </a:solidFill>
                <a:latin typeface="arial" panose="020B0604020202020204" pitchFamily="34" charset="0"/>
              </a:rPr>
              <a:t>OW</a:t>
            </a:r>
            <a:r>
              <a:rPr lang="en-US" altLang="zh-CN" sz="3600" dirty="0" smtClean="0">
                <a:solidFill>
                  <a:srgbClr val="00A78B"/>
                </a:solidFill>
                <a:latin typeface="arial" panose="020B0604020202020204" pitchFamily="34" charset="0"/>
              </a:rPr>
              <a:t> </a:t>
            </a:r>
            <a:r>
              <a:rPr lang="en-US" altLang="zh-CN" sz="2400" dirty="0" smtClean="0">
                <a:solidFill>
                  <a:srgbClr val="00A78B"/>
                </a:solidFill>
                <a:latin typeface="arial" panose="020B0604020202020204" pitchFamily="34" charset="0"/>
              </a:rPr>
              <a:t>MUCH</a:t>
            </a:r>
            <a:endParaRPr lang="zh-CN" altLang="en-US" sz="2400" dirty="0">
              <a:solidFill>
                <a:srgbClr val="00A78B"/>
              </a:solidFill>
            </a:endParaRPr>
          </a:p>
        </p:txBody>
      </p:sp>
    </p:spTree>
    <p:extLst>
      <p:ext uri="{BB962C8B-B14F-4D97-AF65-F5344CB8AC3E}">
        <p14:creationId xmlns:p14="http://schemas.microsoft.com/office/powerpoint/2010/main" val="110606738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文本框 163"/>
          <p:cNvSpPr txBox="1"/>
          <p:nvPr/>
        </p:nvSpPr>
        <p:spPr>
          <a:xfrm>
            <a:off x="4072073" y="307236"/>
            <a:ext cx="4064860" cy="1077218"/>
          </a:xfrm>
          <a:prstGeom prst="rect">
            <a:avLst/>
          </a:prstGeom>
          <a:noFill/>
        </p:spPr>
        <p:txBody>
          <a:bodyPr wrap="square" rtlCol="0">
            <a:spAutoFit/>
          </a:bodyPr>
          <a:lstStyle/>
          <a:p>
            <a:r>
              <a:rPr kumimoji="1" lang="en-US" altLang="zh-CN" sz="6400" b="1" dirty="0" smtClean="0">
                <a:solidFill>
                  <a:schemeClr val="accent1"/>
                </a:solidFill>
                <a:cs typeface="+mn-ea"/>
                <a:sym typeface="+mn-lt"/>
              </a:rPr>
              <a:t>CONTENTS</a:t>
            </a:r>
            <a:endParaRPr kumimoji="1" lang="zh-CN" altLang="en-US" sz="6400" b="1" dirty="0">
              <a:solidFill>
                <a:schemeClr val="accent1"/>
              </a:solidFill>
              <a:cs typeface="+mn-ea"/>
              <a:sym typeface="+mn-lt"/>
            </a:endParaRPr>
          </a:p>
        </p:txBody>
      </p:sp>
      <p:sp>
        <p:nvSpPr>
          <p:cNvPr id="167" name="文本框 166"/>
          <p:cNvSpPr txBox="1"/>
          <p:nvPr/>
        </p:nvSpPr>
        <p:spPr>
          <a:xfrm>
            <a:off x="4213494" y="3618078"/>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2</a:t>
            </a:r>
            <a:r>
              <a:rPr lang="zh-CN" altLang="en-US" sz="2800" b="1" dirty="0" smtClean="0">
                <a:solidFill>
                  <a:schemeClr val="bg1"/>
                </a:solidFill>
                <a:latin typeface="+mn-ea"/>
                <a:cs typeface="+mn-ea"/>
                <a:sym typeface="+mn-lt"/>
              </a:rPr>
              <a:t>、５Ｗ２Ｈ</a:t>
            </a:r>
            <a:endParaRPr lang="en-US" altLang="zh-CN" sz="2800" b="1" dirty="0">
              <a:solidFill>
                <a:schemeClr val="bg1"/>
              </a:solidFill>
              <a:latin typeface="+mn-ea"/>
              <a:cs typeface="+mn-ea"/>
              <a:sym typeface="+mn-lt"/>
            </a:endParaRPr>
          </a:p>
        </p:txBody>
      </p:sp>
      <p:sp>
        <p:nvSpPr>
          <p:cNvPr id="169" name="文本框 168"/>
          <p:cNvSpPr txBox="1"/>
          <p:nvPr/>
        </p:nvSpPr>
        <p:spPr>
          <a:xfrm>
            <a:off x="7612208" y="3642426"/>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5</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SWOT</a:t>
            </a:r>
            <a:endParaRPr lang="en-US" altLang="zh-CN" sz="2800" b="1" dirty="0">
              <a:solidFill>
                <a:schemeClr val="bg1"/>
              </a:solidFill>
              <a:latin typeface="+mn-ea"/>
              <a:cs typeface="+mn-ea"/>
              <a:sym typeface="+mn-lt"/>
            </a:endParaRPr>
          </a:p>
        </p:txBody>
      </p:sp>
      <p:sp>
        <p:nvSpPr>
          <p:cNvPr id="171" name="文本框 170"/>
          <p:cNvSpPr txBox="1"/>
          <p:nvPr/>
        </p:nvSpPr>
        <p:spPr>
          <a:xfrm>
            <a:off x="7613362" y="4528743"/>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6</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GROW</a:t>
            </a:r>
            <a:endParaRPr lang="en-US" altLang="zh-CN" sz="2800" b="1" dirty="0">
              <a:solidFill>
                <a:schemeClr val="bg1"/>
              </a:solidFill>
              <a:latin typeface="+mn-ea"/>
              <a:cs typeface="+mn-ea"/>
              <a:sym typeface="+mn-lt"/>
            </a:endParaRPr>
          </a:p>
        </p:txBody>
      </p:sp>
      <p:sp>
        <p:nvSpPr>
          <p:cNvPr id="172" name="文本框 171"/>
          <p:cNvSpPr txBox="1"/>
          <p:nvPr/>
        </p:nvSpPr>
        <p:spPr>
          <a:xfrm>
            <a:off x="7613362" y="2756109"/>
            <a:ext cx="2784502"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4</a:t>
            </a:r>
            <a:r>
              <a:rPr lang="zh-CN" altLang="en-US" sz="2800" b="1" dirty="0" smtClean="0">
                <a:solidFill>
                  <a:schemeClr val="bg1"/>
                </a:solidFill>
                <a:latin typeface="+mn-ea"/>
                <a:cs typeface="+mn-ea"/>
                <a:sym typeface="+mn-lt"/>
              </a:rPr>
              <a:t>、</a:t>
            </a:r>
            <a:r>
              <a:rPr lang="en-US" altLang="zh-CN" sz="2800" b="1" dirty="0" smtClean="0">
                <a:solidFill>
                  <a:schemeClr val="bg1"/>
                </a:solidFill>
                <a:latin typeface="+mn-ea"/>
                <a:cs typeface="+mn-ea"/>
                <a:sym typeface="+mn-lt"/>
              </a:rPr>
              <a:t>STAR</a:t>
            </a:r>
            <a:endParaRPr lang="en-US" altLang="zh-CN" sz="2800" b="1" dirty="0">
              <a:solidFill>
                <a:schemeClr val="bg1"/>
              </a:solidFill>
              <a:latin typeface="+mn-ea"/>
              <a:cs typeface="+mn-ea"/>
              <a:sym typeface="+mn-lt"/>
            </a:endParaRPr>
          </a:p>
        </p:txBody>
      </p:sp>
      <p:sp>
        <p:nvSpPr>
          <p:cNvPr id="174" name="文本框 173"/>
          <p:cNvSpPr txBox="1"/>
          <p:nvPr/>
        </p:nvSpPr>
        <p:spPr>
          <a:xfrm>
            <a:off x="4213494" y="4528743"/>
            <a:ext cx="2672633" cy="662554"/>
          </a:xfrm>
          <a:prstGeom prst="rect">
            <a:avLst/>
          </a:prstGeom>
          <a:noFill/>
        </p:spPr>
        <p:txBody>
          <a:bodyPr wrap="square" rtlCol="0" anchor="t">
            <a:spAutoFit/>
          </a:bodyPr>
          <a:lstStyle/>
          <a:p>
            <a:pPr defTabSz="609585">
              <a:lnSpc>
                <a:spcPct val="150000"/>
              </a:lnSpc>
            </a:pPr>
            <a:r>
              <a:rPr lang="en-US" altLang="zh-CN" sz="2800" b="1" dirty="0" smtClean="0">
                <a:solidFill>
                  <a:srgbClr val="FFFF00"/>
                </a:solidFill>
                <a:latin typeface="+mn-ea"/>
                <a:cs typeface="+mn-ea"/>
                <a:sym typeface="+mn-lt"/>
              </a:rPr>
              <a:t>3</a:t>
            </a:r>
            <a:r>
              <a:rPr lang="zh-CN" altLang="en-US" sz="2800" b="1" dirty="0" smtClean="0">
                <a:solidFill>
                  <a:srgbClr val="FFFF00"/>
                </a:solidFill>
                <a:latin typeface="+mn-ea"/>
                <a:cs typeface="+mn-ea"/>
                <a:sym typeface="+mn-lt"/>
              </a:rPr>
              <a:t>、</a:t>
            </a:r>
            <a:r>
              <a:rPr lang="en-US" altLang="zh-CN" sz="2800" b="1" dirty="0" smtClean="0">
                <a:solidFill>
                  <a:srgbClr val="FFFF00"/>
                </a:solidFill>
                <a:latin typeface="+mn-ea"/>
                <a:cs typeface="+mn-ea"/>
                <a:sym typeface="+mn-lt"/>
              </a:rPr>
              <a:t>SMART</a:t>
            </a:r>
            <a:endParaRPr lang="en-US" altLang="zh-CN" sz="2800" b="1" dirty="0">
              <a:solidFill>
                <a:srgbClr val="FFFF00"/>
              </a:solidFill>
              <a:latin typeface="+mn-ea"/>
              <a:cs typeface="+mn-ea"/>
              <a:sym typeface="+mn-lt"/>
            </a:endParaRPr>
          </a:p>
        </p:txBody>
      </p:sp>
      <p:sp>
        <p:nvSpPr>
          <p:cNvPr id="175" name="文本框 174"/>
          <p:cNvSpPr txBox="1"/>
          <p:nvPr/>
        </p:nvSpPr>
        <p:spPr>
          <a:xfrm>
            <a:off x="4213494" y="2756109"/>
            <a:ext cx="2672633" cy="738664"/>
          </a:xfrm>
          <a:prstGeom prst="rect">
            <a:avLst/>
          </a:prstGeom>
          <a:noFill/>
        </p:spPr>
        <p:txBody>
          <a:bodyPr wrap="square" rtlCol="0" anchor="t">
            <a:spAutoFit/>
          </a:bodyPr>
          <a:lstStyle/>
          <a:p>
            <a:pPr defTabSz="609585">
              <a:lnSpc>
                <a:spcPct val="150000"/>
              </a:lnSpc>
            </a:pPr>
            <a:r>
              <a:rPr lang="en-US" altLang="zh-CN" sz="2800" b="1" dirty="0" smtClean="0">
                <a:solidFill>
                  <a:schemeClr val="bg1"/>
                </a:solidFill>
                <a:latin typeface="+mn-ea"/>
                <a:cs typeface="+mn-ea"/>
                <a:sym typeface="+mn-lt"/>
              </a:rPr>
              <a:t>1</a:t>
            </a:r>
            <a:r>
              <a:rPr lang="zh-CN" altLang="en-US" sz="2800" b="1" dirty="0">
                <a:solidFill>
                  <a:schemeClr val="bg1"/>
                </a:solidFill>
                <a:latin typeface="+mn-ea"/>
                <a:cs typeface="+mn-ea"/>
                <a:sym typeface="+mn-lt"/>
              </a:rPr>
              <a:t>、</a:t>
            </a:r>
            <a:r>
              <a:rPr lang="zh-CN" altLang="en-US" sz="2800" b="1" dirty="0" smtClean="0">
                <a:solidFill>
                  <a:schemeClr val="bg1"/>
                </a:solidFill>
                <a:latin typeface="+mn-ea"/>
                <a:cs typeface="+mn-ea"/>
                <a:sym typeface="+mn-lt"/>
              </a:rPr>
              <a:t>ＰＤＣＡ</a:t>
            </a:r>
            <a:endParaRPr lang="en-US" altLang="zh-CN" sz="2800" b="1" dirty="0">
              <a:solidFill>
                <a:schemeClr val="bg1"/>
              </a:solidFill>
              <a:latin typeface="+mn-ea"/>
              <a:cs typeface="+mn-ea"/>
              <a:sym typeface="+mn-lt"/>
            </a:endParaRPr>
          </a:p>
        </p:txBody>
      </p:sp>
      <p:cxnSp>
        <p:nvCxnSpPr>
          <p:cNvPr id="176" name="直线连接符 150"/>
          <p:cNvCxnSpPr/>
          <p:nvPr/>
        </p:nvCxnSpPr>
        <p:spPr>
          <a:xfrm>
            <a:off x="6945514" y="2731697"/>
            <a:ext cx="0" cy="279098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7" name="图片 17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8818" y="2909162"/>
            <a:ext cx="1892415" cy="2205192"/>
          </a:xfrm>
          <a:prstGeom prst="rect">
            <a:avLst/>
          </a:prstGeom>
        </p:spPr>
      </p:pic>
    </p:spTree>
    <p:extLst>
      <p:ext uri="{BB962C8B-B14F-4D97-AF65-F5344CB8AC3E}">
        <p14:creationId xmlns:p14="http://schemas.microsoft.com/office/powerpoint/2010/main" val="380154805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自定义 56">
      <a:dk1>
        <a:srgbClr val="000000"/>
      </a:dk1>
      <a:lt1>
        <a:srgbClr val="FFFFFF"/>
      </a:lt1>
      <a:dk2>
        <a:srgbClr val="000000"/>
      </a:dk2>
      <a:lt2>
        <a:srgbClr val="FFFDFD"/>
      </a:lt2>
      <a:accent1>
        <a:srgbClr val="00A78B"/>
      </a:accent1>
      <a:accent2>
        <a:srgbClr val="91D140"/>
      </a:accent2>
      <a:accent3>
        <a:srgbClr val="FFA300"/>
      </a:accent3>
      <a:accent4>
        <a:srgbClr val="515151"/>
      </a:accent4>
      <a:accent5>
        <a:srgbClr val="919191"/>
      </a:accent5>
      <a:accent6>
        <a:srgbClr val="CACACA"/>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1157</TotalTime>
  <Words>1639</Words>
  <Application>Microsoft Office PowerPoint</Application>
  <PresentationFormat>自定义</PresentationFormat>
  <Paragraphs>194</Paragraphs>
  <Slides>22</Slides>
  <Notes>1</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OfficePLUS</dc:creator>
  <cp:keywords/>
  <dc:description/>
  <cp:lastModifiedBy>樊广庆</cp:lastModifiedBy>
  <cp:revision>164</cp:revision>
  <dcterms:created xsi:type="dcterms:W3CDTF">2015-08-18T02:51:41Z</dcterms:created>
  <dcterms:modified xsi:type="dcterms:W3CDTF">2023-05-17T06:46:56Z</dcterms:modified>
  <cp:category/>
</cp:coreProperties>
</file>