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36"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rot="0" spcFirstLastPara="0" vertOverflow="ellipsis" vert="horz" wrap="square" anchor="ctr" anchorCtr="1"/>
          <a:lstStyle/>
          <a:p>
            <a:pPr>
              <a:defRPr lang="zh-CN" sz="2160" b="1"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w="6350" cap="flat" cmpd="sng" algn="ctr">
              <a:noFill/>
              <a:prstDash val="solid"/>
              <a:round/>
            </a:ln>
          </c:spPr>
          <c:invertIfNegative val="0"/>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21969152"/>
        <c:axId val="68670592"/>
      </c:barChart>
      <c:catAx>
        <c:axId val="21969152"/>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68670592"/>
        <c:crosses val="autoZero"/>
        <c:auto val="1"/>
        <c:lblAlgn val="ctr"/>
        <c:lblOffset val="100"/>
        <c:noMultiLvlLbl val="0"/>
      </c:catAx>
      <c:valAx>
        <c:axId val="6867059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crossAx val="21969152"/>
        <c:crosses val="autoZero"/>
        <c:crossBetween val="between"/>
      </c:valAx>
      <c:spPr>
        <a:noFill/>
      </c:spPr>
    </c:plotArea>
    <c:plotVisOnly val="1"/>
    <c:dispBlanksAs val="gap"/>
    <c:showDLblsOverMax val="0"/>
  </c:chart>
  <c:spPr>
    <a:noFill/>
    <a:ln w="6350" cap="flat" cmpd="sng" algn="ctr">
      <a:noFill/>
      <a:prstDash val="solid"/>
      <a:round/>
    </a:ln>
  </c:spPr>
  <c:txPr>
    <a:bodyPr/>
    <a:lstStyle/>
    <a:p>
      <a:pPr>
        <a:defRPr lang="zh-CN"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fld>
            <a:endParaRPr lang="zh-CN" altLang="en-US"/>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D6E4546-7680-4660-A78C-AB142246B58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3732" y="5253186"/>
            <a:ext cx="4164538"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MOMODA</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5046983" y="5767417"/>
            <a:ext cx="2098040" cy="58356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20XX</a:t>
            </a: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文本框 4"/>
          <p:cNvSpPr txBox="1"/>
          <p:nvPr/>
        </p:nvSpPr>
        <p:spPr>
          <a:xfrm>
            <a:off x="5049720" y="16859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7" name="组合 46"/>
          <p:cNvGrpSpPr/>
          <p:nvPr/>
        </p:nvGrpSpPr>
        <p:grpSpPr>
          <a:xfrm>
            <a:off x="1150057" y="2281843"/>
            <a:ext cx="9864083" cy="463081"/>
            <a:chOff x="1150057" y="2281843"/>
            <a:chExt cx="9864083" cy="463081"/>
          </a:xfrm>
          <a:solidFill>
            <a:srgbClr val="14C7BE"/>
          </a:solidFill>
        </p:grpSpPr>
        <p:sp>
          <p:nvSpPr>
            <p:cNvPr id="8" name="AutoShape 688"/>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p:nvPr/>
          </p:nvGrpSpPr>
          <p:grpSpPr bwMode="auto">
            <a:xfrm>
              <a:off x="3522258" y="2375671"/>
              <a:ext cx="418997" cy="323639"/>
              <a:chOff x="0" y="0"/>
              <a:chExt cx="572" cy="440"/>
            </a:xfrm>
            <a:grpFill/>
          </p:grpSpPr>
          <p:sp>
            <p:nvSpPr>
              <p:cNvPr id="1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p:nvPr/>
          </p:nvGrpSpPr>
          <p:grpSpPr bwMode="auto">
            <a:xfrm>
              <a:off x="5879750" y="2357352"/>
              <a:ext cx="424776" cy="352536"/>
              <a:chOff x="0" y="0"/>
              <a:chExt cx="575" cy="480"/>
            </a:xfrm>
            <a:grp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p:nvPr/>
          </p:nvGrpSpPr>
          <p:grpSpPr bwMode="auto">
            <a:xfrm>
              <a:off x="8239171" y="2315060"/>
              <a:ext cx="424776" cy="421887"/>
              <a:chOff x="0" y="0"/>
              <a:chExt cx="578" cy="573"/>
            </a:xfrm>
            <a:grp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p:nvPr/>
          </p:nvGrpSpPr>
          <p:grpSpPr bwMode="auto">
            <a:xfrm>
              <a:off x="10658715" y="2281843"/>
              <a:ext cx="355425" cy="421887"/>
              <a:chOff x="0" y="0"/>
              <a:chExt cx="483" cy="576"/>
            </a:xfrm>
            <a:grp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 Placeholder 8"/>
          <p:cNvSpPr txBox="1"/>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p:nvPr/>
        </p:nvGrpSpPr>
        <p:grpSpPr bwMode="auto">
          <a:xfrm>
            <a:off x="9358147" y="1815708"/>
            <a:ext cx="319007" cy="319007"/>
            <a:chOff x="0" y="0"/>
            <a:chExt cx="578" cy="578"/>
          </a:xfrm>
          <a:solidFill>
            <a:srgbClr val="FFFFFF"/>
          </a:solidFill>
        </p:grpSpPr>
        <p:sp>
          <p:nvSpPr>
            <p:cNvPr id="8"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p:nvPr/>
        </p:nvGrpSpPr>
        <p:grpSpPr bwMode="auto">
          <a:xfrm>
            <a:off x="7654410" y="4717473"/>
            <a:ext cx="342637" cy="264658"/>
            <a:chOff x="0" y="0"/>
            <a:chExt cx="572" cy="440"/>
          </a:xfrm>
          <a:solidFill>
            <a:srgbClr val="FFFFFF"/>
          </a:solidFill>
        </p:grpSpPr>
        <p:sp>
          <p:nvSpPr>
            <p:cNvPr id="20"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p:nvPr/>
        </p:nvGrpSpPr>
        <p:grpSpPr bwMode="auto">
          <a:xfrm>
            <a:off x="487377" y="2413330"/>
            <a:ext cx="319007" cy="319007"/>
            <a:chOff x="0" y="0"/>
            <a:chExt cx="578" cy="578"/>
          </a:xfrm>
          <a:solidFill>
            <a:srgbClr val="14C7BE"/>
          </a:solidFill>
        </p:grpSpPr>
        <p:sp>
          <p:nvSpPr>
            <p:cNvPr id="42"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p:nvPr/>
        </p:nvGrpSpPr>
        <p:grpSpPr bwMode="auto">
          <a:xfrm>
            <a:off x="3616275" y="2451086"/>
            <a:ext cx="342637" cy="264658"/>
            <a:chOff x="0" y="0"/>
            <a:chExt cx="572" cy="440"/>
          </a:xfrm>
          <a:solidFill>
            <a:srgbClr val="14C7BE"/>
          </a:solidFill>
        </p:grpSpPr>
        <p:sp>
          <p:nvSpPr>
            <p:cNvPr id="66"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p:nvPr/>
        </p:nvGrpSpPr>
        <p:grpSpPr bwMode="auto">
          <a:xfrm>
            <a:off x="8396812" y="2715540"/>
            <a:ext cx="296723" cy="345749"/>
            <a:chOff x="0" y="0"/>
            <a:chExt cx="495" cy="574"/>
          </a:xfrm>
          <a:solidFill>
            <a:schemeClr val="bg1"/>
          </a:solidFill>
        </p:grpSpPr>
        <p:sp>
          <p:nvSpPr>
            <p:cNvPr id="19" name="AutoShape 504"/>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p:nvPr/>
        </p:nvGrpSpPr>
        <p:grpSpPr bwMode="auto">
          <a:xfrm>
            <a:off x="9057836" y="3827557"/>
            <a:ext cx="221383" cy="383161"/>
            <a:chOff x="0" y="0"/>
            <a:chExt cx="332" cy="579"/>
          </a:xfrm>
          <a:solidFill>
            <a:srgbClr val="FFFFFF"/>
          </a:solidFill>
        </p:grpSpPr>
        <p:sp>
          <p:nvSpPr>
            <p:cNvPr id="24" name="AutoShape 673"/>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p:nvPr/>
        </p:nvGrpSpPr>
        <p:grpSpPr bwMode="auto">
          <a:xfrm>
            <a:off x="7779966" y="4449803"/>
            <a:ext cx="380324" cy="380324"/>
            <a:chOff x="0" y="0"/>
            <a:chExt cx="573" cy="574"/>
          </a:xfrm>
          <a:solidFill>
            <a:srgbClr val="FFFFFF"/>
          </a:solidFill>
        </p:grpSpPr>
        <p:sp>
          <p:nvSpPr>
            <p:cNvPr id="29" name="AutoShape 334"/>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endPar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p:nvPr/>
        </p:nvGrpSpPr>
        <p:grpSpPr bwMode="auto">
          <a:xfrm>
            <a:off x="1764354" y="2676407"/>
            <a:ext cx="487831" cy="752880"/>
            <a:chOff x="0" y="0"/>
            <a:chExt cx="339" cy="573"/>
          </a:xfrm>
          <a:solidFill>
            <a:schemeClr val="bg1"/>
          </a:solidFill>
        </p:grpSpPr>
        <p:sp>
          <p:nvSpPr>
            <p:cNvPr id="9" name="AutoShape 656"/>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p:nvPr/>
        </p:nvGrpSpPr>
        <p:grpSpPr bwMode="auto">
          <a:xfrm>
            <a:off x="4474080" y="2746898"/>
            <a:ext cx="524192" cy="622215"/>
            <a:chOff x="0" y="0"/>
            <a:chExt cx="483" cy="574"/>
          </a:xfrm>
          <a:solidFill>
            <a:srgbClr val="FFFFFF"/>
          </a:solidFill>
        </p:grpSpPr>
        <p:sp>
          <p:nvSpPr>
            <p:cNvPr id="18" name="AutoShape 114"/>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9" name="Text Placeholder 8"/>
          <p:cNvSpPr txBox="1"/>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endPar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1"/>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panose="020B0604020202020204"/>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endPar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ln>
          </p:spPr>
          <p:txBody>
            <a:bodyPr vert="horz" wrap="square" lIns="91440" tIns="45720" rIns="91440" bIns="45720" numCol="1" anchor="t" anchorCtr="0" compatLnSpc="1"/>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124"/>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124"/>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124"/>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14C7BE"/>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p:nvPr/>
            </p:nvGrpSpPr>
            <p:grpSpPr bwMode="auto">
              <a:xfrm>
                <a:off x="3298940" y="3328135"/>
                <a:ext cx="287785" cy="222289"/>
                <a:chOff x="0" y="0"/>
                <a:chExt cx="572" cy="440"/>
              </a:xfrm>
              <a:grpFill/>
            </p:grpSpPr>
            <p:sp>
              <p:nvSpPr>
                <p:cNvPr id="10"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p:nvPr/>
            </p:nvGrpSpPr>
            <p:grpSpPr bwMode="auto">
              <a:xfrm>
                <a:off x="3289829" y="4558027"/>
                <a:ext cx="291754" cy="242136"/>
                <a:chOff x="0" y="0"/>
                <a:chExt cx="575" cy="480"/>
              </a:xfrm>
              <a:grpFill/>
            </p:grpSpPr>
            <p:sp>
              <p:nvSpPr>
                <p:cNvPr id="16"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p:nvPr/>
            </p:nvGrpSpPr>
            <p:grpSpPr bwMode="auto">
              <a:xfrm>
                <a:off x="8685665" y="2044029"/>
                <a:ext cx="291754" cy="289769"/>
                <a:chOff x="0" y="0"/>
                <a:chExt cx="578" cy="573"/>
              </a:xfrm>
              <a:grpFill/>
            </p:grpSpPr>
            <p:sp>
              <p:nvSpPr>
                <p:cNvPr id="22"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p:nvPr/>
            </p:nvGrpSpPr>
            <p:grpSpPr bwMode="auto">
              <a:xfrm>
                <a:off x="8719175" y="3263691"/>
                <a:ext cx="244121" cy="289769"/>
                <a:chOff x="0" y="0"/>
                <a:chExt cx="483" cy="576"/>
              </a:xfrm>
              <a:grpFill/>
            </p:grpSpPr>
            <p:sp>
              <p:nvSpPr>
                <p:cNvPr id="27"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p:nvPr/>
            </p:nvGrpSpPr>
            <p:grpSpPr bwMode="auto">
              <a:xfrm>
                <a:off x="8713352" y="4567314"/>
                <a:ext cx="265953" cy="206411"/>
                <a:chOff x="0" y="0"/>
                <a:chExt cx="576" cy="443"/>
              </a:xfrm>
              <a:grpFill/>
            </p:grpSpPr>
            <p:sp>
              <p:nvSpPr>
                <p:cNvPr id="32"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pic>
        <p:nvPicPr>
          <p:cNvPr id="52" name="Picture 53" descr="iPad3.p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1">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4">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
        <p:nvSpPr>
          <p:cNvPr id="3" name="文本框 4"/>
          <p:cNvSpPr txBox="1"/>
          <p:nvPr/>
        </p:nvSpPr>
        <p:spPr>
          <a:xfrm>
            <a:off x="5049720" y="168593"/>
            <a:ext cx="3906582" cy="353943"/>
          </a:xfrm>
          <a:prstGeom prst="rect">
            <a:avLst/>
          </a:prstGeom>
          <a:noFill/>
        </p:spPr>
        <p:txBody>
          <a:bodyPr wrap="none" rtlCol="0" anchor="t">
            <a:spAutoFit/>
            <a:scene3d>
              <a:camera prst="orthographicFront"/>
              <a:lightRig rig="threePt" dir="t"/>
            </a:scene3d>
          </a:bodyPr>
          <a:lst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rPr>
              <a:t>更多资源，请访问</a:t>
            </a:r>
            <a:r>
              <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rPr>
              <a:t>http://www.92ppt.net</a:t>
            </a:r>
            <a:endParaRPr kumimoji="0" lang="en-US" altLang="zh-CN" sz="1700" b="0"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Calibri" panose="020F0502020204030204" charset="0"/>
              <a:ea typeface="宋体" panose="02010600030101010101" pitchFamily="2" charset="-122"/>
              <a:cs typeface="+mn-cs"/>
              <a:sym typeface="+mn-ea"/>
              <a:hlinkClick r:id="rId1"/>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14C7BE">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14C7BE">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14C7BE">
              <a:alpha val="94000"/>
            </a:srgbClr>
          </a:solidFill>
          <a:ln w="57150" cap="flat" cmpd="sng">
            <a:solidFill>
              <a:schemeClr val="bg1">
                <a:alpha val="35000"/>
              </a:schemeClr>
            </a:solidFill>
            <a:miter lim="800000"/>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1"/>
          <a:stretch>
            <a:fillRect/>
          </a:stretch>
        </p:blipFill>
        <p:spPr>
          <a:xfrm>
            <a:off x="783769" y="2307696"/>
            <a:ext cx="5803118" cy="339308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1"/>
            </a:graphicData>
          </a:graphic>
        </p:graphicFrame>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endParaRPr>
          </a:p>
        </p:txBody>
      </p:sp>
      <p:grpSp>
        <p:nvGrpSpPr>
          <p:cNvPr id="7" name="Group 541"/>
          <p:cNvGrpSpPr/>
          <p:nvPr/>
        </p:nvGrpSpPr>
        <p:grpSpPr bwMode="auto">
          <a:xfrm>
            <a:off x="1589589" y="2184516"/>
            <a:ext cx="704037" cy="733996"/>
            <a:chOff x="0" y="0"/>
            <a:chExt cx="554" cy="578"/>
          </a:xfrm>
          <a:solidFill>
            <a:srgbClr val="14C7BE"/>
          </a:solidFill>
        </p:grpSpPr>
        <p:sp>
          <p:nvSpPr>
            <p:cNvPr id="8" name="AutoShape 538"/>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p:nvPr/>
          </p:nvGrpSpPr>
          <p:grpSpPr bwMode="auto">
            <a:xfrm>
              <a:off x="3163094" y="2030158"/>
              <a:ext cx="195262" cy="231775"/>
              <a:chOff x="0" y="0"/>
              <a:chExt cx="483" cy="574"/>
            </a:xfrm>
            <a:solidFill>
              <a:schemeClr val="bg2"/>
            </a:solidFill>
          </p:grpSpPr>
          <p:sp>
            <p:nvSpPr>
              <p:cNvPr id="30" name="AutoShape 114"/>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14C7BE"/>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p:nvPr/>
          </p:nvGrpSpPr>
          <p:grpSpPr bwMode="auto">
            <a:xfrm>
              <a:off x="6901575" y="2962082"/>
              <a:ext cx="114300" cy="231775"/>
              <a:chOff x="0" y="0"/>
              <a:chExt cx="281" cy="576"/>
            </a:xfrm>
            <a:solidFill>
              <a:schemeClr val="accent3"/>
            </a:solidFill>
          </p:grpSpPr>
          <p:sp>
            <p:nvSpPr>
              <p:cNvPr id="35" name="AutoShape 160"/>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14C7BE"/>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14C7BE"/>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p:nvPr/>
          </p:nvGrpSpPr>
          <p:grpSpPr bwMode="auto">
            <a:xfrm>
              <a:off x="3947318" y="3900084"/>
              <a:ext cx="233363" cy="177800"/>
              <a:chOff x="0" y="0"/>
              <a:chExt cx="581" cy="440"/>
            </a:xfrm>
          </p:grpSpPr>
          <p:sp>
            <p:nvSpPr>
              <p:cNvPr id="40" name="AutoShape 207"/>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14C7BE"/>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8636</Words>
  <Application>WPS 演示</Application>
  <PresentationFormat>自定义</PresentationFormat>
  <Paragraphs>406</Paragraphs>
  <Slides>23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Arial</vt:lpstr>
      <vt:lpstr>宋体</vt:lpstr>
      <vt:lpstr>Wingdings</vt:lpstr>
      <vt:lpstr>Open Sans Light</vt:lpstr>
      <vt:lpstr>Noto Sans T Chinese Light</vt:lpstr>
      <vt:lpstr>微软雅黑</vt:lpstr>
      <vt:lpstr>Arial</vt:lpstr>
      <vt:lpstr>Roboto condensed</vt:lpstr>
      <vt:lpstr>Yu Gothic UI Light</vt:lpstr>
      <vt:lpstr>Calibri</vt:lpstr>
      <vt:lpstr>Arial Unicode MS</vt:lpstr>
      <vt:lpstr>Calibri Light</vt:lpstr>
      <vt:lpstr>Rockwell</vt:lpstr>
      <vt:lpstr>Helvetica</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105</cp:revision>
  <dcterms:created xsi:type="dcterms:W3CDTF">2014-11-04T02:21:00Z</dcterms:created>
  <dcterms:modified xsi:type="dcterms:W3CDTF">2024-07-07T13:34:58Z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