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3"/>
  </p:sldMasterIdLst>
  <p:notesMasterIdLst>
    <p:notesMasterId r:id="rId5"/>
  </p:notesMasterIdLst>
  <p:sldIdLst>
    <p:sldId id="288" r:id="rId4"/>
    <p:sldId id="262" r:id="rId6"/>
    <p:sldId id="292" r:id="rId7"/>
    <p:sldId id="263" r:id="rId8"/>
    <p:sldId id="289" r:id="rId9"/>
    <p:sldId id="290" r:id="rId10"/>
    <p:sldId id="291" r:id="rId11"/>
    <p:sldId id="312" r:id="rId12"/>
    <p:sldId id="293" r:id="rId13"/>
    <p:sldId id="294" r:id="rId14"/>
    <p:sldId id="295" r:id="rId15"/>
    <p:sldId id="296" r:id="rId16"/>
    <p:sldId id="297" r:id="rId17"/>
    <p:sldId id="298" r:id="rId18"/>
    <p:sldId id="299" r:id="rId19"/>
    <p:sldId id="313" r:id="rId20"/>
    <p:sldId id="301" r:id="rId21"/>
    <p:sldId id="302" r:id="rId22"/>
    <p:sldId id="303" r:id="rId23"/>
    <p:sldId id="314" r:id="rId24"/>
    <p:sldId id="305" r:id="rId25"/>
    <p:sldId id="306" r:id="rId26"/>
    <p:sldId id="307" r:id="rId27"/>
    <p:sldId id="308" r:id="rId28"/>
    <p:sldId id="311" r:id="rId29"/>
  </p:sldIdLst>
  <p:sldSz cx="9144000" cy="5143500" type="screen16x9"/>
  <p:notesSz cx="6858000" cy="9144000"/>
  <p:defaultText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FCF2"/>
    <a:srgbClr val="10CF9B"/>
    <a:srgbClr val="C8FAFC"/>
    <a:srgbClr val="0BD0D9"/>
    <a:srgbClr val="DDF5FF"/>
    <a:srgbClr val="C1EDFF"/>
    <a:srgbClr val="009DD9"/>
    <a:srgbClr val="DCEDFC"/>
    <a:srgbClr val="0F6FC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13" autoAdjust="0"/>
    <p:restoredTop sz="94660"/>
  </p:normalViewPr>
  <p:slideViewPr>
    <p:cSldViewPr snapToGrid="0">
      <p:cViewPr>
        <p:scale>
          <a:sx n="125" d="100"/>
          <a:sy n="125" d="100"/>
        </p:scale>
        <p:origin x="-1224" y="-540"/>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679104" y="5025070"/>
            <a:ext cx="1224136" cy="118430"/>
          </a:xfrm>
          <a:prstGeom prst="rect">
            <a:avLst/>
          </a:prstGeom>
          <a:noFill/>
        </p:spPr>
        <p:txBody>
          <a:bodyPr wrap="square" rtlCol="0">
            <a:spAutoFit/>
          </a:bodyPr>
          <a:lstStyle/>
          <a:p>
            <a:pPr defTabSz="914400">
              <a:lnSpc>
                <a:spcPct val="200000"/>
              </a:lnSpc>
            </a:pPr>
            <a:r>
              <a:rPr lang="en-US" altLang="zh-CN" sz="100" dirty="0" smtClean="0">
                <a:solidFill>
                  <a:prstClr val="black"/>
                </a:solidFill>
                <a:latin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36576" y="2093497"/>
            <a:ext cx="4140994" cy="830997"/>
          </a:xfrm>
          <a:prstGeom prst="rect">
            <a:avLst/>
          </a:prstGeom>
          <a:noFill/>
        </p:spPr>
        <p:txBody>
          <a:bodyPr wrap="square" rtlCol="0">
            <a:spAutoFit/>
            <a:scene3d>
              <a:camera prst="orthographicFront"/>
              <a:lightRig rig="threePt" dir="t"/>
            </a:scene3d>
            <a:sp3d contourW="12700"/>
          </a:bodyPr>
          <a:lstStyle/>
          <a:p>
            <a:pPr algn="r"/>
            <a:r>
              <a:rPr lang="zh-CN" altLang="en-US" sz="4800" b="1" dirty="0">
                <a:solidFill>
                  <a:schemeClr val="tx1">
                    <a:lumMod val="85000"/>
                    <a:lumOff val="15000"/>
                  </a:schemeClr>
                </a:solidFill>
                <a:cs typeface="+mn-ea"/>
                <a:sym typeface="+mn-lt"/>
              </a:rPr>
              <a:t>财务知识培训</a:t>
            </a:r>
            <a:endParaRPr lang="zh-CN" altLang="en-US" sz="4800" b="1" dirty="0">
              <a:solidFill>
                <a:schemeClr val="tx1">
                  <a:lumMod val="85000"/>
                  <a:lumOff val="15000"/>
                </a:schemeClr>
              </a:solidFill>
              <a:cs typeface="+mn-ea"/>
              <a:sym typeface="+mn-lt"/>
            </a:endParaRPr>
          </a:p>
        </p:txBody>
      </p:sp>
      <p:sp>
        <p:nvSpPr>
          <p:cNvPr id="6" name="文本框 5"/>
          <p:cNvSpPr txBox="1"/>
          <p:nvPr/>
        </p:nvSpPr>
        <p:spPr>
          <a:xfrm>
            <a:off x="5642441" y="966302"/>
            <a:ext cx="2935129" cy="646331"/>
          </a:xfrm>
          <a:prstGeom prst="rect">
            <a:avLst/>
          </a:prstGeom>
          <a:noFill/>
        </p:spPr>
        <p:txBody>
          <a:bodyPr wrap="square" rtlCol="0">
            <a:spAutoFit/>
            <a:scene3d>
              <a:camera prst="orthographicFront"/>
              <a:lightRig rig="threePt" dir="t"/>
            </a:scene3d>
            <a:sp3d contourW="12700"/>
          </a:bodyPr>
          <a:lstStyle/>
          <a:p>
            <a:pPr algn="dist"/>
            <a:r>
              <a:rPr lang="en-US" altLang="zh-CN" sz="3600" b="1" dirty="0">
                <a:solidFill>
                  <a:schemeClr val="accent2"/>
                </a:solidFill>
                <a:cs typeface="+mn-ea"/>
                <a:sym typeface="+mn-lt"/>
              </a:rPr>
              <a:t>FINANCIAL</a:t>
            </a:r>
            <a:endParaRPr lang="zh-CN" altLang="en-US" sz="3600" b="1" dirty="0">
              <a:solidFill>
                <a:schemeClr val="accent2"/>
              </a:solidFill>
              <a:cs typeface="+mn-ea"/>
              <a:sym typeface="+mn-lt"/>
            </a:endParaRPr>
          </a:p>
        </p:txBody>
      </p:sp>
      <p:sp>
        <p:nvSpPr>
          <p:cNvPr id="8" name="文本框 7"/>
          <p:cNvSpPr txBox="1"/>
          <p:nvPr/>
        </p:nvSpPr>
        <p:spPr>
          <a:xfrm>
            <a:off x="6091545" y="1556041"/>
            <a:ext cx="2486025" cy="507831"/>
          </a:xfrm>
          <a:prstGeom prst="rect">
            <a:avLst/>
          </a:prstGeom>
          <a:noFill/>
        </p:spPr>
        <p:txBody>
          <a:bodyPr wrap="square" rtlCol="0">
            <a:spAutoFit/>
            <a:scene3d>
              <a:camera prst="orthographicFront"/>
              <a:lightRig rig="threePt" dir="t"/>
            </a:scene3d>
            <a:sp3d contourW="12700"/>
          </a:bodyPr>
          <a:lstStyle/>
          <a:p>
            <a:pPr algn="dist"/>
            <a:r>
              <a:rPr lang="en-US" altLang="zh-CN" sz="2700" dirty="0">
                <a:solidFill>
                  <a:schemeClr val="tx1">
                    <a:lumMod val="85000"/>
                    <a:lumOff val="15000"/>
                  </a:schemeClr>
                </a:solidFill>
                <a:cs typeface="+mn-ea"/>
                <a:sym typeface="+mn-lt"/>
              </a:rPr>
              <a:t>TRAINING</a:t>
            </a:r>
            <a:endParaRPr lang="zh-CN" altLang="en-US" sz="2700" dirty="0">
              <a:solidFill>
                <a:schemeClr val="tx1">
                  <a:lumMod val="85000"/>
                  <a:lumOff val="15000"/>
                </a:schemeClr>
              </a:solidFill>
              <a:cs typeface="+mn-ea"/>
              <a:sym typeface="+mn-lt"/>
            </a:endParaRPr>
          </a:p>
        </p:txBody>
      </p:sp>
      <p:sp>
        <p:nvSpPr>
          <p:cNvPr id="10" name="文本框 9"/>
          <p:cNvSpPr txBox="1"/>
          <p:nvPr/>
        </p:nvSpPr>
        <p:spPr>
          <a:xfrm>
            <a:off x="7019776" y="3552744"/>
            <a:ext cx="1369507" cy="275590"/>
          </a:xfrm>
          <a:prstGeom prst="rect">
            <a:avLst/>
          </a:prstGeom>
          <a:noFill/>
        </p:spPr>
        <p:txBody>
          <a:bodyPr wrap="square" rtlCol="0">
            <a:spAutoFit/>
            <a:scene3d>
              <a:camera prst="orthographicFront"/>
              <a:lightRig rig="threePt" dir="t"/>
            </a:scene3d>
            <a:sp3d contourW="12700"/>
          </a:bodyPr>
          <a:lstStyle/>
          <a:p>
            <a:r>
              <a:rPr lang="zh-CN" altLang="en-US" sz="1200" dirty="0">
                <a:solidFill>
                  <a:schemeClr val="tx1">
                    <a:lumMod val="85000"/>
                    <a:lumOff val="15000"/>
                  </a:schemeClr>
                </a:solidFill>
                <a:cs typeface="+mn-ea"/>
                <a:sym typeface="+mn-lt"/>
              </a:rPr>
              <a:t>讲师</a:t>
            </a:r>
            <a:r>
              <a:rPr lang="zh-CN" altLang="en-US" sz="1200" dirty="0" smtClean="0">
                <a:solidFill>
                  <a:schemeClr val="tx1">
                    <a:lumMod val="85000"/>
                    <a:lumOff val="15000"/>
                  </a:schemeClr>
                </a:solidFill>
                <a:cs typeface="+mn-ea"/>
                <a:sym typeface="+mn-lt"/>
              </a:rPr>
              <a:t>：</a:t>
            </a:r>
            <a:r>
              <a:rPr lang="en-US" sz="1200" dirty="0" smtClean="0">
                <a:solidFill>
                  <a:schemeClr val="tx1">
                    <a:lumMod val="85000"/>
                    <a:lumOff val="15000"/>
                  </a:schemeClr>
                </a:solidFill>
                <a:cs typeface="+mn-ea"/>
                <a:sym typeface="+mn-lt"/>
              </a:rPr>
              <a:t>92ppt.net</a:t>
            </a:r>
            <a:endParaRPr lang="zh-CN" altLang="en-US" sz="1200" dirty="0" smtClean="0">
              <a:solidFill>
                <a:schemeClr val="tx1">
                  <a:lumMod val="85000"/>
                  <a:lumOff val="15000"/>
                </a:schemeClr>
              </a:solidFill>
              <a:cs typeface="+mn-ea"/>
              <a:sym typeface="+mn-lt"/>
            </a:endParaRPr>
          </a:p>
        </p:txBody>
      </p:sp>
      <p:sp>
        <p:nvSpPr>
          <p:cNvPr id="11" name="文本框 10"/>
          <p:cNvSpPr txBox="1"/>
          <p:nvPr/>
        </p:nvSpPr>
        <p:spPr>
          <a:xfrm>
            <a:off x="7019776" y="3913763"/>
            <a:ext cx="1552323" cy="276999"/>
          </a:xfrm>
          <a:prstGeom prst="rect">
            <a:avLst/>
          </a:prstGeom>
          <a:noFill/>
        </p:spPr>
        <p:txBody>
          <a:bodyPr wrap="square" rtlCol="0">
            <a:spAutoFit/>
            <a:scene3d>
              <a:camera prst="orthographicFront"/>
              <a:lightRig rig="threePt" dir="t"/>
            </a:scene3d>
            <a:sp3d contourW="12700"/>
          </a:bodyPr>
          <a:lstStyle/>
          <a:p>
            <a:r>
              <a:rPr lang="zh-CN" altLang="en-US" sz="1200" dirty="0">
                <a:solidFill>
                  <a:schemeClr val="tx1">
                    <a:lumMod val="85000"/>
                    <a:lumOff val="15000"/>
                  </a:schemeClr>
                </a:solidFill>
                <a:cs typeface="+mn-ea"/>
                <a:sym typeface="+mn-lt"/>
              </a:rPr>
              <a:t>时间：</a:t>
            </a:r>
            <a:r>
              <a:rPr lang="en-US" altLang="zh-CN" sz="1200" dirty="0" smtClean="0">
                <a:solidFill>
                  <a:schemeClr val="tx1">
                    <a:lumMod val="85000"/>
                    <a:lumOff val="15000"/>
                  </a:schemeClr>
                </a:solidFill>
                <a:cs typeface="+mn-ea"/>
                <a:sym typeface="+mn-lt"/>
              </a:rPr>
              <a:t>20XX.XX.XX</a:t>
            </a:r>
            <a:endParaRPr lang="zh-CN" altLang="en-US" sz="1200" dirty="0">
              <a:solidFill>
                <a:schemeClr val="tx1">
                  <a:lumMod val="85000"/>
                  <a:lumOff val="15000"/>
                </a:schemeClr>
              </a:solidFill>
              <a:cs typeface="+mn-ea"/>
              <a:sym typeface="+mn-lt"/>
            </a:endParaRPr>
          </a:p>
        </p:txBody>
      </p:sp>
      <p:grpSp>
        <p:nvGrpSpPr>
          <p:cNvPr id="12" name="Group 15"/>
          <p:cNvGrpSpPr/>
          <p:nvPr/>
        </p:nvGrpSpPr>
        <p:grpSpPr>
          <a:xfrm>
            <a:off x="6795537" y="3590842"/>
            <a:ext cx="177717" cy="177719"/>
            <a:chOff x="-1781053" y="2925885"/>
            <a:chExt cx="717306" cy="717306"/>
          </a:xfrm>
        </p:grpSpPr>
        <p:sp>
          <p:nvSpPr>
            <p:cNvPr id="13" name="椭圆 12"/>
            <p:cNvSpPr/>
            <p:nvPr/>
          </p:nvSpPr>
          <p:spPr>
            <a:xfrm>
              <a:off x="-1781053" y="2925885"/>
              <a:ext cx="717306" cy="7173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sp>
          <p:nvSpPr>
            <p:cNvPr id="14" name="Oval 14"/>
            <p:cNvSpPr/>
            <p:nvPr/>
          </p:nvSpPr>
          <p:spPr>
            <a:xfrm>
              <a:off x="-1608056" y="3099164"/>
              <a:ext cx="371313" cy="370751"/>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grpSp>
      <p:grpSp>
        <p:nvGrpSpPr>
          <p:cNvPr id="15" name="Group 16"/>
          <p:cNvGrpSpPr/>
          <p:nvPr/>
        </p:nvGrpSpPr>
        <p:grpSpPr>
          <a:xfrm>
            <a:off x="6795537" y="3951860"/>
            <a:ext cx="177717" cy="177719"/>
            <a:chOff x="-1781053" y="2925885"/>
            <a:chExt cx="717306" cy="717306"/>
          </a:xfrm>
        </p:grpSpPr>
        <p:sp>
          <p:nvSpPr>
            <p:cNvPr id="16" name="椭圆 15"/>
            <p:cNvSpPr/>
            <p:nvPr/>
          </p:nvSpPr>
          <p:spPr>
            <a:xfrm>
              <a:off x="-1781053" y="2925885"/>
              <a:ext cx="717306" cy="7173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sp>
          <p:nvSpPr>
            <p:cNvPr id="17" name="Oval 18"/>
            <p:cNvSpPr/>
            <p:nvPr/>
          </p:nvSpPr>
          <p:spPr>
            <a:xfrm>
              <a:off x="-1608056" y="3099179"/>
              <a:ext cx="371313" cy="370722"/>
            </a:xfrm>
            <a:custGeom>
              <a:avLst/>
              <a:gdLst>
                <a:gd name="T0" fmla="*/ 5896 w 7172"/>
                <a:gd name="T1" fmla="*/ 5896 h 7172"/>
                <a:gd name="T2" fmla="*/ 5896 w 7172"/>
                <a:gd name="T3" fmla="*/ 1276 h 7172"/>
                <a:gd name="T4" fmla="*/ 1276 w 7172"/>
                <a:gd name="T5" fmla="*/ 1276 h 7172"/>
                <a:gd name="T6" fmla="*/ 1276 w 7172"/>
                <a:gd name="T7" fmla="*/ 5896 h 7172"/>
                <a:gd name="T8" fmla="*/ 5896 w 7172"/>
                <a:gd name="T9" fmla="*/ 5896 h 7172"/>
                <a:gd name="T10" fmla="*/ 2415 w 7172"/>
                <a:gd name="T11" fmla="*/ 3087 h 7172"/>
                <a:gd name="T12" fmla="*/ 3149 w 7172"/>
                <a:gd name="T13" fmla="*/ 3821 h 7172"/>
                <a:gd name="T14" fmla="*/ 4759 w 7172"/>
                <a:gd name="T15" fmla="*/ 2213 h 7172"/>
                <a:gd name="T16" fmla="*/ 5328 w 7172"/>
                <a:gd name="T17" fmla="*/ 2783 h 7172"/>
                <a:gd name="T18" fmla="*/ 3720 w 7172"/>
                <a:gd name="T19" fmla="*/ 4391 h 7172"/>
                <a:gd name="T20" fmla="*/ 3149 w 7172"/>
                <a:gd name="T21" fmla="*/ 4960 h 7172"/>
                <a:gd name="T22" fmla="*/ 2580 w 7172"/>
                <a:gd name="T23" fmla="*/ 4391 h 7172"/>
                <a:gd name="T24" fmla="*/ 1845 w 7172"/>
                <a:gd name="T25" fmla="*/ 3656 h 7172"/>
                <a:gd name="T26" fmla="*/ 2415 w 7172"/>
                <a:gd name="T27" fmla="*/ 3087 h 7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72" h="7172">
                  <a:moveTo>
                    <a:pt x="5896" y="5896"/>
                  </a:moveTo>
                  <a:cubicBezTo>
                    <a:pt x="7172" y="4620"/>
                    <a:pt x="7172" y="2552"/>
                    <a:pt x="5896" y="1276"/>
                  </a:cubicBezTo>
                  <a:cubicBezTo>
                    <a:pt x="4620" y="0"/>
                    <a:pt x="2552" y="0"/>
                    <a:pt x="1276" y="1276"/>
                  </a:cubicBezTo>
                  <a:cubicBezTo>
                    <a:pt x="0" y="2552"/>
                    <a:pt x="0" y="4620"/>
                    <a:pt x="1276" y="5896"/>
                  </a:cubicBezTo>
                  <a:cubicBezTo>
                    <a:pt x="2552" y="7172"/>
                    <a:pt x="4621" y="7172"/>
                    <a:pt x="5896" y="5896"/>
                  </a:cubicBezTo>
                  <a:close/>
                  <a:moveTo>
                    <a:pt x="2415" y="3087"/>
                  </a:moveTo>
                  <a:lnTo>
                    <a:pt x="3149" y="3821"/>
                  </a:lnTo>
                  <a:lnTo>
                    <a:pt x="4759" y="2213"/>
                  </a:lnTo>
                  <a:lnTo>
                    <a:pt x="5328" y="2783"/>
                  </a:lnTo>
                  <a:lnTo>
                    <a:pt x="3720" y="4391"/>
                  </a:lnTo>
                  <a:lnTo>
                    <a:pt x="3149" y="4960"/>
                  </a:lnTo>
                  <a:lnTo>
                    <a:pt x="2580" y="4391"/>
                  </a:lnTo>
                  <a:lnTo>
                    <a:pt x="1845" y="3656"/>
                  </a:lnTo>
                  <a:lnTo>
                    <a:pt x="2415" y="30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grpSp>
      <p:cxnSp>
        <p:nvCxnSpPr>
          <p:cNvPr id="31" name="直接连接符 30"/>
          <p:cNvCxnSpPr/>
          <p:nvPr/>
        </p:nvCxnSpPr>
        <p:spPr>
          <a:xfrm>
            <a:off x="6141207" y="1551754"/>
            <a:ext cx="238670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41207" y="2041692"/>
            <a:ext cx="238670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82" name="文本框 4681"/>
          <p:cNvSpPr txBox="1"/>
          <p:nvPr/>
        </p:nvSpPr>
        <p:spPr>
          <a:xfrm>
            <a:off x="4779476" y="2930383"/>
            <a:ext cx="3798094" cy="338554"/>
          </a:xfrm>
          <a:prstGeom prst="rect">
            <a:avLst/>
          </a:prstGeom>
          <a:noFill/>
        </p:spPr>
        <p:txBody>
          <a:bodyPr wrap="square" rtlCol="0">
            <a:spAutoFit/>
            <a:scene3d>
              <a:camera prst="orthographicFront"/>
              <a:lightRig rig="threePt" dir="t"/>
            </a:scene3d>
            <a:sp3d contourW="12700"/>
          </a:bodyPr>
          <a:lstStyle/>
          <a:p>
            <a:pPr algn="r"/>
            <a:r>
              <a:rPr lang="zh-CN" altLang="en-US" sz="1600" dirty="0">
                <a:solidFill>
                  <a:schemeClr val="tx1">
                    <a:lumMod val="85000"/>
                    <a:lumOff val="15000"/>
                  </a:schemeClr>
                </a:solidFill>
                <a:cs typeface="+mn-ea"/>
                <a:sym typeface="+mn-lt"/>
              </a:rPr>
              <a:t>入职培训</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员工培训</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财务知识培训</a:t>
            </a:r>
            <a:r>
              <a:rPr lang="en-US" altLang="zh-CN" sz="1600" dirty="0">
                <a:solidFill>
                  <a:schemeClr val="tx1">
                    <a:lumMod val="85000"/>
                    <a:lumOff val="15000"/>
                  </a:schemeClr>
                </a:solidFill>
                <a:cs typeface="+mn-ea"/>
                <a:sym typeface="+mn-lt"/>
              </a:rPr>
              <a:t>PPT</a:t>
            </a:r>
            <a:endParaRPr lang="zh-CN" altLang="en-US" sz="16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301918" y="504421"/>
            <a:ext cx="4134658" cy="4134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par>
                                <p:cTn id="24" presetID="22" presetClass="entr" presetSubtype="8"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4682"/>
                                        </p:tgtEl>
                                        <p:attrNameLst>
                                          <p:attrName>style.visibility</p:attrName>
                                        </p:attrNameLst>
                                      </p:cBhvr>
                                      <p:to>
                                        <p:strVal val="visible"/>
                                      </p:to>
                                    </p:set>
                                    <p:animEffect transition="in" filter="fade">
                                      <p:cBhvr>
                                        <p:cTn id="30" dur="1000"/>
                                        <p:tgtEl>
                                          <p:spTgt spid="4682"/>
                                        </p:tgtEl>
                                      </p:cBhvr>
                                    </p:animEffect>
                                    <p:anim calcmode="lin" valueType="num">
                                      <p:cBhvr>
                                        <p:cTn id="31" dur="1000" fill="hold"/>
                                        <p:tgtEl>
                                          <p:spTgt spid="4682"/>
                                        </p:tgtEl>
                                        <p:attrNameLst>
                                          <p:attrName>ppt_x</p:attrName>
                                        </p:attrNameLst>
                                      </p:cBhvr>
                                      <p:tavLst>
                                        <p:tav tm="0">
                                          <p:val>
                                            <p:strVal val="#ppt_x"/>
                                          </p:val>
                                        </p:tav>
                                        <p:tav tm="100000">
                                          <p:val>
                                            <p:strVal val="#ppt_x"/>
                                          </p:val>
                                        </p:tav>
                                      </p:tavLst>
                                    </p:anim>
                                    <p:anim calcmode="lin" valueType="num">
                                      <p:cBhvr>
                                        <p:cTn id="32" dur="1000" fill="hold"/>
                                        <p:tgtEl>
                                          <p:spTgt spid="4682"/>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46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2459103" y="1099517"/>
            <a:ext cx="4189812" cy="3236313"/>
          </a:xfrm>
          <a:prstGeom prst="rect">
            <a:avLst/>
          </a:prstGeom>
        </p:spPr>
      </p:pic>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财务报表概述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文本框 12"/>
          <p:cNvSpPr txBox="1"/>
          <p:nvPr/>
        </p:nvSpPr>
        <p:spPr>
          <a:xfrm>
            <a:off x="1133956" y="1285794"/>
            <a:ext cx="1956429" cy="1015663"/>
          </a:xfrm>
          <a:prstGeom prst="rect">
            <a:avLst/>
          </a:prstGeom>
          <a:noFill/>
        </p:spPr>
        <p:txBody>
          <a:bodyPr wrap="square" rtlCol="0">
            <a:spAutoFit/>
            <a:scene3d>
              <a:camera prst="orthographicFront"/>
              <a:lightRig rig="threePt" dir="t"/>
            </a:scene3d>
            <a:sp3d contourW="12700"/>
          </a:bodyPr>
          <a:lstStyle/>
          <a:p>
            <a:pPr marL="214630" indent="-214630">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净利润通过利润分配形成留存收益和应付利润分别进入资产负债表的权益和负债</a:t>
            </a:r>
            <a:endParaRPr lang="zh-CN" altLang="en-US" sz="1200" dirty="0">
              <a:solidFill>
                <a:schemeClr val="tx1">
                  <a:lumMod val="85000"/>
                  <a:lumOff val="15000"/>
                </a:schemeClr>
              </a:solidFill>
              <a:cs typeface="+mn-ea"/>
              <a:sym typeface="+mn-lt"/>
            </a:endParaRPr>
          </a:p>
        </p:txBody>
      </p:sp>
      <p:sp>
        <p:nvSpPr>
          <p:cNvPr id="14" name="文本框 13"/>
          <p:cNvSpPr txBox="1"/>
          <p:nvPr/>
        </p:nvSpPr>
        <p:spPr>
          <a:xfrm>
            <a:off x="2058911" y="4351888"/>
            <a:ext cx="5047373" cy="301621"/>
          </a:xfrm>
          <a:prstGeom prst="rect">
            <a:avLst/>
          </a:prstGeom>
          <a:noFill/>
        </p:spPr>
        <p:txBody>
          <a:bodyPr wrap="square" rtlCol="0">
            <a:spAutoFit/>
            <a:scene3d>
              <a:camera prst="orthographicFront"/>
              <a:lightRig rig="threePt" dir="t"/>
            </a:scene3d>
            <a:sp3d contourW="12700"/>
          </a:bodyPr>
          <a:lstStyle/>
          <a:p>
            <a:pPr marL="214630" indent="-214630" algn="ctr">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净利润经过现金性和非现金性相关调整，得出经营性现金净流量</a:t>
            </a:r>
            <a:endParaRPr lang="zh-CN" altLang="en-US" sz="1200" dirty="0">
              <a:solidFill>
                <a:schemeClr val="tx1">
                  <a:lumMod val="85000"/>
                  <a:lumOff val="15000"/>
                </a:schemeClr>
              </a:solidFill>
              <a:cs typeface="+mn-ea"/>
              <a:sym typeface="+mn-lt"/>
            </a:endParaRPr>
          </a:p>
        </p:txBody>
      </p:sp>
      <p:sp>
        <p:nvSpPr>
          <p:cNvPr id="15" name="文本框 14"/>
          <p:cNvSpPr txBox="1"/>
          <p:nvPr/>
        </p:nvSpPr>
        <p:spPr>
          <a:xfrm>
            <a:off x="6598649" y="857690"/>
            <a:ext cx="1743639" cy="784830"/>
          </a:xfrm>
          <a:prstGeom prst="rect">
            <a:avLst/>
          </a:prstGeom>
          <a:noFill/>
        </p:spPr>
        <p:txBody>
          <a:bodyPr wrap="square" rtlCol="0">
            <a:spAutoFit/>
            <a:scene3d>
              <a:camera prst="orthographicFront"/>
              <a:lightRig rig="threePt" dir="t"/>
            </a:scene3d>
            <a:sp3d contourW="12700"/>
          </a:bodyPr>
          <a:lstStyle/>
          <a:p>
            <a:pPr marL="214630" indent="-214630">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现金净流量反映资产负债表中货币资金的变化情况</a:t>
            </a:r>
            <a:endParaRPr lang="zh-CN" altLang="en-US" sz="1200" dirty="0">
              <a:solidFill>
                <a:schemeClr val="tx1">
                  <a:lumMod val="85000"/>
                  <a:lumOff val="15000"/>
                </a:schemeClr>
              </a:solidFill>
              <a:cs typeface="+mn-ea"/>
              <a:sym typeface="+mn-lt"/>
            </a:endParaRPr>
          </a:p>
        </p:txBody>
      </p:sp>
      <p:sp>
        <p:nvSpPr>
          <p:cNvPr id="26" name="对话气泡: 矩形 12"/>
          <p:cNvSpPr/>
          <p:nvPr/>
        </p:nvSpPr>
        <p:spPr>
          <a:xfrm>
            <a:off x="993714" y="1216842"/>
            <a:ext cx="2191293" cy="1122254"/>
          </a:xfrm>
          <a:prstGeom prst="wedgeRectCallout">
            <a:avLst>
              <a:gd name="adj1" fmla="val 60883"/>
              <a:gd name="adj2" fmla="val 37667"/>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7" name="对话气泡: 矩形 25"/>
          <p:cNvSpPr/>
          <p:nvPr/>
        </p:nvSpPr>
        <p:spPr>
          <a:xfrm>
            <a:off x="6374822" y="788738"/>
            <a:ext cx="2191293" cy="1122254"/>
          </a:xfrm>
          <a:prstGeom prst="wedgeRectCallout">
            <a:avLst>
              <a:gd name="adj1" fmla="val -56526"/>
              <a:gd name="adj2" fmla="val 37212"/>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8" name="任意多边形: 形状 36"/>
          <p:cNvSpPr/>
          <p:nvPr/>
        </p:nvSpPr>
        <p:spPr>
          <a:xfrm>
            <a:off x="1267339" y="3929372"/>
            <a:ext cx="6695876" cy="732230"/>
          </a:xfrm>
          <a:custGeom>
            <a:avLst/>
            <a:gdLst>
              <a:gd name="connsiteX0" fmla="*/ 3351469 w 6702940"/>
              <a:gd name="connsiteY0" fmla="*/ 0 h 944507"/>
              <a:gd name="connsiteX1" fmla="*/ 3612262 w 6702940"/>
              <a:gd name="connsiteY1" fmla="*/ 449643 h 944507"/>
              <a:gd name="connsiteX2" fmla="*/ 6702940 w 6702940"/>
              <a:gd name="connsiteY2" fmla="*/ 449643 h 944507"/>
              <a:gd name="connsiteX3" fmla="*/ 6702940 w 6702940"/>
              <a:gd name="connsiteY3" fmla="*/ 944507 h 944507"/>
              <a:gd name="connsiteX4" fmla="*/ 0 w 6702940"/>
              <a:gd name="connsiteY4" fmla="*/ 944507 h 944507"/>
              <a:gd name="connsiteX5" fmla="*/ 0 w 6702940"/>
              <a:gd name="connsiteY5" fmla="*/ 449643 h 944507"/>
              <a:gd name="connsiteX6" fmla="*/ 3090676 w 6702940"/>
              <a:gd name="connsiteY6" fmla="*/ 449643 h 94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02940" h="944507">
                <a:moveTo>
                  <a:pt x="3351469" y="0"/>
                </a:moveTo>
                <a:lnTo>
                  <a:pt x="3612262" y="449643"/>
                </a:lnTo>
                <a:lnTo>
                  <a:pt x="6702940" y="449643"/>
                </a:lnTo>
                <a:lnTo>
                  <a:pt x="6702940" y="944507"/>
                </a:lnTo>
                <a:lnTo>
                  <a:pt x="0" y="944507"/>
                </a:lnTo>
                <a:lnTo>
                  <a:pt x="0" y="449643"/>
                </a:lnTo>
                <a:lnTo>
                  <a:pt x="3090676" y="449643"/>
                </a:lnTo>
                <a:close/>
              </a:path>
            </a:pathLst>
          </a:cu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cs typeface="+mn-ea"/>
              <a:sym typeface="+mn-lt"/>
            </a:endParaRPr>
          </a:p>
        </p:txBody>
      </p:sp>
      <p:grpSp>
        <p:nvGrpSpPr>
          <p:cNvPr id="5" name="组合 4"/>
          <p:cNvGrpSpPr/>
          <p:nvPr/>
        </p:nvGrpSpPr>
        <p:grpSpPr>
          <a:xfrm>
            <a:off x="3569877" y="884012"/>
            <a:ext cx="1502267" cy="1117676"/>
            <a:chOff x="5619969" y="-96642"/>
            <a:chExt cx="2091852" cy="1556322"/>
          </a:xfrm>
        </p:grpSpPr>
        <p:sp>
          <p:nvSpPr>
            <p:cNvPr id="136" name="îŝḷîḓé-Oval 33"/>
            <p:cNvSpPr/>
            <p:nvPr/>
          </p:nvSpPr>
          <p:spPr>
            <a:xfrm>
              <a:off x="5619969" y="-96642"/>
              <a:ext cx="1556322" cy="1556322"/>
            </a:xfrm>
            <a:prstGeom prst="ellipse">
              <a:avLst/>
            </a:prstGeom>
            <a:solidFill>
              <a:srgbClr val="0F6FC6">
                <a:alpha val="57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7" name="îŝḷîḓé-Oval 34"/>
            <p:cNvSpPr/>
            <p:nvPr/>
          </p:nvSpPr>
          <p:spPr>
            <a:xfrm>
              <a:off x="5720610" y="3998"/>
              <a:ext cx="1355040" cy="1355040"/>
            </a:xfrm>
            <a:prstGeom prst="ellipse">
              <a:avLst/>
            </a:prstGeom>
            <a:solidFill>
              <a:srgbClr val="0F6FC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 name="组合 3"/>
            <p:cNvGrpSpPr/>
            <p:nvPr/>
          </p:nvGrpSpPr>
          <p:grpSpPr>
            <a:xfrm rot="2173635">
              <a:off x="5741360" y="168433"/>
              <a:ext cx="1970461" cy="837726"/>
              <a:chOff x="5826850" y="-111329"/>
              <a:chExt cx="1970461" cy="837726"/>
            </a:xfrm>
          </p:grpSpPr>
          <p:sp>
            <p:nvSpPr>
              <p:cNvPr id="138" name="îŝḷîḓé-箭头: 五边形 10"/>
              <p:cNvSpPr/>
              <p:nvPr/>
            </p:nvSpPr>
            <p:spPr>
              <a:xfrm rot="19500000">
                <a:off x="6756553" y="-111329"/>
                <a:ext cx="1040758" cy="396830"/>
              </a:xfrm>
              <a:prstGeom prst="homePlate">
                <a:avLst/>
              </a:prstGeom>
              <a:solidFill>
                <a:srgbClr val="0F6FC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9" name="文本框 138"/>
              <p:cNvSpPr txBox="1"/>
              <p:nvPr/>
            </p:nvSpPr>
            <p:spPr>
              <a:xfrm rot="19453671">
                <a:off x="5826850" y="254973"/>
                <a:ext cx="1719373" cy="471424"/>
              </a:xfrm>
              <a:prstGeom prst="rect">
                <a:avLst/>
              </a:prstGeom>
              <a:noFill/>
            </p:spPr>
            <p:txBody>
              <a:bodyPr wrap="square" rtlCol="0">
                <a:spAutoFit/>
              </a:bodyPr>
              <a:lstStyle/>
              <a:p>
                <a:pPr algn="ctr"/>
                <a:r>
                  <a:rPr lang="zh-CN" altLang="en-US" sz="1600" b="1" dirty="0">
                    <a:solidFill>
                      <a:schemeClr val="bg1"/>
                    </a:solidFill>
                    <a:cs typeface="+mn-ea"/>
                    <a:sym typeface="+mn-lt"/>
                  </a:rPr>
                  <a:t>资产负债表</a:t>
                </a:r>
                <a:endParaRPr lang="zh-CN" altLang="en-US" sz="1600" b="1" dirty="0">
                  <a:solidFill>
                    <a:schemeClr val="bg1"/>
                  </a:solidFill>
                  <a:cs typeface="+mn-ea"/>
                  <a:sym typeface="+mn-lt"/>
                </a:endParaRPr>
              </a:p>
            </p:txBody>
          </p:sp>
        </p:grpSp>
      </p:grpSp>
      <p:grpSp>
        <p:nvGrpSpPr>
          <p:cNvPr id="140" name="组合 139"/>
          <p:cNvGrpSpPr/>
          <p:nvPr/>
        </p:nvGrpSpPr>
        <p:grpSpPr>
          <a:xfrm>
            <a:off x="993714" y="2807908"/>
            <a:ext cx="1502267" cy="1117676"/>
            <a:chOff x="5619969" y="-96642"/>
            <a:chExt cx="2091851" cy="1556322"/>
          </a:xfrm>
          <a:solidFill>
            <a:srgbClr val="0BD0D9"/>
          </a:solidFill>
        </p:grpSpPr>
        <p:sp>
          <p:nvSpPr>
            <p:cNvPr id="141" name="îŝḷîḓé-Oval 33"/>
            <p:cNvSpPr/>
            <p:nvPr/>
          </p:nvSpPr>
          <p:spPr>
            <a:xfrm>
              <a:off x="5619969" y="-96642"/>
              <a:ext cx="1556322" cy="1556322"/>
            </a:xfrm>
            <a:prstGeom prst="ellipse">
              <a:avLst/>
            </a:prstGeom>
            <a:solidFill>
              <a:srgbClr val="0BD0D9">
                <a:alpha val="57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2" name="îŝḷîḓé-Oval 34"/>
            <p:cNvSpPr/>
            <p:nvPr/>
          </p:nvSpPr>
          <p:spPr>
            <a:xfrm>
              <a:off x="5720610" y="3998"/>
              <a:ext cx="1355040" cy="135504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43" name="组合 142"/>
            <p:cNvGrpSpPr/>
            <p:nvPr/>
          </p:nvGrpSpPr>
          <p:grpSpPr>
            <a:xfrm rot="2173635">
              <a:off x="5741359" y="168433"/>
              <a:ext cx="1970461" cy="837726"/>
              <a:chOff x="5826850" y="-111329"/>
              <a:chExt cx="1970461" cy="837726"/>
            </a:xfrm>
            <a:grpFill/>
          </p:grpSpPr>
          <p:sp>
            <p:nvSpPr>
              <p:cNvPr id="144" name="îŝḷîḓé-箭头: 五边形 10"/>
              <p:cNvSpPr/>
              <p:nvPr/>
            </p:nvSpPr>
            <p:spPr>
              <a:xfrm rot="19500000">
                <a:off x="6756553" y="-111329"/>
                <a:ext cx="1040758" cy="396830"/>
              </a:xfrm>
              <a:prstGeom prst="homePlat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5" name="文本框 144"/>
              <p:cNvSpPr txBox="1"/>
              <p:nvPr/>
            </p:nvSpPr>
            <p:spPr>
              <a:xfrm rot="19453671">
                <a:off x="5826850" y="254973"/>
                <a:ext cx="1719375" cy="471424"/>
              </a:xfrm>
              <a:prstGeom prst="rect">
                <a:avLst/>
              </a:prstGeom>
              <a:noFill/>
            </p:spPr>
            <p:txBody>
              <a:bodyPr wrap="square" rtlCol="0">
                <a:spAutoFit/>
              </a:bodyPr>
              <a:lstStyle/>
              <a:p>
                <a:pPr algn="ctr"/>
                <a:r>
                  <a:rPr lang="zh-CN" altLang="en-US" sz="1600" b="1" dirty="0">
                    <a:solidFill>
                      <a:schemeClr val="bg1"/>
                    </a:solidFill>
                    <a:cs typeface="+mn-ea"/>
                    <a:sym typeface="+mn-lt"/>
                  </a:rPr>
                  <a:t>现金流量表</a:t>
                </a:r>
                <a:endParaRPr lang="zh-CN" altLang="en-US" sz="1600" b="1" dirty="0">
                  <a:solidFill>
                    <a:schemeClr val="bg1"/>
                  </a:solidFill>
                  <a:cs typeface="+mn-ea"/>
                  <a:sym typeface="+mn-lt"/>
                </a:endParaRPr>
              </a:p>
            </p:txBody>
          </p:sp>
        </p:grpSp>
      </p:grpSp>
      <p:grpSp>
        <p:nvGrpSpPr>
          <p:cNvPr id="146" name="组合 145"/>
          <p:cNvGrpSpPr/>
          <p:nvPr/>
        </p:nvGrpSpPr>
        <p:grpSpPr>
          <a:xfrm>
            <a:off x="6117352" y="2743339"/>
            <a:ext cx="1493521" cy="1117676"/>
            <a:chOff x="5191484" y="-96642"/>
            <a:chExt cx="2079673" cy="1556322"/>
          </a:xfrm>
          <a:solidFill>
            <a:srgbClr val="0BD0D9"/>
          </a:solidFill>
        </p:grpSpPr>
        <p:sp>
          <p:nvSpPr>
            <p:cNvPr id="147" name="îŝḷîḓé-Oval 33"/>
            <p:cNvSpPr/>
            <p:nvPr/>
          </p:nvSpPr>
          <p:spPr>
            <a:xfrm>
              <a:off x="5619969" y="-96642"/>
              <a:ext cx="1556322" cy="1556322"/>
            </a:xfrm>
            <a:prstGeom prst="ellipse">
              <a:avLst/>
            </a:prstGeom>
            <a:solidFill>
              <a:srgbClr val="009DD9">
                <a:alpha val="57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8" name="îŝḷîḓé-Oval 34"/>
            <p:cNvSpPr/>
            <p:nvPr/>
          </p:nvSpPr>
          <p:spPr>
            <a:xfrm>
              <a:off x="5720610" y="3998"/>
              <a:ext cx="1355040" cy="1355040"/>
            </a:xfrm>
            <a:prstGeom prst="ellipse">
              <a:avLst/>
            </a:prstGeom>
            <a:solidFill>
              <a:srgbClr val="009DD9"/>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49" name="组合 148"/>
            <p:cNvGrpSpPr/>
            <p:nvPr/>
          </p:nvGrpSpPr>
          <p:grpSpPr>
            <a:xfrm rot="2173635">
              <a:off x="5191484" y="272730"/>
              <a:ext cx="2079673" cy="946671"/>
              <a:chOff x="5466552" y="254973"/>
              <a:chExt cx="2079673" cy="946671"/>
            </a:xfrm>
            <a:grpFill/>
          </p:grpSpPr>
          <p:sp>
            <p:nvSpPr>
              <p:cNvPr id="150" name="îŝḷîḓé-箭头: 五边形 10"/>
              <p:cNvSpPr/>
              <p:nvPr/>
            </p:nvSpPr>
            <p:spPr>
              <a:xfrm rot="19352730" flipH="1">
                <a:off x="5466552" y="804815"/>
                <a:ext cx="1040758" cy="396829"/>
              </a:xfrm>
              <a:prstGeom prst="homePlate">
                <a:avLst/>
              </a:prstGeom>
              <a:solidFill>
                <a:srgbClr val="009DD9"/>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51" name="文本框 150"/>
              <p:cNvSpPr txBox="1"/>
              <p:nvPr/>
            </p:nvSpPr>
            <p:spPr>
              <a:xfrm rot="19453671">
                <a:off x="5826850" y="254973"/>
                <a:ext cx="1719375" cy="471424"/>
              </a:xfrm>
              <a:prstGeom prst="rect">
                <a:avLst/>
              </a:prstGeom>
              <a:noFill/>
            </p:spPr>
            <p:txBody>
              <a:bodyPr wrap="square" rtlCol="0">
                <a:spAutoFit/>
              </a:bodyPr>
              <a:lstStyle/>
              <a:p>
                <a:pPr algn="ctr"/>
                <a:r>
                  <a:rPr lang="zh-CN" altLang="en-US" sz="1600" b="1" dirty="0">
                    <a:solidFill>
                      <a:schemeClr val="bg1"/>
                    </a:solidFill>
                    <a:cs typeface="+mn-ea"/>
                    <a:sym typeface="+mn-lt"/>
                  </a:rPr>
                  <a:t>现金流量表</a:t>
                </a:r>
                <a:endParaRPr lang="zh-CN" altLang="en-US" sz="1600" b="1" dirty="0">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par>
                          <p:cTn id="21" fill="hold">
                            <p:stCondLst>
                              <p:cond delay="1000"/>
                            </p:stCondLst>
                            <p:childTnLst>
                              <p:par>
                                <p:cTn id="22" presetID="3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par>
                                <p:cTn id="28" presetID="31" presetClass="entr" presetSubtype="0" fill="hold" nodeType="withEffect">
                                  <p:stCondLst>
                                    <p:cond delay="0"/>
                                  </p:stCondLst>
                                  <p:childTnLst>
                                    <p:set>
                                      <p:cBhvr>
                                        <p:cTn id="29" dur="1" fill="hold">
                                          <p:stCondLst>
                                            <p:cond delay="0"/>
                                          </p:stCondLst>
                                        </p:cTn>
                                        <p:tgtEl>
                                          <p:spTgt spid="140"/>
                                        </p:tgtEl>
                                        <p:attrNameLst>
                                          <p:attrName>style.visibility</p:attrName>
                                        </p:attrNameLst>
                                      </p:cBhvr>
                                      <p:to>
                                        <p:strVal val="visible"/>
                                      </p:to>
                                    </p:set>
                                    <p:anim calcmode="lin" valueType="num">
                                      <p:cBhvr>
                                        <p:cTn id="30" dur="1000" fill="hold"/>
                                        <p:tgtEl>
                                          <p:spTgt spid="140"/>
                                        </p:tgtEl>
                                        <p:attrNameLst>
                                          <p:attrName>ppt_w</p:attrName>
                                        </p:attrNameLst>
                                      </p:cBhvr>
                                      <p:tavLst>
                                        <p:tav tm="0">
                                          <p:val>
                                            <p:fltVal val="0"/>
                                          </p:val>
                                        </p:tav>
                                        <p:tav tm="100000">
                                          <p:val>
                                            <p:strVal val="#ppt_w"/>
                                          </p:val>
                                        </p:tav>
                                      </p:tavLst>
                                    </p:anim>
                                    <p:anim calcmode="lin" valueType="num">
                                      <p:cBhvr>
                                        <p:cTn id="31" dur="1000" fill="hold"/>
                                        <p:tgtEl>
                                          <p:spTgt spid="140"/>
                                        </p:tgtEl>
                                        <p:attrNameLst>
                                          <p:attrName>ppt_h</p:attrName>
                                        </p:attrNameLst>
                                      </p:cBhvr>
                                      <p:tavLst>
                                        <p:tav tm="0">
                                          <p:val>
                                            <p:fltVal val="0"/>
                                          </p:val>
                                        </p:tav>
                                        <p:tav tm="100000">
                                          <p:val>
                                            <p:strVal val="#ppt_h"/>
                                          </p:val>
                                        </p:tav>
                                      </p:tavLst>
                                    </p:anim>
                                    <p:anim calcmode="lin" valueType="num">
                                      <p:cBhvr>
                                        <p:cTn id="32" dur="1000" fill="hold"/>
                                        <p:tgtEl>
                                          <p:spTgt spid="140"/>
                                        </p:tgtEl>
                                        <p:attrNameLst>
                                          <p:attrName>style.rotation</p:attrName>
                                        </p:attrNameLst>
                                      </p:cBhvr>
                                      <p:tavLst>
                                        <p:tav tm="0">
                                          <p:val>
                                            <p:fltVal val="90"/>
                                          </p:val>
                                        </p:tav>
                                        <p:tav tm="100000">
                                          <p:val>
                                            <p:fltVal val="0"/>
                                          </p:val>
                                        </p:tav>
                                      </p:tavLst>
                                    </p:anim>
                                    <p:animEffect transition="in" filter="fade">
                                      <p:cBhvr>
                                        <p:cTn id="33" dur="1000"/>
                                        <p:tgtEl>
                                          <p:spTgt spid="140"/>
                                        </p:tgtEl>
                                      </p:cBhvr>
                                    </p:animEffect>
                                  </p:childTnLst>
                                </p:cTn>
                              </p:par>
                              <p:par>
                                <p:cTn id="34" presetID="31" presetClass="entr" presetSubtype="0" fill="hold" nodeType="with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p:cTn id="36" dur="1000" fill="hold"/>
                                        <p:tgtEl>
                                          <p:spTgt spid="146"/>
                                        </p:tgtEl>
                                        <p:attrNameLst>
                                          <p:attrName>ppt_w</p:attrName>
                                        </p:attrNameLst>
                                      </p:cBhvr>
                                      <p:tavLst>
                                        <p:tav tm="0">
                                          <p:val>
                                            <p:fltVal val="0"/>
                                          </p:val>
                                        </p:tav>
                                        <p:tav tm="100000">
                                          <p:val>
                                            <p:strVal val="#ppt_w"/>
                                          </p:val>
                                        </p:tav>
                                      </p:tavLst>
                                    </p:anim>
                                    <p:anim calcmode="lin" valueType="num">
                                      <p:cBhvr>
                                        <p:cTn id="37" dur="1000" fill="hold"/>
                                        <p:tgtEl>
                                          <p:spTgt spid="146"/>
                                        </p:tgtEl>
                                        <p:attrNameLst>
                                          <p:attrName>ppt_h</p:attrName>
                                        </p:attrNameLst>
                                      </p:cBhvr>
                                      <p:tavLst>
                                        <p:tav tm="0">
                                          <p:val>
                                            <p:fltVal val="0"/>
                                          </p:val>
                                        </p:tav>
                                        <p:tav tm="100000">
                                          <p:val>
                                            <p:strVal val="#ppt_h"/>
                                          </p:val>
                                        </p:tav>
                                      </p:tavLst>
                                    </p:anim>
                                    <p:anim calcmode="lin" valueType="num">
                                      <p:cBhvr>
                                        <p:cTn id="38" dur="1000" fill="hold"/>
                                        <p:tgtEl>
                                          <p:spTgt spid="146"/>
                                        </p:tgtEl>
                                        <p:attrNameLst>
                                          <p:attrName>style.rotation</p:attrName>
                                        </p:attrNameLst>
                                      </p:cBhvr>
                                      <p:tavLst>
                                        <p:tav tm="0">
                                          <p:val>
                                            <p:fltVal val="90"/>
                                          </p:val>
                                        </p:tav>
                                        <p:tav tm="100000">
                                          <p:val>
                                            <p:fltVal val="0"/>
                                          </p:val>
                                        </p:tav>
                                      </p:tavLst>
                                    </p:anim>
                                    <p:animEffect transition="in" filter="fade">
                                      <p:cBhvr>
                                        <p:cTn id="39" dur="1000"/>
                                        <p:tgtEl>
                                          <p:spTgt spid="146"/>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利润表概述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矩形 12"/>
          <p:cNvSpPr/>
          <p:nvPr/>
        </p:nvSpPr>
        <p:spPr>
          <a:xfrm>
            <a:off x="777921" y="1907116"/>
            <a:ext cx="3716178" cy="993397"/>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4" name="文本框 13"/>
          <p:cNvSpPr txBox="1"/>
          <p:nvPr/>
        </p:nvSpPr>
        <p:spPr>
          <a:xfrm>
            <a:off x="752630" y="1153154"/>
            <a:ext cx="3867656" cy="646331"/>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accent2"/>
                </a:solidFill>
                <a:cs typeface="+mn-ea"/>
                <a:sym typeface="+mn-lt"/>
              </a:rPr>
              <a:t>利润表又称损益表，</a:t>
            </a:r>
            <a:endParaRPr lang="en-US" altLang="zh-CN" sz="1800" b="1" dirty="0">
              <a:solidFill>
                <a:schemeClr val="accent2"/>
              </a:solidFill>
              <a:cs typeface="+mn-ea"/>
              <a:sym typeface="+mn-lt"/>
            </a:endParaRPr>
          </a:p>
          <a:p>
            <a:r>
              <a:rPr lang="zh-CN" altLang="en-US" sz="1800" dirty="0">
                <a:solidFill>
                  <a:schemeClr val="accent2"/>
                </a:solidFill>
                <a:cs typeface="+mn-ea"/>
                <a:sym typeface="+mn-lt"/>
              </a:rPr>
              <a:t>是用来解释企业的利润是如何产生的</a:t>
            </a:r>
            <a:endParaRPr lang="zh-CN" altLang="en-US" sz="1800" dirty="0">
              <a:solidFill>
                <a:schemeClr val="accent2"/>
              </a:solidFill>
              <a:cs typeface="+mn-ea"/>
              <a:sym typeface="+mn-lt"/>
            </a:endParaRPr>
          </a:p>
        </p:txBody>
      </p:sp>
      <p:sp>
        <p:nvSpPr>
          <p:cNvPr id="15" name="文本框 14"/>
          <p:cNvSpPr txBox="1"/>
          <p:nvPr/>
        </p:nvSpPr>
        <p:spPr>
          <a:xfrm>
            <a:off x="787446" y="1933145"/>
            <a:ext cx="3798093" cy="931217"/>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500" dirty="0">
                <a:solidFill>
                  <a:schemeClr val="tx1">
                    <a:lumMod val="85000"/>
                    <a:lumOff val="15000"/>
                  </a:schemeClr>
                </a:solidFill>
                <a:cs typeface="+mn-ea"/>
                <a:sym typeface="+mn-lt"/>
              </a:rPr>
              <a:t>利润表记载企业在一定时期内收入、成本费用和非经营性的损益，从中可以看出企业产生的净利润（或净亏损）</a:t>
            </a:r>
            <a:endParaRPr lang="zh-CN" altLang="en-US" sz="1500" dirty="0">
              <a:solidFill>
                <a:schemeClr val="tx1">
                  <a:lumMod val="85000"/>
                  <a:lumOff val="15000"/>
                </a:schemeClr>
              </a:solidFill>
              <a:cs typeface="+mn-ea"/>
              <a:sym typeface="+mn-lt"/>
            </a:endParaRPr>
          </a:p>
        </p:txBody>
      </p:sp>
      <p:sp>
        <p:nvSpPr>
          <p:cNvPr id="16" name="文本框 15"/>
          <p:cNvSpPr txBox="1"/>
          <p:nvPr/>
        </p:nvSpPr>
        <p:spPr>
          <a:xfrm>
            <a:off x="787447" y="3194565"/>
            <a:ext cx="3134066" cy="323165"/>
          </a:xfrm>
          <a:prstGeom prst="rect">
            <a:avLst/>
          </a:prstGeom>
          <a:noFill/>
        </p:spPr>
        <p:txBody>
          <a:bodyPr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损益表遵循的会计等式：</a:t>
            </a:r>
            <a:endParaRPr lang="zh-CN" altLang="en-US" sz="1500" dirty="0">
              <a:solidFill>
                <a:schemeClr val="tx1">
                  <a:lumMod val="85000"/>
                  <a:lumOff val="15000"/>
                </a:schemeClr>
              </a:solidFill>
              <a:cs typeface="+mn-ea"/>
              <a:sym typeface="+mn-lt"/>
            </a:endParaRPr>
          </a:p>
        </p:txBody>
      </p:sp>
      <p:sp>
        <p:nvSpPr>
          <p:cNvPr id="17" name="文本框 16"/>
          <p:cNvSpPr txBox="1"/>
          <p:nvPr/>
        </p:nvSpPr>
        <p:spPr>
          <a:xfrm>
            <a:off x="787447" y="3695660"/>
            <a:ext cx="4030394"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利润  </a:t>
            </a:r>
            <a:r>
              <a:rPr lang="en-US" altLang="zh-CN" sz="2400" b="1" dirty="0">
                <a:solidFill>
                  <a:schemeClr val="tx1">
                    <a:lumMod val="85000"/>
                    <a:lumOff val="15000"/>
                  </a:schemeClr>
                </a:solidFill>
                <a:cs typeface="+mn-ea"/>
                <a:sym typeface="+mn-lt"/>
              </a:rPr>
              <a:t>=  </a:t>
            </a:r>
            <a:r>
              <a:rPr lang="zh-CN" altLang="en-US" sz="2400" b="1" dirty="0">
                <a:solidFill>
                  <a:schemeClr val="tx1">
                    <a:lumMod val="85000"/>
                    <a:lumOff val="15000"/>
                  </a:schemeClr>
                </a:solidFill>
                <a:cs typeface="+mn-ea"/>
                <a:sym typeface="+mn-lt"/>
              </a:rPr>
              <a:t>收入－成本费用</a:t>
            </a:r>
            <a:endParaRPr lang="zh-CN" altLang="en-US" sz="2400" b="1" dirty="0">
              <a:solidFill>
                <a:schemeClr val="tx1">
                  <a:lumMod val="85000"/>
                  <a:lumOff val="15000"/>
                </a:schemeClr>
              </a:solidFill>
              <a:cs typeface="+mn-ea"/>
              <a:sym typeface="+mn-lt"/>
            </a:endParaRPr>
          </a:p>
        </p:txBody>
      </p:sp>
      <p:cxnSp>
        <p:nvCxnSpPr>
          <p:cNvPr id="84" name="直接连接符 83"/>
          <p:cNvCxnSpPr/>
          <p:nvPr/>
        </p:nvCxnSpPr>
        <p:spPr>
          <a:xfrm>
            <a:off x="787446" y="4193486"/>
            <a:ext cx="338851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787446" y="4235153"/>
            <a:ext cx="3388518" cy="0"/>
          </a:xfrm>
          <a:prstGeom prst="line">
            <a:avLst/>
          </a:prstGeom>
          <a:ln w="19050">
            <a:solidFill>
              <a:srgbClr val="333436"/>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cstate="screen"/>
          <a:stretch>
            <a:fillRect/>
          </a:stretch>
        </p:blipFill>
        <p:spPr>
          <a:xfrm>
            <a:off x="5222489" y="723920"/>
            <a:ext cx="2874183" cy="3695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1000"/>
                                        <p:tgtEl>
                                          <p:spTgt spid="85"/>
                                        </p:tgtEl>
                                      </p:cBhvr>
                                    </p:animEffect>
                                    <p:anim calcmode="lin" valueType="num">
                                      <p:cBhvr>
                                        <p:cTn id="38" dur="1000" fill="hold"/>
                                        <p:tgtEl>
                                          <p:spTgt spid="85"/>
                                        </p:tgtEl>
                                        <p:attrNameLst>
                                          <p:attrName>ppt_x</p:attrName>
                                        </p:attrNameLst>
                                      </p:cBhvr>
                                      <p:tavLst>
                                        <p:tav tm="0">
                                          <p:val>
                                            <p:strVal val="#ppt_x"/>
                                          </p:val>
                                        </p:tav>
                                        <p:tav tm="100000">
                                          <p:val>
                                            <p:strVal val="#ppt_x"/>
                                          </p:val>
                                        </p:tav>
                                      </p:tavLst>
                                    </p:anim>
                                    <p:anim calcmode="lin" valueType="num">
                                      <p:cBhvr>
                                        <p:cTn id="39" dur="10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利润表概述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grpSp>
        <p:nvGrpSpPr>
          <p:cNvPr id="13" name="组合 12"/>
          <p:cNvGrpSpPr/>
          <p:nvPr/>
        </p:nvGrpSpPr>
        <p:grpSpPr>
          <a:xfrm>
            <a:off x="1661093" y="1756458"/>
            <a:ext cx="5821814" cy="669414"/>
            <a:chOff x="2338162" y="2603197"/>
            <a:chExt cx="7762418" cy="892551"/>
          </a:xfrm>
        </p:grpSpPr>
        <p:sp>
          <p:nvSpPr>
            <p:cNvPr id="14" name="文本框 13"/>
            <p:cNvSpPr txBox="1"/>
            <p:nvPr/>
          </p:nvSpPr>
          <p:spPr>
            <a:xfrm>
              <a:off x="2338162" y="2603197"/>
              <a:ext cx="3032124" cy="892551"/>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500" b="1" dirty="0">
                  <a:solidFill>
                    <a:schemeClr val="accent2"/>
                  </a:solidFill>
                  <a:cs typeface="+mn-ea"/>
                  <a:sym typeface="+mn-lt"/>
                </a:rPr>
                <a:t>如果收入大于成本费用</a:t>
              </a:r>
              <a:endParaRPr lang="en-US" altLang="zh-CN" sz="1500" b="1" dirty="0">
                <a:solidFill>
                  <a:schemeClr val="accent2"/>
                </a:solidFill>
                <a:cs typeface="+mn-ea"/>
                <a:sym typeface="+mn-lt"/>
              </a:endParaRPr>
            </a:p>
            <a:p>
              <a:pPr algn="ctr">
                <a:lnSpc>
                  <a:spcPct val="125000"/>
                </a:lnSpc>
              </a:pPr>
              <a:r>
                <a:rPr lang="zh-CN" altLang="en-US" sz="1500" dirty="0">
                  <a:solidFill>
                    <a:schemeClr val="accent2"/>
                  </a:solidFill>
                  <a:cs typeface="+mn-ea"/>
                  <a:sym typeface="+mn-lt"/>
                </a:rPr>
                <a:t>就会形成企业的利润</a:t>
              </a:r>
              <a:endParaRPr lang="zh-CN" altLang="en-US" sz="1500" dirty="0">
                <a:solidFill>
                  <a:schemeClr val="accent2"/>
                </a:solidFill>
                <a:cs typeface="+mn-ea"/>
                <a:sym typeface="+mn-lt"/>
              </a:endParaRPr>
            </a:p>
          </p:txBody>
        </p:sp>
        <p:sp>
          <p:nvSpPr>
            <p:cNvPr id="15" name="文本框 14"/>
            <p:cNvSpPr txBox="1"/>
            <p:nvPr/>
          </p:nvSpPr>
          <p:spPr>
            <a:xfrm>
              <a:off x="7068456" y="2603197"/>
              <a:ext cx="3032124" cy="856644"/>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500" b="1" dirty="0">
                  <a:solidFill>
                    <a:schemeClr val="tx1">
                      <a:lumMod val="85000"/>
                      <a:lumOff val="15000"/>
                    </a:schemeClr>
                  </a:solidFill>
                  <a:cs typeface="+mn-ea"/>
                  <a:sym typeface="+mn-lt"/>
                </a:rPr>
                <a:t>如果收入小于成本费用</a:t>
              </a:r>
              <a:endParaRPr lang="en-US" altLang="zh-CN" sz="1500" b="1" dirty="0">
                <a:solidFill>
                  <a:schemeClr val="tx1">
                    <a:lumMod val="85000"/>
                    <a:lumOff val="15000"/>
                  </a:schemeClr>
                </a:solidFill>
                <a:cs typeface="+mn-ea"/>
                <a:sym typeface="+mn-lt"/>
              </a:endParaRPr>
            </a:p>
            <a:p>
              <a:pPr algn="ctr">
                <a:lnSpc>
                  <a:spcPct val="125000"/>
                </a:lnSpc>
              </a:pPr>
              <a:r>
                <a:rPr lang="zh-CN" altLang="en-US" sz="1500" dirty="0">
                  <a:solidFill>
                    <a:schemeClr val="tx1">
                      <a:lumMod val="85000"/>
                      <a:lumOff val="15000"/>
                    </a:schemeClr>
                  </a:solidFill>
                  <a:cs typeface="+mn-ea"/>
                  <a:sym typeface="+mn-lt"/>
                </a:rPr>
                <a:t>就会使企业发生亏损</a:t>
              </a:r>
              <a:endParaRPr lang="zh-CN" altLang="en-US" sz="1500" dirty="0">
                <a:solidFill>
                  <a:schemeClr val="tx1">
                    <a:lumMod val="85000"/>
                    <a:lumOff val="15000"/>
                  </a:schemeClr>
                </a:solidFill>
                <a:cs typeface="+mn-ea"/>
                <a:sym typeface="+mn-lt"/>
              </a:endParaRPr>
            </a:p>
          </p:txBody>
        </p:sp>
      </p:grpSp>
      <p:cxnSp>
        <p:nvCxnSpPr>
          <p:cNvPr id="16" name="直接连接符 15"/>
          <p:cNvCxnSpPr/>
          <p:nvPr/>
        </p:nvCxnSpPr>
        <p:spPr>
          <a:xfrm>
            <a:off x="4572000" y="1665515"/>
            <a:ext cx="0" cy="241832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cstate="screen"/>
          <a:stretch>
            <a:fillRect/>
          </a:stretch>
        </p:blipFill>
        <p:spPr>
          <a:xfrm>
            <a:off x="2009219" y="2528612"/>
            <a:ext cx="1751290" cy="2305084"/>
          </a:xfrm>
          <a:prstGeom prst="rect">
            <a:avLst/>
          </a:prstGeom>
        </p:spPr>
      </p:pic>
      <p:pic>
        <p:nvPicPr>
          <p:cNvPr id="5" name="图片 4"/>
          <p:cNvPicPr>
            <a:picLocks noChangeAspect="1"/>
          </p:cNvPicPr>
          <p:nvPr/>
        </p:nvPicPr>
        <p:blipFill rotWithShape="1">
          <a:blip r:embed="rId2" cstate="screen"/>
          <a:srcRect/>
          <a:stretch>
            <a:fillRect/>
          </a:stretch>
        </p:blipFill>
        <p:spPr>
          <a:xfrm>
            <a:off x="5505369" y="2571750"/>
            <a:ext cx="1866378" cy="16831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par>
                                <p:cTn id="18" presetID="14"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现金流量表概述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矩形 12"/>
          <p:cNvSpPr/>
          <p:nvPr/>
        </p:nvSpPr>
        <p:spPr>
          <a:xfrm>
            <a:off x="679747" y="1415224"/>
            <a:ext cx="5012570" cy="1011985"/>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4" name="文本框 13"/>
          <p:cNvSpPr txBox="1"/>
          <p:nvPr/>
        </p:nvSpPr>
        <p:spPr>
          <a:xfrm>
            <a:off x="802006" y="1465571"/>
            <a:ext cx="4885538" cy="957955"/>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500" dirty="0">
                <a:solidFill>
                  <a:schemeClr val="tx1">
                    <a:lumMod val="85000"/>
                    <a:lumOff val="15000"/>
                  </a:schemeClr>
                </a:solidFill>
                <a:cs typeface="+mn-ea"/>
                <a:sym typeface="+mn-lt"/>
              </a:rPr>
              <a:t>反映在一定会计期间内企业现金和现金等价物流入和流出的报表，体现了企业资产的流动性。企业的血液，贯穿企业经营的全过程中，以收付实现制作为记录原则  </a:t>
            </a:r>
            <a:endParaRPr lang="zh-CN" altLang="en-US" sz="1500" dirty="0">
              <a:solidFill>
                <a:schemeClr val="tx1">
                  <a:lumMod val="85000"/>
                  <a:lumOff val="15000"/>
                </a:schemeClr>
              </a:solidFill>
              <a:cs typeface="+mn-ea"/>
              <a:sym typeface="+mn-lt"/>
            </a:endParaRPr>
          </a:p>
        </p:txBody>
      </p:sp>
      <p:sp>
        <p:nvSpPr>
          <p:cNvPr id="183" name="文本框 182"/>
          <p:cNvSpPr txBox="1"/>
          <p:nvPr/>
        </p:nvSpPr>
        <p:spPr>
          <a:xfrm>
            <a:off x="802007" y="3086657"/>
            <a:ext cx="3134066" cy="323165"/>
          </a:xfrm>
          <a:prstGeom prst="rect">
            <a:avLst/>
          </a:prstGeom>
          <a:noFill/>
        </p:spPr>
        <p:txBody>
          <a:bodyPr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现金流量表遵循的会计等式：</a:t>
            </a:r>
            <a:endParaRPr lang="zh-CN" altLang="en-US" sz="1500" dirty="0">
              <a:solidFill>
                <a:schemeClr val="tx1">
                  <a:lumMod val="85000"/>
                  <a:lumOff val="15000"/>
                </a:schemeClr>
              </a:solidFill>
              <a:cs typeface="+mn-ea"/>
              <a:sym typeface="+mn-lt"/>
            </a:endParaRPr>
          </a:p>
        </p:txBody>
      </p:sp>
      <p:sp>
        <p:nvSpPr>
          <p:cNvPr id="184" name="文本框 183"/>
          <p:cNvSpPr txBox="1"/>
          <p:nvPr/>
        </p:nvSpPr>
        <p:spPr>
          <a:xfrm>
            <a:off x="802007" y="3587752"/>
            <a:ext cx="5067299" cy="461665"/>
          </a:xfrm>
          <a:prstGeom prst="rect">
            <a:avLst/>
          </a:prstGeom>
          <a:noFill/>
        </p:spPr>
        <p:txBody>
          <a:bodyPr wrap="squar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现金净流量  </a:t>
            </a:r>
            <a:r>
              <a:rPr lang="en-US" altLang="zh-CN" sz="2400" b="1" dirty="0">
                <a:solidFill>
                  <a:schemeClr val="tx1">
                    <a:lumMod val="85000"/>
                    <a:lumOff val="15000"/>
                  </a:schemeClr>
                </a:solidFill>
                <a:cs typeface="+mn-ea"/>
                <a:sym typeface="+mn-lt"/>
              </a:rPr>
              <a:t>=  </a:t>
            </a:r>
            <a:r>
              <a:rPr lang="zh-CN" altLang="en-US" sz="2400" b="1" dirty="0">
                <a:solidFill>
                  <a:schemeClr val="tx1">
                    <a:lumMod val="85000"/>
                    <a:lumOff val="15000"/>
                  </a:schemeClr>
                </a:solidFill>
                <a:cs typeface="+mn-ea"/>
                <a:sym typeface="+mn-lt"/>
              </a:rPr>
              <a:t>现金流入－现金流出</a:t>
            </a:r>
            <a:endParaRPr lang="zh-CN" altLang="en-US" sz="2400" b="1" dirty="0">
              <a:solidFill>
                <a:schemeClr val="tx1">
                  <a:lumMod val="85000"/>
                  <a:lumOff val="15000"/>
                </a:schemeClr>
              </a:solidFill>
              <a:cs typeface="+mn-ea"/>
              <a:sym typeface="+mn-lt"/>
            </a:endParaRPr>
          </a:p>
        </p:txBody>
      </p:sp>
      <p:cxnSp>
        <p:nvCxnSpPr>
          <p:cNvPr id="185" name="直接连接符 184"/>
          <p:cNvCxnSpPr/>
          <p:nvPr/>
        </p:nvCxnSpPr>
        <p:spPr>
          <a:xfrm>
            <a:off x="802007" y="4085578"/>
            <a:ext cx="4887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802007" y="4127245"/>
            <a:ext cx="4887000" cy="0"/>
          </a:xfrm>
          <a:prstGeom prst="line">
            <a:avLst/>
          </a:prstGeom>
          <a:ln w="19050">
            <a:solidFill>
              <a:srgbClr val="333436"/>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cstate="screen"/>
          <a:stretch>
            <a:fillRect/>
          </a:stretch>
        </p:blipFill>
        <p:spPr>
          <a:xfrm>
            <a:off x="5497611" y="425048"/>
            <a:ext cx="3348969" cy="43676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3"/>
                                        </p:tgtEl>
                                        <p:attrNameLst>
                                          <p:attrName>style.visibility</p:attrName>
                                        </p:attrNameLst>
                                      </p:cBhvr>
                                      <p:to>
                                        <p:strVal val="visible"/>
                                      </p:to>
                                    </p:set>
                                    <p:animEffect transition="in" filter="fade">
                                      <p:cBhvr>
                                        <p:cTn id="14" dur="1000"/>
                                        <p:tgtEl>
                                          <p:spTgt spid="183"/>
                                        </p:tgtEl>
                                      </p:cBhvr>
                                    </p:animEffect>
                                    <p:anim calcmode="lin" valueType="num">
                                      <p:cBhvr>
                                        <p:cTn id="15" dur="1000" fill="hold"/>
                                        <p:tgtEl>
                                          <p:spTgt spid="183"/>
                                        </p:tgtEl>
                                        <p:attrNameLst>
                                          <p:attrName>ppt_x</p:attrName>
                                        </p:attrNameLst>
                                      </p:cBhvr>
                                      <p:tavLst>
                                        <p:tav tm="0">
                                          <p:val>
                                            <p:strVal val="#ppt_x"/>
                                          </p:val>
                                        </p:tav>
                                        <p:tav tm="100000">
                                          <p:val>
                                            <p:strVal val="#ppt_x"/>
                                          </p:val>
                                        </p:tav>
                                      </p:tavLst>
                                    </p:anim>
                                    <p:anim calcmode="lin" valueType="num">
                                      <p:cBhvr>
                                        <p:cTn id="16" dur="1000" fill="hold"/>
                                        <p:tgtEl>
                                          <p:spTgt spid="18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84"/>
                                        </p:tgtEl>
                                        <p:attrNameLst>
                                          <p:attrName>style.visibility</p:attrName>
                                        </p:attrNameLst>
                                      </p:cBhvr>
                                      <p:to>
                                        <p:strVal val="visible"/>
                                      </p:to>
                                    </p:set>
                                    <p:animEffect transition="in" filter="fade">
                                      <p:cBhvr>
                                        <p:cTn id="19" dur="1000"/>
                                        <p:tgtEl>
                                          <p:spTgt spid="184"/>
                                        </p:tgtEl>
                                      </p:cBhvr>
                                    </p:animEffect>
                                    <p:anim calcmode="lin" valueType="num">
                                      <p:cBhvr>
                                        <p:cTn id="20" dur="1000" fill="hold"/>
                                        <p:tgtEl>
                                          <p:spTgt spid="184"/>
                                        </p:tgtEl>
                                        <p:attrNameLst>
                                          <p:attrName>ppt_x</p:attrName>
                                        </p:attrNameLst>
                                      </p:cBhvr>
                                      <p:tavLst>
                                        <p:tav tm="0">
                                          <p:val>
                                            <p:strVal val="#ppt_x"/>
                                          </p:val>
                                        </p:tav>
                                        <p:tav tm="100000">
                                          <p:val>
                                            <p:strVal val="#ppt_x"/>
                                          </p:val>
                                        </p:tav>
                                      </p:tavLst>
                                    </p:anim>
                                    <p:anim calcmode="lin" valueType="num">
                                      <p:cBhvr>
                                        <p:cTn id="21" dur="1000" fill="hold"/>
                                        <p:tgtEl>
                                          <p:spTgt spid="18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85"/>
                                        </p:tgtEl>
                                        <p:attrNameLst>
                                          <p:attrName>style.visibility</p:attrName>
                                        </p:attrNameLst>
                                      </p:cBhvr>
                                      <p:to>
                                        <p:strVal val="visible"/>
                                      </p:to>
                                    </p:set>
                                    <p:animEffect transition="in" filter="fade">
                                      <p:cBhvr>
                                        <p:cTn id="24" dur="1000"/>
                                        <p:tgtEl>
                                          <p:spTgt spid="185"/>
                                        </p:tgtEl>
                                      </p:cBhvr>
                                    </p:animEffect>
                                    <p:anim calcmode="lin" valueType="num">
                                      <p:cBhvr>
                                        <p:cTn id="25" dur="1000" fill="hold"/>
                                        <p:tgtEl>
                                          <p:spTgt spid="185"/>
                                        </p:tgtEl>
                                        <p:attrNameLst>
                                          <p:attrName>ppt_x</p:attrName>
                                        </p:attrNameLst>
                                      </p:cBhvr>
                                      <p:tavLst>
                                        <p:tav tm="0">
                                          <p:val>
                                            <p:strVal val="#ppt_x"/>
                                          </p:val>
                                        </p:tav>
                                        <p:tav tm="100000">
                                          <p:val>
                                            <p:strVal val="#ppt_x"/>
                                          </p:val>
                                        </p:tav>
                                      </p:tavLst>
                                    </p:anim>
                                    <p:anim calcmode="lin" valueType="num">
                                      <p:cBhvr>
                                        <p:cTn id="26" dur="1000" fill="hold"/>
                                        <p:tgtEl>
                                          <p:spTgt spid="18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86"/>
                                        </p:tgtEl>
                                        <p:attrNameLst>
                                          <p:attrName>style.visibility</p:attrName>
                                        </p:attrNameLst>
                                      </p:cBhvr>
                                      <p:to>
                                        <p:strVal val="visible"/>
                                      </p:to>
                                    </p:set>
                                    <p:animEffect transition="in" filter="fade">
                                      <p:cBhvr>
                                        <p:cTn id="29" dur="1000"/>
                                        <p:tgtEl>
                                          <p:spTgt spid="186"/>
                                        </p:tgtEl>
                                      </p:cBhvr>
                                    </p:animEffect>
                                    <p:anim calcmode="lin" valueType="num">
                                      <p:cBhvr>
                                        <p:cTn id="30" dur="1000" fill="hold"/>
                                        <p:tgtEl>
                                          <p:spTgt spid="186"/>
                                        </p:tgtEl>
                                        <p:attrNameLst>
                                          <p:attrName>ppt_x</p:attrName>
                                        </p:attrNameLst>
                                      </p:cBhvr>
                                      <p:tavLst>
                                        <p:tav tm="0">
                                          <p:val>
                                            <p:strVal val="#ppt_x"/>
                                          </p:val>
                                        </p:tav>
                                        <p:tav tm="100000">
                                          <p:val>
                                            <p:strVal val="#ppt_x"/>
                                          </p:val>
                                        </p:tav>
                                      </p:tavLst>
                                    </p:anim>
                                    <p:anim calcmode="lin" valueType="num">
                                      <p:cBhvr>
                                        <p:cTn id="31" dur="1000" fill="hold"/>
                                        <p:tgtEl>
                                          <p:spTgt spid="186"/>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83" grpId="0"/>
      <p:bldP spid="1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净利润同现金流量的差异</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文本框 12"/>
          <p:cNvSpPr txBox="1"/>
          <p:nvPr/>
        </p:nvSpPr>
        <p:spPr>
          <a:xfrm>
            <a:off x="6677851" y="1155734"/>
            <a:ext cx="877163" cy="3225377"/>
          </a:xfrm>
          <a:prstGeom prst="rect">
            <a:avLst/>
          </a:prstGeom>
          <a:noFill/>
        </p:spPr>
        <p:txBody>
          <a:bodyPr vert="eaVert"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现金的短缺要求公司必须尽快找到其他的融资渠道，来补充经营所需要的流动资金</a:t>
            </a:r>
            <a:endParaRPr lang="zh-CN" altLang="en-US" sz="1500" dirty="0">
              <a:solidFill>
                <a:schemeClr val="tx1">
                  <a:lumMod val="85000"/>
                  <a:lumOff val="15000"/>
                </a:schemeClr>
              </a:solidFill>
              <a:cs typeface="+mn-ea"/>
              <a:sym typeface="+mn-lt"/>
            </a:endParaRPr>
          </a:p>
        </p:txBody>
      </p:sp>
      <p:grpSp>
        <p:nvGrpSpPr>
          <p:cNvPr id="14" name="组合 13"/>
          <p:cNvGrpSpPr/>
          <p:nvPr/>
        </p:nvGrpSpPr>
        <p:grpSpPr>
          <a:xfrm>
            <a:off x="3246901" y="1131662"/>
            <a:ext cx="2467318" cy="3323866"/>
            <a:chOff x="1113970" y="2017398"/>
            <a:chExt cx="3289757" cy="4431823"/>
          </a:xfrm>
        </p:grpSpPr>
        <p:grpSp>
          <p:nvGrpSpPr>
            <p:cNvPr id="15" name="组合 14"/>
            <p:cNvGrpSpPr/>
            <p:nvPr/>
          </p:nvGrpSpPr>
          <p:grpSpPr>
            <a:xfrm>
              <a:off x="1113971" y="2017398"/>
              <a:ext cx="3289754" cy="1821904"/>
              <a:chOff x="1731962" y="2017398"/>
              <a:chExt cx="3289754" cy="1821904"/>
            </a:xfrm>
          </p:grpSpPr>
          <p:sp>
            <p:nvSpPr>
              <p:cNvPr id="21" name="矩形 20"/>
              <p:cNvSpPr/>
              <p:nvPr/>
            </p:nvSpPr>
            <p:spPr>
              <a:xfrm>
                <a:off x="1731962" y="2017398"/>
                <a:ext cx="3289754" cy="609624"/>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2" name="矩形 21"/>
              <p:cNvSpPr/>
              <p:nvPr/>
            </p:nvSpPr>
            <p:spPr>
              <a:xfrm>
                <a:off x="1731962" y="2806142"/>
                <a:ext cx="3289754" cy="1033160"/>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3" name="文本框 22"/>
              <p:cNvSpPr txBox="1"/>
              <p:nvPr/>
            </p:nvSpPr>
            <p:spPr>
              <a:xfrm>
                <a:off x="2180093" y="2107617"/>
                <a:ext cx="2393496" cy="492443"/>
              </a:xfrm>
              <a:prstGeom prst="rect">
                <a:avLst/>
              </a:prstGeom>
              <a:noFill/>
            </p:spPr>
            <p:txBody>
              <a:bodyPr wrap="square" rtlCol="0">
                <a:spAutoFit/>
                <a:scene3d>
                  <a:camera prst="orthographicFront"/>
                  <a:lightRig rig="threePt" dir="t"/>
                </a:scene3d>
                <a:sp3d contourW="12700"/>
              </a:bodyPr>
              <a:lstStyle/>
              <a:p>
                <a:pPr algn="ctr"/>
                <a:r>
                  <a:rPr lang="zh-CN" altLang="en-US" sz="1800" b="1" dirty="0">
                    <a:solidFill>
                      <a:schemeClr val="bg1"/>
                    </a:solidFill>
                    <a:cs typeface="+mn-ea"/>
                    <a:sym typeface="+mn-lt"/>
                  </a:rPr>
                  <a:t>权责发生制</a:t>
                </a:r>
                <a:endParaRPr lang="zh-CN" altLang="en-US" sz="1800" b="1" dirty="0">
                  <a:solidFill>
                    <a:schemeClr val="bg1"/>
                  </a:solidFill>
                  <a:cs typeface="+mn-ea"/>
                  <a:sym typeface="+mn-lt"/>
                </a:endParaRPr>
              </a:p>
            </p:txBody>
          </p:sp>
          <p:sp>
            <p:nvSpPr>
              <p:cNvPr id="24" name="文本框 23"/>
              <p:cNvSpPr txBox="1"/>
              <p:nvPr/>
            </p:nvSpPr>
            <p:spPr>
              <a:xfrm>
                <a:off x="1926091" y="2883435"/>
                <a:ext cx="2901495" cy="856645"/>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500" dirty="0">
                    <a:solidFill>
                      <a:schemeClr val="tx1">
                        <a:lumMod val="85000"/>
                        <a:lumOff val="15000"/>
                      </a:schemeClr>
                    </a:solidFill>
                    <a:cs typeface="+mn-ea"/>
                    <a:sym typeface="+mn-lt"/>
                  </a:rPr>
                  <a:t>会计报告显示公司本年实现净利润</a:t>
                </a:r>
                <a:r>
                  <a:rPr lang="en-US" altLang="zh-CN" sz="1500" dirty="0">
                    <a:solidFill>
                      <a:schemeClr val="tx1">
                        <a:lumMod val="85000"/>
                        <a:lumOff val="15000"/>
                      </a:schemeClr>
                    </a:solidFill>
                    <a:cs typeface="+mn-ea"/>
                    <a:sym typeface="+mn-lt"/>
                  </a:rPr>
                  <a:t>100</a:t>
                </a:r>
                <a:r>
                  <a:rPr lang="zh-CN" altLang="en-US" sz="1500" dirty="0">
                    <a:solidFill>
                      <a:schemeClr val="tx1">
                        <a:lumMod val="85000"/>
                        <a:lumOff val="15000"/>
                      </a:schemeClr>
                    </a:solidFill>
                    <a:cs typeface="+mn-ea"/>
                    <a:sym typeface="+mn-lt"/>
                  </a:rPr>
                  <a:t>万元</a:t>
                </a:r>
                <a:endParaRPr lang="zh-CN" altLang="en-US" sz="1500" dirty="0">
                  <a:solidFill>
                    <a:schemeClr val="tx1">
                      <a:lumMod val="85000"/>
                      <a:lumOff val="15000"/>
                    </a:schemeClr>
                  </a:solidFill>
                  <a:cs typeface="+mn-ea"/>
                  <a:sym typeface="+mn-lt"/>
                </a:endParaRPr>
              </a:p>
            </p:txBody>
          </p:sp>
        </p:grpSp>
        <p:grpSp>
          <p:nvGrpSpPr>
            <p:cNvPr id="16" name="组合 15"/>
            <p:cNvGrpSpPr/>
            <p:nvPr/>
          </p:nvGrpSpPr>
          <p:grpSpPr>
            <a:xfrm>
              <a:off x="1113970" y="4627317"/>
              <a:ext cx="3289757" cy="1821904"/>
              <a:chOff x="317498" y="4627317"/>
              <a:chExt cx="3289757" cy="1821904"/>
            </a:xfrm>
          </p:grpSpPr>
          <p:sp>
            <p:nvSpPr>
              <p:cNvPr id="17" name="矩形 16"/>
              <p:cNvSpPr/>
              <p:nvPr/>
            </p:nvSpPr>
            <p:spPr>
              <a:xfrm>
                <a:off x="317501" y="4627317"/>
                <a:ext cx="3289754" cy="609624"/>
              </a:xfrm>
              <a:prstGeom prst="rect">
                <a:avLst/>
              </a:prstGeom>
              <a:solidFill>
                <a:srgbClr val="333436"/>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8" name="矩形 17"/>
              <p:cNvSpPr/>
              <p:nvPr/>
            </p:nvSpPr>
            <p:spPr>
              <a:xfrm>
                <a:off x="317498" y="5416061"/>
                <a:ext cx="3289753" cy="1033160"/>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9" name="文本框 18"/>
              <p:cNvSpPr txBox="1"/>
              <p:nvPr/>
            </p:nvSpPr>
            <p:spPr>
              <a:xfrm>
                <a:off x="765629" y="4717536"/>
                <a:ext cx="2393496" cy="492443"/>
              </a:xfrm>
              <a:prstGeom prst="rect">
                <a:avLst/>
              </a:prstGeom>
              <a:noFill/>
            </p:spPr>
            <p:txBody>
              <a:bodyPr wrap="square" rtlCol="0">
                <a:spAutoFit/>
                <a:scene3d>
                  <a:camera prst="orthographicFront"/>
                  <a:lightRig rig="threePt" dir="t"/>
                </a:scene3d>
                <a:sp3d contourW="12700"/>
              </a:bodyPr>
              <a:lstStyle/>
              <a:p>
                <a:pPr algn="ctr"/>
                <a:r>
                  <a:rPr lang="zh-CN" altLang="en-US" sz="1800" b="1" dirty="0">
                    <a:solidFill>
                      <a:schemeClr val="bg1"/>
                    </a:solidFill>
                    <a:cs typeface="+mn-ea"/>
                    <a:sym typeface="+mn-lt"/>
                  </a:rPr>
                  <a:t>收付实现制</a:t>
                </a:r>
                <a:endParaRPr lang="zh-CN" altLang="en-US" sz="1800" b="1" dirty="0">
                  <a:solidFill>
                    <a:schemeClr val="bg1"/>
                  </a:solidFill>
                  <a:cs typeface="+mn-ea"/>
                  <a:sym typeface="+mn-lt"/>
                </a:endParaRPr>
              </a:p>
            </p:txBody>
          </p:sp>
          <p:sp>
            <p:nvSpPr>
              <p:cNvPr id="20" name="文本框 19"/>
              <p:cNvSpPr txBox="1"/>
              <p:nvPr/>
            </p:nvSpPr>
            <p:spPr>
              <a:xfrm>
                <a:off x="511628" y="5493354"/>
                <a:ext cx="2901495" cy="856645"/>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500" dirty="0">
                    <a:solidFill>
                      <a:schemeClr val="tx1">
                        <a:lumMod val="85000"/>
                        <a:lumOff val="15000"/>
                      </a:schemeClr>
                    </a:solidFill>
                    <a:cs typeface="+mn-ea"/>
                    <a:sym typeface="+mn-lt"/>
                  </a:rPr>
                  <a:t>会计师说公司的经营现金流量为负数</a:t>
                </a:r>
                <a:endParaRPr lang="zh-CN" altLang="en-US" sz="1500" dirty="0">
                  <a:solidFill>
                    <a:schemeClr val="tx1">
                      <a:lumMod val="85000"/>
                      <a:lumOff val="15000"/>
                    </a:schemeClr>
                  </a:solidFill>
                  <a:cs typeface="+mn-ea"/>
                  <a:sym typeface="+mn-lt"/>
                </a:endParaRPr>
              </a:p>
            </p:txBody>
          </p:sp>
        </p:grpSp>
      </p:grpSp>
      <p:sp>
        <p:nvSpPr>
          <p:cNvPr id="25" name="文本框 24"/>
          <p:cNvSpPr txBox="1"/>
          <p:nvPr/>
        </p:nvSpPr>
        <p:spPr>
          <a:xfrm>
            <a:off x="1757055" y="1482044"/>
            <a:ext cx="985463" cy="2621880"/>
          </a:xfrm>
          <a:prstGeom prst="rect">
            <a:avLst/>
          </a:prstGeom>
          <a:noFill/>
        </p:spPr>
        <p:txBody>
          <a:bodyPr vert="eaVert" wrap="square" rtlCol="0">
            <a:spAutoFit/>
            <a:scene3d>
              <a:camera prst="orthographicFront"/>
              <a:lightRig rig="threePt" dir="t"/>
            </a:scene3d>
            <a:sp3d contourW="12700"/>
          </a:bodyPr>
          <a:lstStyle/>
          <a:p>
            <a:pPr algn="ctr">
              <a:lnSpc>
                <a:spcPct val="125000"/>
              </a:lnSpc>
            </a:pPr>
            <a:r>
              <a:rPr lang="zh-CN" altLang="en-US" sz="1015" dirty="0">
                <a:solidFill>
                  <a:schemeClr val="tx1">
                    <a:lumMod val="85000"/>
                    <a:lumOff val="15000"/>
                  </a:schemeClr>
                </a:solidFill>
                <a:cs typeface="+mn-ea"/>
                <a:sym typeface="+mn-lt"/>
              </a:rPr>
              <a:t>原因</a:t>
            </a:r>
            <a:endParaRPr lang="en-US" altLang="zh-CN" sz="1015" dirty="0">
              <a:solidFill>
                <a:schemeClr val="tx1">
                  <a:lumMod val="85000"/>
                  <a:lumOff val="15000"/>
                </a:schemeClr>
              </a:solidFill>
              <a:cs typeface="+mn-ea"/>
              <a:sym typeface="+mn-lt"/>
            </a:endParaRPr>
          </a:p>
          <a:p>
            <a:pPr algn="just">
              <a:lnSpc>
                <a:spcPct val="125000"/>
              </a:lnSpc>
            </a:pPr>
            <a:r>
              <a:rPr lang="zh-CN" altLang="en-US" sz="1050" dirty="0">
                <a:solidFill>
                  <a:schemeClr val="tx1">
                    <a:lumMod val="85000"/>
                    <a:lumOff val="15000"/>
                  </a:schemeClr>
                </a:solidFill>
                <a:cs typeface="+mn-ea"/>
                <a:sym typeface="+mn-lt"/>
              </a:rPr>
              <a:t>企业的产品发生积压，由于客户财务困难，企业的应收帐款增加，不能利用商业信用延长付款期限</a:t>
            </a:r>
            <a:endParaRPr lang="zh-CN" altLang="en-US" sz="1050" dirty="0">
              <a:solidFill>
                <a:schemeClr val="tx1">
                  <a:lumMod val="85000"/>
                  <a:lumOff val="15000"/>
                </a:schemeClr>
              </a:solidFill>
              <a:cs typeface="+mn-ea"/>
              <a:sym typeface="+mn-lt"/>
            </a:endParaRPr>
          </a:p>
        </p:txBody>
      </p:sp>
      <p:grpSp>
        <p:nvGrpSpPr>
          <p:cNvPr id="26" name="组合 25"/>
          <p:cNvGrpSpPr/>
          <p:nvPr/>
        </p:nvGrpSpPr>
        <p:grpSpPr>
          <a:xfrm rot="5400000">
            <a:off x="4254948" y="2479918"/>
            <a:ext cx="480399" cy="626133"/>
            <a:chOff x="4725875" y="4357091"/>
            <a:chExt cx="2740250" cy="349275"/>
          </a:xfrm>
        </p:grpSpPr>
        <p:sp>
          <p:nvSpPr>
            <p:cNvPr id="27" name="箭头: 右 27"/>
            <p:cNvSpPr/>
            <p:nvPr/>
          </p:nvSpPr>
          <p:spPr>
            <a:xfrm>
              <a:off x="4725875" y="4395230"/>
              <a:ext cx="2740250" cy="311136"/>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8" name="箭头: 右 26"/>
            <p:cNvSpPr/>
            <p:nvPr/>
          </p:nvSpPr>
          <p:spPr>
            <a:xfrm>
              <a:off x="4725875" y="4357091"/>
              <a:ext cx="2740250" cy="311136"/>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500"/>
                                        <p:tgtEl>
                                          <p:spTgt spid="2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利润表概述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对话气泡: 矩形 28"/>
          <p:cNvSpPr/>
          <p:nvPr/>
        </p:nvSpPr>
        <p:spPr>
          <a:xfrm flipH="1" flipV="1">
            <a:off x="3795425" y="3768168"/>
            <a:ext cx="1548992" cy="414830"/>
          </a:xfrm>
          <a:prstGeom prst="wedgeRectCallout">
            <a:avLst>
              <a:gd name="adj1" fmla="val -1849"/>
              <a:gd name="adj2" fmla="val 85134"/>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4" name="对话气泡: 矩形 29"/>
          <p:cNvSpPr/>
          <p:nvPr/>
        </p:nvSpPr>
        <p:spPr>
          <a:xfrm flipH="1">
            <a:off x="3795425" y="1615197"/>
            <a:ext cx="1548992" cy="414830"/>
          </a:xfrm>
          <a:prstGeom prst="wedgeRectCallout">
            <a:avLst>
              <a:gd name="adj1" fmla="val -1849"/>
              <a:gd name="adj2" fmla="val 85134"/>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5" name="对话气泡: 矩形 27"/>
          <p:cNvSpPr/>
          <p:nvPr/>
        </p:nvSpPr>
        <p:spPr>
          <a:xfrm flipV="1">
            <a:off x="1535620" y="3768168"/>
            <a:ext cx="1548990" cy="414830"/>
          </a:xfrm>
          <a:prstGeom prst="wedgeRectCallout">
            <a:avLst>
              <a:gd name="adj1" fmla="val -1849"/>
              <a:gd name="adj2" fmla="val 85134"/>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6" name="对话气泡: 矩形 26"/>
          <p:cNvSpPr/>
          <p:nvPr/>
        </p:nvSpPr>
        <p:spPr>
          <a:xfrm>
            <a:off x="1535620" y="1615197"/>
            <a:ext cx="1548990" cy="414830"/>
          </a:xfrm>
          <a:prstGeom prst="wedgeRectCallout">
            <a:avLst>
              <a:gd name="adj1" fmla="val -1849"/>
              <a:gd name="adj2" fmla="val 85134"/>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7" name="文本框 16"/>
          <p:cNvSpPr txBox="1"/>
          <p:nvPr/>
        </p:nvSpPr>
        <p:spPr>
          <a:xfrm>
            <a:off x="1577497" y="2241010"/>
            <a:ext cx="1381465" cy="507831"/>
          </a:xfrm>
          <a:prstGeom prst="rect">
            <a:avLst/>
          </a:prstGeom>
          <a:noFill/>
        </p:spPr>
        <p:txBody>
          <a:bodyPr wrap="square" rtlCol="0">
            <a:spAutoFit/>
            <a:scene3d>
              <a:camera prst="orthographicFront"/>
              <a:lightRig rig="threePt" dir="t"/>
            </a:scene3d>
            <a:sp3d contourW="12700"/>
          </a:bodyPr>
          <a:lstStyle/>
          <a:p>
            <a:pPr algn="r"/>
            <a:r>
              <a:rPr lang="zh-CN" altLang="en-US" sz="2700" b="1" dirty="0">
                <a:solidFill>
                  <a:schemeClr val="accent2"/>
                </a:solidFill>
                <a:cs typeface="+mn-ea"/>
                <a:sym typeface="+mn-lt"/>
              </a:rPr>
              <a:t>生存</a:t>
            </a:r>
            <a:endParaRPr lang="zh-CN" altLang="en-US" sz="2700" b="1" dirty="0">
              <a:solidFill>
                <a:schemeClr val="accent2"/>
              </a:solidFill>
              <a:cs typeface="+mn-ea"/>
              <a:sym typeface="+mn-lt"/>
            </a:endParaRPr>
          </a:p>
        </p:txBody>
      </p:sp>
      <p:sp>
        <p:nvSpPr>
          <p:cNvPr id="18" name="文本框 17"/>
          <p:cNvSpPr txBox="1"/>
          <p:nvPr/>
        </p:nvSpPr>
        <p:spPr>
          <a:xfrm>
            <a:off x="1577497" y="3105404"/>
            <a:ext cx="1381465" cy="507831"/>
          </a:xfrm>
          <a:prstGeom prst="rect">
            <a:avLst/>
          </a:prstGeom>
          <a:noFill/>
        </p:spPr>
        <p:txBody>
          <a:bodyPr wrap="square" rtlCol="0">
            <a:spAutoFit/>
            <a:scene3d>
              <a:camera prst="orthographicFront"/>
              <a:lightRig rig="threePt" dir="t"/>
            </a:scene3d>
            <a:sp3d contourW="12700"/>
          </a:bodyPr>
          <a:lstStyle/>
          <a:p>
            <a:pPr algn="r"/>
            <a:r>
              <a:rPr lang="zh-CN" altLang="en-US" sz="2700" b="1" dirty="0">
                <a:solidFill>
                  <a:schemeClr val="accent2"/>
                </a:solidFill>
                <a:cs typeface="+mn-ea"/>
                <a:sym typeface="+mn-lt"/>
              </a:rPr>
              <a:t>生存</a:t>
            </a:r>
            <a:endParaRPr lang="zh-CN" altLang="en-US" sz="2700" b="1" dirty="0">
              <a:solidFill>
                <a:schemeClr val="accent2"/>
              </a:solidFill>
              <a:cs typeface="+mn-ea"/>
              <a:sym typeface="+mn-lt"/>
            </a:endParaRPr>
          </a:p>
        </p:txBody>
      </p:sp>
      <p:sp>
        <p:nvSpPr>
          <p:cNvPr id="19" name="文本框 18"/>
          <p:cNvSpPr txBox="1"/>
          <p:nvPr/>
        </p:nvSpPr>
        <p:spPr>
          <a:xfrm>
            <a:off x="3926260" y="2241010"/>
            <a:ext cx="1381465" cy="507831"/>
          </a:xfrm>
          <a:prstGeom prst="rect">
            <a:avLst/>
          </a:prstGeom>
          <a:noFill/>
        </p:spPr>
        <p:txBody>
          <a:bodyPr wrap="square" rtlCol="0">
            <a:spAutoFit/>
            <a:scene3d>
              <a:camera prst="orthographicFront"/>
              <a:lightRig rig="threePt" dir="t"/>
            </a:scene3d>
            <a:sp3d contourW="12700"/>
          </a:bodyPr>
          <a:lstStyle/>
          <a:p>
            <a:r>
              <a:rPr lang="zh-CN" altLang="en-US" sz="2700" b="1" dirty="0">
                <a:solidFill>
                  <a:schemeClr val="accent2"/>
                </a:solidFill>
                <a:cs typeface="+mn-ea"/>
                <a:sym typeface="+mn-lt"/>
              </a:rPr>
              <a:t>发展</a:t>
            </a:r>
            <a:endParaRPr lang="zh-CN" altLang="en-US" sz="2700" b="1" dirty="0">
              <a:solidFill>
                <a:schemeClr val="accent2"/>
              </a:solidFill>
              <a:cs typeface="+mn-ea"/>
              <a:sym typeface="+mn-lt"/>
            </a:endParaRPr>
          </a:p>
        </p:txBody>
      </p:sp>
      <p:sp>
        <p:nvSpPr>
          <p:cNvPr id="20" name="文本框 19"/>
          <p:cNvSpPr txBox="1"/>
          <p:nvPr/>
        </p:nvSpPr>
        <p:spPr>
          <a:xfrm>
            <a:off x="3926260" y="3105404"/>
            <a:ext cx="1381465" cy="507831"/>
          </a:xfrm>
          <a:prstGeom prst="rect">
            <a:avLst/>
          </a:prstGeom>
          <a:noFill/>
        </p:spPr>
        <p:txBody>
          <a:bodyPr wrap="square" rtlCol="0">
            <a:spAutoFit/>
            <a:scene3d>
              <a:camera prst="orthographicFront"/>
              <a:lightRig rig="threePt" dir="t"/>
            </a:scene3d>
            <a:sp3d contourW="12700"/>
          </a:bodyPr>
          <a:lstStyle/>
          <a:p>
            <a:r>
              <a:rPr lang="zh-CN" altLang="en-US" sz="2700" b="1" dirty="0">
                <a:solidFill>
                  <a:schemeClr val="accent2"/>
                </a:solidFill>
                <a:cs typeface="+mn-ea"/>
                <a:sym typeface="+mn-lt"/>
              </a:rPr>
              <a:t>生存</a:t>
            </a:r>
            <a:endParaRPr lang="zh-CN" altLang="en-US" sz="2700" b="1" dirty="0">
              <a:solidFill>
                <a:schemeClr val="accent2"/>
              </a:solidFill>
              <a:cs typeface="+mn-ea"/>
              <a:sym typeface="+mn-lt"/>
            </a:endParaRPr>
          </a:p>
        </p:txBody>
      </p:sp>
      <p:sp>
        <p:nvSpPr>
          <p:cNvPr id="21" name="文本框 20"/>
          <p:cNvSpPr txBox="1"/>
          <p:nvPr/>
        </p:nvSpPr>
        <p:spPr>
          <a:xfrm>
            <a:off x="1577497" y="1656428"/>
            <a:ext cx="1381465" cy="323165"/>
          </a:xfrm>
          <a:prstGeom prst="rect">
            <a:avLst/>
          </a:prstGeom>
          <a:noFill/>
        </p:spPr>
        <p:txBody>
          <a:bodyPr wrap="square" rtlCol="0">
            <a:spAutoFit/>
            <a:scene3d>
              <a:camera prst="orthographicFront"/>
              <a:lightRig rig="threePt" dir="t"/>
            </a:scene3d>
            <a:sp3d contourW="12700"/>
          </a:bodyPr>
          <a:lstStyle/>
          <a:p>
            <a:pPr algn="r"/>
            <a:r>
              <a:rPr lang="zh-CN" altLang="en-US" sz="1500" dirty="0">
                <a:solidFill>
                  <a:schemeClr val="tx1">
                    <a:lumMod val="85000"/>
                    <a:lumOff val="15000"/>
                  </a:schemeClr>
                </a:solidFill>
                <a:cs typeface="+mn-ea"/>
                <a:sym typeface="+mn-lt"/>
              </a:rPr>
              <a:t>企业经营困难</a:t>
            </a:r>
            <a:endParaRPr lang="zh-CN" altLang="en-US" sz="1500" dirty="0">
              <a:solidFill>
                <a:schemeClr val="tx1">
                  <a:lumMod val="85000"/>
                  <a:lumOff val="15000"/>
                </a:schemeClr>
              </a:solidFill>
              <a:cs typeface="+mn-ea"/>
              <a:sym typeface="+mn-lt"/>
            </a:endParaRPr>
          </a:p>
        </p:txBody>
      </p:sp>
      <p:sp>
        <p:nvSpPr>
          <p:cNvPr id="22" name="文本框 21"/>
          <p:cNvSpPr txBox="1"/>
          <p:nvPr/>
        </p:nvSpPr>
        <p:spPr>
          <a:xfrm>
            <a:off x="3926260" y="1656428"/>
            <a:ext cx="1381465" cy="323165"/>
          </a:xfrm>
          <a:prstGeom prst="rect">
            <a:avLst/>
          </a:prstGeom>
          <a:noFill/>
        </p:spPr>
        <p:txBody>
          <a:bodyPr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企业健康发展</a:t>
            </a:r>
            <a:endParaRPr lang="zh-CN" altLang="en-US" sz="1500" dirty="0">
              <a:solidFill>
                <a:schemeClr val="tx1">
                  <a:lumMod val="85000"/>
                  <a:lumOff val="15000"/>
                </a:schemeClr>
              </a:solidFill>
              <a:cs typeface="+mn-ea"/>
              <a:sym typeface="+mn-lt"/>
            </a:endParaRPr>
          </a:p>
        </p:txBody>
      </p:sp>
      <p:sp>
        <p:nvSpPr>
          <p:cNvPr id="23" name="文本框 22"/>
          <p:cNvSpPr txBox="1"/>
          <p:nvPr/>
        </p:nvSpPr>
        <p:spPr>
          <a:xfrm>
            <a:off x="1577497" y="3837800"/>
            <a:ext cx="1381465" cy="323165"/>
          </a:xfrm>
          <a:prstGeom prst="rect">
            <a:avLst/>
          </a:prstGeom>
          <a:noFill/>
        </p:spPr>
        <p:txBody>
          <a:bodyPr wrap="square" rtlCol="0">
            <a:spAutoFit/>
            <a:scene3d>
              <a:camera prst="orthographicFront"/>
              <a:lightRig rig="threePt" dir="t"/>
            </a:scene3d>
            <a:sp3d contourW="12700"/>
          </a:bodyPr>
          <a:lstStyle/>
          <a:p>
            <a:pPr algn="r"/>
            <a:r>
              <a:rPr lang="zh-CN" altLang="en-US" sz="1500" dirty="0">
                <a:solidFill>
                  <a:schemeClr val="tx1">
                    <a:lumMod val="85000"/>
                    <a:lumOff val="15000"/>
                  </a:schemeClr>
                </a:solidFill>
                <a:cs typeface="+mn-ea"/>
                <a:sym typeface="+mn-lt"/>
              </a:rPr>
              <a:t>企业面临关闭</a:t>
            </a:r>
            <a:endParaRPr lang="zh-CN" altLang="en-US" sz="1500" dirty="0">
              <a:solidFill>
                <a:schemeClr val="tx1">
                  <a:lumMod val="85000"/>
                  <a:lumOff val="15000"/>
                </a:schemeClr>
              </a:solidFill>
              <a:cs typeface="+mn-ea"/>
              <a:sym typeface="+mn-lt"/>
            </a:endParaRPr>
          </a:p>
        </p:txBody>
      </p:sp>
      <p:sp>
        <p:nvSpPr>
          <p:cNvPr id="24" name="文本框 23"/>
          <p:cNvSpPr txBox="1"/>
          <p:nvPr/>
        </p:nvSpPr>
        <p:spPr>
          <a:xfrm>
            <a:off x="3926260" y="3837800"/>
            <a:ext cx="1381465" cy="323165"/>
          </a:xfrm>
          <a:prstGeom prst="rect">
            <a:avLst/>
          </a:prstGeom>
          <a:noFill/>
        </p:spPr>
        <p:txBody>
          <a:bodyPr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企业经营困难</a:t>
            </a:r>
            <a:endParaRPr lang="zh-CN" altLang="en-US" sz="1500" dirty="0">
              <a:solidFill>
                <a:schemeClr val="tx1">
                  <a:lumMod val="85000"/>
                  <a:lumOff val="15000"/>
                </a:schemeClr>
              </a:solidFill>
              <a:cs typeface="+mn-ea"/>
              <a:sym typeface="+mn-lt"/>
            </a:endParaRPr>
          </a:p>
        </p:txBody>
      </p:sp>
      <p:grpSp>
        <p:nvGrpSpPr>
          <p:cNvPr id="25" name="组合 24"/>
          <p:cNvGrpSpPr/>
          <p:nvPr/>
        </p:nvGrpSpPr>
        <p:grpSpPr>
          <a:xfrm>
            <a:off x="904868" y="1466079"/>
            <a:ext cx="4574561" cy="2899004"/>
            <a:chOff x="1799456" y="1524000"/>
            <a:chExt cx="7297174" cy="4624387"/>
          </a:xfrm>
        </p:grpSpPr>
        <p:cxnSp>
          <p:nvCxnSpPr>
            <p:cNvPr id="26" name="直接箭头连接符 25"/>
            <p:cNvCxnSpPr/>
            <p:nvPr/>
          </p:nvCxnSpPr>
          <p:spPr>
            <a:xfrm>
              <a:off x="1799456" y="3836193"/>
              <a:ext cx="7297174" cy="0"/>
            </a:xfrm>
            <a:prstGeom prst="straightConnector1">
              <a:avLst/>
            </a:prstGeom>
            <a:ln w="28575">
              <a:solidFill>
                <a:srgbClr val="33343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5864934" y="1524000"/>
              <a:ext cx="0" cy="4624387"/>
            </a:xfrm>
            <a:prstGeom prst="straightConnector1">
              <a:avLst/>
            </a:prstGeom>
            <a:ln w="28575">
              <a:solidFill>
                <a:srgbClr val="333436"/>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2773649" y="1075557"/>
            <a:ext cx="1381465"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tx1">
                    <a:lumMod val="85000"/>
                    <a:lumOff val="15000"/>
                  </a:schemeClr>
                </a:solidFill>
                <a:cs typeface="+mn-ea"/>
                <a:sym typeface="+mn-lt"/>
              </a:rPr>
              <a:t>经营性现金流</a:t>
            </a:r>
            <a:endParaRPr lang="zh-CN" altLang="en-US" sz="1500" dirty="0">
              <a:solidFill>
                <a:schemeClr val="tx1">
                  <a:lumMod val="85000"/>
                  <a:lumOff val="15000"/>
                </a:schemeClr>
              </a:solidFill>
              <a:cs typeface="+mn-ea"/>
              <a:sym typeface="+mn-lt"/>
            </a:endParaRPr>
          </a:p>
        </p:txBody>
      </p:sp>
      <p:sp>
        <p:nvSpPr>
          <p:cNvPr id="29" name="文本框 28"/>
          <p:cNvSpPr txBox="1"/>
          <p:nvPr/>
        </p:nvSpPr>
        <p:spPr>
          <a:xfrm>
            <a:off x="5568811" y="2765540"/>
            <a:ext cx="945356" cy="323165"/>
          </a:xfrm>
          <a:prstGeom prst="rect">
            <a:avLst/>
          </a:prstGeom>
          <a:noFill/>
        </p:spPr>
        <p:txBody>
          <a:bodyPr wrap="square" rtlCol="0">
            <a:spAutoFit/>
            <a:scene3d>
              <a:camera prst="orthographicFront"/>
              <a:lightRig rig="threePt" dir="t"/>
            </a:scene3d>
            <a:sp3d contourW="12700"/>
          </a:bodyPr>
          <a:lstStyle/>
          <a:p>
            <a:r>
              <a:rPr lang="zh-CN" altLang="en-US" sz="1500" dirty="0">
                <a:solidFill>
                  <a:schemeClr val="tx1">
                    <a:lumMod val="85000"/>
                    <a:lumOff val="15000"/>
                  </a:schemeClr>
                </a:solidFill>
                <a:cs typeface="+mn-ea"/>
                <a:sym typeface="+mn-lt"/>
              </a:rPr>
              <a:t>净 利 润</a:t>
            </a:r>
            <a:endParaRPr lang="zh-CN" altLang="en-US" sz="15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6571938" y="1886354"/>
            <a:ext cx="1989129" cy="17583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p:nvPr/>
        </p:nvSpPr>
        <p:spPr>
          <a:xfrm>
            <a:off x="2489673" y="1831622"/>
            <a:ext cx="1179811" cy="1327286"/>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00">
              <a:spcBef>
                <a:spcPct val="20000"/>
              </a:spcBef>
              <a:defRPr/>
            </a:pPr>
            <a:r>
              <a:rPr lang="en-US" sz="8625" dirty="0">
                <a:solidFill>
                  <a:schemeClr val="accent2"/>
                </a:solidFill>
                <a:latin typeface="Impact" panose="020B0806030902050204" pitchFamily="34" charset="0"/>
                <a:cs typeface="+mn-ea"/>
                <a:sym typeface="+mn-lt"/>
              </a:rPr>
              <a:t>03</a:t>
            </a:r>
            <a:endParaRPr lang="en-US" sz="8625" dirty="0">
              <a:solidFill>
                <a:schemeClr val="accent2"/>
              </a:solidFill>
              <a:latin typeface="Impact" panose="020B0806030902050204" pitchFamily="34" charset="0"/>
              <a:cs typeface="+mn-ea"/>
              <a:sym typeface="+mn-lt"/>
            </a:endParaRPr>
          </a:p>
        </p:txBody>
      </p:sp>
      <p:grpSp>
        <p:nvGrpSpPr>
          <p:cNvPr id="2" name="组合 1"/>
          <p:cNvGrpSpPr/>
          <p:nvPr/>
        </p:nvGrpSpPr>
        <p:grpSpPr>
          <a:xfrm>
            <a:off x="3709119" y="2056683"/>
            <a:ext cx="2959006" cy="929135"/>
            <a:chOff x="4937125" y="4724640"/>
            <a:chExt cx="3945341" cy="1238847"/>
          </a:xfrm>
        </p:grpSpPr>
        <p:sp>
          <p:nvSpPr>
            <p:cNvPr id="5" name="文本框 4"/>
            <p:cNvSpPr txBox="1"/>
            <p:nvPr/>
          </p:nvSpPr>
          <p:spPr>
            <a:xfrm>
              <a:off x="4994677" y="5224823"/>
              <a:ext cx="3887789" cy="738664"/>
            </a:xfrm>
            <a:prstGeom prst="rect">
              <a:avLst/>
            </a:prstGeom>
            <a:noFill/>
          </p:spPr>
          <p:txBody>
            <a:bodyPr wrap="square" rtlCol="0">
              <a:spAutoFit/>
              <a:scene3d>
                <a:camera prst="orthographicFront"/>
                <a:lightRig rig="threePt" dir="t"/>
              </a:scene3d>
              <a:sp3d contourW="12700"/>
            </a:bodyPr>
            <a:lstStyle/>
            <a:p>
              <a:pPr algn="dist"/>
              <a:r>
                <a:rPr lang="zh-CN" altLang="en-US" sz="3000" dirty="0">
                  <a:solidFill>
                    <a:schemeClr val="tx1">
                      <a:lumMod val="75000"/>
                      <a:lumOff val="25000"/>
                    </a:schemeClr>
                  </a:solidFill>
                  <a:cs typeface="+mn-ea"/>
                  <a:sym typeface="+mn-lt"/>
                </a:rPr>
                <a:t>财务分析指标</a:t>
              </a:r>
              <a:endParaRPr lang="zh-CN" altLang="en-US" sz="3000" dirty="0">
                <a:solidFill>
                  <a:schemeClr val="tx1">
                    <a:lumMod val="75000"/>
                    <a:lumOff val="25000"/>
                  </a:schemeClr>
                </a:solidFill>
                <a:cs typeface="+mn-ea"/>
                <a:sym typeface="+mn-lt"/>
              </a:endParaRPr>
            </a:p>
          </p:txBody>
        </p:sp>
        <p:sp>
          <p:nvSpPr>
            <p:cNvPr id="6" name="文本框 5"/>
            <p:cNvSpPr txBox="1"/>
            <p:nvPr/>
          </p:nvSpPr>
          <p:spPr>
            <a:xfrm>
              <a:off x="4937125" y="4724640"/>
              <a:ext cx="2581274" cy="615553"/>
            </a:xfrm>
            <a:prstGeom prst="rect">
              <a:avLst/>
            </a:prstGeom>
            <a:noFill/>
          </p:spPr>
          <p:txBody>
            <a:bodyPr wrap="square" rtlCol="0">
              <a:spAutoFit/>
              <a:scene3d>
                <a:camera prst="orthographicFront"/>
                <a:lightRig rig="threePt" dir="t"/>
              </a:scene3d>
              <a:sp3d contourW="12700"/>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solidFill>
                    <a:schemeClr val="tx1">
                      <a:lumMod val="75000"/>
                      <a:lumOff val="25000"/>
                    </a:schemeClr>
                  </a:solidFill>
                  <a:latin typeface="+mn-lt"/>
                  <a:ea typeface="+mn-ea"/>
                  <a:cs typeface="+mn-ea"/>
                  <a:sym typeface="+mn-lt"/>
                </a:rPr>
                <a:t>Part Three</a:t>
              </a:r>
              <a:endParaRPr lang="zh-CN" altLang="en-US" sz="2400" dirty="0">
                <a:solidFill>
                  <a:schemeClr val="tx1">
                    <a:lumMod val="75000"/>
                    <a:lumOff val="25000"/>
                  </a:schemeClr>
                </a:solidFill>
                <a:latin typeface="+mn-lt"/>
                <a:ea typeface="+mn-ea"/>
                <a:cs typeface="+mn-ea"/>
                <a:sym typeface="+mn-lt"/>
              </a:endParaRPr>
            </a:p>
          </p:txBody>
        </p:sp>
      </p:grpSp>
      <p:grpSp>
        <p:nvGrpSpPr>
          <p:cNvPr id="11" name="组合 10"/>
          <p:cNvGrpSpPr/>
          <p:nvPr/>
        </p:nvGrpSpPr>
        <p:grpSpPr>
          <a:xfrm>
            <a:off x="1463204" y="1935889"/>
            <a:ext cx="808449" cy="1118751"/>
            <a:chOff x="516665" y="437030"/>
            <a:chExt cx="808449" cy="1118751"/>
          </a:xfrm>
        </p:grpSpPr>
        <p:sp>
          <p:nvSpPr>
            <p:cNvPr id="7" name="椭圆 6"/>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H="1">
            <a:off x="6729527" y="1910260"/>
            <a:ext cx="808449" cy="1118751"/>
            <a:chOff x="516665" y="437030"/>
            <a:chExt cx="808449" cy="1118751"/>
          </a:xfrm>
        </p:grpSpPr>
        <p:sp>
          <p:nvSpPr>
            <p:cNvPr id="26" name="椭圆 25"/>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企业的经营性现金流量</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544" name="文本框 543"/>
          <p:cNvSpPr txBox="1"/>
          <p:nvPr/>
        </p:nvSpPr>
        <p:spPr>
          <a:xfrm>
            <a:off x="773907" y="2383077"/>
            <a:ext cx="4189979" cy="354521"/>
          </a:xfrm>
          <a:prstGeom prst="rect">
            <a:avLst/>
          </a:prstGeom>
          <a:noFill/>
        </p:spPr>
        <p:txBody>
          <a:bodyPr wrap="square" rtlCol="0">
            <a:spAutoFit/>
            <a:scene3d>
              <a:camera prst="orthographicFront"/>
              <a:lightRig rig="threePt" dir="t"/>
            </a:scene3d>
            <a:sp3d contourW="12700"/>
          </a:bodyPr>
          <a:lstStyle/>
          <a:p>
            <a:pPr marL="257175" indent="-257175">
              <a:lnSpc>
                <a:spcPct val="125000"/>
              </a:lnSpc>
              <a:buFont typeface="Wingdings" panose="05000000000000000000" pitchFamily="2" charset="2"/>
              <a:buChar char="l"/>
            </a:pPr>
            <a:r>
              <a:rPr lang="zh-CN" altLang="en-US" sz="1015" dirty="0">
                <a:solidFill>
                  <a:schemeClr val="tx1">
                    <a:lumMod val="85000"/>
                    <a:lumOff val="15000"/>
                  </a:schemeClr>
                </a:solidFill>
                <a:cs typeface="+mn-ea"/>
                <a:sym typeface="+mn-lt"/>
              </a:rPr>
              <a:t>通过</a:t>
            </a:r>
            <a:r>
              <a:rPr lang="zh-CN" altLang="en-US" sz="1500" b="1" dirty="0">
                <a:solidFill>
                  <a:schemeClr val="tx1">
                    <a:lumMod val="85000"/>
                    <a:lumOff val="15000"/>
                  </a:schemeClr>
                </a:solidFill>
                <a:cs typeface="+mn-ea"/>
                <a:sym typeface="+mn-lt"/>
              </a:rPr>
              <a:t>提升企业盈利能力</a:t>
            </a:r>
            <a:r>
              <a:rPr lang="zh-CN" altLang="en-US" sz="1015" dirty="0">
                <a:solidFill>
                  <a:schemeClr val="tx1">
                    <a:lumMod val="85000"/>
                    <a:lumOff val="15000"/>
                  </a:schemeClr>
                </a:solidFill>
                <a:cs typeface="+mn-ea"/>
                <a:sym typeface="+mn-lt"/>
              </a:rPr>
              <a:t>增加企业自身产生的资金</a:t>
            </a:r>
            <a:endParaRPr lang="zh-CN" altLang="en-US" sz="1015" dirty="0">
              <a:solidFill>
                <a:schemeClr val="tx1">
                  <a:lumMod val="85000"/>
                  <a:lumOff val="15000"/>
                </a:schemeClr>
              </a:solidFill>
              <a:cs typeface="+mn-ea"/>
              <a:sym typeface="+mn-lt"/>
            </a:endParaRPr>
          </a:p>
        </p:txBody>
      </p:sp>
      <p:sp>
        <p:nvSpPr>
          <p:cNvPr id="545" name="文本框 544"/>
          <p:cNvSpPr txBox="1"/>
          <p:nvPr/>
        </p:nvSpPr>
        <p:spPr>
          <a:xfrm>
            <a:off x="773908" y="3109037"/>
            <a:ext cx="4303943" cy="643061"/>
          </a:xfrm>
          <a:prstGeom prst="rect">
            <a:avLst/>
          </a:prstGeom>
          <a:noFill/>
        </p:spPr>
        <p:txBody>
          <a:bodyPr wrap="square" rtlCol="0">
            <a:spAutoFit/>
            <a:scene3d>
              <a:camera prst="orthographicFront"/>
              <a:lightRig rig="threePt" dir="t"/>
            </a:scene3d>
            <a:sp3d contourW="12700"/>
          </a:bodyPr>
          <a:lstStyle/>
          <a:p>
            <a:pPr marL="257175" indent="-257175">
              <a:lnSpc>
                <a:spcPct val="125000"/>
              </a:lnSpc>
              <a:buFont typeface="Wingdings" panose="05000000000000000000" pitchFamily="2" charset="2"/>
              <a:buChar char="l"/>
            </a:pPr>
            <a:r>
              <a:rPr lang="zh-CN" altLang="en-US" sz="1015" dirty="0">
                <a:solidFill>
                  <a:schemeClr val="tx1">
                    <a:lumMod val="85000"/>
                    <a:lumOff val="15000"/>
                  </a:schemeClr>
                </a:solidFill>
                <a:cs typeface="+mn-ea"/>
                <a:sym typeface="+mn-lt"/>
              </a:rPr>
              <a:t>通过</a:t>
            </a:r>
            <a:r>
              <a:rPr lang="zh-CN" altLang="en-US" sz="1500" b="1" dirty="0">
                <a:solidFill>
                  <a:schemeClr val="tx1">
                    <a:lumMod val="85000"/>
                    <a:lumOff val="15000"/>
                  </a:schemeClr>
                </a:solidFill>
                <a:cs typeface="+mn-ea"/>
                <a:sym typeface="+mn-lt"/>
              </a:rPr>
              <a:t>存货管理、信用政策管理和供应商付款管理</a:t>
            </a:r>
            <a:r>
              <a:rPr lang="zh-CN" altLang="en-US" sz="1015" dirty="0">
                <a:solidFill>
                  <a:schemeClr val="tx1">
                    <a:lumMod val="85000"/>
                    <a:lumOff val="15000"/>
                  </a:schemeClr>
                </a:solidFill>
                <a:cs typeface="+mn-ea"/>
                <a:sym typeface="+mn-lt"/>
              </a:rPr>
              <a:t>，提高流动资金的管理效率 </a:t>
            </a:r>
            <a:endParaRPr lang="zh-CN" altLang="en-US" sz="1015" dirty="0">
              <a:solidFill>
                <a:schemeClr val="tx1">
                  <a:lumMod val="85000"/>
                  <a:lumOff val="15000"/>
                </a:schemeClr>
              </a:solidFill>
              <a:cs typeface="+mn-ea"/>
              <a:sym typeface="+mn-lt"/>
            </a:endParaRPr>
          </a:p>
        </p:txBody>
      </p:sp>
      <p:sp>
        <p:nvSpPr>
          <p:cNvPr id="70" name="任意多边形: 形状 69"/>
          <p:cNvSpPr/>
          <p:nvPr/>
        </p:nvSpPr>
        <p:spPr>
          <a:xfrm>
            <a:off x="784439" y="1527474"/>
            <a:ext cx="5002340" cy="432000"/>
          </a:xfrm>
          <a:custGeom>
            <a:avLst/>
            <a:gdLst>
              <a:gd name="connsiteX0" fmla="*/ 10574 w 5002340"/>
              <a:gd name="connsiteY0" fmla="*/ 0 h 432000"/>
              <a:gd name="connsiteX1" fmla="*/ 4786340 w 5002340"/>
              <a:gd name="connsiteY1" fmla="*/ 0 h 432000"/>
              <a:gd name="connsiteX2" fmla="*/ 5002340 w 5002340"/>
              <a:gd name="connsiteY2" fmla="*/ 216000 h 432000"/>
              <a:gd name="connsiteX3" fmla="*/ 4786340 w 5002340"/>
              <a:gd name="connsiteY3" fmla="*/ 432000 h 432000"/>
              <a:gd name="connsiteX4" fmla="*/ 0 w 5002340"/>
              <a:gd name="connsiteY4" fmla="*/ 432000 h 432000"/>
              <a:gd name="connsiteX5" fmla="*/ 0 w 5002340"/>
              <a:gd name="connsiteY5" fmla="*/ 424088 h 432000"/>
              <a:gd name="connsiteX6" fmla="*/ 186920 w 5002340"/>
              <a:gd name="connsiteY6" fmla="*/ 205873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2340" h="432000">
                <a:moveTo>
                  <a:pt x="10574" y="0"/>
                </a:moveTo>
                <a:lnTo>
                  <a:pt x="4786340" y="0"/>
                </a:lnTo>
                <a:lnTo>
                  <a:pt x="5002340" y="216000"/>
                </a:lnTo>
                <a:lnTo>
                  <a:pt x="4786340" y="432000"/>
                </a:lnTo>
                <a:lnTo>
                  <a:pt x="0" y="432000"/>
                </a:lnTo>
                <a:lnTo>
                  <a:pt x="0" y="424088"/>
                </a:lnTo>
                <a:lnTo>
                  <a:pt x="186920" y="205873"/>
                </a:lnTo>
                <a:close/>
              </a:path>
            </a:pathLst>
          </a:custGeom>
          <a:solidFill>
            <a:schemeClr val="accent1"/>
          </a:solidFill>
          <a:ln w="28575">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547" name="文本框 546"/>
          <p:cNvSpPr txBox="1"/>
          <p:nvPr/>
        </p:nvSpPr>
        <p:spPr>
          <a:xfrm>
            <a:off x="1058616" y="1543976"/>
            <a:ext cx="4212105" cy="415498"/>
          </a:xfrm>
          <a:prstGeom prst="rect">
            <a:avLst/>
          </a:prstGeom>
          <a:noFill/>
        </p:spPr>
        <p:txBody>
          <a:bodyPr wrap="square" rtlCol="0">
            <a:spAutoFit/>
            <a:scene3d>
              <a:camera prst="orthographicFront"/>
              <a:lightRig rig="threePt" dir="t"/>
            </a:scene3d>
            <a:sp3d contourW="12700"/>
          </a:bodyPr>
          <a:lstStyle/>
          <a:p>
            <a:r>
              <a:rPr lang="zh-CN" altLang="en-US" sz="2100" b="1" dirty="0">
                <a:solidFill>
                  <a:schemeClr val="bg1"/>
                </a:solidFill>
                <a:cs typeface="+mn-ea"/>
                <a:sym typeface="+mn-lt"/>
              </a:rPr>
              <a:t>如何增加企业的经营性现金流量</a:t>
            </a:r>
            <a:r>
              <a:rPr lang="en-US" altLang="zh-CN" sz="2100" b="1" dirty="0">
                <a:solidFill>
                  <a:schemeClr val="bg1"/>
                </a:solidFill>
                <a:cs typeface="+mn-ea"/>
                <a:sym typeface="+mn-lt"/>
              </a:rPr>
              <a:t>?</a:t>
            </a:r>
            <a:endParaRPr lang="en-US" altLang="zh-CN" sz="2100" b="1" dirty="0">
              <a:solidFill>
                <a:schemeClr val="bg1"/>
              </a:solidFill>
              <a:cs typeface="+mn-ea"/>
              <a:sym typeface="+mn-lt"/>
            </a:endParaRPr>
          </a:p>
        </p:txBody>
      </p:sp>
      <p:cxnSp>
        <p:nvCxnSpPr>
          <p:cNvPr id="604" name="直接连接符 603"/>
          <p:cNvCxnSpPr/>
          <p:nvPr/>
        </p:nvCxnSpPr>
        <p:spPr>
          <a:xfrm>
            <a:off x="5077852" y="4679762"/>
            <a:ext cx="3430190" cy="0"/>
          </a:xfrm>
          <a:prstGeom prst="line">
            <a:avLst/>
          </a:prstGeom>
          <a:ln w="57150">
            <a:solidFill>
              <a:srgbClr val="333436"/>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cstate="screen"/>
          <a:stretch>
            <a:fillRect/>
          </a:stretch>
        </p:blipFill>
        <p:spPr>
          <a:xfrm>
            <a:off x="4899012" y="1337582"/>
            <a:ext cx="3922259" cy="39202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47"/>
                                        </p:tgtEl>
                                        <p:attrNameLst>
                                          <p:attrName>style.visibility</p:attrName>
                                        </p:attrNameLst>
                                      </p:cBhvr>
                                      <p:to>
                                        <p:strVal val="visible"/>
                                      </p:to>
                                    </p:set>
                                    <p:anim calcmode="lin" valueType="num">
                                      <p:cBhvr additive="base">
                                        <p:cTn id="11" dur="500" fill="hold"/>
                                        <p:tgtEl>
                                          <p:spTgt spid="547"/>
                                        </p:tgtEl>
                                        <p:attrNameLst>
                                          <p:attrName>ppt_x</p:attrName>
                                        </p:attrNameLst>
                                      </p:cBhvr>
                                      <p:tavLst>
                                        <p:tav tm="0">
                                          <p:val>
                                            <p:strVal val="0-#ppt_w/2"/>
                                          </p:val>
                                        </p:tav>
                                        <p:tav tm="100000">
                                          <p:val>
                                            <p:strVal val="#ppt_x"/>
                                          </p:val>
                                        </p:tav>
                                      </p:tavLst>
                                    </p:anim>
                                    <p:anim calcmode="lin" valueType="num">
                                      <p:cBhvr additive="base">
                                        <p:cTn id="12" dur="500" fill="hold"/>
                                        <p:tgtEl>
                                          <p:spTgt spid="54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44"/>
                                        </p:tgtEl>
                                        <p:attrNameLst>
                                          <p:attrName>style.visibility</p:attrName>
                                        </p:attrNameLst>
                                      </p:cBhvr>
                                      <p:to>
                                        <p:strVal val="visible"/>
                                      </p:to>
                                    </p:set>
                                    <p:animEffect transition="in" filter="wipe(left)">
                                      <p:cBhvr>
                                        <p:cTn id="16" dur="500"/>
                                        <p:tgtEl>
                                          <p:spTgt spid="54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45"/>
                                        </p:tgtEl>
                                        <p:attrNameLst>
                                          <p:attrName>style.visibility</p:attrName>
                                        </p:attrNameLst>
                                      </p:cBhvr>
                                      <p:to>
                                        <p:strVal val="visible"/>
                                      </p:to>
                                    </p:set>
                                    <p:animEffect transition="in" filter="wipe(left)">
                                      <p:cBhvr>
                                        <p:cTn id="19" dur="500"/>
                                        <p:tgtEl>
                                          <p:spTgt spid="545"/>
                                        </p:tgtEl>
                                      </p:cBhvr>
                                    </p:animEffect>
                                  </p:childTnLst>
                                </p:cTn>
                              </p:par>
                              <p:par>
                                <p:cTn id="20" presetID="42" presetClass="entr" presetSubtype="0" fill="hold" nodeType="withEffect">
                                  <p:stCondLst>
                                    <p:cond delay="0"/>
                                  </p:stCondLst>
                                  <p:childTnLst>
                                    <p:set>
                                      <p:cBhvr>
                                        <p:cTn id="21" dur="1" fill="hold">
                                          <p:stCondLst>
                                            <p:cond delay="0"/>
                                          </p:stCondLst>
                                        </p:cTn>
                                        <p:tgtEl>
                                          <p:spTgt spid="604"/>
                                        </p:tgtEl>
                                        <p:attrNameLst>
                                          <p:attrName>style.visibility</p:attrName>
                                        </p:attrNameLst>
                                      </p:cBhvr>
                                      <p:to>
                                        <p:strVal val="visible"/>
                                      </p:to>
                                    </p:set>
                                    <p:animEffect transition="in" filter="fade">
                                      <p:cBhvr>
                                        <p:cTn id="22" dur="1000"/>
                                        <p:tgtEl>
                                          <p:spTgt spid="604"/>
                                        </p:tgtEl>
                                      </p:cBhvr>
                                    </p:animEffect>
                                    <p:anim calcmode="lin" valueType="num">
                                      <p:cBhvr>
                                        <p:cTn id="23" dur="1000" fill="hold"/>
                                        <p:tgtEl>
                                          <p:spTgt spid="604"/>
                                        </p:tgtEl>
                                        <p:attrNameLst>
                                          <p:attrName>ppt_x</p:attrName>
                                        </p:attrNameLst>
                                      </p:cBhvr>
                                      <p:tavLst>
                                        <p:tav tm="0">
                                          <p:val>
                                            <p:strVal val="#ppt_x"/>
                                          </p:val>
                                        </p:tav>
                                        <p:tav tm="100000">
                                          <p:val>
                                            <p:strVal val="#ppt_x"/>
                                          </p:val>
                                        </p:tav>
                                      </p:tavLst>
                                    </p:anim>
                                    <p:anim calcmode="lin" valueType="num">
                                      <p:cBhvr>
                                        <p:cTn id="24" dur="1000" fill="hold"/>
                                        <p:tgtEl>
                                          <p:spTgt spid="60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 grpId="0"/>
      <p:bldP spid="545" grpId="0"/>
      <p:bldP spid="70" grpId="0" animBg="1"/>
      <p:bldP spid="5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财务预警指标体系</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矩形 12"/>
          <p:cNvSpPr/>
          <p:nvPr/>
        </p:nvSpPr>
        <p:spPr>
          <a:xfrm>
            <a:off x="838867" y="1826709"/>
            <a:ext cx="1609725" cy="1186906"/>
          </a:xfrm>
          <a:prstGeom prst="rect">
            <a:avLst/>
          </a:prstGeom>
          <a:blipFill>
            <a:blip r:embed="rId1" cstate="screen"/>
            <a:stretch>
              <a:fillRect/>
            </a:stretch>
          </a:blip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4" name="矩形 13"/>
          <p:cNvSpPr/>
          <p:nvPr/>
        </p:nvSpPr>
        <p:spPr>
          <a:xfrm>
            <a:off x="2791667" y="1826709"/>
            <a:ext cx="1609725" cy="1186906"/>
          </a:xfrm>
          <a:prstGeom prst="rect">
            <a:avLst/>
          </a:prstGeom>
          <a:blipFill>
            <a:blip r:embed="rId2" cstate="screen"/>
            <a:stretch>
              <a:fillRect/>
            </a:stretch>
          </a:blip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5" name="矩形 14"/>
          <p:cNvSpPr/>
          <p:nvPr/>
        </p:nvSpPr>
        <p:spPr>
          <a:xfrm>
            <a:off x="4744466" y="1826709"/>
            <a:ext cx="1609725" cy="1186906"/>
          </a:xfrm>
          <a:prstGeom prst="rect">
            <a:avLst/>
          </a:prstGeom>
          <a:blipFill>
            <a:blip r:embed="rId3" cstate="screen"/>
            <a:stretch>
              <a:fillRect/>
            </a:stretch>
          </a:blip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6" name="矩形 15"/>
          <p:cNvSpPr/>
          <p:nvPr/>
        </p:nvSpPr>
        <p:spPr>
          <a:xfrm>
            <a:off x="6697266" y="1826709"/>
            <a:ext cx="1609725" cy="1186906"/>
          </a:xfrm>
          <a:prstGeom prst="rect">
            <a:avLst/>
          </a:prstGeom>
          <a:blipFill>
            <a:blip r:embed="rId4" cstate="screen"/>
            <a:stretch>
              <a:fillRect/>
            </a:stretch>
          </a:blip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7" name="矩形 23"/>
          <p:cNvSpPr/>
          <p:nvPr/>
        </p:nvSpPr>
        <p:spPr>
          <a:xfrm>
            <a:off x="955024" y="3248460"/>
            <a:ext cx="1322784" cy="346250"/>
          </a:xfrm>
          <a:prstGeom prst="homePlate">
            <a:avLst>
              <a:gd name="adj" fmla="val 0"/>
            </a:avLst>
          </a:prstGeom>
          <a:solidFill>
            <a:schemeClr val="accent1"/>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8" name="矩形 24"/>
          <p:cNvSpPr/>
          <p:nvPr/>
        </p:nvSpPr>
        <p:spPr>
          <a:xfrm>
            <a:off x="2907824" y="3248460"/>
            <a:ext cx="1322784" cy="346250"/>
          </a:xfrm>
          <a:prstGeom prst="homePlate">
            <a:avLst>
              <a:gd name="adj" fmla="val 0"/>
            </a:avLst>
          </a:prstGeom>
          <a:solidFill>
            <a:schemeClr val="accent2"/>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9" name="矩形 25"/>
          <p:cNvSpPr/>
          <p:nvPr/>
        </p:nvSpPr>
        <p:spPr>
          <a:xfrm>
            <a:off x="4860623" y="3248460"/>
            <a:ext cx="1322784" cy="346250"/>
          </a:xfrm>
          <a:prstGeom prst="homePlate">
            <a:avLst>
              <a:gd name="adj" fmla="val 0"/>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0" name="矩形 26"/>
          <p:cNvSpPr/>
          <p:nvPr/>
        </p:nvSpPr>
        <p:spPr>
          <a:xfrm>
            <a:off x="6813423" y="3248460"/>
            <a:ext cx="1322784" cy="346250"/>
          </a:xfrm>
          <a:prstGeom prst="homePlate">
            <a:avLst>
              <a:gd name="adj" fmla="val 0"/>
            </a:avLst>
          </a:prstGeom>
          <a:solidFill>
            <a:schemeClr val="accent4"/>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21" name="文本框 20"/>
          <p:cNvSpPr txBox="1"/>
          <p:nvPr/>
        </p:nvSpPr>
        <p:spPr>
          <a:xfrm>
            <a:off x="1121165" y="3260521"/>
            <a:ext cx="989933"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偿债能力</a:t>
            </a:r>
            <a:endParaRPr lang="zh-CN" altLang="en-US" sz="1500" b="1" dirty="0">
              <a:solidFill>
                <a:schemeClr val="bg1"/>
              </a:solidFill>
              <a:cs typeface="+mn-ea"/>
              <a:sym typeface="+mn-lt"/>
            </a:endParaRPr>
          </a:p>
        </p:txBody>
      </p:sp>
      <p:sp>
        <p:nvSpPr>
          <p:cNvPr id="22" name="文本框 21"/>
          <p:cNvSpPr txBox="1"/>
          <p:nvPr/>
        </p:nvSpPr>
        <p:spPr>
          <a:xfrm>
            <a:off x="3073965" y="3260521"/>
            <a:ext cx="989933"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营运能力</a:t>
            </a:r>
            <a:endParaRPr lang="zh-CN" altLang="en-US" sz="1500" b="1" dirty="0">
              <a:solidFill>
                <a:schemeClr val="bg1"/>
              </a:solidFill>
              <a:cs typeface="+mn-ea"/>
              <a:sym typeface="+mn-lt"/>
            </a:endParaRPr>
          </a:p>
        </p:txBody>
      </p:sp>
      <p:sp>
        <p:nvSpPr>
          <p:cNvPr id="23" name="文本框 22"/>
          <p:cNvSpPr txBox="1"/>
          <p:nvPr/>
        </p:nvSpPr>
        <p:spPr>
          <a:xfrm>
            <a:off x="5026765" y="3260521"/>
            <a:ext cx="989933"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盈利能力</a:t>
            </a:r>
            <a:endParaRPr lang="zh-CN" altLang="en-US" sz="1500" b="1" dirty="0">
              <a:solidFill>
                <a:schemeClr val="bg1"/>
              </a:solidFill>
              <a:cs typeface="+mn-ea"/>
              <a:sym typeface="+mn-lt"/>
            </a:endParaRPr>
          </a:p>
        </p:txBody>
      </p:sp>
      <p:sp>
        <p:nvSpPr>
          <p:cNvPr id="24" name="文本框 23"/>
          <p:cNvSpPr txBox="1"/>
          <p:nvPr/>
        </p:nvSpPr>
        <p:spPr>
          <a:xfrm>
            <a:off x="6979565" y="3260521"/>
            <a:ext cx="989933"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发展能力</a:t>
            </a:r>
            <a:endParaRPr lang="zh-CN" altLang="en-US" sz="1500" b="1" dirty="0">
              <a:solidFill>
                <a:schemeClr val="bg1"/>
              </a:solidFill>
              <a:cs typeface="+mn-ea"/>
              <a:sym typeface="+mn-lt"/>
            </a:endParaRPr>
          </a:p>
        </p:txBody>
      </p:sp>
      <p:sp>
        <p:nvSpPr>
          <p:cNvPr id="25" name="矩形 24"/>
          <p:cNvSpPr/>
          <p:nvPr/>
        </p:nvSpPr>
        <p:spPr bwMode="auto">
          <a:xfrm>
            <a:off x="838867" y="3738570"/>
            <a:ext cx="1699022" cy="355482"/>
          </a:xfrm>
          <a:prstGeom prst="rect">
            <a:avLst/>
          </a:prstGeom>
        </p:spPr>
        <p:txBody>
          <a:bodyPr>
            <a:spAutoFit/>
            <a:scene3d>
              <a:camera prst="orthographicFront"/>
              <a:lightRig rig="threePt" dir="t"/>
            </a:scene3d>
            <a:sp3d contourW="12700"/>
          </a:bodyPr>
          <a:lstStyle/>
          <a:p>
            <a:pPr algn="ctr">
              <a:lnSpc>
                <a:spcPct val="114000"/>
              </a:lnSpc>
              <a:defRPr/>
            </a:pPr>
            <a:r>
              <a:rPr lang="en-US" altLang="zh-CN" sz="750" dirty="0">
                <a:solidFill>
                  <a:schemeClr val="tx1">
                    <a:lumMod val="65000"/>
                    <a:lumOff val="35000"/>
                  </a:schemeClr>
                </a:solidFill>
                <a:cs typeface="+mn-ea"/>
                <a:sym typeface="+mn-lt"/>
              </a:rPr>
              <a:t>This template is exclusively designed by Fei </a:t>
            </a:r>
            <a:r>
              <a:rPr lang="en-US" altLang="zh-CN" sz="750" dirty="0" err="1">
                <a:solidFill>
                  <a:schemeClr val="tx1">
                    <a:lumMod val="65000"/>
                    <a:lumOff val="35000"/>
                  </a:schemeClr>
                </a:solidFill>
                <a:cs typeface="+mn-ea"/>
                <a:sym typeface="+mn-lt"/>
              </a:rPr>
              <a:t>er</a:t>
            </a:r>
            <a:r>
              <a:rPr lang="en-US" altLang="zh-CN" sz="750" dirty="0">
                <a:solidFill>
                  <a:schemeClr val="tx1">
                    <a:lumMod val="65000"/>
                    <a:lumOff val="35000"/>
                  </a:schemeClr>
                </a:solidFill>
                <a:cs typeface="+mn-ea"/>
                <a:sym typeface="+mn-lt"/>
              </a:rPr>
              <a:t> creative</a:t>
            </a:r>
            <a:endParaRPr lang="zh-CN" altLang="en-US" sz="750" dirty="0">
              <a:solidFill>
                <a:schemeClr val="tx1">
                  <a:lumMod val="65000"/>
                  <a:lumOff val="35000"/>
                </a:schemeClr>
              </a:solidFill>
              <a:cs typeface="+mn-ea"/>
              <a:sym typeface="+mn-lt"/>
            </a:endParaRPr>
          </a:p>
        </p:txBody>
      </p:sp>
      <p:sp>
        <p:nvSpPr>
          <p:cNvPr id="26" name="矩形 25"/>
          <p:cNvSpPr/>
          <p:nvPr/>
        </p:nvSpPr>
        <p:spPr bwMode="auto">
          <a:xfrm>
            <a:off x="2818526" y="3738570"/>
            <a:ext cx="1699022" cy="355482"/>
          </a:xfrm>
          <a:prstGeom prst="rect">
            <a:avLst/>
          </a:prstGeom>
        </p:spPr>
        <p:txBody>
          <a:bodyPr>
            <a:spAutoFit/>
            <a:scene3d>
              <a:camera prst="orthographicFront"/>
              <a:lightRig rig="threePt" dir="t"/>
            </a:scene3d>
            <a:sp3d contourW="12700"/>
          </a:bodyPr>
          <a:lstStyle/>
          <a:p>
            <a:pPr algn="ctr">
              <a:lnSpc>
                <a:spcPct val="114000"/>
              </a:lnSpc>
              <a:defRPr/>
            </a:pPr>
            <a:r>
              <a:rPr lang="en-US" altLang="zh-CN" sz="750" dirty="0">
                <a:solidFill>
                  <a:schemeClr val="tx1">
                    <a:lumMod val="65000"/>
                    <a:lumOff val="35000"/>
                  </a:schemeClr>
                </a:solidFill>
                <a:cs typeface="+mn-ea"/>
                <a:sym typeface="+mn-lt"/>
              </a:rPr>
              <a:t>This template is exclusively designed by Fei </a:t>
            </a:r>
            <a:r>
              <a:rPr lang="en-US" altLang="zh-CN" sz="750" dirty="0" err="1">
                <a:solidFill>
                  <a:schemeClr val="tx1">
                    <a:lumMod val="65000"/>
                    <a:lumOff val="35000"/>
                  </a:schemeClr>
                </a:solidFill>
                <a:cs typeface="+mn-ea"/>
                <a:sym typeface="+mn-lt"/>
              </a:rPr>
              <a:t>er</a:t>
            </a:r>
            <a:r>
              <a:rPr lang="en-US" altLang="zh-CN" sz="750" dirty="0">
                <a:solidFill>
                  <a:schemeClr val="tx1">
                    <a:lumMod val="65000"/>
                    <a:lumOff val="35000"/>
                  </a:schemeClr>
                </a:solidFill>
                <a:cs typeface="+mn-ea"/>
                <a:sym typeface="+mn-lt"/>
              </a:rPr>
              <a:t> creative</a:t>
            </a:r>
            <a:endParaRPr lang="zh-CN" altLang="en-US" sz="750" dirty="0">
              <a:solidFill>
                <a:schemeClr val="tx1">
                  <a:lumMod val="65000"/>
                  <a:lumOff val="35000"/>
                </a:schemeClr>
              </a:solidFill>
              <a:cs typeface="+mn-ea"/>
              <a:sym typeface="+mn-lt"/>
            </a:endParaRPr>
          </a:p>
        </p:txBody>
      </p:sp>
      <p:sp>
        <p:nvSpPr>
          <p:cNvPr id="27" name="矩形 26"/>
          <p:cNvSpPr/>
          <p:nvPr/>
        </p:nvSpPr>
        <p:spPr bwMode="auto">
          <a:xfrm>
            <a:off x="4771326" y="3738570"/>
            <a:ext cx="1699022" cy="355482"/>
          </a:xfrm>
          <a:prstGeom prst="rect">
            <a:avLst/>
          </a:prstGeom>
        </p:spPr>
        <p:txBody>
          <a:bodyPr>
            <a:spAutoFit/>
            <a:scene3d>
              <a:camera prst="orthographicFront"/>
              <a:lightRig rig="threePt" dir="t"/>
            </a:scene3d>
            <a:sp3d contourW="12700"/>
          </a:bodyPr>
          <a:lstStyle/>
          <a:p>
            <a:pPr algn="ctr">
              <a:lnSpc>
                <a:spcPct val="114000"/>
              </a:lnSpc>
              <a:defRPr/>
            </a:pPr>
            <a:r>
              <a:rPr lang="en-US" altLang="zh-CN" sz="750" dirty="0">
                <a:solidFill>
                  <a:schemeClr val="tx1">
                    <a:lumMod val="65000"/>
                    <a:lumOff val="35000"/>
                  </a:schemeClr>
                </a:solidFill>
                <a:cs typeface="+mn-ea"/>
                <a:sym typeface="+mn-lt"/>
              </a:rPr>
              <a:t>This template is exclusively designed by Fei </a:t>
            </a:r>
            <a:r>
              <a:rPr lang="en-US" altLang="zh-CN" sz="750" dirty="0" err="1">
                <a:solidFill>
                  <a:schemeClr val="tx1">
                    <a:lumMod val="65000"/>
                    <a:lumOff val="35000"/>
                  </a:schemeClr>
                </a:solidFill>
                <a:cs typeface="+mn-ea"/>
                <a:sym typeface="+mn-lt"/>
              </a:rPr>
              <a:t>er</a:t>
            </a:r>
            <a:r>
              <a:rPr lang="en-US" altLang="zh-CN" sz="750" dirty="0">
                <a:solidFill>
                  <a:schemeClr val="tx1">
                    <a:lumMod val="65000"/>
                    <a:lumOff val="35000"/>
                  </a:schemeClr>
                </a:solidFill>
                <a:cs typeface="+mn-ea"/>
                <a:sym typeface="+mn-lt"/>
              </a:rPr>
              <a:t> creative</a:t>
            </a:r>
            <a:endParaRPr lang="zh-CN" altLang="en-US" sz="750" dirty="0">
              <a:solidFill>
                <a:schemeClr val="tx1">
                  <a:lumMod val="65000"/>
                  <a:lumOff val="35000"/>
                </a:schemeClr>
              </a:solidFill>
              <a:cs typeface="+mn-ea"/>
              <a:sym typeface="+mn-lt"/>
            </a:endParaRPr>
          </a:p>
        </p:txBody>
      </p:sp>
      <p:sp>
        <p:nvSpPr>
          <p:cNvPr id="28" name="矩形 27"/>
          <p:cNvSpPr/>
          <p:nvPr/>
        </p:nvSpPr>
        <p:spPr bwMode="auto">
          <a:xfrm>
            <a:off x="6724126" y="3738570"/>
            <a:ext cx="1699022" cy="355482"/>
          </a:xfrm>
          <a:prstGeom prst="rect">
            <a:avLst/>
          </a:prstGeom>
        </p:spPr>
        <p:txBody>
          <a:bodyPr>
            <a:spAutoFit/>
            <a:scene3d>
              <a:camera prst="orthographicFront"/>
              <a:lightRig rig="threePt" dir="t"/>
            </a:scene3d>
            <a:sp3d contourW="12700"/>
          </a:bodyPr>
          <a:lstStyle/>
          <a:p>
            <a:pPr algn="ctr">
              <a:lnSpc>
                <a:spcPct val="114000"/>
              </a:lnSpc>
              <a:defRPr/>
            </a:pPr>
            <a:r>
              <a:rPr lang="en-US" altLang="zh-CN" sz="750" dirty="0">
                <a:solidFill>
                  <a:schemeClr val="tx1">
                    <a:lumMod val="65000"/>
                    <a:lumOff val="35000"/>
                  </a:schemeClr>
                </a:solidFill>
                <a:cs typeface="+mn-ea"/>
                <a:sym typeface="+mn-lt"/>
              </a:rPr>
              <a:t>This template is exclusively designed by Fei </a:t>
            </a:r>
            <a:r>
              <a:rPr lang="en-US" altLang="zh-CN" sz="750" dirty="0" err="1">
                <a:solidFill>
                  <a:schemeClr val="tx1">
                    <a:lumMod val="65000"/>
                    <a:lumOff val="35000"/>
                  </a:schemeClr>
                </a:solidFill>
                <a:cs typeface="+mn-ea"/>
                <a:sym typeface="+mn-lt"/>
              </a:rPr>
              <a:t>er</a:t>
            </a:r>
            <a:r>
              <a:rPr lang="en-US" altLang="zh-CN" sz="750" dirty="0">
                <a:solidFill>
                  <a:schemeClr val="tx1">
                    <a:lumMod val="65000"/>
                    <a:lumOff val="35000"/>
                  </a:schemeClr>
                </a:solidFill>
                <a:cs typeface="+mn-ea"/>
                <a:sym typeface="+mn-lt"/>
              </a:rPr>
              <a:t> creative</a:t>
            </a:r>
            <a:endParaRPr lang="zh-CN" altLang="en-US" sz="75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0-#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会计生涯</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44" name="Rectangle 1"/>
          <p:cNvSpPr/>
          <p:nvPr/>
        </p:nvSpPr>
        <p:spPr>
          <a:xfrm>
            <a:off x="1154514" y="3744809"/>
            <a:ext cx="3381273" cy="529577"/>
          </a:xfrm>
          <a:prstGeom prst="rect">
            <a:avLst/>
          </a:prstGeom>
          <a:gradFill flip="none" rotWithShape="1">
            <a:gsLst>
              <a:gs pos="1000">
                <a:srgbClr val="10CF9B"/>
              </a:gs>
              <a:gs pos="100000">
                <a:srgbClr val="D4FCF2"/>
              </a:gs>
            </a:gsLst>
            <a:lin ang="10800000" scaled="1"/>
            <a:tileRect/>
          </a:gradFill>
          <a:ln w="34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45" name="Rectangle 2"/>
          <p:cNvSpPr/>
          <p:nvPr/>
        </p:nvSpPr>
        <p:spPr>
          <a:xfrm>
            <a:off x="1626045" y="3110546"/>
            <a:ext cx="3552080" cy="529577"/>
          </a:xfrm>
          <a:prstGeom prst="rect">
            <a:avLst/>
          </a:prstGeom>
          <a:gradFill flip="none" rotWithShape="1">
            <a:gsLst>
              <a:gs pos="0">
                <a:srgbClr val="0BD0D9"/>
              </a:gs>
              <a:gs pos="100000">
                <a:srgbClr val="C8FAFC"/>
              </a:gs>
            </a:gsLst>
            <a:lin ang="10800000" scaled="1"/>
            <a:tileRect/>
          </a:gradFill>
          <a:ln w="34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46" name="Rectangle 3"/>
          <p:cNvSpPr/>
          <p:nvPr/>
        </p:nvSpPr>
        <p:spPr>
          <a:xfrm>
            <a:off x="1968484" y="2528626"/>
            <a:ext cx="3566619" cy="529577"/>
          </a:xfrm>
          <a:prstGeom prst="rect">
            <a:avLst/>
          </a:prstGeom>
          <a:gradFill flip="none" rotWithShape="1">
            <a:gsLst>
              <a:gs pos="4000">
                <a:srgbClr val="DDF5FF"/>
              </a:gs>
              <a:gs pos="100000">
                <a:srgbClr val="009DD9"/>
              </a:gs>
            </a:gsLst>
            <a:lin ang="0" scaled="0"/>
            <a:tileRect/>
          </a:gradFill>
          <a:ln w="34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7" name="任意多边形: 形状 56"/>
          <p:cNvSpPr/>
          <p:nvPr/>
        </p:nvSpPr>
        <p:spPr>
          <a:xfrm>
            <a:off x="2236859" y="1371189"/>
            <a:ext cx="3609293" cy="1058583"/>
          </a:xfrm>
          <a:custGeom>
            <a:avLst/>
            <a:gdLst>
              <a:gd name="connsiteX0" fmla="*/ 0 w 3609293"/>
              <a:gd name="connsiteY0" fmla="*/ 0 h 1058583"/>
              <a:gd name="connsiteX1" fmla="*/ 3609293 w 3609293"/>
              <a:gd name="connsiteY1" fmla="*/ 0 h 1058583"/>
              <a:gd name="connsiteX2" fmla="*/ 3609293 w 3609293"/>
              <a:gd name="connsiteY2" fmla="*/ 529006 h 1058583"/>
              <a:gd name="connsiteX3" fmla="*/ 3609293 w 3609293"/>
              <a:gd name="connsiteY3" fmla="*/ 529577 h 1058583"/>
              <a:gd name="connsiteX4" fmla="*/ 3609293 w 3609293"/>
              <a:gd name="connsiteY4" fmla="*/ 1058583 h 1058583"/>
              <a:gd name="connsiteX5" fmla="*/ 4840 w 3609293"/>
              <a:gd name="connsiteY5" fmla="*/ 1058583 h 1058583"/>
              <a:gd name="connsiteX6" fmla="*/ 4840 w 3609293"/>
              <a:gd name="connsiteY6" fmla="*/ 529577 h 1058583"/>
              <a:gd name="connsiteX7" fmla="*/ 0 w 3609293"/>
              <a:gd name="connsiteY7" fmla="*/ 529577 h 105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9293" h="1058583">
                <a:moveTo>
                  <a:pt x="0" y="0"/>
                </a:moveTo>
                <a:lnTo>
                  <a:pt x="3609293" y="0"/>
                </a:lnTo>
                <a:lnTo>
                  <a:pt x="3609293" y="529006"/>
                </a:lnTo>
                <a:lnTo>
                  <a:pt x="3609293" y="529577"/>
                </a:lnTo>
                <a:lnTo>
                  <a:pt x="3609293" y="1058583"/>
                </a:lnTo>
                <a:lnTo>
                  <a:pt x="4840" y="1058583"/>
                </a:lnTo>
                <a:lnTo>
                  <a:pt x="4840" y="529577"/>
                </a:lnTo>
                <a:lnTo>
                  <a:pt x="0" y="529577"/>
                </a:lnTo>
                <a:close/>
              </a:path>
            </a:pathLst>
          </a:custGeom>
          <a:gradFill flip="none" rotWithShape="1">
            <a:gsLst>
              <a:gs pos="0">
                <a:srgbClr val="DCEDFC"/>
              </a:gs>
              <a:gs pos="100000">
                <a:srgbClr val="0F6FC6"/>
              </a:gs>
            </a:gsLst>
            <a:lin ang="0" scaled="0"/>
            <a:tileRect/>
          </a:gradFill>
          <a:ln w="34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sz="2400">
              <a:cs typeface="+mn-ea"/>
              <a:sym typeface="+mn-lt"/>
            </a:endParaRPr>
          </a:p>
        </p:txBody>
      </p:sp>
      <p:sp>
        <p:nvSpPr>
          <p:cNvPr id="49" name="Freeform: Shape 6"/>
          <p:cNvSpPr/>
          <p:nvPr/>
        </p:nvSpPr>
        <p:spPr bwMode="auto">
          <a:xfrm>
            <a:off x="4041506" y="3757104"/>
            <a:ext cx="3622486" cy="528437"/>
          </a:xfrm>
          <a:custGeom>
            <a:avLst/>
            <a:gdLst>
              <a:gd name="connsiteX0" fmla="*/ 343490 w 3464820"/>
              <a:gd name="connsiteY0" fmla="*/ 0 h 601707"/>
              <a:gd name="connsiteX1" fmla="*/ 1146865 w 3464820"/>
              <a:gd name="connsiteY1" fmla="*/ 0 h 601707"/>
              <a:gd name="connsiteX2" fmla="*/ 1251746 w 3464820"/>
              <a:gd name="connsiteY2" fmla="*/ 0 h 601707"/>
              <a:gd name="connsiteX3" fmla="*/ 2200326 w 3464820"/>
              <a:gd name="connsiteY3" fmla="*/ 0 h 601707"/>
              <a:gd name="connsiteX4" fmla="*/ 2341984 w 3464820"/>
              <a:gd name="connsiteY4" fmla="*/ 0 h 601707"/>
              <a:gd name="connsiteX5" fmla="*/ 3117831 w 3464820"/>
              <a:gd name="connsiteY5" fmla="*/ 0 h 601707"/>
              <a:gd name="connsiteX6" fmla="*/ 3464820 w 3464820"/>
              <a:gd name="connsiteY6" fmla="*/ 601707 h 601707"/>
              <a:gd name="connsiteX7" fmla="*/ 2489936 w 3464820"/>
              <a:gd name="connsiteY7" fmla="*/ 601707 h 601707"/>
              <a:gd name="connsiteX8" fmla="*/ 2317288 w 3464820"/>
              <a:gd name="connsiteY8" fmla="*/ 601707 h 601707"/>
              <a:gd name="connsiteX9" fmla="*/ 1135963 w 3464820"/>
              <a:gd name="connsiteY9" fmla="*/ 601707 h 601707"/>
              <a:gd name="connsiteX10" fmla="*/ 998913 w 3464820"/>
              <a:gd name="connsiteY10" fmla="*/ 601707 h 601707"/>
              <a:gd name="connsiteX11" fmla="*/ 0 w 3464820"/>
              <a:gd name="connsiteY11" fmla="*/ 601707 h 60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64820" h="601707">
                <a:moveTo>
                  <a:pt x="343490" y="0"/>
                </a:moveTo>
                <a:lnTo>
                  <a:pt x="1146865" y="0"/>
                </a:lnTo>
                <a:lnTo>
                  <a:pt x="1251746" y="0"/>
                </a:lnTo>
                <a:lnTo>
                  <a:pt x="2200326" y="0"/>
                </a:lnTo>
                <a:lnTo>
                  <a:pt x="2341984" y="0"/>
                </a:lnTo>
                <a:lnTo>
                  <a:pt x="3117831" y="0"/>
                </a:lnTo>
                <a:lnTo>
                  <a:pt x="3464820" y="601707"/>
                </a:lnTo>
                <a:lnTo>
                  <a:pt x="2489936" y="601707"/>
                </a:lnTo>
                <a:lnTo>
                  <a:pt x="2317288" y="601707"/>
                </a:lnTo>
                <a:lnTo>
                  <a:pt x="1135963" y="601707"/>
                </a:lnTo>
                <a:lnTo>
                  <a:pt x="998913" y="601707"/>
                </a:lnTo>
                <a:lnTo>
                  <a:pt x="0" y="601707"/>
                </a:lnTo>
                <a:close/>
              </a:path>
            </a:pathLst>
          </a:custGeom>
          <a:solidFill>
            <a:srgbClr val="10CF9B"/>
          </a:solidFill>
          <a:ln w="34925">
            <a:solidFill>
              <a:schemeClr val="bg1"/>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anchor="ctr"/>
          <a:lstStyle/>
          <a:p>
            <a:pPr algn="ctr"/>
            <a:endParaRPr sz="2400">
              <a:cs typeface="+mn-ea"/>
              <a:sym typeface="+mn-lt"/>
            </a:endParaRPr>
          </a:p>
        </p:txBody>
      </p:sp>
      <p:sp>
        <p:nvSpPr>
          <p:cNvPr id="50" name="Freeform: Shape 7"/>
          <p:cNvSpPr/>
          <p:nvPr/>
        </p:nvSpPr>
        <p:spPr bwMode="auto">
          <a:xfrm>
            <a:off x="4479730" y="3141208"/>
            <a:ext cx="2746039" cy="528437"/>
          </a:xfrm>
          <a:custGeom>
            <a:avLst/>
            <a:gdLst>
              <a:gd name="connsiteX0" fmla="*/ 346988 w 2779807"/>
              <a:gd name="connsiteY0" fmla="*/ 0 h 601707"/>
              <a:gd name="connsiteX1" fmla="*/ 921015 w 2779807"/>
              <a:gd name="connsiteY1" fmla="*/ 0 h 601707"/>
              <a:gd name="connsiteX2" fmla="*/ 1035767 w 2779807"/>
              <a:gd name="connsiteY2" fmla="*/ 0 h 601707"/>
              <a:gd name="connsiteX3" fmla="*/ 1744040 w 2779807"/>
              <a:gd name="connsiteY3" fmla="*/ 0 h 601707"/>
              <a:gd name="connsiteX4" fmla="*/ 1843696 w 2779807"/>
              <a:gd name="connsiteY4" fmla="*/ 0 h 601707"/>
              <a:gd name="connsiteX5" fmla="*/ 2432819 w 2779807"/>
              <a:gd name="connsiteY5" fmla="*/ 0 h 601707"/>
              <a:gd name="connsiteX6" fmla="*/ 2779807 w 2779807"/>
              <a:gd name="connsiteY6" fmla="*/ 601707 h 601707"/>
              <a:gd name="connsiteX7" fmla="*/ 1997758 w 2779807"/>
              <a:gd name="connsiteY7" fmla="*/ 601707 h 601707"/>
              <a:gd name="connsiteX8" fmla="*/ 1862302 w 2779807"/>
              <a:gd name="connsiteY8" fmla="*/ 601707 h 601707"/>
              <a:gd name="connsiteX9" fmla="*/ 917505 w 2779807"/>
              <a:gd name="connsiteY9" fmla="*/ 601707 h 601707"/>
              <a:gd name="connsiteX10" fmla="*/ 766953 w 2779807"/>
              <a:gd name="connsiteY10" fmla="*/ 601707 h 601707"/>
              <a:gd name="connsiteX11" fmla="*/ 0 w 2779807"/>
              <a:gd name="connsiteY11" fmla="*/ 601707 h 60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79807" h="601707">
                <a:moveTo>
                  <a:pt x="346988" y="0"/>
                </a:moveTo>
                <a:lnTo>
                  <a:pt x="921015" y="0"/>
                </a:lnTo>
                <a:lnTo>
                  <a:pt x="1035767" y="0"/>
                </a:lnTo>
                <a:lnTo>
                  <a:pt x="1744040" y="0"/>
                </a:lnTo>
                <a:lnTo>
                  <a:pt x="1843696" y="0"/>
                </a:lnTo>
                <a:lnTo>
                  <a:pt x="2432819" y="0"/>
                </a:lnTo>
                <a:lnTo>
                  <a:pt x="2779807" y="601707"/>
                </a:lnTo>
                <a:lnTo>
                  <a:pt x="1997758" y="601707"/>
                </a:lnTo>
                <a:lnTo>
                  <a:pt x="1862302" y="601707"/>
                </a:lnTo>
                <a:lnTo>
                  <a:pt x="917505" y="601707"/>
                </a:lnTo>
                <a:lnTo>
                  <a:pt x="766953" y="601707"/>
                </a:lnTo>
                <a:lnTo>
                  <a:pt x="0" y="601707"/>
                </a:lnTo>
                <a:close/>
              </a:path>
            </a:pathLst>
          </a:custGeom>
          <a:solidFill>
            <a:srgbClr val="0BD0D9"/>
          </a:solidFill>
          <a:ln w="34925">
            <a:solidFill>
              <a:schemeClr val="bg1"/>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anchor="ctr"/>
          <a:lstStyle/>
          <a:p>
            <a:pPr algn="ctr"/>
            <a:endParaRPr sz="2400">
              <a:cs typeface="+mn-ea"/>
              <a:sym typeface="+mn-lt"/>
            </a:endParaRPr>
          </a:p>
        </p:txBody>
      </p:sp>
      <p:sp>
        <p:nvSpPr>
          <p:cNvPr id="51" name="Freeform: Shape 8"/>
          <p:cNvSpPr/>
          <p:nvPr/>
        </p:nvSpPr>
        <p:spPr bwMode="auto">
          <a:xfrm>
            <a:off x="4883418" y="2525313"/>
            <a:ext cx="1938663" cy="528437"/>
          </a:xfrm>
          <a:custGeom>
            <a:avLst/>
            <a:gdLst>
              <a:gd name="connsiteX0" fmla="*/ 346988 w 2085829"/>
              <a:gd name="connsiteY0" fmla="*/ 0 h 601707"/>
              <a:gd name="connsiteX1" fmla="*/ 761790 w 2085829"/>
              <a:gd name="connsiteY1" fmla="*/ 0 h 601707"/>
              <a:gd name="connsiteX2" fmla="*/ 805741 w 2085829"/>
              <a:gd name="connsiteY2" fmla="*/ 0 h 601707"/>
              <a:gd name="connsiteX3" fmla="*/ 1280088 w 2085829"/>
              <a:gd name="connsiteY3" fmla="*/ 0 h 601707"/>
              <a:gd name="connsiteX4" fmla="*/ 1304153 w 2085829"/>
              <a:gd name="connsiteY4" fmla="*/ 0 h 601707"/>
              <a:gd name="connsiteX5" fmla="*/ 1738841 w 2085829"/>
              <a:gd name="connsiteY5" fmla="*/ 0 h 601707"/>
              <a:gd name="connsiteX6" fmla="*/ 2085829 w 2085829"/>
              <a:gd name="connsiteY6" fmla="*/ 601707 h 601707"/>
              <a:gd name="connsiteX7" fmla="*/ 1437886 w 2085829"/>
              <a:gd name="connsiteY7" fmla="*/ 601707 h 601707"/>
              <a:gd name="connsiteX8" fmla="*/ 1397050 w 2085829"/>
              <a:gd name="connsiteY8" fmla="*/ 601707 h 601707"/>
              <a:gd name="connsiteX9" fmla="*/ 688779 w 2085829"/>
              <a:gd name="connsiteY9" fmla="*/ 601707 h 601707"/>
              <a:gd name="connsiteX10" fmla="*/ 628057 w 2085829"/>
              <a:gd name="connsiteY10" fmla="*/ 601707 h 601707"/>
              <a:gd name="connsiteX11" fmla="*/ 0 w 2085829"/>
              <a:gd name="connsiteY11" fmla="*/ 601707 h 60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5829" h="601707">
                <a:moveTo>
                  <a:pt x="346988" y="0"/>
                </a:moveTo>
                <a:lnTo>
                  <a:pt x="761790" y="0"/>
                </a:lnTo>
                <a:lnTo>
                  <a:pt x="805741" y="0"/>
                </a:lnTo>
                <a:lnTo>
                  <a:pt x="1280088" y="0"/>
                </a:lnTo>
                <a:lnTo>
                  <a:pt x="1304153" y="0"/>
                </a:lnTo>
                <a:lnTo>
                  <a:pt x="1738841" y="0"/>
                </a:lnTo>
                <a:lnTo>
                  <a:pt x="2085829" y="601707"/>
                </a:lnTo>
                <a:lnTo>
                  <a:pt x="1437886" y="601707"/>
                </a:lnTo>
                <a:lnTo>
                  <a:pt x="1397050" y="601707"/>
                </a:lnTo>
                <a:lnTo>
                  <a:pt x="688779" y="601707"/>
                </a:lnTo>
                <a:lnTo>
                  <a:pt x="628057" y="601707"/>
                </a:lnTo>
                <a:lnTo>
                  <a:pt x="0" y="601707"/>
                </a:lnTo>
                <a:close/>
              </a:path>
            </a:pathLst>
          </a:custGeom>
          <a:solidFill>
            <a:srgbClr val="009DD9"/>
          </a:solidFill>
          <a:ln w="34925">
            <a:solidFill>
              <a:schemeClr val="bg1"/>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anchor="ctr"/>
          <a:lstStyle/>
          <a:p>
            <a:pPr algn="ctr"/>
            <a:endParaRPr sz="2400" dirty="0">
              <a:cs typeface="+mn-ea"/>
              <a:sym typeface="+mn-lt"/>
            </a:endParaRPr>
          </a:p>
        </p:txBody>
      </p:sp>
      <p:sp>
        <p:nvSpPr>
          <p:cNvPr id="55" name="任意多边形: 形状 54"/>
          <p:cNvSpPr/>
          <p:nvPr/>
        </p:nvSpPr>
        <p:spPr bwMode="auto">
          <a:xfrm>
            <a:off x="5241567" y="1379840"/>
            <a:ext cx="1222364" cy="1058015"/>
          </a:xfrm>
          <a:custGeom>
            <a:avLst/>
            <a:gdLst>
              <a:gd name="connsiteX0" fmla="*/ 612626 w 1222364"/>
              <a:gd name="connsiteY0" fmla="*/ 0 h 1058015"/>
              <a:gd name="connsiteX1" fmla="*/ 618403 w 1222364"/>
              <a:gd name="connsiteY1" fmla="*/ 4565 h 1058015"/>
              <a:gd name="connsiteX2" fmla="*/ 645132 w 1222364"/>
              <a:gd name="connsiteY2" fmla="*/ 58545 h 1058015"/>
              <a:gd name="connsiteX3" fmla="*/ 916489 w 1222364"/>
              <a:gd name="connsiteY3" fmla="*/ 529579 h 1058015"/>
              <a:gd name="connsiteX4" fmla="*/ 916489 w 1222364"/>
              <a:gd name="connsiteY4" fmla="*/ 529579 h 1058015"/>
              <a:gd name="connsiteX5" fmla="*/ 1222364 w 1222364"/>
              <a:gd name="connsiteY5" fmla="*/ 1058015 h 1058015"/>
              <a:gd name="connsiteX6" fmla="*/ 944537 w 1222364"/>
              <a:gd name="connsiteY6" fmla="*/ 1058015 h 1058015"/>
              <a:gd name="connsiteX7" fmla="*/ 819475 w 1222364"/>
              <a:gd name="connsiteY7" fmla="*/ 1058015 h 1058015"/>
              <a:gd name="connsiteX8" fmla="*/ 402890 w 1222364"/>
              <a:gd name="connsiteY8" fmla="*/ 1058015 h 1058015"/>
              <a:gd name="connsiteX9" fmla="*/ 305875 w 1222364"/>
              <a:gd name="connsiteY9" fmla="*/ 1058015 h 1058015"/>
              <a:gd name="connsiteX10" fmla="*/ 0 w 1222364"/>
              <a:gd name="connsiteY10" fmla="*/ 1058015 h 1058015"/>
              <a:gd name="connsiteX11" fmla="*/ 305876 w 1222364"/>
              <a:gd name="connsiteY11" fmla="*/ 529578 h 1058015"/>
              <a:gd name="connsiteX12" fmla="*/ 305877 w 1222364"/>
              <a:gd name="connsiteY12" fmla="*/ 529578 h 1058015"/>
              <a:gd name="connsiteX13" fmla="*/ 589924 w 1222364"/>
              <a:gd name="connsiteY13" fmla="*/ 38367 h 1058015"/>
              <a:gd name="connsiteX14" fmla="*/ 606849 w 1222364"/>
              <a:gd name="connsiteY14" fmla="*/ 4565 h 1058015"/>
              <a:gd name="connsiteX15" fmla="*/ 611184 w 1222364"/>
              <a:gd name="connsiteY15" fmla="*/ 1139 h 1058015"/>
              <a:gd name="connsiteX16" fmla="*/ 611754 w 1222364"/>
              <a:gd name="connsiteY16" fmla="*/ 1 h 1058015"/>
              <a:gd name="connsiteX17" fmla="*/ 612000 w 1222364"/>
              <a:gd name="connsiteY17" fmla="*/ 495 h 105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2364" h="1058015">
                <a:moveTo>
                  <a:pt x="612626" y="0"/>
                </a:moveTo>
                <a:lnTo>
                  <a:pt x="618403" y="4565"/>
                </a:lnTo>
                <a:lnTo>
                  <a:pt x="645132" y="58545"/>
                </a:lnTo>
                <a:lnTo>
                  <a:pt x="916489" y="529579"/>
                </a:lnTo>
                <a:lnTo>
                  <a:pt x="916489" y="529579"/>
                </a:lnTo>
                <a:lnTo>
                  <a:pt x="1222364" y="1058015"/>
                </a:lnTo>
                <a:lnTo>
                  <a:pt x="944537" y="1058015"/>
                </a:lnTo>
                <a:lnTo>
                  <a:pt x="819475" y="1058015"/>
                </a:lnTo>
                <a:lnTo>
                  <a:pt x="402890" y="1058015"/>
                </a:lnTo>
                <a:lnTo>
                  <a:pt x="305875" y="1058015"/>
                </a:lnTo>
                <a:lnTo>
                  <a:pt x="0" y="1058015"/>
                </a:lnTo>
                <a:lnTo>
                  <a:pt x="305876" y="529578"/>
                </a:lnTo>
                <a:lnTo>
                  <a:pt x="305877" y="529578"/>
                </a:lnTo>
                <a:lnTo>
                  <a:pt x="589924" y="38367"/>
                </a:lnTo>
                <a:lnTo>
                  <a:pt x="606849" y="4565"/>
                </a:lnTo>
                <a:lnTo>
                  <a:pt x="611184" y="1139"/>
                </a:lnTo>
                <a:lnTo>
                  <a:pt x="611754" y="1"/>
                </a:lnTo>
                <a:lnTo>
                  <a:pt x="612000" y="495"/>
                </a:lnTo>
                <a:close/>
              </a:path>
            </a:pathLst>
          </a:custGeom>
          <a:solidFill>
            <a:srgbClr val="0F6FC6"/>
          </a:solidFill>
          <a:ln w="34925">
            <a:solidFill>
              <a:schemeClr val="bg1"/>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anchor="ctr">
            <a:noAutofit/>
          </a:bodyPr>
          <a:lstStyle/>
          <a:p>
            <a:pPr algn="ctr"/>
            <a:endParaRPr sz="2400">
              <a:cs typeface="+mn-ea"/>
              <a:sym typeface="+mn-lt"/>
            </a:endParaRPr>
          </a:p>
        </p:txBody>
      </p:sp>
      <p:sp>
        <p:nvSpPr>
          <p:cNvPr id="26" name="文本框 25"/>
          <p:cNvSpPr txBox="1"/>
          <p:nvPr/>
        </p:nvSpPr>
        <p:spPr>
          <a:xfrm>
            <a:off x="5217165" y="1796134"/>
            <a:ext cx="1282566" cy="553998"/>
          </a:xfrm>
          <a:prstGeom prst="rect">
            <a:avLst/>
          </a:prstGeom>
          <a:noFill/>
        </p:spPr>
        <p:txBody>
          <a:bodyPr wrap="square" rtlCol="0">
            <a:spAutoFit/>
            <a:scene3d>
              <a:camera prst="orthographicFront"/>
              <a:lightRig rig="threePt" dir="t"/>
            </a:scene3d>
            <a:sp3d contourW="12700">
              <a:contourClr>
                <a:schemeClr val="bg1"/>
              </a:contourClr>
            </a:sp3d>
          </a:bodyPr>
          <a:lstStyle/>
          <a:p>
            <a:pPr algn="ctr"/>
            <a:r>
              <a:rPr lang="zh-CN" altLang="en-US" sz="1500" b="1" dirty="0">
                <a:solidFill>
                  <a:schemeClr val="bg1"/>
                </a:solidFill>
                <a:cs typeface="+mn-ea"/>
                <a:sym typeface="+mn-lt"/>
              </a:rPr>
              <a:t>高级</a:t>
            </a:r>
            <a:endParaRPr lang="en-US" altLang="zh-CN" sz="1500" b="1" dirty="0">
              <a:solidFill>
                <a:schemeClr val="bg1"/>
              </a:solidFill>
              <a:cs typeface="+mn-ea"/>
              <a:sym typeface="+mn-lt"/>
            </a:endParaRPr>
          </a:p>
          <a:p>
            <a:pPr algn="ctr"/>
            <a:r>
              <a:rPr lang="zh-CN" altLang="en-US" sz="1500" b="1" dirty="0">
                <a:solidFill>
                  <a:schemeClr val="bg1"/>
                </a:solidFill>
                <a:cs typeface="+mn-ea"/>
                <a:sym typeface="+mn-lt"/>
              </a:rPr>
              <a:t>会计师</a:t>
            </a:r>
            <a:endParaRPr lang="zh-CN" altLang="en-US" sz="1500" b="1" dirty="0">
              <a:solidFill>
                <a:schemeClr val="bg1"/>
              </a:solidFill>
              <a:cs typeface="+mn-ea"/>
              <a:sym typeface="+mn-lt"/>
            </a:endParaRPr>
          </a:p>
        </p:txBody>
      </p:sp>
      <p:sp>
        <p:nvSpPr>
          <p:cNvPr id="27" name="文本框 26"/>
          <p:cNvSpPr txBox="1"/>
          <p:nvPr/>
        </p:nvSpPr>
        <p:spPr>
          <a:xfrm>
            <a:off x="4762816" y="2604431"/>
            <a:ext cx="2179865" cy="323165"/>
          </a:xfrm>
          <a:prstGeom prst="rect">
            <a:avLst/>
          </a:prstGeom>
          <a:noFill/>
        </p:spPr>
        <p:txBody>
          <a:bodyPr wrap="square" rtlCol="0">
            <a:spAutoFit/>
            <a:scene3d>
              <a:camera prst="orthographicFront"/>
              <a:lightRig rig="threePt" dir="t"/>
            </a:scene3d>
            <a:sp3d contourW="12700">
              <a:contourClr>
                <a:srgbClr val="F1AD14"/>
              </a:contourClr>
            </a:sp3d>
          </a:bodyPr>
          <a:lstStyle/>
          <a:p>
            <a:pPr algn="ctr"/>
            <a:r>
              <a:rPr lang="zh-CN" altLang="en-US" sz="1500" b="1" dirty="0">
                <a:solidFill>
                  <a:schemeClr val="bg1"/>
                </a:solidFill>
                <a:cs typeface="+mn-ea"/>
                <a:sym typeface="+mn-lt"/>
              </a:rPr>
              <a:t>中级会计师</a:t>
            </a:r>
            <a:endParaRPr lang="zh-CN" altLang="en-US" sz="1500" b="1" dirty="0">
              <a:solidFill>
                <a:schemeClr val="bg1"/>
              </a:solidFill>
              <a:cs typeface="+mn-ea"/>
              <a:sym typeface="+mn-lt"/>
            </a:endParaRPr>
          </a:p>
        </p:txBody>
      </p:sp>
      <p:sp>
        <p:nvSpPr>
          <p:cNvPr id="28" name="文本框 27"/>
          <p:cNvSpPr txBox="1"/>
          <p:nvPr/>
        </p:nvSpPr>
        <p:spPr>
          <a:xfrm>
            <a:off x="4762815" y="3219549"/>
            <a:ext cx="2179865" cy="323165"/>
          </a:xfrm>
          <a:prstGeom prst="rect">
            <a:avLst/>
          </a:prstGeom>
          <a:noFill/>
        </p:spPr>
        <p:txBody>
          <a:bodyPr wrap="square" rtlCol="0">
            <a:spAutoFit/>
            <a:scene3d>
              <a:camera prst="orthographicFront"/>
              <a:lightRig rig="threePt" dir="t"/>
            </a:scene3d>
            <a:sp3d contourW="12700">
              <a:contourClr>
                <a:schemeClr val="bg1"/>
              </a:contourClr>
            </a:sp3d>
          </a:bodyPr>
          <a:lstStyle/>
          <a:p>
            <a:pPr algn="ctr"/>
            <a:r>
              <a:rPr lang="zh-CN" altLang="en-US" sz="1500" b="1" dirty="0">
                <a:solidFill>
                  <a:schemeClr val="bg1"/>
                </a:solidFill>
                <a:cs typeface="+mn-ea"/>
                <a:sym typeface="+mn-lt"/>
              </a:rPr>
              <a:t>助理会计师</a:t>
            </a:r>
            <a:endParaRPr lang="zh-CN" altLang="en-US" sz="1500" b="1" dirty="0">
              <a:solidFill>
                <a:schemeClr val="bg1"/>
              </a:solidFill>
              <a:cs typeface="+mn-ea"/>
              <a:sym typeface="+mn-lt"/>
            </a:endParaRPr>
          </a:p>
        </p:txBody>
      </p:sp>
      <p:sp>
        <p:nvSpPr>
          <p:cNvPr id="29" name="文本框 28"/>
          <p:cNvSpPr txBox="1"/>
          <p:nvPr/>
        </p:nvSpPr>
        <p:spPr>
          <a:xfrm>
            <a:off x="4762816" y="3891311"/>
            <a:ext cx="2179865" cy="323165"/>
          </a:xfrm>
          <a:prstGeom prst="rect">
            <a:avLst/>
          </a:prstGeom>
          <a:noFill/>
        </p:spPr>
        <p:txBody>
          <a:bodyPr wrap="square" rtlCol="0">
            <a:spAutoFit/>
            <a:scene3d>
              <a:camera prst="orthographicFront"/>
              <a:lightRig rig="threePt" dir="t"/>
            </a:scene3d>
            <a:sp3d contourW="12700">
              <a:contourClr>
                <a:srgbClr val="F1AD14"/>
              </a:contourClr>
            </a:sp3d>
          </a:bodyPr>
          <a:lstStyle/>
          <a:p>
            <a:pPr algn="ctr"/>
            <a:r>
              <a:rPr lang="zh-CN" altLang="en-US" sz="1500" b="1" dirty="0">
                <a:solidFill>
                  <a:schemeClr val="bg1"/>
                </a:solidFill>
                <a:cs typeface="+mn-ea"/>
                <a:sym typeface="+mn-lt"/>
              </a:rPr>
              <a:t>会计从业资格</a:t>
            </a:r>
            <a:endParaRPr lang="zh-CN" altLang="en-US" sz="1500" b="1" dirty="0">
              <a:solidFill>
                <a:schemeClr val="bg1"/>
              </a:solidFill>
              <a:cs typeface="+mn-ea"/>
              <a:sym typeface="+mn-lt"/>
            </a:endParaRPr>
          </a:p>
        </p:txBody>
      </p:sp>
      <p:sp>
        <p:nvSpPr>
          <p:cNvPr id="17" name="文本框 16"/>
          <p:cNvSpPr txBox="1"/>
          <p:nvPr/>
        </p:nvSpPr>
        <p:spPr>
          <a:xfrm>
            <a:off x="3684288" y="1796134"/>
            <a:ext cx="1379573"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财务总监</a:t>
            </a:r>
            <a:endParaRPr lang="zh-CN" altLang="en-US" sz="1500" dirty="0">
              <a:solidFill>
                <a:schemeClr val="bg1"/>
              </a:solidFill>
              <a:cs typeface="+mn-ea"/>
              <a:sym typeface="+mn-lt"/>
            </a:endParaRPr>
          </a:p>
        </p:txBody>
      </p:sp>
      <p:sp>
        <p:nvSpPr>
          <p:cNvPr id="23" name="文本框 22"/>
          <p:cNvSpPr txBox="1"/>
          <p:nvPr/>
        </p:nvSpPr>
        <p:spPr>
          <a:xfrm>
            <a:off x="3402085" y="2626281"/>
            <a:ext cx="1379573"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财务经理</a:t>
            </a:r>
            <a:endParaRPr lang="zh-CN" altLang="en-US" sz="1500" dirty="0">
              <a:solidFill>
                <a:schemeClr val="bg1"/>
              </a:solidFill>
              <a:cs typeface="+mn-ea"/>
              <a:sym typeface="+mn-lt"/>
            </a:endParaRPr>
          </a:p>
        </p:txBody>
      </p:sp>
      <p:sp>
        <p:nvSpPr>
          <p:cNvPr id="24" name="文本框 23"/>
          <p:cNvSpPr txBox="1"/>
          <p:nvPr/>
        </p:nvSpPr>
        <p:spPr>
          <a:xfrm>
            <a:off x="3062008" y="3228583"/>
            <a:ext cx="1379573"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会计主管</a:t>
            </a:r>
            <a:endParaRPr lang="zh-CN" altLang="en-US" sz="1500" dirty="0">
              <a:solidFill>
                <a:schemeClr val="bg1"/>
              </a:solidFill>
              <a:cs typeface="+mn-ea"/>
              <a:sym typeface="+mn-lt"/>
            </a:endParaRPr>
          </a:p>
        </p:txBody>
      </p:sp>
      <p:sp>
        <p:nvSpPr>
          <p:cNvPr id="25" name="文本框 24"/>
          <p:cNvSpPr txBox="1"/>
          <p:nvPr/>
        </p:nvSpPr>
        <p:spPr>
          <a:xfrm>
            <a:off x="2752836" y="3881617"/>
            <a:ext cx="1379573"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会计、出纳</a:t>
            </a:r>
            <a:endParaRPr lang="zh-CN" altLang="en-US" sz="15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right)">
                                      <p:cBhvr>
                                        <p:cTn id="25" dur="500"/>
                                        <p:tgtEl>
                                          <p:spTgt spid="5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500"/>
                                        <p:tgtEl>
                                          <p:spTgt spid="46"/>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right)">
                                      <p:cBhvr>
                                        <p:cTn id="31" dur="500"/>
                                        <p:tgtEl>
                                          <p:spTgt spid="45"/>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right)">
                                      <p:cBhvr>
                                        <p:cTn id="34" dur="500"/>
                                        <p:tgtEl>
                                          <p:spTgt spid="44"/>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7" grpId="0" animBg="1"/>
      <p:bldP spid="49" grpId="0" animBg="1"/>
      <p:bldP spid="50" grpId="0" animBg="1"/>
      <p:bldP spid="51" grpId="0" animBg="1"/>
      <p:bldP spid="55" grpId="0" animBg="1"/>
      <p:bldP spid="26" grpId="0"/>
      <p:bldP spid="27" grpId="0"/>
      <p:bldP spid="28" grpId="0"/>
      <p:bldP spid="29" grpId="0"/>
      <p:bldP spid="17"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432674" y="1765781"/>
            <a:ext cx="2013497" cy="369332"/>
          </a:xfrm>
          <a:prstGeom prst="rect">
            <a:avLst/>
          </a:prstGeom>
          <a:noFill/>
        </p:spPr>
        <p:txBody>
          <a:bodyPr wrap="square" rtlCol="0">
            <a:spAutoFit/>
            <a:scene3d>
              <a:camera prst="orthographicFront"/>
              <a:lightRig rig="threePt" dir="t"/>
            </a:scene3d>
            <a:sp3d contourW="12700"/>
          </a:bodyPr>
          <a:lstStyle/>
          <a:p>
            <a:r>
              <a:rPr lang="en-US" altLang="zh-CN" sz="1800" b="1" dirty="0">
                <a:cs typeface="+mn-ea"/>
                <a:sym typeface="+mn-lt"/>
              </a:rPr>
              <a:t>01. </a:t>
            </a:r>
            <a:r>
              <a:rPr lang="zh-CN" altLang="en-US" sz="1800" b="1" dirty="0">
                <a:cs typeface="+mn-ea"/>
                <a:sym typeface="+mn-lt"/>
              </a:rPr>
              <a:t>财会基本概念</a:t>
            </a:r>
            <a:endParaRPr lang="zh-CN" altLang="en-US" sz="1800" b="1" dirty="0">
              <a:cs typeface="+mn-ea"/>
              <a:sym typeface="+mn-lt"/>
            </a:endParaRPr>
          </a:p>
        </p:txBody>
      </p:sp>
      <p:sp>
        <p:nvSpPr>
          <p:cNvPr id="10" name="文本框 9"/>
          <p:cNvSpPr txBox="1"/>
          <p:nvPr/>
        </p:nvSpPr>
        <p:spPr>
          <a:xfrm>
            <a:off x="2432674" y="2410727"/>
            <a:ext cx="2013497" cy="369332"/>
          </a:xfrm>
          <a:prstGeom prst="rect">
            <a:avLst/>
          </a:prstGeom>
          <a:noFill/>
        </p:spPr>
        <p:txBody>
          <a:bodyPr wrap="square" rtlCol="0">
            <a:spAutoFit/>
            <a:scene3d>
              <a:camera prst="orthographicFront"/>
              <a:lightRig rig="threePt" dir="t"/>
            </a:scene3d>
            <a:sp3d contourW="12700"/>
          </a:bodyPr>
          <a:lstStyle/>
          <a:p>
            <a:r>
              <a:rPr lang="en-US" altLang="zh-CN" sz="1800" b="1" dirty="0">
                <a:cs typeface="+mn-ea"/>
                <a:sym typeface="+mn-lt"/>
              </a:rPr>
              <a:t>02. </a:t>
            </a:r>
            <a:r>
              <a:rPr lang="zh-CN" altLang="en-US" sz="1800" b="1" dirty="0">
                <a:cs typeface="+mn-ea"/>
                <a:sym typeface="+mn-lt"/>
              </a:rPr>
              <a:t>财务报表</a:t>
            </a:r>
            <a:endParaRPr lang="zh-CN" altLang="en-US" sz="1800" b="1" dirty="0">
              <a:cs typeface="+mn-ea"/>
              <a:sym typeface="+mn-lt"/>
            </a:endParaRPr>
          </a:p>
        </p:txBody>
      </p:sp>
      <p:sp>
        <p:nvSpPr>
          <p:cNvPr id="11" name="文本框 10"/>
          <p:cNvSpPr txBox="1"/>
          <p:nvPr/>
        </p:nvSpPr>
        <p:spPr>
          <a:xfrm>
            <a:off x="2432674" y="3055673"/>
            <a:ext cx="2534119" cy="369332"/>
          </a:xfrm>
          <a:prstGeom prst="rect">
            <a:avLst/>
          </a:prstGeom>
          <a:noFill/>
        </p:spPr>
        <p:txBody>
          <a:bodyPr wrap="square" rtlCol="0">
            <a:spAutoFit/>
            <a:scene3d>
              <a:camera prst="orthographicFront"/>
              <a:lightRig rig="threePt" dir="t"/>
            </a:scene3d>
            <a:sp3d contourW="12700"/>
          </a:bodyPr>
          <a:lstStyle/>
          <a:p>
            <a:r>
              <a:rPr lang="en-US" altLang="zh-CN" sz="1800" b="1" dirty="0">
                <a:cs typeface="+mn-ea"/>
                <a:sym typeface="+mn-lt"/>
              </a:rPr>
              <a:t>03. </a:t>
            </a:r>
            <a:r>
              <a:rPr lang="zh-CN" altLang="en-US" sz="1800" b="1" dirty="0">
                <a:cs typeface="+mn-ea"/>
                <a:sym typeface="+mn-lt"/>
              </a:rPr>
              <a:t>财务分析基本指标</a:t>
            </a:r>
            <a:endParaRPr lang="zh-CN" altLang="en-US" sz="1800" b="1" dirty="0">
              <a:cs typeface="+mn-ea"/>
              <a:sym typeface="+mn-lt"/>
            </a:endParaRPr>
          </a:p>
        </p:txBody>
      </p:sp>
      <p:sp>
        <p:nvSpPr>
          <p:cNvPr id="12" name="文本框 11"/>
          <p:cNvSpPr txBox="1"/>
          <p:nvPr/>
        </p:nvSpPr>
        <p:spPr>
          <a:xfrm>
            <a:off x="2432674" y="3700618"/>
            <a:ext cx="2013497" cy="369332"/>
          </a:xfrm>
          <a:prstGeom prst="rect">
            <a:avLst/>
          </a:prstGeom>
          <a:noFill/>
        </p:spPr>
        <p:txBody>
          <a:bodyPr wrap="square" rtlCol="0">
            <a:spAutoFit/>
            <a:scene3d>
              <a:camera prst="orthographicFront"/>
              <a:lightRig rig="threePt" dir="t"/>
            </a:scene3d>
            <a:sp3d contourW="12700"/>
          </a:bodyPr>
          <a:lstStyle/>
          <a:p>
            <a:r>
              <a:rPr lang="en-US" altLang="zh-CN" sz="1800" b="1" dirty="0">
                <a:cs typeface="+mn-ea"/>
                <a:sym typeface="+mn-lt"/>
              </a:rPr>
              <a:t>04. </a:t>
            </a:r>
            <a:r>
              <a:rPr lang="zh-CN" altLang="en-US" sz="1800" b="1" dirty="0">
                <a:cs typeface="+mn-ea"/>
                <a:sym typeface="+mn-lt"/>
              </a:rPr>
              <a:t>日常报销</a:t>
            </a:r>
            <a:endParaRPr lang="zh-CN" altLang="en-US" sz="1800" b="1" dirty="0">
              <a:cs typeface="+mn-ea"/>
              <a:sym typeface="+mn-lt"/>
            </a:endParaRPr>
          </a:p>
        </p:txBody>
      </p:sp>
      <p:sp>
        <p:nvSpPr>
          <p:cNvPr id="13" name="文本框 12"/>
          <p:cNvSpPr txBox="1"/>
          <p:nvPr/>
        </p:nvSpPr>
        <p:spPr>
          <a:xfrm>
            <a:off x="1288216" y="791033"/>
            <a:ext cx="492443" cy="1854675"/>
          </a:xfrm>
          <a:prstGeom prst="rect">
            <a:avLst/>
          </a:prstGeom>
          <a:noFill/>
        </p:spPr>
        <p:txBody>
          <a:bodyPr vert="eaVert" wrap="square" rtlCol="0">
            <a:spAutoFit/>
            <a:scene3d>
              <a:camera prst="orthographicFront"/>
              <a:lightRig rig="threePt" dir="t"/>
            </a:scene3d>
            <a:sp3d contourW="12700"/>
          </a:bodyPr>
          <a:lstStyle/>
          <a:p>
            <a:pPr algn="dist"/>
            <a:r>
              <a:rPr lang="en-US" altLang="zh-CN" sz="2000" dirty="0">
                <a:solidFill>
                  <a:schemeClr val="accent2"/>
                </a:solidFill>
                <a:cs typeface="+mn-ea"/>
                <a:sym typeface="+mn-lt"/>
              </a:rPr>
              <a:t>CONTENTS</a:t>
            </a:r>
            <a:endParaRPr lang="zh-CN" altLang="en-US" sz="2000" dirty="0">
              <a:solidFill>
                <a:schemeClr val="accent2"/>
              </a:solidFill>
              <a:cs typeface="+mn-ea"/>
              <a:sym typeface="+mn-lt"/>
            </a:endParaRPr>
          </a:p>
        </p:txBody>
      </p:sp>
      <p:sp>
        <p:nvSpPr>
          <p:cNvPr id="14" name="文本框 13"/>
          <p:cNvSpPr txBox="1"/>
          <p:nvPr/>
        </p:nvSpPr>
        <p:spPr>
          <a:xfrm>
            <a:off x="611108" y="354396"/>
            <a:ext cx="923330" cy="1854675"/>
          </a:xfrm>
          <a:prstGeom prst="rect">
            <a:avLst/>
          </a:prstGeom>
          <a:noFill/>
        </p:spPr>
        <p:txBody>
          <a:bodyPr vert="eaVert" wrap="square" rtlCol="0">
            <a:spAutoFit/>
            <a:scene3d>
              <a:camera prst="orthographicFront"/>
              <a:lightRig rig="threePt" dir="t"/>
            </a:scene3d>
            <a:sp3d contourW="12700"/>
          </a:bodyPr>
          <a:lstStyle/>
          <a:p>
            <a:pPr algn="dist"/>
            <a:r>
              <a:rPr lang="zh-CN" altLang="en-US" sz="4800" b="1" dirty="0">
                <a:solidFill>
                  <a:schemeClr val="accent2"/>
                </a:solidFill>
                <a:cs typeface="+mn-ea"/>
                <a:sym typeface="+mn-lt"/>
              </a:rPr>
              <a:t>目录</a:t>
            </a:r>
            <a:endParaRPr lang="zh-CN" altLang="en-US" sz="4800" b="1" dirty="0">
              <a:solidFill>
                <a:schemeClr val="accent2"/>
              </a:solidFill>
              <a:cs typeface="+mn-ea"/>
              <a:sym typeface="+mn-lt"/>
            </a:endParaRPr>
          </a:p>
        </p:txBody>
      </p:sp>
      <p:pic>
        <p:nvPicPr>
          <p:cNvPr id="3" name="图片 2"/>
          <p:cNvPicPr>
            <a:picLocks noChangeAspect="1"/>
          </p:cNvPicPr>
          <p:nvPr/>
        </p:nvPicPr>
        <p:blipFill>
          <a:blip r:embed="rId1" cstate="screen"/>
          <a:stretch>
            <a:fillRect/>
          </a:stretch>
        </p:blipFill>
        <p:spPr>
          <a:xfrm>
            <a:off x="4906255" y="-428059"/>
            <a:ext cx="4237745" cy="58357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p:nvPr/>
        </p:nvSpPr>
        <p:spPr>
          <a:xfrm>
            <a:off x="2506505" y="1831622"/>
            <a:ext cx="1146148" cy="1327286"/>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00">
              <a:spcBef>
                <a:spcPct val="20000"/>
              </a:spcBef>
              <a:defRPr/>
            </a:pPr>
            <a:r>
              <a:rPr lang="en-US" sz="8625" dirty="0">
                <a:solidFill>
                  <a:schemeClr val="accent2"/>
                </a:solidFill>
                <a:latin typeface="Impact" panose="020B0806030902050204" pitchFamily="34" charset="0"/>
                <a:cs typeface="+mn-ea"/>
                <a:sym typeface="+mn-lt"/>
              </a:rPr>
              <a:t>04</a:t>
            </a:r>
            <a:endParaRPr lang="en-US" sz="8625" dirty="0">
              <a:solidFill>
                <a:schemeClr val="accent2"/>
              </a:solidFill>
              <a:latin typeface="Impact" panose="020B0806030902050204" pitchFamily="34" charset="0"/>
              <a:cs typeface="+mn-ea"/>
              <a:sym typeface="+mn-lt"/>
            </a:endParaRPr>
          </a:p>
        </p:txBody>
      </p:sp>
      <p:grpSp>
        <p:nvGrpSpPr>
          <p:cNvPr id="2" name="组合 1"/>
          <p:cNvGrpSpPr/>
          <p:nvPr/>
        </p:nvGrpSpPr>
        <p:grpSpPr>
          <a:xfrm>
            <a:off x="3709119" y="2056683"/>
            <a:ext cx="2959006" cy="929135"/>
            <a:chOff x="4937125" y="4724640"/>
            <a:chExt cx="3945341" cy="1238847"/>
          </a:xfrm>
        </p:grpSpPr>
        <p:sp>
          <p:nvSpPr>
            <p:cNvPr id="5" name="文本框 4"/>
            <p:cNvSpPr txBox="1"/>
            <p:nvPr/>
          </p:nvSpPr>
          <p:spPr>
            <a:xfrm>
              <a:off x="4994677" y="5224823"/>
              <a:ext cx="3887789" cy="738664"/>
            </a:xfrm>
            <a:prstGeom prst="rect">
              <a:avLst/>
            </a:prstGeom>
            <a:noFill/>
          </p:spPr>
          <p:txBody>
            <a:bodyPr wrap="square" rtlCol="0">
              <a:spAutoFit/>
              <a:scene3d>
                <a:camera prst="orthographicFront"/>
                <a:lightRig rig="threePt" dir="t"/>
              </a:scene3d>
              <a:sp3d contourW="12700"/>
            </a:bodyPr>
            <a:lstStyle/>
            <a:p>
              <a:pPr algn="dist"/>
              <a:r>
                <a:rPr lang="zh-CN" altLang="en-US" sz="3000" dirty="0">
                  <a:solidFill>
                    <a:schemeClr val="tx1">
                      <a:lumMod val="75000"/>
                      <a:lumOff val="25000"/>
                    </a:schemeClr>
                  </a:solidFill>
                  <a:cs typeface="+mn-ea"/>
                  <a:sym typeface="+mn-lt"/>
                </a:rPr>
                <a:t>日常报销</a:t>
              </a:r>
              <a:endParaRPr lang="zh-CN" altLang="en-US" sz="3000" dirty="0">
                <a:solidFill>
                  <a:schemeClr val="tx1">
                    <a:lumMod val="75000"/>
                    <a:lumOff val="25000"/>
                  </a:schemeClr>
                </a:solidFill>
                <a:cs typeface="+mn-ea"/>
                <a:sym typeface="+mn-lt"/>
              </a:endParaRPr>
            </a:p>
          </p:txBody>
        </p:sp>
        <p:sp>
          <p:nvSpPr>
            <p:cNvPr id="6" name="文本框 5"/>
            <p:cNvSpPr txBox="1"/>
            <p:nvPr/>
          </p:nvSpPr>
          <p:spPr>
            <a:xfrm>
              <a:off x="4937125" y="4724640"/>
              <a:ext cx="2581274" cy="615553"/>
            </a:xfrm>
            <a:prstGeom prst="rect">
              <a:avLst/>
            </a:prstGeom>
            <a:noFill/>
          </p:spPr>
          <p:txBody>
            <a:bodyPr wrap="square" rtlCol="0">
              <a:spAutoFit/>
              <a:scene3d>
                <a:camera prst="orthographicFront"/>
                <a:lightRig rig="threePt" dir="t"/>
              </a:scene3d>
              <a:sp3d contourW="12700"/>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solidFill>
                    <a:schemeClr val="tx1">
                      <a:lumMod val="75000"/>
                      <a:lumOff val="25000"/>
                    </a:schemeClr>
                  </a:solidFill>
                  <a:latin typeface="+mn-lt"/>
                  <a:ea typeface="+mn-ea"/>
                  <a:cs typeface="+mn-ea"/>
                  <a:sym typeface="+mn-lt"/>
                </a:rPr>
                <a:t>Part Four</a:t>
              </a:r>
              <a:endParaRPr lang="zh-CN" altLang="en-US" sz="2400" dirty="0">
                <a:solidFill>
                  <a:schemeClr val="tx1">
                    <a:lumMod val="75000"/>
                    <a:lumOff val="25000"/>
                  </a:schemeClr>
                </a:solidFill>
                <a:latin typeface="+mn-lt"/>
                <a:ea typeface="+mn-ea"/>
                <a:cs typeface="+mn-ea"/>
                <a:sym typeface="+mn-lt"/>
              </a:endParaRPr>
            </a:p>
          </p:txBody>
        </p:sp>
      </p:grpSp>
      <p:grpSp>
        <p:nvGrpSpPr>
          <p:cNvPr id="11" name="组合 10"/>
          <p:cNvGrpSpPr/>
          <p:nvPr/>
        </p:nvGrpSpPr>
        <p:grpSpPr>
          <a:xfrm>
            <a:off x="1463204" y="1935889"/>
            <a:ext cx="808449" cy="1118751"/>
            <a:chOff x="516665" y="437030"/>
            <a:chExt cx="808449" cy="1118751"/>
          </a:xfrm>
        </p:grpSpPr>
        <p:sp>
          <p:nvSpPr>
            <p:cNvPr id="7" name="椭圆 6"/>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H="1">
            <a:off x="6729527" y="1910260"/>
            <a:ext cx="808449" cy="1118751"/>
            <a:chOff x="516665" y="437030"/>
            <a:chExt cx="808449" cy="1118751"/>
          </a:xfrm>
        </p:grpSpPr>
        <p:sp>
          <p:nvSpPr>
            <p:cNvPr id="26" name="椭圆 25"/>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日常报销</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37" name="文本框 36"/>
          <p:cNvSpPr txBox="1"/>
          <p:nvPr/>
        </p:nvSpPr>
        <p:spPr>
          <a:xfrm>
            <a:off x="773907" y="757763"/>
            <a:ext cx="3155156" cy="415498"/>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Ø"/>
            </a:pPr>
            <a:r>
              <a:rPr lang="zh-CN" altLang="en-US" sz="2100" b="1" dirty="0">
                <a:solidFill>
                  <a:schemeClr val="tx1">
                    <a:lumMod val="85000"/>
                    <a:lumOff val="15000"/>
                  </a:schemeClr>
                </a:solidFill>
                <a:cs typeface="+mn-ea"/>
                <a:sym typeface="+mn-lt"/>
              </a:rPr>
              <a:t>增值税专用发票</a:t>
            </a:r>
            <a:endParaRPr lang="zh-CN" altLang="en-US" sz="2100" b="1" dirty="0">
              <a:solidFill>
                <a:schemeClr val="tx1">
                  <a:lumMod val="85000"/>
                  <a:lumOff val="15000"/>
                </a:schemeClr>
              </a:solidFill>
              <a:cs typeface="+mn-ea"/>
              <a:sym typeface="+mn-lt"/>
            </a:endParaRPr>
          </a:p>
        </p:txBody>
      </p:sp>
      <p:sp>
        <p:nvSpPr>
          <p:cNvPr id="38" name="文本框 37"/>
          <p:cNvSpPr txBox="1"/>
          <p:nvPr/>
        </p:nvSpPr>
        <p:spPr>
          <a:xfrm>
            <a:off x="6319480" y="3184670"/>
            <a:ext cx="1925922" cy="1304203"/>
          </a:xfrm>
          <a:prstGeom prst="rect">
            <a:avLst/>
          </a:prstGeom>
          <a:noFill/>
        </p:spPr>
        <p:txBody>
          <a:bodyPr wrap="square" rtlCol="0">
            <a:spAutoFit/>
            <a:scene3d>
              <a:camera prst="orthographicFront"/>
              <a:lightRig rig="threePt" dir="t"/>
            </a:scene3d>
            <a:sp3d contourW="12700"/>
          </a:bodyPr>
          <a:lstStyle/>
          <a:p>
            <a:pPr algn="just">
              <a:lnSpc>
                <a:spcPct val="125000"/>
              </a:lnSpc>
            </a:pPr>
            <a:r>
              <a:rPr lang="zh-CN" altLang="en-US" sz="1050" dirty="0">
                <a:solidFill>
                  <a:schemeClr val="tx1">
                    <a:lumMod val="85000"/>
                    <a:lumOff val="15000"/>
                  </a:schemeClr>
                </a:solidFill>
                <a:cs typeface="+mn-ea"/>
                <a:sym typeface="+mn-lt"/>
              </a:rPr>
              <a:t>国家税务总局监制设计印制的，只限于增值税一般纳税人领购使用的，既作为纳税人反映经济活动中的重要会计凭证又是兼记销货方纳税义务和购货方进项税额的合法证明</a:t>
            </a:r>
            <a:endParaRPr lang="zh-CN" altLang="en-US" sz="1050" dirty="0">
              <a:solidFill>
                <a:schemeClr val="tx1">
                  <a:lumMod val="85000"/>
                  <a:lumOff val="15000"/>
                </a:schemeClr>
              </a:solidFill>
              <a:cs typeface="+mn-ea"/>
              <a:sym typeface="+mn-lt"/>
            </a:endParaRPr>
          </a:p>
        </p:txBody>
      </p:sp>
      <p:pic>
        <p:nvPicPr>
          <p:cNvPr id="5" name="图片 4"/>
          <p:cNvPicPr>
            <a:picLocks noChangeAspect="1"/>
          </p:cNvPicPr>
          <p:nvPr/>
        </p:nvPicPr>
        <p:blipFill>
          <a:blip r:embed="rId1" cstate="screen"/>
          <a:stretch>
            <a:fillRect/>
          </a:stretch>
        </p:blipFill>
        <p:spPr>
          <a:xfrm>
            <a:off x="773907" y="1513582"/>
            <a:ext cx="5545573" cy="2805217"/>
          </a:xfrm>
          <a:prstGeom prst="rect">
            <a:avLst/>
          </a:prstGeom>
        </p:spPr>
      </p:pic>
      <p:sp>
        <p:nvSpPr>
          <p:cNvPr id="14" name="TextBox 13"/>
          <p:cNvSpPr txBox="1"/>
          <p:nvPr/>
        </p:nvSpPr>
        <p:spPr>
          <a:xfrm>
            <a:off x="1739417" y="4997109"/>
            <a:ext cx="1224136" cy="123111"/>
          </a:xfrm>
          <a:prstGeom prst="rect">
            <a:avLst/>
          </a:prstGeom>
          <a:noFill/>
        </p:spPr>
        <p:txBody>
          <a:bodyPr wrap="square" rtlCol="0">
            <a:spAutoFit/>
          </a:bodyPr>
          <a:lstStyle/>
          <a:p>
            <a:pPr defTabSz="914400">
              <a:lnSpc>
                <a:spcPct val="200000"/>
              </a:lnSpc>
            </a:pPr>
            <a:r>
              <a:rPr lang="en-US" altLang="zh-CN" sz="100" dirty="0" smtClean="0">
                <a:solidFill>
                  <a:schemeClr val="bg1">
                    <a:lumMod val="95000"/>
                  </a:schemeClr>
                </a:solidFill>
                <a:latin typeface="微软雅黑" panose="020B0503020204020204" pitchFamily="34" charset="-122"/>
              </a:rPr>
              <a:t>PPT</a:t>
            </a:r>
            <a:r>
              <a:rPr lang="zh-CN" altLang="en-US" sz="100" dirty="0" smtClean="0">
                <a:solidFill>
                  <a:schemeClr val="bg1">
                    <a:lumMod val="95000"/>
                  </a:schemeClr>
                </a:solidFill>
                <a:latin typeface="微软雅黑" panose="020B0503020204020204" pitchFamily="34" charset="-122"/>
              </a:rPr>
              <a:t>下载 </a:t>
            </a:r>
            <a:r>
              <a:rPr lang="en-US" altLang="zh-CN" sz="100" dirty="0">
                <a:solidFill>
                  <a:schemeClr val="bg1">
                    <a:lumMod val="95000"/>
                  </a:schemeClr>
                </a:solidFill>
                <a:latin typeface="微软雅黑" panose="020B0503020204020204" pitchFamily="34" charset="-122"/>
              </a:rPr>
              <a:t>http://www.1ppt.com/xiazai/</a:t>
            </a:r>
            <a:endParaRPr lang="en-US" altLang="zh-CN" sz="100" dirty="0" smtClean="0">
              <a:solidFill>
                <a:schemeClr val="bg1">
                  <a:lumMod val="95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randombar(horizont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日常报销</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5" name="文本框 14"/>
          <p:cNvSpPr txBox="1"/>
          <p:nvPr/>
        </p:nvSpPr>
        <p:spPr>
          <a:xfrm>
            <a:off x="773907" y="822869"/>
            <a:ext cx="3155156" cy="415498"/>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Ø"/>
            </a:pPr>
            <a:r>
              <a:rPr lang="zh-CN" altLang="en-US" sz="2100" b="1" dirty="0">
                <a:solidFill>
                  <a:schemeClr val="tx1">
                    <a:lumMod val="85000"/>
                    <a:lumOff val="15000"/>
                  </a:schemeClr>
                </a:solidFill>
                <a:cs typeface="+mn-ea"/>
                <a:sym typeface="+mn-lt"/>
              </a:rPr>
              <a:t>增值税普通发票</a:t>
            </a:r>
            <a:endParaRPr lang="zh-CN" altLang="en-US" sz="2100" b="1" dirty="0">
              <a:solidFill>
                <a:schemeClr val="tx1">
                  <a:lumMod val="85000"/>
                  <a:lumOff val="15000"/>
                </a:schemeClr>
              </a:solidFill>
              <a:cs typeface="+mn-ea"/>
              <a:sym typeface="+mn-lt"/>
            </a:endParaRPr>
          </a:p>
        </p:txBody>
      </p:sp>
      <p:sp>
        <p:nvSpPr>
          <p:cNvPr id="16" name="文本框 15"/>
          <p:cNvSpPr txBox="1"/>
          <p:nvPr/>
        </p:nvSpPr>
        <p:spPr>
          <a:xfrm>
            <a:off x="6319480" y="3184670"/>
            <a:ext cx="1925922" cy="1304203"/>
          </a:xfrm>
          <a:prstGeom prst="rect">
            <a:avLst/>
          </a:prstGeom>
          <a:noFill/>
        </p:spPr>
        <p:txBody>
          <a:bodyPr wrap="square" rtlCol="0">
            <a:spAutoFit/>
            <a:scene3d>
              <a:camera prst="orthographicFront"/>
              <a:lightRig rig="threePt" dir="t"/>
            </a:scene3d>
            <a:sp3d contourW="12700"/>
          </a:bodyPr>
          <a:lstStyle/>
          <a:p>
            <a:pPr algn="just">
              <a:lnSpc>
                <a:spcPct val="125000"/>
              </a:lnSpc>
            </a:pPr>
            <a:r>
              <a:rPr lang="zh-CN" altLang="en-US" sz="1050" dirty="0">
                <a:solidFill>
                  <a:schemeClr val="tx1">
                    <a:lumMod val="85000"/>
                    <a:lumOff val="15000"/>
                  </a:schemeClr>
                </a:solidFill>
                <a:cs typeface="+mn-ea"/>
                <a:sym typeface="+mn-lt"/>
              </a:rPr>
              <a:t>将除商业零售以外的增值税一般纳税人纳入增值税防伪税控系统开具和管理，也就是说一般纳税人可以使用同一套增值税防伪税控系统开具增值税专用发票、增值税普通发票等</a:t>
            </a:r>
            <a:endParaRPr lang="zh-CN" altLang="en-US" sz="105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831946" y="1453875"/>
            <a:ext cx="5024247" cy="31268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日常报销</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4" name="文本框 13"/>
          <p:cNvSpPr txBox="1"/>
          <p:nvPr/>
        </p:nvSpPr>
        <p:spPr>
          <a:xfrm>
            <a:off x="773906" y="932576"/>
            <a:ext cx="3155156" cy="415498"/>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Ø"/>
            </a:pPr>
            <a:r>
              <a:rPr lang="zh-CN" altLang="en-US" sz="2100" b="1" dirty="0">
                <a:solidFill>
                  <a:schemeClr val="tx1">
                    <a:lumMod val="85000"/>
                    <a:lumOff val="15000"/>
                  </a:schemeClr>
                </a:solidFill>
                <a:cs typeface="+mn-ea"/>
                <a:sym typeface="+mn-lt"/>
              </a:rPr>
              <a:t>国税定额发票</a:t>
            </a:r>
            <a:endParaRPr lang="zh-CN" altLang="en-US" sz="2100" b="1" dirty="0">
              <a:solidFill>
                <a:schemeClr val="tx1">
                  <a:lumMod val="85000"/>
                  <a:lumOff val="15000"/>
                </a:schemeClr>
              </a:solidFill>
              <a:cs typeface="+mn-ea"/>
              <a:sym typeface="+mn-lt"/>
            </a:endParaRPr>
          </a:p>
        </p:txBody>
      </p:sp>
      <p:sp>
        <p:nvSpPr>
          <p:cNvPr id="16" name="文本框 15"/>
          <p:cNvSpPr txBox="1"/>
          <p:nvPr/>
        </p:nvSpPr>
        <p:spPr>
          <a:xfrm>
            <a:off x="6319480" y="3184670"/>
            <a:ext cx="1925922" cy="698268"/>
          </a:xfrm>
          <a:prstGeom prst="rect">
            <a:avLst/>
          </a:prstGeom>
          <a:noFill/>
        </p:spPr>
        <p:txBody>
          <a:bodyPr wrap="square" rtlCol="0">
            <a:spAutoFit/>
            <a:scene3d>
              <a:camera prst="orthographicFront"/>
              <a:lightRig rig="threePt" dir="t"/>
            </a:scene3d>
            <a:sp3d contourW="12700"/>
          </a:bodyPr>
          <a:lstStyle/>
          <a:p>
            <a:pPr algn="just">
              <a:lnSpc>
                <a:spcPct val="125000"/>
              </a:lnSpc>
            </a:pPr>
            <a:r>
              <a:rPr lang="zh-CN" altLang="en-US" sz="1050" dirty="0">
                <a:solidFill>
                  <a:schemeClr val="tx1">
                    <a:lumMod val="85000"/>
                    <a:lumOff val="15000"/>
                  </a:schemeClr>
                </a:solidFill>
                <a:cs typeface="+mn-ea"/>
                <a:sym typeface="+mn-lt"/>
              </a:rPr>
              <a:t>经营单位凭借税务登记证去向税务部门去购买的，并在规定时间内要去交纳税金的</a:t>
            </a:r>
            <a:endParaRPr lang="zh-CN" altLang="en-US" sz="105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a:stretch>
            <a:fillRect/>
          </a:stretch>
        </p:blipFill>
        <p:spPr>
          <a:xfrm>
            <a:off x="773906" y="1673289"/>
            <a:ext cx="5478976" cy="2057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日常报销</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4" name="文本框 13"/>
          <p:cNvSpPr txBox="1"/>
          <p:nvPr/>
        </p:nvSpPr>
        <p:spPr>
          <a:xfrm>
            <a:off x="773907" y="905681"/>
            <a:ext cx="3155156" cy="415498"/>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Ø"/>
            </a:pPr>
            <a:r>
              <a:rPr lang="zh-CN" altLang="en-US" sz="2100" b="1" dirty="0">
                <a:solidFill>
                  <a:schemeClr val="tx1">
                    <a:lumMod val="85000"/>
                    <a:lumOff val="15000"/>
                  </a:schemeClr>
                </a:solidFill>
                <a:cs typeface="+mn-ea"/>
                <a:sym typeface="+mn-lt"/>
              </a:rPr>
              <a:t>国税手写定额发票</a:t>
            </a:r>
            <a:endParaRPr lang="zh-CN" altLang="en-US" sz="2100" b="1" dirty="0">
              <a:solidFill>
                <a:schemeClr val="tx1">
                  <a:lumMod val="85000"/>
                  <a:lumOff val="15000"/>
                </a:schemeClr>
              </a:solidFill>
              <a:cs typeface="+mn-ea"/>
              <a:sym typeface="+mn-lt"/>
            </a:endParaRPr>
          </a:p>
        </p:txBody>
      </p:sp>
      <p:sp>
        <p:nvSpPr>
          <p:cNvPr id="16" name="文本框 15"/>
          <p:cNvSpPr txBox="1"/>
          <p:nvPr/>
        </p:nvSpPr>
        <p:spPr>
          <a:xfrm>
            <a:off x="6319480" y="3184670"/>
            <a:ext cx="1925922" cy="698268"/>
          </a:xfrm>
          <a:prstGeom prst="rect">
            <a:avLst/>
          </a:prstGeom>
          <a:noFill/>
        </p:spPr>
        <p:txBody>
          <a:bodyPr wrap="square" rtlCol="0">
            <a:spAutoFit/>
            <a:scene3d>
              <a:camera prst="orthographicFront"/>
              <a:lightRig rig="threePt" dir="t"/>
            </a:scene3d>
            <a:sp3d contourW="12700"/>
          </a:bodyPr>
          <a:lstStyle/>
          <a:p>
            <a:pPr algn="just">
              <a:lnSpc>
                <a:spcPct val="125000"/>
              </a:lnSpc>
            </a:pPr>
            <a:r>
              <a:rPr lang="zh-CN" altLang="en-US" sz="1050" dirty="0">
                <a:solidFill>
                  <a:schemeClr val="tx1">
                    <a:lumMod val="85000"/>
                    <a:lumOff val="15000"/>
                  </a:schemeClr>
                </a:solidFill>
                <a:cs typeface="+mn-ea"/>
                <a:sym typeface="+mn-lt"/>
              </a:rPr>
              <a:t>经营单位凭借税务登记证去向税务部门去购买的，并在规定时间内要去交纳税金的</a:t>
            </a:r>
            <a:endParaRPr lang="zh-CN" altLang="en-US" sz="105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a:stretch>
            <a:fillRect/>
          </a:stretch>
        </p:blipFill>
        <p:spPr>
          <a:xfrm>
            <a:off x="898598" y="1554214"/>
            <a:ext cx="5327390" cy="2683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36576" y="2093497"/>
            <a:ext cx="4140994" cy="830997"/>
          </a:xfrm>
          <a:prstGeom prst="rect">
            <a:avLst/>
          </a:prstGeom>
          <a:noFill/>
        </p:spPr>
        <p:txBody>
          <a:bodyPr wrap="square" rtlCol="0">
            <a:spAutoFit/>
            <a:scene3d>
              <a:camera prst="orthographicFront"/>
              <a:lightRig rig="threePt" dir="t"/>
            </a:scene3d>
            <a:sp3d contourW="12700"/>
          </a:bodyPr>
          <a:lstStyle/>
          <a:p>
            <a:pPr algn="r"/>
            <a:r>
              <a:rPr lang="zh-CN" altLang="en-US" sz="4800" b="1" dirty="0">
                <a:solidFill>
                  <a:schemeClr val="tx1">
                    <a:lumMod val="85000"/>
                    <a:lumOff val="15000"/>
                  </a:schemeClr>
                </a:solidFill>
                <a:cs typeface="+mn-ea"/>
                <a:sym typeface="+mn-lt"/>
              </a:rPr>
              <a:t>谢谢观看</a:t>
            </a:r>
            <a:endParaRPr lang="zh-CN" altLang="en-US" sz="4800" b="1" dirty="0">
              <a:solidFill>
                <a:schemeClr val="tx1">
                  <a:lumMod val="85000"/>
                  <a:lumOff val="15000"/>
                </a:schemeClr>
              </a:solidFill>
              <a:cs typeface="+mn-ea"/>
              <a:sym typeface="+mn-lt"/>
            </a:endParaRPr>
          </a:p>
        </p:txBody>
      </p:sp>
      <p:sp>
        <p:nvSpPr>
          <p:cNvPr id="6" name="文本框 5"/>
          <p:cNvSpPr txBox="1"/>
          <p:nvPr/>
        </p:nvSpPr>
        <p:spPr>
          <a:xfrm>
            <a:off x="5642441" y="966302"/>
            <a:ext cx="2935129" cy="646331"/>
          </a:xfrm>
          <a:prstGeom prst="rect">
            <a:avLst/>
          </a:prstGeom>
          <a:noFill/>
        </p:spPr>
        <p:txBody>
          <a:bodyPr wrap="square" rtlCol="0">
            <a:spAutoFit/>
            <a:scene3d>
              <a:camera prst="orthographicFront"/>
              <a:lightRig rig="threePt" dir="t"/>
            </a:scene3d>
            <a:sp3d contourW="12700"/>
          </a:bodyPr>
          <a:lstStyle/>
          <a:p>
            <a:pPr algn="dist"/>
            <a:r>
              <a:rPr lang="en-US" altLang="zh-CN" sz="3600" b="1" dirty="0">
                <a:solidFill>
                  <a:schemeClr val="accent2"/>
                </a:solidFill>
                <a:cs typeface="+mn-ea"/>
                <a:sym typeface="+mn-lt"/>
              </a:rPr>
              <a:t>FINANCIAL</a:t>
            </a:r>
            <a:endParaRPr lang="zh-CN" altLang="en-US" sz="3600" b="1" dirty="0">
              <a:solidFill>
                <a:schemeClr val="accent2"/>
              </a:solidFill>
              <a:cs typeface="+mn-ea"/>
              <a:sym typeface="+mn-lt"/>
            </a:endParaRPr>
          </a:p>
        </p:txBody>
      </p:sp>
      <p:sp>
        <p:nvSpPr>
          <p:cNvPr id="8" name="文本框 7"/>
          <p:cNvSpPr txBox="1"/>
          <p:nvPr/>
        </p:nvSpPr>
        <p:spPr>
          <a:xfrm>
            <a:off x="6091545" y="1556041"/>
            <a:ext cx="2486025" cy="507831"/>
          </a:xfrm>
          <a:prstGeom prst="rect">
            <a:avLst/>
          </a:prstGeom>
          <a:noFill/>
        </p:spPr>
        <p:txBody>
          <a:bodyPr wrap="square" rtlCol="0">
            <a:spAutoFit/>
            <a:scene3d>
              <a:camera prst="orthographicFront"/>
              <a:lightRig rig="threePt" dir="t"/>
            </a:scene3d>
            <a:sp3d contourW="12700"/>
          </a:bodyPr>
          <a:lstStyle/>
          <a:p>
            <a:pPr algn="dist"/>
            <a:r>
              <a:rPr lang="en-US" altLang="zh-CN" sz="2700" dirty="0">
                <a:solidFill>
                  <a:schemeClr val="tx1">
                    <a:lumMod val="85000"/>
                    <a:lumOff val="15000"/>
                  </a:schemeClr>
                </a:solidFill>
                <a:cs typeface="+mn-ea"/>
                <a:sym typeface="+mn-lt"/>
              </a:rPr>
              <a:t>TRAINING</a:t>
            </a:r>
            <a:endParaRPr lang="zh-CN" altLang="en-US" sz="2700" dirty="0">
              <a:solidFill>
                <a:schemeClr val="tx1">
                  <a:lumMod val="85000"/>
                  <a:lumOff val="15000"/>
                </a:schemeClr>
              </a:solidFill>
              <a:cs typeface="+mn-ea"/>
              <a:sym typeface="+mn-lt"/>
            </a:endParaRPr>
          </a:p>
        </p:txBody>
      </p:sp>
      <p:sp>
        <p:nvSpPr>
          <p:cNvPr id="10" name="文本框 9"/>
          <p:cNvSpPr txBox="1"/>
          <p:nvPr/>
        </p:nvSpPr>
        <p:spPr>
          <a:xfrm>
            <a:off x="7019776" y="3552744"/>
            <a:ext cx="1369507" cy="275590"/>
          </a:xfrm>
          <a:prstGeom prst="rect">
            <a:avLst/>
          </a:prstGeom>
          <a:noFill/>
        </p:spPr>
        <p:txBody>
          <a:bodyPr wrap="square" rtlCol="0">
            <a:spAutoFit/>
            <a:scene3d>
              <a:camera prst="orthographicFront"/>
              <a:lightRig rig="threePt" dir="t"/>
            </a:scene3d>
            <a:sp3d contourW="12700"/>
          </a:bodyPr>
          <a:lstStyle/>
          <a:p>
            <a:r>
              <a:rPr lang="zh-CN" altLang="en-US" sz="1200" dirty="0">
                <a:solidFill>
                  <a:schemeClr val="tx1">
                    <a:lumMod val="85000"/>
                    <a:lumOff val="15000"/>
                  </a:schemeClr>
                </a:solidFill>
                <a:cs typeface="+mn-ea"/>
                <a:sym typeface="+mn-lt"/>
              </a:rPr>
              <a:t>讲师</a:t>
            </a:r>
            <a:r>
              <a:rPr lang="zh-CN" altLang="en-US" sz="1200" dirty="0" smtClean="0">
                <a:solidFill>
                  <a:schemeClr val="tx1">
                    <a:lumMod val="85000"/>
                    <a:lumOff val="15000"/>
                  </a:schemeClr>
                </a:solidFill>
                <a:cs typeface="+mn-ea"/>
                <a:sym typeface="+mn-lt"/>
              </a:rPr>
              <a:t>：</a:t>
            </a:r>
            <a:r>
              <a:rPr lang="en-US" sz="1200" dirty="0" smtClean="0">
                <a:solidFill>
                  <a:schemeClr val="tx1">
                    <a:lumMod val="85000"/>
                    <a:lumOff val="15000"/>
                  </a:schemeClr>
                </a:solidFill>
                <a:cs typeface="+mn-ea"/>
                <a:sym typeface="+mn-lt"/>
              </a:rPr>
              <a:t>92ppt.net</a:t>
            </a:r>
            <a:endParaRPr lang="en-US" sz="1200" dirty="0">
              <a:solidFill>
                <a:schemeClr val="tx1">
                  <a:lumMod val="85000"/>
                  <a:lumOff val="15000"/>
                </a:schemeClr>
              </a:solidFill>
              <a:cs typeface="+mn-ea"/>
              <a:sym typeface="+mn-lt"/>
            </a:endParaRPr>
          </a:p>
        </p:txBody>
      </p:sp>
      <p:sp>
        <p:nvSpPr>
          <p:cNvPr id="11" name="文本框 10"/>
          <p:cNvSpPr txBox="1"/>
          <p:nvPr/>
        </p:nvSpPr>
        <p:spPr>
          <a:xfrm>
            <a:off x="7019776" y="3913763"/>
            <a:ext cx="1552323" cy="276999"/>
          </a:xfrm>
          <a:prstGeom prst="rect">
            <a:avLst/>
          </a:prstGeom>
          <a:noFill/>
        </p:spPr>
        <p:txBody>
          <a:bodyPr wrap="square" rtlCol="0">
            <a:spAutoFit/>
            <a:scene3d>
              <a:camera prst="orthographicFront"/>
              <a:lightRig rig="threePt" dir="t"/>
            </a:scene3d>
            <a:sp3d contourW="12700"/>
          </a:bodyPr>
          <a:lstStyle/>
          <a:p>
            <a:r>
              <a:rPr lang="zh-CN" altLang="en-US" sz="1200" dirty="0">
                <a:solidFill>
                  <a:schemeClr val="tx1">
                    <a:lumMod val="85000"/>
                    <a:lumOff val="15000"/>
                  </a:schemeClr>
                </a:solidFill>
                <a:cs typeface="+mn-ea"/>
                <a:sym typeface="+mn-lt"/>
              </a:rPr>
              <a:t>时间：</a:t>
            </a:r>
            <a:r>
              <a:rPr lang="en-US" altLang="zh-CN" sz="1200" dirty="0" smtClean="0">
                <a:solidFill>
                  <a:schemeClr val="tx1">
                    <a:lumMod val="85000"/>
                    <a:lumOff val="15000"/>
                  </a:schemeClr>
                </a:solidFill>
                <a:cs typeface="+mn-ea"/>
                <a:sym typeface="+mn-lt"/>
              </a:rPr>
              <a:t>20XX.XX.XX</a:t>
            </a:r>
            <a:endParaRPr lang="zh-CN" altLang="en-US" sz="1200" dirty="0">
              <a:solidFill>
                <a:schemeClr val="tx1">
                  <a:lumMod val="85000"/>
                  <a:lumOff val="15000"/>
                </a:schemeClr>
              </a:solidFill>
              <a:cs typeface="+mn-ea"/>
              <a:sym typeface="+mn-lt"/>
            </a:endParaRPr>
          </a:p>
        </p:txBody>
      </p:sp>
      <p:grpSp>
        <p:nvGrpSpPr>
          <p:cNvPr id="12" name="Group 15"/>
          <p:cNvGrpSpPr/>
          <p:nvPr/>
        </p:nvGrpSpPr>
        <p:grpSpPr>
          <a:xfrm>
            <a:off x="6795537" y="3590842"/>
            <a:ext cx="177717" cy="177719"/>
            <a:chOff x="-1781053" y="2925885"/>
            <a:chExt cx="717306" cy="717306"/>
          </a:xfrm>
        </p:grpSpPr>
        <p:sp>
          <p:nvSpPr>
            <p:cNvPr id="13" name="椭圆 12"/>
            <p:cNvSpPr/>
            <p:nvPr/>
          </p:nvSpPr>
          <p:spPr>
            <a:xfrm>
              <a:off x="-1781053" y="2925885"/>
              <a:ext cx="717306" cy="7173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sp>
          <p:nvSpPr>
            <p:cNvPr id="14" name="Oval 14"/>
            <p:cNvSpPr/>
            <p:nvPr/>
          </p:nvSpPr>
          <p:spPr>
            <a:xfrm>
              <a:off x="-1608056" y="3099164"/>
              <a:ext cx="371313" cy="370751"/>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grpSp>
      <p:grpSp>
        <p:nvGrpSpPr>
          <p:cNvPr id="15" name="Group 16"/>
          <p:cNvGrpSpPr/>
          <p:nvPr/>
        </p:nvGrpSpPr>
        <p:grpSpPr>
          <a:xfrm>
            <a:off x="6795537" y="3951860"/>
            <a:ext cx="177717" cy="177719"/>
            <a:chOff x="-1781053" y="2925885"/>
            <a:chExt cx="717306" cy="717306"/>
          </a:xfrm>
        </p:grpSpPr>
        <p:sp>
          <p:nvSpPr>
            <p:cNvPr id="16" name="椭圆 15"/>
            <p:cNvSpPr/>
            <p:nvPr/>
          </p:nvSpPr>
          <p:spPr>
            <a:xfrm>
              <a:off x="-1781053" y="2925885"/>
              <a:ext cx="717306" cy="7173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sp>
          <p:nvSpPr>
            <p:cNvPr id="17" name="Oval 18"/>
            <p:cNvSpPr/>
            <p:nvPr/>
          </p:nvSpPr>
          <p:spPr>
            <a:xfrm>
              <a:off x="-1608056" y="3099179"/>
              <a:ext cx="371313" cy="370722"/>
            </a:xfrm>
            <a:custGeom>
              <a:avLst/>
              <a:gdLst>
                <a:gd name="T0" fmla="*/ 5896 w 7172"/>
                <a:gd name="T1" fmla="*/ 5896 h 7172"/>
                <a:gd name="T2" fmla="*/ 5896 w 7172"/>
                <a:gd name="T3" fmla="*/ 1276 h 7172"/>
                <a:gd name="T4" fmla="*/ 1276 w 7172"/>
                <a:gd name="T5" fmla="*/ 1276 h 7172"/>
                <a:gd name="T6" fmla="*/ 1276 w 7172"/>
                <a:gd name="T7" fmla="*/ 5896 h 7172"/>
                <a:gd name="T8" fmla="*/ 5896 w 7172"/>
                <a:gd name="T9" fmla="*/ 5896 h 7172"/>
                <a:gd name="T10" fmla="*/ 2415 w 7172"/>
                <a:gd name="T11" fmla="*/ 3087 h 7172"/>
                <a:gd name="T12" fmla="*/ 3149 w 7172"/>
                <a:gd name="T13" fmla="*/ 3821 h 7172"/>
                <a:gd name="T14" fmla="*/ 4759 w 7172"/>
                <a:gd name="T15" fmla="*/ 2213 h 7172"/>
                <a:gd name="T16" fmla="*/ 5328 w 7172"/>
                <a:gd name="T17" fmla="*/ 2783 h 7172"/>
                <a:gd name="T18" fmla="*/ 3720 w 7172"/>
                <a:gd name="T19" fmla="*/ 4391 h 7172"/>
                <a:gd name="T20" fmla="*/ 3149 w 7172"/>
                <a:gd name="T21" fmla="*/ 4960 h 7172"/>
                <a:gd name="T22" fmla="*/ 2580 w 7172"/>
                <a:gd name="T23" fmla="*/ 4391 h 7172"/>
                <a:gd name="T24" fmla="*/ 1845 w 7172"/>
                <a:gd name="T25" fmla="*/ 3656 h 7172"/>
                <a:gd name="T26" fmla="*/ 2415 w 7172"/>
                <a:gd name="T27" fmla="*/ 3087 h 7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72" h="7172">
                  <a:moveTo>
                    <a:pt x="5896" y="5896"/>
                  </a:moveTo>
                  <a:cubicBezTo>
                    <a:pt x="7172" y="4620"/>
                    <a:pt x="7172" y="2552"/>
                    <a:pt x="5896" y="1276"/>
                  </a:cubicBezTo>
                  <a:cubicBezTo>
                    <a:pt x="4620" y="0"/>
                    <a:pt x="2552" y="0"/>
                    <a:pt x="1276" y="1276"/>
                  </a:cubicBezTo>
                  <a:cubicBezTo>
                    <a:pt x="0" y="2552"/>
                    <a:pt x="0" y="4620"/>
                    <a:pt x="1276" y="5896"/>
                  </a:cubicBezTo>
                  <a:cubicBezTo>
                    <a:pt x="2552" y="7172"/>
                    <a:pt x="4621" y="7172"/>
                    <a:pt x="5896" y="5896"/>
                  </a:cubicBezTo>
                  <a:close/>
                  <a:moveTo>
                    <a:pt x="2415" y="3087"/>
                  </a:moveTo>
                  <a:lnTo>
                    <a:pt x="3149" y="3821"/>
                  </a:lnTo>
                  <a:lnTo>
                    <a:pt x="4759" y="2213"/>
                  </a:lnTo>
                  <a:lnTo>
                    <a:pt x="5328" y="2783"/>
                  </a:lnTo>
                  <a:lnTo>
                    <a:pt x="3720" y="4391"/>
                  </a:lnTo>
                  <a:lnTo>
                    <a:pt x="3149" y="4960"/>
                  </a:lnTo>
                  <a:lnTo>
                    <a:pt x="2580" y="4391"/>
                  </a:lnTo>
                  <a:lnTo>
                    <a:pt x="1845" y="3656"/>
                  </a:lnTo>
                  <a:lnTo>
                    <a:pt x="2415" y="30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500">
                <a:cs typeface="+mn-ea"/>
                <a:sym typeface="+mn-lt"/>
              </a:endParaRPr>
            </a:p>
          </p:txBody>
        </p:sp>
      </p:grpSp>
      <p:cxnSp>
        <p:nvCxnSpPr>
          <p:cNvPr id="31" name="直接连接符 30"/>
          <p:cNvCxnSpPr/>
          <p:nvPr/>
        </p:nvCxnSpPr>
        <p:spPr>
          <a:xfrm>
            <a:off x="6141207" y="1551754"/>
            <a:ext cx="238670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41207" y="2041692"/>
            <a:ext cx="238670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82" name="文本框 4681"/>
          <p:cNvSpPr txBox="1"/>
          <p:nvPr/>
        </p:nvSpPr>
        <p:spPr>
          <a:xfrm>
            <a:off x="4779476" y="2930383"/>
            <a:ext cx="3798094" cy="338554"/>
          </a:xfrm>
          <a:prstGeom prst="rect">
            <a:avLst/>
          </a:prstGeom>
          <a:noFill/>
        </p:spPr>
        <p:txBody>
          <a:bodyPr wrap="square" rtlCol="0">
            <a:spAutoFit/>
            <a:scene3d>
              <a:camera prst="orthographicFront"/>
              <a:lightRig rig="threePt" dir="t"/>
            </a:scene3d>
            <a:sp3d contourW="12700"/>
          </a:bodyPr>
          <a:lstStyle/>
          <a:p>
            <a:pPr algn="r"/>
            <a:r>
              <a:rPr lang="zh-CN" altLang="en-US" sz="1600" dirty="0">
                <a:solidFill>
                  <a:schemeClr val="tx1">
                    <a:lumMod val="85000"/>
                    <a:lumOff val="15000"/>
                  </a:schemeClr>
                </a:solidFill>
                <a:cs typeface="+mn-ea"/>
                <a:sym typeface="+mn-lt"/>
              </a:rPr>
              <a:t>入职培训</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员工培训</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财务知识培训</a:t>
            </a:r>
            <a:r>
              <a:rPr lang="en-US" altLang="zh-CN" sz="1600" dirty="0">
                <a:solidFill>
                  <a:schemeClr val="tx1">
                    <a:lumMod val="85000"/>
                    <a:lumOff val="15000"/>
                  </a:schemeClr>
                </a:solidFill>
                <a:cs typeface="+mn-ea"/>
                <a:sym typeface="+mn-lt"/>
              </a:rPr>
              <a:t>PPT</a:t>
            </a:r>
            <a:endParaRPr lang="zh-CN" altLang="en-US" sz="16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473368" y="504421"/>
            <a:ext cx="4134658" cy="4134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par>
                                <p:cTn id="24" presetID="22" presetClass="entr" presetSubtype="8"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4682"/>
                                        </p:tgtEl>
                                        <p:attrNameLst>
                                          <p:attrName>style.visibility</p:attrName>
                                        </p:attrNameLst>
                                      </p:cBhvr>
                                      <p:to>
                                        <p:strVal val="visible"/>
                                      </p:to>
                                    </p:set>
                                    <p:animEffect transition="in" filter="fade">
                                      <p:cBhvr>
                                        <p:cTn id="30" dur="1000"/>
                                        <p:tgtEl>
                                          <p:spTgt spid="4682"/>
                                        </p:tgtEl>
                                      </p:cBhvr>
                                    </p:animEffect>
                                    <p:anim calcmode="lin" valueType="num">
                                      <p:cBhvr>
                                        <p:cTn id="31" dur="1000" fill="hold"/>
                                        <p:tgtEl>
                                          <p:spTgt spid="4682"/>
                                        </p:tgtEl>
                                        <p:attrNameLst>
                                          <p:attrName>ppt_x</p:attrName>
                                        </p:attrNameLst>
                                      </p:cBhvr>
                                      <p:tavLst>
                                        <p:tav tm="0">
                                          <p:val>
                                            <p:strVal val="#ppt_x"/>
                                          </p:val>
                                        </p:tav>
                                        <p:tav tm="100000">
                                          <p:val>
                                            <p:strVal val="#ppt_x"/>
                                          </p:val>
                                        </p:tav>
                                      </p:tavLst>
                                    </p:anim>
                                    <p:anim calcmode="lin" valueType="num">
                                      <p:cBhvr>
                                        <p:cTn id="32" dur="1000" fill="hold"/>
                                        <p:tgtEl>
                                          <p:spTgt spid="4682"/>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46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p:nvPr/>
        </p:nvSpPr>
        <p:spPr>
          <a:xfrm>
            <a:off x="2572229" y="1831622"/>
            <a:ext cx="1014700" cy="1327286"/>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00">
              <a:spcBef>
                <a:spcPct val="20000"/>
              </a:spcBef>
              <a:defRPr/>
            </a:pPr>
            <a:r>
              <a:rPr lang="en-US" sz="8625" dirty="0">
                <a:solidFill>
                  <a:schemeClr val="accent2"/>
                </a:solidFill>
                <a:latin typeface="Impact" panose="020B0806030902050204" pitchFamily="34" charset="0"/>
                <a:cs typeface="+mn-ea"/>
                <a:sym typeface="+mn-lt"/>
              </a:rPr>
              <a:t>01</a:t>
            </a:r>
            <a:endParaRPr lang="en-US" sz="8625" dirty="0">
              <a:solidFill>
                <a:schemeClr val="accent2"/>
              </a:solidFill>
              <a:latin typeface="Impact" panose="020B0806030902050204" pitchFamily="34" charset="0"/>
              <a:cs typeface="+mn-ea"/>
              <a:sym typeface="+mn-lt"/>
            </a:endParaRPr>
          </a:p>
        </p:txBody>
      </p:sp>
      <p:grpSp>
        <p:nvGrpSpPr>
          <p:cNvPr id="2" name="组合 1"/>
          <p:cNvGrpSpPr/>
          <p:nvPr/>
        </p:nvGrpSpPr>
        <p:grpSpPr>
          <a:xfrm>
            <a:off x="3709119" y="2056683"/>
            <a:ext cx="2959006" cy="929135"/>
            <a:chOff x="4937125" y="4724640"/>
            <a:chExt cx="3945341" cy="1238847"/>
          </a:xfrm>
        </p:grpSpPr>
        <p:sp>
          <p:nvSpPr>
            <p:cNvPr id="5" name="文本框 4"/>
            <p:cNvSpPr txBox="1"/>
            <p:nvPr/>
          </p:nvSpPr>
          <p:spPr>
            <a:xfrm>
              <a:off x="4994677" y="5224823"/>
              <a:ext cx="3887789" cy="738664"/>
            </a:xfrm>
            <a:prstGeom prst="rect">
              <a:avLst/>
            </a:prstGeom>
            <a:noFill/>
          </p:spPr>
          <p:txBody>
            <a:bodyPr wrap="square" rtlCol="0">
              <a:spAutoFit/>
              <a:scene3d>
                <a:camera prst="orthographicFront"/>
                <a:lightRig rig="threePt" dir="t"/>
              </a:scene3d>
              <a:sp3d contourW="12700"/>
            </a:bodyPr>
            <a:lstStyle/>
            <a:p>
              <a:pPr algn="dist"/>
              <a:r>
                <a:rPr lang="zh-CN" altLang="en-US" sz="3000" dirty="0">
                  <a:solidFill>
                    <a:schemeClr val="tx1">
                      <a:lumMod val="75000"/>
                      <a:lumOff val="25000"/>
                    </a:schemeClr>
                  </a:solidFill>
                  <a:cs typeface="+mn-ea"/>
                  <a:sym typeface="+mn-lt"/>
                </a:rPr>
                <a:t>财会基本概念</a:t>
              </a:r>
              <a:endParaRPr lang="zh-CN" altLang="en-US" sz="3000" dirty="0">
                <a:solidFill>
                  <a:schemeClr val="tx1">
                    <a:lumMod val="75000"/>
                    <a:lumOff val="25000"/>
                  </a:schemeClr>
                </a:solidFill>
                <a:cs typeface="+mn-ea"/>
                <a:sym typeface="+mn-lt"/>
              </a:endParaRPr>
            </a:p>
          </p:txBody>
        </p:sp>
        <p:sp>
          <p:nvSpPr>
            <p:cNvPr id="6" name="文本框 5"/>
            <p:cNvSpPr txBox="1"/>
            <p:nvPr/>
          </p:nvSpPr>
          <p:spPr>
            <a:xfrm>
              <a:off x="4937125" y="4724640"/>
              <a:ext cx="2581274" cy="615553"/>
            </a:xfrm>
            <a:prstGeom prst="rect">
              <a:avLst/>
            </a:prstGeom>
            <a:noFill/>
          </p:spPr>
          <p:txBody>
            <a:bodyPr wrap="square" rtlCol="0">
              <a:spAutoFit/>
              <a:scene3d>
                <a:camera prst="orthographicFront"/>
                <a:lightRig rig="threePt" dir="t"/>
              </a:scene3d>
              <a:sp3d contourW="12700"/>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solidFill>
                    <a:schemeClr val="tx1">
                      <a:lumMod val="75000"/>
                      <a:lumOff val="25000"/>
                    </a:schemeClr>
                  </a:solidFill>
                  <a:latin typeface="+mn-lt"/>
                  <a:ea typeface="+mn-ea"/>
                  <a:cs typeface="+mn-ea"/>
                  <a:sym typeface="+mn-lt"/>
                </a:rPr>
                <a:t>Part One</a:t>
              </a:r>
              <a:endParaRPr lang="zh-CN" altLang="en-US" sz="2400" dirty="0">
                <a:solidFill>
                  <a:schemeClr val="tx1">
                    <a:lumMod val="75000"/>
                    <a:lumOff val="25000"/>
                  </a:schemeClr>
                </a:solidFill>
                <a:latin typeface="+mn-lt"/>
                <a:ea typeface="+mn-ea"/>
                <a:cs typeface="+mn-ea"/>
                <a:sym typeface="+mn-lt"/>
              </a:endParaRPr>
            </a:p>
          </p:txBody>
        </p:sp>
      </p:grpSp>
      <p:grpSp>
        <p:nvGrpSpPr>
          <p:cNvPr id="11" name="组合 10"/>
          <p:cNvGrpSpPr/>
          <p:nvPr/>
        </p:nvGrpSpPr>
        <p:grpSpPr>
          <a:xfrm>
            <a:off x="1463204" y="1935889"/>
            <a:ext cx="808449" cy="1118751"/>
            <a:chOff x="516665" y="437030"/>
            <a:chExt cx="808449" cy="1118751"/>
          </a:xfrm>
        </p:grpSpPr>
        <p:sp>
          <p:nvSpPr>
            <p:cNvPr id="7" name="椭圆 6"/>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H="1">
            <a:off x="6729527" y="1910260"/>
            <a:ext cx="808449" cy="1118751"/>
            <a:chOff x="516665" y="437030"/>
            <a:chExt cx="808449" cy="1118751"/>
          </a:xfrm>
        </p:grpSpPr>
        <p:sp>
          <p:nvSpPr>
            <p:cNvPr id="26" name="椭圆 25"/>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1259681" cy="369332"/>
          </a:xfrm>
          <a:prstGeom prst="rect">
            <a:avLst/>
          </a:prstGeom>
          <a:noFill/>
        </p:spPr>
        <p:txBody>
          <a:bodyPr wrap="square" rtlCol="0">
            <a:spAutoFit/>
            <a:scene3d>
              <a:camera prst="orthographicFront"/>
              <a:lightRig rig="threePt" dir="t"/>
            </a:scene3d>
            <a:sp3d contourW="12700"/>
          </a:bodyPr>
          <a:lstStyle/>
          <a:p>
            <a:pPr algn="dist"/>
            <a:r>
              <a:rPr lang="zh-CN" altLang="en-US" sz="1800" b="1" dirty="0">
                <a:solidFill>
                  <a:schemeClr val="tx1">
                    <a:lumMod val="85000"/>
                    <a:lumOff val="15000"/>
                  </a:schemeClr>
                </a:solidFill>
                <a:cs typeface="+mn-ea"/>
                <a:sym typeface="+mn-lt"/>
              </a:rPr>
              <a:t>基本概念</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3" name="文本框 12"/>
          <p:cNvSpPr txBox="1"/>
          <p:nvPr/>
        </p:nvSpPr>
        <p:spPr>
          <a:xfrm>
            <a:off x="796777" y="1608180"/>
            <a:ext cx="1107498" cy="600164"/>
          </a:xfrm>
          <a:prstGeom prst="rect">
            <a:avLst/>
          </a:prstGeom>
          <a:noFill/>
        </p:spPr>
        <p:txBody>
          <a:bodyPr wrap="square" rtlCol="0">
            <a:spAutoFit/>
            <a:scene3d>
              <a:camera prst="orthographicFront"/>
              <a:lightRig rig="threePt" dir="t"/>
            </a:scene3d>
            <a:sp3d contourW="25400">
              <a:contourClr>
                <a:srgbClr val="F1AD14"/>
              </a:contourClr>
            </a:sp3d>
          </a:bodyPr>
          <a:lstStyle>
            <a:defPPr>
              <a:defRPr lang="en-US"/>
            </a:defPPr>
            <a:lvl1pPr algn="ctr">
              <a:defRPr sz="2000" b="1">
                <a:solidFill>
                  <a:schemeClr val="bg1"/>
                </a:solidFill>
                <a:effectLst>
                  <a:outerShdw blurRad="88900" dist="38100" dir="5400000" algn="t" rotWithShape="0">
                    <a:prstClr val="black">
                      <a:alpha val="43000"/>
                    </a:prstClr>
                  </a:outerShdw>
                </a:effectLst>
                <a:latin typeface="Century Gothic" panose="020B0502020202020204" pitchFamily="34" charset="0"/>
                <a:cs typeface="Aharoni" panose="02010803020104030203" pitchFamily="2" charset="-79"/>
              </a:defRPr>
            </a:lvl1pPr>
          </a:lstStyle>
          <a:p>
            <a:pPr algn="dist"/>
            <a:r>
              <a:rPr lang="zh-CN" altLang="en-US" sz="3300" dirty="0">
                <a:solidFill>
                  <a:schemeClr val="accent2"/>
                </a:solidFill>
                <a:effectLst/>
                <a:latin typeface="+mn-lt"/>
                <a:cs typeface="+mn-ea"/>
                <a:sym typeface="+mn-lt"/>
              </a:rPr>
              <a:t>财会</a:t>
            </a:r>
            <a:endParaRPr lang="zh-CN" altLang="en-US" sz="3300" dirty="0">
              <a:solidFill>
                <a:schemeClr val="accent2"/>
              </a:solidFill>
              <a:effectLst/>
              <a:latin typeface="+mn-lt"/>
              <a:cs typeface="+mn-ea"/>
              <a:sym typeface="+mn-lt"/>
            </a:endParaRPr>
          </a:p>
        </p:txBody>
      </p:sp>
      <p:grpSp>
        <p:nvGrpSpPr>
          <p:cNvPr id="22" name="组合 21"/>
          <p:cNvGrpSpPr/>
          <p:nvPr/>
        </p:nvGrpSpPr>
        <p:grpSpPr>
          <a:xfrm>
            <a:off x="4893944" y="1746680"/>
            <a:ext cx="3525710" cy="840847"/>
            <a:chOff x="5651499" y="2651515"/>
            <a:chExt cx="4700946" cy="1121130"/>
          </a:xfrm>
        </p:grpSpPr>
        <p:sp>
          <p:nvSpPr>
            <p:cNvPr id="14" name="文本框 13"/>
            <p:cNvSpPr txBox="1"/>
            <p:nvPr/>
          </p:nvSpPr>
          <p:spPr>
            <a:xfrm>
              <a:off x="5651500" y="2651515"/>
              <a:ext cx="3384550" cy="430887"/>
            </a:xfrm>
            <a:prstGeom prst="rect">
              <a:avLst/>
            </a:prstGeom>
            <a:noFill/>
          </p:spPr>
          <p:txBody>
            <a:bodyPr wrap="square" rtlCol="0">
              <a:spAutoFit/>
              <a:scene3d>
                <a:camera prst="orthographicFront"/>
                <a:lightRig rig="threePt" dir="t"/>
              </a:scene3d>
              <a:sp3d contourW="12700"/>
            </a:bodyPr>
            <a:lstStyle/>
            <a:p>
              <a:r>
                <a:rPr lang="zh-CN" altLang="en-US" sz="1500" b="1" dirty="0">
                  <a:solidFill>
                    <a:schemeClr val="accent2"/>
                  </a:solidFill>
                  <a:cs typeface="+mn-ea"/>
                  <a:sym typeface="+mn-lt"/>
                </a:rPr>
                <a:t>财务管理：</a:t>
              </a:r>
              <a:endParaRPr lang="zh-CN" altLang="en-US" sz="1500" b="1" dirty="0">
                <a:solidFill>
                  <a:schemeClr val="accent2"/>
                </a:solidFill>
                <a:cs typeface="+mn-ea"/>
                <a:sym typeface="+mn-lt"/>
              </a:endParaRPr>
            </a:p>
          </p:txBody>
        </p:sp>
        <p:sp>
          <p:nvSpPr>
            <p:cNvPr id="15" name="文本框 14"/>
            <p:cNvSpPr txBox="1"/>
            <p:nvPr/>
          </p:nvSpPr>
          <p:spPr>
            <a:xfrm>
              <a:off x="5651499" y="3062707"/>
              <a:ext cx="4700946" cy="709938"/>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cs typeface="+mn-ea"/>
                  <a:sym typeface="+mn-lt"/>
                </a:rPr>
                <a:t>现金管理、成本管理、费用管理、固定资产管理、应付管理、应收管理、内部控制</a:t>
              </a:r>
              <a:endParaRPr lang="zh-CN" altLang="en-US" sz="1200" dirty="0">
                <a:solidFill>
                  <a:schemeClr val="tx1">
                    <a:lumMod val="85000"/>
                    <a:lumOff val="15000"/>
                  </a:schemeClr>
                </a:solidFill>
                <a:cs typeface="+mn-ea"/>
                <a:sym typeface="+mn-lt"/>
              </a:endParaRPr>
            </a:p>
          </p:txBody>
        </p:sp>
      </p:grpSp>
      <p:grpSp>
        <p:nvGrpSpPr>
          <p:cNvPr id="25" name="组合 24"/>
          <p:cNvGrpSpPr/>
          <p:nvPr/>
        </p:nvGrpSpPr>
        <p:grpSpPr>
          <a:xfrm>
            <a:off x="4893944" y="3116820"/>
            <a:ext cx="3525710" cy="840847"/>
            <a:chOff x="5651499" y="4478370"/>
            <a:chExt cx="4700946" cy="1121130"/>
          </a:xfrm>
        </p:grpSpPr>
        <p:sp>
          <p:nvSpPr>
            <p:cNvPr id="16" name="文本框 15"/>
            <p:cNvSpPr txBox="1"/>
            <p:nvPr/>
          </p:nvSpPr>
          <p:spPr>
            <a:xfrm>
              <a:off x="5651500" y="4478370"/>
              <a:ext cx="3384550" cy="430887"/>
            </a:xfrm>
            <a:prstGeom prst="rect">
              <a:avLst/>
            </a:prstGeom>
            <a:noFill/>
          </p:spPr>
          <p:txBody>
            <a:bodyPr wrap="square" rtlCol="0">
              <a:spAutoFit/>
              <a:scene3d>
                <a:camera prst="orthographicFront"/>
                <a:lightRig rig="threePt" dir="t"/>
              </a:scene3d>
              <a:sp3d contourW="12700"/>
            </a:bodyPr>
            <a:lstStyle/>
            <a:p>
              <a:r>
                <a:rPr lang="zh-CN" altLang="en-US" sz="1500" b="1" dirty="0">
                  <a:solidFill>
                    <a:schemeClr val="accent2"/>
                  </a:solidFill>
                  <a:cs typeface="+mn-ea"/>
                  <a:sym typeface="+mn-lt"/>
                </a:rPr>
                <a:t>会计：</a:t>
              </a:r>
              <a:endParaRPr lang="zh-CN" altLang="en-US" sz="1500" b="1" dirty="0">
                <a:solidFill>
                  <a:schemeClr val="accent2"/>
                </a:solidFill>
                <a:cs typeface="+mn-ea"/>
                <a:sym typeface="+mn-lt"/>
              </a:endParaRPr>
            </a:p>
          </p:txBody>
        </p:sp>
        <p:sp>
          <p:nvSpPr>
            <p:cNvPr id="17" name="文本框 16"/>
            <p:cNvSpPr txBox="1"/>
            <p:nvPr/>
          </p:nvSpPr>
          <p:spPr>
            <a:xfrm>
              <a:off x="5651499" y="4889562"/>
              <a:ext cx="4700946" cy="709938"/>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200" dirty="0">
                  <a:solidFill>
                    <a:schemeClr val="tx1">
                      <a:lumMod val="85000"/>
                      <a:lumOff val="15000"/>
                    </a:schemeClr>
                  </a:solidFill>
                  <a:cs typeface="+mn-ea"/>
                  <a:sym typeface="+mn-lt"/>
                </a:rPr>
                <a:t>对记帐内容的确认（定性）和计量（定量）</a:t>
              </a:r>
              <a:r>
                <a:rPr lang="en-US" altLang="zh-CN" sz="1200" dirty="0">
                  <a:solidFill>
                    <a:schemeClr val="tx1">
                      <a:lumMod val="85000"/>
                      <a:lumOff val="15000"/>
                    </a:schemeClr>
                  </a:solidFill>
                  <a:cs typeface="+mn-ea"/>
                  <a:sym typeface="+mn-lt"/>
                </a:rPr>
                <a:t>--</a:t>
              </a:r>
              <a:r>
                <a:rPr lang="zh-CN" altLang="en-US" sz="1200" dirty="0">
                  <a:solidFill>
                    <a:schemeClr val="tx1">
                      <a:lumMod val="85000"/>
                      <a:lumOff val="15000"/>
                    </a:schemeClr>
                  </a:solidFill>
                  <a:cs typeface="+mn-ea"/>
                  <a:sym typeface="+mn-lt"/>
                </a:rPr>
                <a:t>体现企业管理层意图、对财务状况进行包装</a:t>
              </a:r>
              <a:endParaRPr lang="zh-CN" altLang="en-US" sz="1200" dirty="0">
                <a:solidFill>
                  <a:schemeClr val="tx1">
                    <a:lumMod val="85000"/>
                    <a:lumOff val="15000"/>
                  </a:schemeClr>
                </a:solidFill>
                <a:cs typeface="+mn-ea"/>
                <a:sym typeface="+mn-lt"/>
              </a:endParaRPr>
            </a:p>
          </p:txBody>
        </p:sp>
      </p:grpSp>
      <p:pic>
        <p:nvPicPr>
          <p:cNvPr id="3" name="图片 2"/>
          <p:cNvPicPr>
            <a:picLocks noChangeAspect="1"/>
          </p:cNvPicPr>
          <p:nvPr/>
        </p:nvPicPr>
        <p:blipFill>
          <a:blip r:embed="rId1" cstate="screen"/>
          <a:stretch>
            <a:fillRect/>
          </a:stretch>
        </p:blipFill>
        <p:spPr>
          <a:xfrm>
            <a:off x="1067317" y="1387198"/>
            <a:ext cx="2707510" cy="2707510"/>
          </a:xfrm>
          <a:prstGeom prst="rect">
            <a:avLst/>
          </a:prstGeom>
        </p:spPr>
      </p:pic>
      <p:grpSp>
        <p:nvGrpSpPr>
          <p:cNvPr id="26" name="组合 25"/>
          <p:cNvGrpSpPr/>
          <p:nvPr/>
        </p:nvGrpSpPr>
        <p:grpSpPr>
          <a:xfrm>
            <a:off x="3315305" y="1969994"/>
            <a:ext cx="1525636" cy="1320307"/>
            <a:chOff x="3315305" y="1969994"/>
            <a:chExt cx="1525636" cy="1320307"/>
          </a:xfrm>
        </p:grpSpPr>
        <p:cxnSp>
          <p:nvCxnSpPr>
            <p:cNvPr id="20" name="直接连接符 19"/>
            <p:cNvCxnSpPr/>
            <p:nvPr/>
          </p:nvCxnSpPr>
          <p:spPr>
            <a:xfrm>
              <a:off x="3869487" y="1969994"/>
              <a:ext cx="0" cy="1320307"/>
            </a:xfrm>
            <a:prstGeom prst="line">
              <a:avLst/>
            </a:prstGeom>
            <a:ln w="28575" cap="rnd">
              <a:solidFill>
                <a:srgbClr val="333436"/>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315305" y="2554062"/>
              <a:ext cx="554182" cy="0"/>
            </a:xfrm>
            <a:prstGeom prst="line">
              <a:avLst/>
            </a:prstGeom>
            <a:ln w="19050">
              <a:gradFill flip="none" rotWithShape="1">
                <a:gsLst>
                  <a:gs pos="0">
                    <a:schemeClr val="bg1"/>
                  </a:gs>
                  <a:gs pos="100000">
                    <a:srgbClr val="33343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3892470" y="1969994"/>
              <a:ext cx="948471" cy="0"/>
            </a:xfrm>
            <a:prstGeom prst="line">
              <a:avLst/>
            </a:prstGeom>
            <a:ln w="28575" cap="rnd">
              <a:solidFill>
                <a:srgbClr val="333436"/>
              </a:solidFill>
              <a:roun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3869487" y="3290301"/>
              <a:ext cx="948471" cy="0"/>
            </a:xfrm>
            <a:prstGeom prst="line">
              <a:avLst/>
            </a:prstGeom>
            <a:ln w="28575" cap="rnd">
              <a:solidFill>
                <a:srgbClr val="333436"/>
              </a:solidFill>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1+#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1259681" cy="369332"/>
          </a:xfrm>
          <a:prstGeom prst="rect">
            <a:avLst/>
          </a:prstGeom>
          <a:noFill/>
        </p:spPr>
        <p:txBody>
          <a:bodyPr wrap="square" rtlCol="0">
            <a:spAutoFit/>
            <a:scene3d>
              <a:camera prst="orthographicFront"/>
              <a:lightRig rig="threePt" dir="t"/>
            </a:scene3d>
            <a:sp3d contourW="12700"/>
          </a:bodyPr>
          <a:lstStyle/>
          <a:p>
            <a:pPr algn="dist"/>
            <a:r>
              <a:rPr lang="zh-CN" altLang="en-US" sz="1800" b="1" dirty="0">
                <a:solidFill>
                  <a:schemeClr val="tx1">
                    <a:lumMod val="85000"/>
                    <a:lumOff val="15000"/>
                  </a:schemeClr>
                </a:solidFill>
                <a:cs typeface="+mn-ea"/>
                <a:sym typeface="+mn-lt"/>
              </a:rPr>
              <a:t>基本概念</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26" name="矩形 125"/>
          <p:cNvSpPr/>
          <p:nvPr/>
        </p:nvSpPr>
        <p:spPr>
          <a:xfrm>
            <a:off x="927844" y="1266363"/>
            <a:ext cx="7288310" cy="1386797"/>
          </a:xfrm>
          <a:prstGeom prst="rect">
            <a:avLst/>
          </a:prstGeom>
          <a:solidFill>
            <a:schemeClr val="accent2"/>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27" name="文本框 126"/>
          <p:cNvSpPr txBox="1"/>
          <p:nvPr/>
        </p:nvSpPr>
        <p:spPr>
          <a:xfrm>
            <a:off x="737746" y="716811"/>
            <a:ext cx="4512299" cy="458331"/>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500" dirty="0">
                <a:solidFill>
                  <a:schemeClr val="tx1">
                    <a:lumMod val="85000"/>
                    <a:lumOff val="15000"/>
                  </a:schemeClr>
                </a:solidFill>
                <a:cs typeface="+mn-ea"/>
                <a:sym typeface="+mn-lt"/>
              </a:rPr>
              <a:t>企业利润的确定原则：</a:t>
            </a:r>
            <a:r>
              <a:rPr lang="zh-CN" altLang="en-US" sz="2100" b="1" dirty="0">
                <a:solidFill>
                  <a:schemeClr val="accent2"/>
                </a:solidFill>
                <a:cs typeface="+mn-ea"/>
                <a:sym typeface="+mn-lt"/>
              </a:rPr>
              <a:t>权责发生制</a:t>
            </a:r>
            <a:endParaRPr lang="zh-CN" altLang="en-US" sz="1500" b="1" dirty="0">
              <a:solidFill>
                <a:schemeClr val="accent2"/>
              </a:solidFill>
              <a:cs typeface="+mn-ea"/>
              <a:sym typeface="+mn-lt"/>
            </a:endParaRPr>
          </a:p>
        </p:txBody>
      </p:sp>
      <p:sp>
        <p:nvSpPr>
          <p:cNvPr id="128" name="文本框 127"/>
          <p:cNvSpPr txBox="1"/>
          <p:nvPr/>
        </p:nvSpPr>
        <p:spPr>
          <a:xfrm>
            <a:off x="1149472" y="1463067"/>
            <a:ext cx="6845055" cy="89037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200" dirty="0">
                <a:solidFill>
                  <a:schemeClr val="bg1"/>
                </a:solidFill>
                <a:cs typeface="+mn-ea"/>
                <a:sym typeface="+mn-lt"/>
              </a:rPr>
              <a:t>权责发生制又称应收应付制原则，是指收入和费用的确认应当以实际的发生为标准。</a:t>
            </a:r>
            <a:endParaRPr lang="zh-CN" altLang="en-US" sz="1200" dirty="0">
              <a:solidFill>
                <a:schemeClr val="bg1"/>
              </a:solidFill>
              <a:cs typeface="+mn-ea"/>
              <a:sym typeface="+mn-lt"/>
            </a:endParaRPr>
          </a:p>
          <a:p>
            <a:pPr>
              <a:lnSpc>
                <a:spcPct val="150000"/>
              </a:lnSpc>
            </a:pPr>
            <a:r>
              <a:rPr lang="zh-CN" altLang="en-US" sz="1200" dirty="0">
                <a:solidFill>
                  <a:schemeClr val="bg1"/>
                </a:solidFill>
                <a:cs typeface="+mn-ea"/>
                <a:sym typeface="+mn-lt"/>
              </a:rPr>
              <a:t>也就是说，一切要素的时间确认，特别是收入和费用的时间确认，均以权利已经形成或义务（责任）已经发生为标准。权责发生制是我国企业会计确认、计量和报告的基础。</a:t>
            </a:r>
            <a:endParaRPr lang="zh-CN" altLang="en-US" sz="1200" dirty="0">
              <a:solidFill>
                <a:schemeClr val="bg1"/>
              </a:solidFill>
              <a:cs typeface="+mn-ea"/>
              <a:sym typeface="+mn-lt"/>
            </a:endParaRPr>
          </a:p>
        </p:txBody>
      </p:sp>
      <p:sp>
        <p:nvSpPr>
          <p:cNvPr id="129" name="文本框 128"/>
          <p:cNvSpPr txBox="1"/>
          <p:nvPr/>
        </p:nvSpPr>
        <p:spPr>
          <a:xfrm>
            <a:off x="1544912" y="3924642"/>
            <a:ext cx="2538413" cy="459357"/>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2100" b="1" dirty="0">
                <a:solidFill>
                  <a:schemeClr val="tx1">
                    <a:lumMod val="85000"/>
                    <a:lumOff val="15000"/>
                  </a:schemeClr>
                </a:solidFill>
                <a:cs typeface="+mn-ea"/>
                <a:sym typeface="+mn-lt"/>
              </a:rPr>
              <a:t>资产</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负债</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所有者权益</a:t>
            </a:r>
            <a:endParaRPr lang="zh-CN" altLang="en-US" sz="1500" dirty="0">
              <a:solidFill>
                <a:schemeClr val="tx1">
                  <a:lumMod val="85000"/>
                  <a:lumOff val="15000"/>
                </a:schemeClr>
              </a:solidFill>
              <a:cs typeface="+mn-ea"/>
              <a:sym typeface="+mn-lt"/>
            </a:endParaRPr>
          </a:p>
        </p:txBody>
      </p:sp>
      <p:sp>
        <p:nvSpPr>
          <p:cNvPr id="130" name="文本框 129"/>
          <p:cNvSpPr txBox="1"/>
          <p:nvPr/>
        </p:nvSpPr>
        <p:spPr>
          <a:xfrm>
            <a:off x="5461649" y="3924642"/>
            <a:ext cx="1939067" cy="459357"/>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2100" b="1" dirty="0">
                <a:solidFill>
                  <a:schemeClr val="tx1">
                    <a:lumMod val="85000"/>
                    <a:lumOff val="15000"/>
                  </a:schemeClr>
                </a:solidFill>
                <a:cs typeface="+mn-ea"/>
                <a:sym typeface="+mn-lt"/>
              </a:rPr>
              <a:t>利润</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收入</a:t>
            </a:r>
            <a:r>
              <a:rPr lang="en-US" altLang="zh-CN" sz="1500" dirty="0">
                <a:solidFill>
                  <a:schemeClr val="tx1">
                    <a:lumMod val="85000"/>
                    <a:lumOff val="15000"/>
                  </a:schemeClr>
                </a:solidFill>
                <a:cs typeface="+mn-ea"/>
                <a:sym typeface="+mn-lt"/>
              </a:rPr>
              <a:t>- </a:t>
            </a:r>
            <a:r>
              <a:rPr lang="zh-CN" altLang="en-US" sz="1500" dirty="0">
                <a:solidFill>
                  <a:schemeClr val="tx1">
                    <a:lumMod val="85000"/>
                    <a:lumOff val="15000"/>
                  </a:schemeClr>
                </a:solidFill>
                <a:cs typeface="+mn-ea"/>
                <a:sym typeface="+mn-lt"/>
              </a:rPr>
              <a:t>费用</a:t>
            </a:r>
            <a:endParaRPr lang="zh-CN" altLang="en-US" sz="15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5461649" y="2776099"/>
            <a:ext cx="1247132" cy="922689"/>
          </a:xfrm>
          <a:prstGeom prst="rect">
            <a:avLst/>
          </a:prstGeom>
        </p:spPr>
      </p:pic>
      <p:pic>
        <p:nvPicPr>
          <p:cNvPr id="5" name="图片 4"/>
          <p:cNvPicPr>
            <a:picLocks noChangeAspect="1"/>
          </p:cNvPicPr>
          <p:nvPr/>
        </p:nvPicPr>
        <p:blipFill>
          <a:blip r:embed="rId2" cstate="screen"/>
          <a:stretch>
            <a:fillRect/>
          </a:stretch>
        </p:blipFill>
        <p:spPr>
          <a:xfrm>
            <a:off x="1824403" y="2942396"/>
            <a:ext cx="1169492" cy="9226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left)">
                                      <p:cBhvr>
                                        <p:cTn id="7" dur="500"/>
                                        <p:tgtEl>
                                          <p:spTgt spid="12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randombar(horizontal)">
                                      <p:cBhvr>
                                        <p:cTn id="11" dur="500"/>
                                        <p:tgtEl>
                                          <p:spTgt spid="12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randombar(horizontal)">
                                      <p:cBhvr>
                                        <p:cTn id="14" dur="500"/>
                                        <p:tgtEl>
                                          <p:spTgt spid="1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left)">
                                      <p:cBhvr>
                                        <p:cTn id="24" dur="500"/>
                                        <p:tgtEl>
                                          <p:spTgt spid="12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wipe(left)">
                                      <p:cBhvr>
                                        <p:cTn id="34"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p:bldP spid="128" grpId="0"/>
      <p:bldP spid="129"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1259681" cy="369332"/>
          </a:xfrm>
          <a:prstGeom prst="rect">
            <a:avLst/>
          </a:prstGeom>
          <a:noFill/>
        </p:spPr>
        <p:txBody>
          <a:bodyPr wrap="square" rtlCol="0">
            <a:spAutoFit/>
            <a:scene3d>
              <a:camera prst="orthographicFront"/>
              <a:lightRig rig="threePt" dir="t"/>
            </a:scene3d>
            <a:sp3d contourW="12700"/>
          </a:bodyPr>
          <a:lstStyle/>
          <a:p>
            <a:pPr algn="dist"/>
            <a:r>
              <a:rPr lang="zh-CN" altLang="en-US" sz="1800" b="1" dirty="0">
                <a:solidFill>
                  <a:schemeClr val="tx1">
                    <a:lumMod val="85000"/>
                    <a:lumOff val="15000"/>
                  </a:schemeClr>
                </a:solidFill>
                <a:cs typeface="+mn-ea"/>
                <a:sym typeface="+mn-lt"/>
              </a:rPr>
              <a:t>基本概念</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sp>
        <p:nvSpPr>
          <p:cNvPr id="105" name="文本框 104"/>
          <p:cNvSpPr txBox="1"/>
          <p:nvPr/>
        </p:nvSpPr>
        <p:spPr>
          <a:xfrm>
            <a:off x="4916216" y="1232244"/>
            <a:ext cx="3371662" cy="1323439"/>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3200" b="1" dirty="0">
                <a:solidFill>
                  <a:schemeClr val="accent2"/>
                </a:solidFill>
                <a:cs typeface="+mn-ea"/>
                <a:sym typeface="+mn-lt"/>
              </a:rPr>
              <a:t>有借必有贷</a:t>
            </a:r>
            <a:r>
              <a:rPr lang="en-US" altLang="zh-CN" sz="3200" b="1" dirty="0">
                <a:solidFill>
                  <a:schemeClr val="accent2"/>
                </a:solidFill>
                <a:cs typeface="+mn-ea"/>
                <a:sym typeface="+mn-lt"/>
              </a:rPr>
              <a:t> </a:t>
            </a:r>
            <a:endParaRPr lang="en-US" altLang="zh-CN" sz="3200" b="1" dirty="0">
              <a:solidFill>
                <a:schemeClr val="accent2"/>
              </a:solidFill>
              <a:cs typeface="+mn-ea"/>
              <a:sym typeface="+mn-lt"/>
            </a:endParaRPr>
          </a:p>
          <a:p>
            <a:pPr>
              <a:lnSpc>
                <a:spcPct val="125000"/>
              </a:lnSpc>
            </a:pPr>
            <a:r>
              <a:rPr lang="zh-CN" altLang="en-US" sz="3200" b="1" dirty="0">
                <a:solidFill>
                  <a:schemeClr val="accent2"/>
                </a:solidFill>
                <a:cs typeface="+mn-ea"/>
                <a:sym typeface="+mn-lt"/>
              </a:rPr>
              <a:t>       借贷必相等</a:t>
            </a:r>
            <a:endParaRPr lang="zh-CN" altLang="en-US" sz="3200" b="1" dirty="0">
              <a:solidFill>
                <a:schemeClr val="accent2"/>
              </a:solidFill>
              <a:cs typeface="+mn-ea"/>
              <a:sym typeface="+mn-lt"/>
            </a:endParaRPr>
          </a:p>
        </p:txBody>
      </p:sp>
      <p:sp>
        <p:nvSpPr>
          <p:cNvPr id="106" name="矩形 105"/>
          <p:cNvSpPr/>
          <p:nvPr/>
        </p:nvSpPr>
        <p:spPr bwMode="auto">
          <a:xfrm>
            <a:off x="5053420" y="2751174"/>
            <a:ext cx="2948210" cy="1338828"/>
          </a:xfrm>
          <a:prstGeom prst="rect">
            <a:avLst/>
          </a:prstGeom>
        </p:spPr>
        <p:txBody>
          <a:bodyPr wrap="square">
            <a:spAutoFit/>
            <a:scene3d>
              <a:camera prst="orthographicFront"/>
              <a:lightRig rig="threePt" dir="t"/>
            </a:scene3d>
            <a:sp3d contourW="12700"/>
          </a:bodyPr>
          <a:lstStyle/>
          <a:p>
            <a:pPr>
              <a:lnSpc>
                <a:spcPct val="150000"/>
              </a:lnSpc>
            </a:pPr>
            <a:r>
              <a:rPr lang="zh-CN" altLang="en-US" sz="900" dirty="0">
                <a:solidFill>
                  <a:schemeClr val="tx1">
                    <a:lumMod val="65000"/>
                    <a:lumOff val="35000"/>
                  </a:schemeClr>
                </a:solidFill>
                <a:cs typeface="+mn-ea"/>
                <a:sym typeface="+mn-lt"/>
              </a:rPr>
              <a:t>权责发生制又称应收应付制原则，是指收入和费用的确认应当以实际的发生为标准。</a:t>
            </a:r>
            <a:endParaRPr lang="zh-CN" altLang="en-US" sz="900" dirty="0">
              <a:solidFill>
                <a:schemeClr val="tx1">
                  <a:lumMod val="65000"/>
                  <a:lumOff val="35000"/>
                </a:schemeClr>
              </a:solidFill>
              <a:cs typeface="+mn-ea"/>
              <a:sym typeface="+mn-lt"/>
            </a:endParaRPr>
          </a:p>
          <a:p>
            <a:pPr>
              <a:lnSpc>
                <a:spcPct val="150000"/>
              </a:lnSpc>
            </a:pPr>
            <a:r>
              <a:rPr lang="zh-CN" altLang="en-US" sz="900" dirty="0">
                <a:solidFill>
                  <a:schemeClr val="tx1">
                    <a:lumMod val="65000"/>
                    <a:lumOff val="35000"/>
                  </a:schemeClr>
                </a:solidFill>
                <a:cs typeface="+mn-ea"/>
                <a:sym typeface="+mn-lt"/>
              </a:rPr>
              <a:t>也就是说，一切要素的时间确认，特别是收入和费用的时间确认，均以权利已经形成或义务（责任）已经发生为标准。权责发生制是我国企业会计确认、计量和报告的基础。</a:t>
            </a:r>
            <a:endParaRPr lang="zh-CN" altLang="en-US" sz="900" dirty="0">
              <a:solidFill>
                <a:schemeClr val="tx1">
                  <a:lumMod val="65000"/>
                  <a:lumOff val="3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856122" y="1062318"/>
            <a:ext cx="3455894" cy="34558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anim calcmode="lin" valueType="num">
                                      <p:cBhvr>
                                        <p:cTn id="8" dur="1000" fill="hold"/>
                                        <p:tgtEl>
                                          <p:spTgt spid="105"/>
                                        </p:tgtEl>
                                        <p:attrNameLst>
                                          <p:attrName>ppt_x</p:attrName>
                                        </p:attrNameLst>
                                      </p:cBhvr>
                                      <p:tavLst>
                                        <p:tav tm="0">
                                          <p:val>
                                            <p:strVal val="#ppt_x"/>
                                          </p:val>
                                        </p:tav>
                                        <p:tav tm="100000">
                                          <p:val>
                                            <p:strVal val="#ppt_x"/>
                                          </p:val>
                                        </p:tav>
                                      </p:tavLst>
                                    </p:anim>
                                    <p:anim calcmode="lin" valueType="num">
                                      <p:cBhvr>
                                        <p:cTn id="9" dur="1000" fill="hold"/>
                                        <p:tgtEl>
                                          <p:spTgt spid="10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randombar(horizontal)">
                                      <p:cBhvr>
                                        <p:cTn id="13"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企业财务人员岗位及工作内容</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grpSp>
        <p:nvGrpSpPr>
          <p:cNvPr id="13" name="组合 12"/>
          <p:cNvGrpSpPr/>
          <p:nvPr/>
        </p:nvGrpSpPr>
        <p:grpSpPr>
          <a:xfrm>
            <a:off x="2893371" y="3250144"/>
            <a:ext cx="5646028" cy="1296031"/>
            <a:chOff x="5203477" y="2963934"/>
            <a:chExt cx="7528038" cy="1728041"/>
          </a:xfrm>
        </p:grpSpPr>
        <p:grpSp>
          <p:nvGrpSpPr>
            <p:cNvPr id="14" name="组合 13"/>
            <p:cNvGrpSpPr/>
            <p:nvPr/>
          </p:nvGrpSpPr>
          <p:grpSpPr>
            <a:xfrm>
              <a:off x="5493646" y="3239550"/>
              <a:ext cx="1324818" cy="468000"/>
              <a:chOff x="4660918" y="3239550"/>
              <a:chExt cx="1324818" cy="468000"/>
            </a:xfrm>
          </p:grpSpPr>
          <p:sp>
            <p:nvSpPr>
              <p:cNvPr id="29" name="矩形 28"/>
              <p:cNvSpPr/>
              <p:nvPr/>
            </p:nvSpPr>
            <p:spPr>
              <a:xfrm>
                <a:off x="4663521" y="3239550"/>
                <a:ext cx="1322215" cy="468000"/>
              </a:xfrm>
              <a:prstGeom prst="rect">
                <a:avLst/>
              </a:prstGeom>
              <a:solidFill>
                <a:schemeClr val="accent1"/>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30" name="文本框 29"/>
              <p:cNvSpPr txBox="1"/>
              <p:nvPr/>
            </p:nvSpPr>
            <p:spPr>
              <a:xfrm>
                <a:off x="4660918" y="3273495"/>
                <a:ext cx="1311808" cy="430888"/>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会计主管</a:t>
                </a:r>
                <a:endParaRPr lang="zh-CN" altLang="en-US" sz="1500" b="1" dirty="0">
                  <a:solidFill>
                    <a:schemeClr val="bg1"/>
                  </a:solidFill>
                  <a:cs typeface="+mn-ea"/>
                  <a:sym typeface="+mn-lt"/>
                </a:endParaRPr>
              </a:p>
            </p:txBody>
          </p:sp>
        </p:grpSp>
        <p:grpSp>
          <p:nvGrpSpPr>
            <p:cNvPr id="15" name="组合 14"/>
            <p:cNvGrpSpPr/>
            <p:nvPr/>
          </p:nvGrpSpPr>
          <p:grpSpPr>
            <a:xfrm>
              <a:off x="5494947" y="3967584"/>
              <a:ext cx="1322215" cy="468000"/>
              <a:chOff x="6378915" y="3239550"/>
              <a:chExt cx="1322215" cy="468000"/>
            </a:xfrm>
          </p:grpSpPr>
          <p:sp>
            <p:nvSpPr>
              <p:cNvPr id="27" name="矩形 26"/>
              <p:cNvSpPr/>
              <p:nvPr/>
            </p:nvSpPr>
            <p:spPr>
              <a:xfrm>
                <a:off x="6378916" y="3239550"/>
                <a:ext cx="1322214" cy="468000"/>
              </a:xfrm>
              <a:prstGeom prst="rect">
                <a:avLst/>
              </a:prstGeom>
              <a:solidFill>
                <a:schemeClr val="accent2"/>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28" name="文本框 27"/>
              <p:cNvSpPr txBox="1"/>
              <p:nvPr/>
            </p:nvSpPr>
            <p:spPr>
              <a:xfrm>
                <a:off x="6378915" y="3273495"/>
                <a:ext cx="1311808" cy="430888"/>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财务主管</a:t>
                </a:r>
                <a:endParaRPr lang="zh-CN" altLang="en-US" sz="1500" b="1" dirty="0">
                  <a:solidFill>
                    <a:schemeClr val="bg1"/>
                  </a:solidFill>
                  <a:cs typeface="+mn-ea"/>
                  <a:sym typeface="+mn-lt"/>
                </a:endParaRPr>
              </a:p>
            </p:txBody>
          </p:sp>
        </p:grpSp>
        <p:grpSp>
          <p:nvGrpSpPr>
            <p:cNvPr id="16" name="组合 15"/>
            <p:cNvGrpSpPr/>
            <p:nvPr/>
          </p:nvGrpSpPr>
          <p:grpSpPr>
            <a:xfrm>
              <a:off x="7280947" y="3232326"/>
              <a:ext cx="1322213" cy="468000"/>
              <a:chOff x="9880311" y="1776258"/>
              <a:chExt cx="1322213" cy="468000"/>
            </a:xfrm>
          </p:grpSpPr>
          <p:sp>
            <p:nvSpPr>
              <p:cNvPr id="25" name="矩形 24"/>
              <p:cNvSpPr/>
              <p:nvPr/>
            </p:nvSpPr>
            <p:spPr>
              <a:xfrm>
                <a:off x="9880311" y="1776258"/>
                <a:ext cx="1322213" cy="468000"/>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26" name="文本框 25"/>
              <p:cNvSpPr txBox="1"/>
              <p:nvPr/>
            </p:nvSpPr>
            <p:spPr>
              <a:xfrm>
                <a:off x="9882911" y="1810205"/>
                <a:ext cx="1311807" cy="430888"/>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财务经理</a:t>
                </a:r>
                <a:endParaRPr lang="zh-CN" altLang="en-US" sz="1500" b="1" dirty="0">
                  <a:solidFill>
                    <a:schemeClr val="bg1"/>
                  </a:solidFill>
                  <a:cs typeface="+mn-ea"/>
                  <a:sym typeface="+mn-lt"/>
                </a:endParaRPr>
              </a:p>
            </p:txBody>
          </p:sp>
        </p:grpSp>
        <p:grpSp>
          <p:nvGrpSpPr>
            <p:cNvPr id="17" name="组合 16"/>
            <p:cNvGrpSpPr/>
            <p:nvPr/>
          </p:nvGrpSpPr>
          <p:grpSpPr>
            <a:xfrm>
              <a:off x="7280947" y="3960362"/>
              <a:ext cx="1322215" cy="468000"/>
              <a:chOff x="11595704" y="1776259"/>
              <a:chExt cx="1322215" cy="468000"/>
            </a:xfrm>
          </p:grpSpPr>
          <p:sp>
            <p:nvSpPr>
              <p:cNvPr id="23" name="矩形 22"/>
              <p:cNvSpPr/>
              <p:nvPr/>
            </p:nvSpPr>
            <p:spPr>
              <a:xfrm>
                <a:off x="11595704" y="1776259"/>
                <a:ext cx="1322215" cy="468000"/>
              </a:xfrm>
              <a:prstGeom prst="rect">
                <a:avLst/>
              </a:prstGeom>
              <a:solidFill>
                <a:schemeClr val="accent4"/>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24" name="文本框 23"/>
              <p:cNvSpPr txBox="1"/>
              <p:nvPr/>
            </p:nvSpPr>
            <p:spPr>
              <a:xfrm>
                <a:off x="11600906" y="1810206"/>
                <a:ext cx="1311806" cy="430888"/>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财务总监</a:t>
                </a:r>
                <a:endParaRPr lang="zh-CN" altLang="en-US" sz="1500" b="1" dirty="0">
                  <a:solidFill>
                    <a:schemeClr val="bg1"/>
                  </a:solidFill>
                  <a:cs typeface="+mn-ea"/>
                  <a:sym typeface="+mn-lt"/>
                </a:endParaRPr>
              </a:p>
            </p:txBody>
          </p:sp>
        </p:grpSp>
        <p:sp>
          <p:nvSpPr>
            <p:cNvPr id="18" name="文本框 17"/>
            <p:cNvSpPr txBox="1"/>
            <p:nvPr/>
          </p:nvSpPr>
          <p:spPr>
            <a:xfrm>
              <a:off x="9004665" y="3367511"/>
              <a:ext cx="188513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企业内部管理</a:t>
              </a:r>
              <a:endParaRPr lang="zh-CN" altLang="en-US" sz="1200" dirty="0">
                <a:solidFill>
                  <a:schemeClr val="tx1">
                    <a:lumMod val="85000"/>
                    <a:lumOff val="15000"/>
                  </a:schemeClr>
                </a:solidFill>
                <a:cs typeface="+mn-ea"/>
                <a:sym typeface="+mn-lt"/>
              </a:endParaRPr>
            </a:p>
          </p:txBody>
        </p:sp>
        <p:sp>
          <p:nvSpPr>
            <p:cNvPr id="19" name="文本框 18"/>
            <p:cNvSpPr txBox="1"/>
            <p:nvPr/>
          </p:nvSpPr>
          <p:spPr>
            <a:xfrm>
              <a:off x="9004667" y="3851583"/>
              <a:ext cx="1779920"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税务</a:t>
              </a:r>
              <a:endParaRPr lang="zh-CN" altLang="en-US" sz="1200" dirty="0">
                <a:solidFill>
                  <a:schemeClr val="tx1">
                    <a:lumMod val="85000"/>
                    <a:lumOff val="15000"/>
                  </a:schemeClr>
                </a:solidFill>
                <a:cs typeface="+mn-ea"/>
                <a:sym typeface="+mn-lt"/>
              </a:endParaRPr>
            </a:p>
          </p:txBody>
        </p:sp>
        <p:sp>
          <p:nvSpPr>
            <p:cNvPr id="20" name="文本框 19"/>
            <p:cNvSpPr txBox="1"/>
            <p:nvPr/>
          </p:nvSpPr>
          <p:spPr>
            <a:xfrm>
              <a:off x="10951595" y="3266272"/>
              <a:ext cx="1779920"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工商</a:t>
              </a:r>
              <a:endParaRPr lang="zh-CN" altLang="en-US" sz="1200" dirty="0">
                <a:solidFill>
                  <a:schemeClr val="tx1">
                    <a:lumMod val="85000"/>
                    <a:lumOff val="15000"/>
                  </a:schemeClr>
                </a:solidFill>
                <a:cs typeface="+mn-ea"/>
                <a:sym typeface="+mn-lt"/>
              </a:endParaRPr>
            </a:p>
          </p:txBody>
        </p:sp>
        <p:sp>
          <p:nvSpPr>
            <p:cNvPr id="21" name="文本框 20"/>
            <p:cNvSpPr txBox="1"/>
            <p:nvPr/>
          </p:nvSpPr>
          <p:spPr>
            <a:xfrm>
              <a:off x="10951595" y="3750342"/>
              <a:ext cx="1779920"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银行</a:t>
              </a:r>
              <a:endParaRPr lang="zh-CN" altLang="en-US" sz="1200" dirty="0">
                <a:solidFill>
                  <a:schemeClr val="tx1">
                    <a:lumMod val="85000"/>
                    <a:lumOff val="15000"/>
                  </a:schemeClr>
                </a:solidFill>
                <a:cs typeface="+mn-ea"/>
                <a:sym typeface="+mn-lt"/>
              </a:endParaRPr>
            </a:p>
          </p:txBody>
        </p:sp>
        <p:sp>
          <p:nvSpPr>
            <p:cNvPr id="22" name="矩形 21"/>
            <p:cNvSpPr/>
            <p:nvPr/>
          </p:nvSpPr>
          <p:spPr>
            <a:xfrm>
              <a:off x="5203477" y="2963934"/>
              <a:ext cx="7006891" cy="1728041"/>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grpSp>
        <p:nvGrpSpPr>
          <p:cNvPr id="31" name="组合 30"/>
          <p:cNvGrpSpPr/>
          <p:nvPr/>
        </p:nvGrpSpPr>
        <p:grpSpPr>
          <a:xfrm>
            <a:off x="1268085" y="1121558"/>
            <a:ext cx="1443296" cy="1296031"/>
            <a:chOff x="890086" y="2485638"/>
            <a:chExt cx="1924394" cy="1728041"/>
          </a:xfrm>
        </p:grpSpPr>
        <p:sp>
          <p:nvSpPr>
            <p:cNvPr id="32" name="矩形 31"/>
            <p:cNvSpPr/>
            <p:nvPr/>
          </p:nvSpPr>
          <p:spPr>
            <a:xfrm>
              <a:off x="1169858" y="2656838"/>
              <a:ext cx="1322214" cy="468000"/>
            </a:xfrm>
            <a:prstGeom prst="rect">
              <a:avLst/>
            </a:prstGeom>
            <a:solidFill>
              <a:schemeClr val="accent2"/>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33" name="文本框 32"/>
            <p:cNvSpPr txBox="1"/>
            <p:nvPr/>
          </p:nvSpPr>
          <p:spPr>
            <a:xfrm>
              <a:off x="1162051" y="2690784"/>
              <a:ext cx="1311808" cy="430887"/>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出纳</a:t>
              </a:r>
              <a:endParaRPr lang="zh-CN" altLang="en-US" sz="1500" b="1" dirty="0">
                <a:solidFill>
                  <a:schemeClr val="bg1"/>
                </a:solidFill>
                <a:cs typeface="+mn-ea"/>
                <a:sym typeface="+mn-lt"/>
              </a:endParaRPr>
            </a:p>
          </p:txBody>
        </p:sp>
        <p:sp>
          <p:nvSpPr>
            <p:cNvPr id="34" name="文本框 33"/>
            <p:cNvSpPr txBox="1"/>
            <p:nvPr/>
          </p:nvSpPr>
          <p:spPr>
            <a:xfrm>
              <a:off x="1134213" y="3271695"/>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现金出纳</a:t>
              </a:r>
              <a:endParaRPr lang="zh-CN" altLang="en-US" sz="1200" dirty="0">
                <a:solidFill>
                  <a:schemeClr val="tx1">
                    <a:lumMod val="85000"/>
                    <a:lumOff val="15000"/>
                  </a:schemeClr>
                </a:solidFill>
                <a:cs typeface="+mn-ea"/>
                <a:sym typeface="+mn-lt"/>
              </a:endParaRPr>
            </a:p>
          </p:txBody>
        </p:sp>
        <p:sp>
          <p:nvSpPr>
            <p:cNvPr id="35" name="文本框 34"/>
            <p:cNvSpPr txBox="1"/>
            <p:nvPr/>
          </p:nvSpPr>
          <p:spPr>
            <a:xfrm>
              <a:off x="1134213" y="3755767"/>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银行出纳</a:t>
              </a:r>
              <a:endParaRPr lang="zh-CN" altLang="en-US" sz="1200" dirty="0">
                <a:solidFill>
                  <a:schemeClr val="tx1">
                    <a:lumMod val="85000"/>
                    <a:lumOff val="15000"/>
                  </a:schemeClr>
                </a:solidFill>
                <a:cs typeface="+mn-ea"/>
                <a:sym typeface="+mn-lt"/>
              </a:endParaRPr>
            </a:p>
          </p:txBody>
        </p:sp>
        <p:sp>
          <p:nvSpPr>
            <p:cNvPr id="36" name="矩形 35"/>
            <p:cNvSpPr/>
            <p:nvPr/>
          </p:nvSpPr>
          <p:spPr>
            <a:xfrm>
              <a:off x="890086" y="2485638"/>
              <a:ext cx="1924394" cy="1728041"/>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grpSp>
        <p:nvGrpSpPr>
          <p:cNvPr id="37" name="组合 36"/>
          <p:cNvGrpSpPr/>
          <p:nvPr/>
        </p:nvGrpSpPr>
        <p:grpSpPr>
          <a:xfrm>
            <a:off x="1268085" y="2531382"/>
            <a:ext cx="1443296" cy="2014793"/>
            <a:chOff x="2971456" y="2493590"/>
            <a:chExt cx="1924394" cy="2686390"/>
          </a:xfrm>
        </p:grpSpPr>
        <p:sp>
          <p:nvSpPr>
            <p:cNvPr id="38" name="矩形 37"/>
            <p:cNvSpPr/>
            <p:nvPr/>
          </p:nvSpPr>
          <p:spPr>
            <a:xfrm>
              <a:off x="3277366" y="2656838"/>
              <a:ext cx="1322214" cy="468000"/>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1">
                <a:cs typeface="+mn-ea"/>
                <a:sym typeface="+mn-lt"/>
              </a:endParaRPr>
            </a:p>
          </p:txBody>
        </p:sp>
        <p:sp>
          <p:nvSpPr>
            <p:cNvPr id="39" name="文本框 38"/>
            <p:cNvSpPr txBox="1"/>
            <p:nvPr/>
          </p:nvSpPr>
          <p:spPr>
            <a:xfrm>
              <a:off x="3272161" y="2690784"/>
              <a:ext cx="1311808" cy="430887"/>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bg1"/>
                  </a:solidFill>
                  <a:cs typeface="+mn-ea"/>
                  <a:sym typeface="+mn-lt"/>
                </a:rPr>
                <a:t>会计</a:t>
              </a:r>
              <a:endParaRPr lang="zh-CN" altLang="en-US" sz="1500" b="1" dirty="0">
                <a:solidFill>
                  <a:schemeClr val="bg1"/>
                </a:solidFill>
                <a:cs typeface="+mn-ea"/>
                <a:sym typeface="+mn-lt"/>
              </a:endParaRPr>
            </a:p>
          </p:txBody>
        </p:sp>
        <p:sp>
          <p:nvSpPr>
            <p:cNvPr id="40" name="文本框 39"/>
            <p:cNvSpPr txBox="1"/>
            <p:nvPr/>
          </p:nvSpPr>
          <p:spPr>
            <a:xfrm>
              <a:off x="3268445" y="3271635"/>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核算会计</a:t>
              </a:r>
              <a:endParaRPr lang="zh-CN" altLang="en-US" sz="1200" dirty="0">
                <a:solidFill>
                  <a:schemeClr val="tx1">
                    <a:lumMod val="85000"/>
                    <a:lumOff val="15000"/>
                  </a:schemeClr>
                </a:solidFill>
                <a:cs typeface="+mn-ea"/>
                <a:sym typeface="+mn-lt"/>
              </a:endParaRPr>
            </a:p>
          </p:txBody>
        </p:sp>
        <p:sp>
          <p:nvSpPr>
            <p:cNvPr id="41" name="文本框 40"/>
            <p:cNvSpPr txBox="1"/>
            <p:nvPr/>
          </p:nvSpPr>
          <p:spPr>
            <a:xfrm>
              <a:off x="3268445" y="3755707"/>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成本会计</a:t>
              </a:r>
              <a:endParaRPr lang="zh-CN" altLang="en-US" sz="1200" dirty="0">
                <a:solidFill>
                  <a:schemeClr val="tx1">
                    <a:lumMod val="85000"/>
                    <a:lumOff val="15000"/>
                  </a:schemeClr>
                </a:solidFill>
                <a:cs typeface="+mn-ea"/>
                <a:sym typeface="+mn-lt"/>
              </a:endParaRPr>
            </a:p>
          </p:txBody>
        </p:sp>
        <p:sp>
          <p:nvSpPr>
            <p:cNvPr id="42" name="文本框 41"/>
            <p:cNvSpPr txBox="1"/>
            <p:nvPr/>
          </p:nvSpPr>
          <p:spPr>
            <a:xfrm>
              <a:off x="3268445" y="4239779"/>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记账会计</a:t>
              </a:r>
              <a:endParaRPr lang="zh-CN" altLang="en-US" sz="1200" dirty="0">
                <a:solidFill>
                  <a:schemeClr val="tx1">
                    <a:lumMod val="85000"/>
                    <a:lumOff val="15000"/>
                  </a:schemeClr>
                </a:solidFill>
                <a:cs typeface="+mn-ea"/>
                <a:sym typeface="+mn-lt"/>
              </a:endParaRPr>
            </a:p>
          </p:txBody>
        </p:sp>
        <p:sp>
          <p:nvSpPr>
            <p:cNvPr id="43" name="文本框 42"/>
            <p:cNvSpPr txBox="1"/>
            <p:nvPr/>
          </p:nvSpPr>
          <p:spPr>
            <a:xfrm>
              <a:off x="3268445" y="4723850"/>
              <a:ext cx="1573069" cy="369332"/>
            </a:xfrm>
            <a:prstGeom prst="rect">
              <a:avLst/>
            </a:prstGeom>
            <a:noFill/>
          </p:spPr>
          <p:txBody>
            <a:bodyPr wrap="square" rtlCol="0">
              <a:spAutoFit/>
              <a:scene3d>
                <a:camera prst="orthographicFront"/>
                <a:lightRig rig="threePt" dir="t"/>
              </a:scene3d>
              <a:sp3d contourW="12700"/>
            </a:bodyPr>
            <a:lstStyle/>
            <a:p>
              <a:pPr marL="257175" indent="-257175">
                <a:buFont typeface="Wingdings" panose="05000000000000000000" pitchFamily="2" charset="2"/>
                <a:buChar char="l"/>
              </a:pPr>
              <a:r>
                <a:rPr lang="zh-CN" altLang="en-US" sz="1200" dirty="0">
                  <a:solidFill>
                    <a:schemeClr val="tx1">
                      <a:lumMod val="85000"/>
                      <a:lumOff val="15000"/>
                    </a:schemeClr>
                  </a:solidFill>
                  <a:cs typeface="+mn-ea"/>
                  <a:sym typeface="+mn-lt"/>
                </a:rPr>
                <a:t>往来会计</a:t>
              </a:r>
              <a:endParaRPr lang="zh-CN" altLang="en-US" sz="1200" dirty="0">
                <a:solidFill>
                  <a:schemeClr val="tx1">
                    <a:lumMod val="85000"/>
                    <a:lumOff val="15000"/>
                  </a:schemeClr>
                </a:solidFill>
                <a:cs typeface="+mn-ea"/>
                <a:sym typeface="+mn-lt"/>
              </a:endParaRPr>
            </a:p>
          </p:txBody>
        </p:sp>
        <p:sp>
          <p:nvSpPr>
            <p:cNvPr id="44" name="矩形 43"/>
            <p:cNvSpPr/>
            <p:nvPr/>
          </p:nvSpPr>
          <p:spPr>
            <a:xfrm>
              <a:off x="2971456" y="2493590"/>
              <a:ext cx="1924394" cy="2686390"/>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pic>
        <p:nvPicPr>
          <p:cNvPr id="3" name="图片 2"/>
          <p:cNvPicPr>
            <a:picLocks noChangeAspect="1"/>
          </p:cNvPicPr>
          <p:nvPr/>
        </p:nvPicPr>
        <p:blipFill>
          <a:blip r:embed="rId1" cstate="screen"/>
          <a:stretch>
            <a:fillRect/>
          </a:stretch>
        </p:blipFill>
        <p:spPr>
          <a:xfrm>
            <a:off x="3811082" y="1224404"/>
            <a:ext cx="3347033" cy="20401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up)">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p:nvPr/>
        </p:nvSpPr>
        <p:spPr>
          <a:xfrm>
            <a:off x="2504902" y="1831622"/>
            <a:ext cx="1149354" cy="1327286"/>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00">
              <a:spcBef>
                <a:spcPct val="20000"/>
              </a:spcBef>
              <a:defRPr/>
            </a:pPr>
            <a:r>
              <a:rPr lang="en-US" sz="8625" dirty="0">
                <a:solidFill>
                  <a:schemeClr val="accent2"/>
                </a:solidFill>
                <a:latin typeface="Impact" panose="020B0806030902050204" pitchFamily="34" charset="0"/>
                <a:cs typeface="+mn-ea"/>
                <a:sym typeface="+mn-lt"/>
              </a:rPr>
              <a:t>02</a:t>
            </a:r>
            <a:endParaRPr lang="en-US" sz="8625" dirty="0">
              <a:solidFill>
                <a:schemeClr val="accent2"/>
              </a:solidFill>
              <a:latin typeface="Impact" panose="020B0806030902050204" pitchFamily="34" charset="0"/>
              <a:cs typeface="+mn-ea"/>
              <a:sym typeface="+mn-lt"/>
            </a:endParaRPr>
          </a:p>
        </p:txBody>
      </p:sp>
      <p:grpSp>
        <p:nvGrpSpPr>
          <p:cNvPr id="2" name="组合 1"/>
          <p:cNvGrpSpPr/>
          <p:nvPr/>
        </p:nvGrpSpPr>
        <p:grpSpPr>
          <a:xfrm>
            <a:off x="3709119" y="2056683"/>
            <a:ext cx="2959006" cy="929135"/>
            <a:chOff x="4937125" y="4724640"/>
            <a:chExt cx="3945341" cy="1238847"/>
          </a:xfrm>
        </p:grpSpPr>
        <p:sp>
          <p:nvSpPr>
            <p:cNvPr id="5" name="文本框 4"/>
            <p:cNvSpPr txBox="1"/>
            <p:nvPr/>
          </p:nvSpPr>
          <p:spPr>
            <a:xfrm>
              <a:off x="4994677" y="5224823"/>
              <a:ext cx="3887789" cy="738664"/>
            </a:xfrm>
            <a:prstGeom prst="rect">
              <a:avLst/>
            </a:prstGeom>
            <a:noFill/>
          </p:spPr>
          <p:txBody>
            <a:bodyPr wrap="square" rtlCol="0">
              <a:spAutoFit/>
              <a:scene3d>
                <a:camera prst="orthographicFront"/>
                <a:lightRig rig="threePt" dir="t"/>
              </a:scene3d>
              <a:sp3d contourW="12700"/>
            </a:bodyPr>
            <a:lstStyle/>
            <a:p>
              <a:pPr algn="dist"/>
              <a:r>
                <a:rPr lang="zh-CN" altLang="en-US" sz="3000" dirty="0">
                  <a:solidFill>
                    <a:schemeClr val="tx1">
                      <a:lumMod val="75000"/>
                      <a:lumOff val="25000"/>
                    </a:schemeClr>
                  </a:solidFill>
                  <a:cs typeface="+mn-ea"/>
                  <a:sym typeface="+mn-lt"/>
                </a:rPr>
                <a:t>财务报表</a:t>
              </a:r>
              <a:endParaRPr lang="zh-CN" altLang="en-US" sz="3000" dirty="0">
                <a:solidFill>
                  <a:schemeClr val="tx1">
                    <a:lumMod val="75000"/>
                    <a:lumOff val="25000"/>
                  </a:schemeClr>
                </a:solidFill>
                <a:cs typeface="+mn-ea"/>
                <a:sym typeface="+mn-lt"/>
              </a:endParaRPr>
            </a:p>
          </p:txBody>
        </p:sp>
        <p:sp>
          <p:nvSpPr>
            <p:cNvPr id="6" name="文本框 5"/>
            <p:cNvSpPr txBox="1"/>
            <p:nvPr/>
          </p:nvSpPr>
          <p:spPr>
            <a:xfrm>
              <a:off x="4937125" y="4724640"/>
              <a:ext cx="2581274" cy="615553"/>
            </a:xfrm>
            <a:prstGeom prst="rect">
              <a:avLst/>
            </a:prstGeom>
            <a:noFill/>
          </p:spPr>
          <p:txBody>
            <a:bodyPr wrap="square" rtlCol="0">
              <a:spAutoFit/>
              <a:scene3d>
                <a:camera prst="orthographicFront"/>
                <a:lightRig rig="threePt" dir="t"/>
              </a:scene3d>
              <a:sp3d contourW="12700"/>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solidFill>
                    <a:schemeClr val="tx1">
                      <a:lumMod val="75000"/>
                      <a:lumOff val="25000"/>
                    </a:schemeClr>
                  </a:solidFill>
                  <a:latin typeface="+mn-lt"/>
                  <a:ea typeface="+mn-ea"/>
                  <a:cs typeface="+mn-ea"/>
                  <a:sym typeface="+mn-lt"/>
                </a:rPr>
                <a:t>Part Two</a:t>
              </a:r>
              <a:endParaRPr lang="zh-CN" altLang="en-US" sz="2400" dirty="0">
                <a:solidFill>
                  <a:schemeClr val="tx1">
                    <a:lumMod val="75000"/>
                    <a:lumOff val="25000"/>
                  </a:schemeClr>
                </a:solidFill>
                <a:latin typeface="+mn-lt"/>
                <a:ea typeface="+mn-ea"/>
                <a:cs typeface="+mn-ea"/>
                <a:sym typeface="+mn-lt"/>
              </a:endParaRPr>
            </a:p>
          </p:txBody>
        </p:sp>
      </p:grpSp>
      <p:grpSp>
        <p:nvGrpSpPr>
          <p:cNvPr id="11" name="组合 10"/>
          <p:cNvGrpSpPr/>
          <p:nvPr/>
        </p:nvGrpSpPr>
        <p:grpSpPr>
          <a:xfrm>
            <a:off x="1463204" y="1935889"/>
            <a:ext cx="808449" cy="1118751"/>
            <a:chOff x="516665" y="437030"/>
            <a:chExt cx="808449" cy="1118751"/>
          </a:xfrm>
        </p:grpSpPr>
        <p:sp>
          <p:nvSpPr>
            <p:cNvPr id="7" name="椭圆 6"/>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H="1">
            <a:off x="6729527" y="1910260"/>
            <a:ext cx="808449" cy="1118751"/>
            <a:chOff x="516665" y="437030"/>
            <a:chExt cx="808449" cy="1118751"/>
          </a:xfrm>
        </p:grpSpPr>
        <p:sp>
          <p:nvSpPr>
            <p:cNvPr id="26" name="椭圆 25"/>
            <p:cNvSpPr/>
            <p:nvPr/>
          </p:nvSpPr>
          <p:spPr>
            <a:xfrm>
              <a:off x="906007" y="437030"/>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6199" y="1248934"/>
              <a:ext cx="306847" cy="306847"/>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16665" y="873251"/>
              <a:ext cx="211210" cy="211210"/>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0333" y="843222"/>
              <a:ext cx="127555" cy="127555"/>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flipV="1">
              <a:off x="1251155" y="733142"/>
              <a:ext cx="73959" cy="73959"/>
            </a:xfrm>
            <a:prstGeom prst="ellipse">
              <a:avLst/>
            </a:prstGeom>
            <a:solidFill>
              <a:srgbClr val="009D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12904" y="238029"/>
            <a:ext cx="3867656"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chemeClr val="tx1">
                    <a:lumMod val="85000"/>
                    <a:lumOff val="15000"/>
                  </a:schemeClr>
                </a:solidFill>
                <a:cs typeface="+mn-ea"/>
                <a:sym typeface="+mn-lt"/>
              </a:rPr>
              <a:t>财务报表概述</a:t>
            </a:r>
            <a:endParaRPr lang="zh-CN" altLang="en-US" sz="1800" b="1" dirty="0">
              <a:solidFill>
                <a:schemeClr val="tx1">
                  <a:lumMod val="85000"/>
                  <a:lumOff val="15000"/>
                </a:schemeClr>
              </a:solidFill>
              <a:cs typeface="+mn-ea"/>
              <a:sym typeface="+mn-lt"/>
            </a:endParaRPr>
          </a:p>
        </p:txBody>
      </p:sp>
      <p:grpSp>
        <p:nvGrpSpPr>
          <p:cNvPr id="12" name="组合 11"/>
          <p:cNvGrpSpPr/>
          <p:nvPr/>
        </p:nvGrpSpPr>
        <p:grpSpPr>
          <a:xfrm rot="18900000">
            <a:off x="335882" y="319368"/>
            <a:ext cx="180545" cy="183569"/>
            <a:chOff x="2413000" y="4095750"/>
            <a:chExt cx="1327150" cy="1349375"/>
          </a:xfrm>
        </p:grpSpPr>
        <p:sp>
          <p:nvSpPr>
            <p:cNvPr id="8" name="矩形 7"/>
            <p:cNvSpPr/>
            <p:nvPr/>
          </p:nvSpPr>
          <p:spPr>
            <a:xfrm>
              <a:off x="2413000" y="4095750"/>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 name="矩形 8"/>
            <p:cNvSpPr/>
            <p:nvPr/>
          </p:nvSpPr>
          <p:spPr>
            <a:xfrm>
              <a:off x="3143250" y="4095750"/>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0" name="矩形 9"/>
            <p:cNvSpPr/>
            <p:nvPr/>
          </p:nvSpPr>
          <p:spPr>
            <a:xfrm>
              <a:off x="2413000" y="4848225"/>
              <a:ext cx="596900" cy="596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1" name="矩形 10"/>
            <p:cNvSpPr/>
            <p:nvPr/>
          </p:nvSpPr>
          <p:spPr>
            <a:xfrm>
              <a:off x="3143250" y="4848225"/>
              <a:ext cx="5969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cs typeface="+mn-ea"/>
                <a:sym typeface="+mn-lt"/>
              </a:endParaRPr>
            </a:p>
          </p:txBody>
        </p:sp>
      </p:grpSp>
      <p:grpSp>
        <p:nvGrpSpPr>
          <p:cNvPr id="91" name="组合 90"/>
          <p:cNvGrpSpPr/>
          <p:nvPr/>
        </p:nvGrpSpPr>
        <p:grpSpPr>
          <a:xfrm>
            <a:off x="1119488" y="3464583"/>
            <a:ext cx="1877178" cy="978693"/>
            <a:chOff x="1900823" y="4457700"/>
            <a:chExt cx="2502902" cy="1304925"/>
          </a:xfrm>
        </p:grpSpPr>
        <p:sp>
          <p:nvSpPr>
            <p:cNvPr id="92" name="矩形 91"/>
            <p:cNvSpPr/>
            <p:nvPr/>
          </p:nvSpPr>
          <p:spPr>
            <a:xfrm>
              <a:off x="1900823" y="4457700"/>
              <a:ext cx="2502902" cy="1304925"/>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3" name="文本框 92"/>
            <p:cNvSpPr txBox="1"/>
            <p:nvPr/>
          </p:nvSpPr>
          <p:spPr>
            <a:xfrm flipH="1">
              <a:off x="2324100" y="4597370"/>
              <a:ext cx="1656347" cy="1046439"/>
            </a:xfrm>
            <a:prstGeom prst="rect">
              <a:avLst/>
            </a:prstGeom>
            <a:noFill/>
          </p:spPr>
          <p:txBody>
            <a:bodyPr wrap="square" rtlCol="0">
              <a:spAutoFit/>
              <a:scene3d>
                <a:camera prst="orthographicFront"/>
                <a:lightRig rig="threePt" dir="t"/>
              </a:scene3d>
              <a:sp3d contourW="12700"/>
            </a:bodyPr>
            <a:lstStyle/>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资产</a:t>
              </a:r>
              <a:endParaRPr lang="zh-CN" altLang="en-US" sz="1200" dirty="0">
                <a:solidFill>
                  <a:schemeClr val="tx1">
                    <a:lumMod val="85000"/>
                    <a:lumOff val="15000"/>
                  </a:schemeClr>
                </a:solidFill>
                <a:cs typeface="+mn-ea"/>
                <a:sym typeface="+mn-lt"/>
              </a:endParaRPr>
            </a:p>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负债</a:t>
              </a:r>
              <a:endParaRPr lang="zh-CN" altLang="en-US" sz="1200" dirty="0">
                <a:solidFill>
                  <a:schemeClr val="tx1">
                    <a:lumMod val="85000"/>
                    <a:lumOff val="15000"/>
                  </a:schemeClr>
                </a:solidFill>
                <a:cs typeface="+mn-ea"/>
                <a:sym typeface="+mn-lt"/>
              </a:endParaRPr>
            </a:p>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所有者权益</a:t>
              </a:r>
              <a:endParaRPr lang="zh-CN" altLang="en-US" sz="1200" dirty="0">
                <a:solidFill>
                  <a:schemeClr val="tx1">
                    <a:lumMod val="85000"/>
                    <a:lumOff val="15000"/>
                  </a:schemeClr>
                </a:solidFill>
                <a:cs typeface="+mn-ea"/>
                <a:sym typeface="+mn-lt"/>
              </a:endParaRPr>
            </a:p>
          </p:txBody>
        </p:sp>
      </p:grpSp>
      <p:grpSp>
        <p:nvGrpSpPr>
          <p:cNvPr id="94" name="组合 93"/>
          <p:cNvGrpSpPr/>
          <p:nvPr/>
        </p:nvGrpSpPr>
        <p:grpSpPr>
          <a:xfrm>
            <a:off x="3541972" y="3463531"/>
            <a:ext cx="1877177" cy="978694"/>
            <a:chOff x="4844549" y="4457700"/>
            <a:chExt cx="2502902" cy="1304925"/>
          </a:xfrm>
        </p:grpSpPr>
        <p:sp>
          <p:nvSpPr>
            <p:cNvPr id="95" name="矩形 94"/>
            <p:cNvSpPr/>
            <p:nvPr/>
          </p:nvSpPr>
          <p:spPr>
            <a:xfrm>
              <a:off x="4844549" y="4457700"/>
              <a:ext cx="2502902" cy="1304925"/>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6" name="文本框 95"/>
            <p:cNvSpPr txBox="1"/>
            <p:nvPr/>
          </p:nvSpPr>
          <p:spPr>
            <a:xfrm>
              <a:off x="5267826" y="4597371"/>
              <a:ext cx="1656348" cy="1046440"/>
            </a:xfrm>
            <a:prstGeom prst="rect">
              <a:avLst/>
            </a:prstGeom>
            <a:noFill/>
          </p:spPr>
          <p:txBody>
            <a:bodyPr wrap="square" rtlCol="0">
              <a:spAutoFit/>
              <a:scene3d>
                <a:camera prst="orthographicFront"/>
                <a:lightRig rig="threePt" dir="t"/>
              </a:scene3d>
              <a:sp3d contourW="12700"/>
            </a:bodyPr>
            <a:lstStyle/>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收入</a:t>
              </a:r>
              <a:endParaRPr lang="zh-CN" altLang="en-US" sz="1200" dirty="0">
                <a:solidFill>
                  <a:schemeClr val="tx1">
                    <a:lumMod val="85000"/>
                    <a:lumOff val="15000"/>
                  </a:schemeClr>
                </a:solidFill>
                <a:cs typeface="+mn-ea"/>
                <a:sym typeface="+mn-lt"/>
              </a:endParaRPr>
            </a:p>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成本费用</a:t>
              </a:r>
              <a:endParaRPr lang="zh-CN" altLang="en-US" sz="1200" dirty="0">
                <a:solidFill>
                  <a:schemeClr val="tx1">
                    <a:lumMod val="85000"/>
                    <a:lumOff val="15000"/>
                  </a:schemeClr>
                </a:solidFill>
                <a:cs typeface="+mn-ea"/>
                <a:sym typeface="+mn-lt"/>
              </a:endParaRPr>
            </a:p>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利润</a:t>
              </a:r>
              <a:endParaRPr lang="zh-CN" altLang="en-US" sz="1200" dirty="0">
                <a:solidFill>
                  <a:schemeClr val="tx1">
                    <a:lumMod val="85000"/>
                    <a:lumOff val="15000"/>
                  </a:schemeClr>
                </a:solidFill>
                <a:cs typeface="+mn-ea"/>
                <a:sym typeface="+mn-lt"/>
              </a:endParaRPr>
            </a:p>
          </p:txBody>
        </p:sp>
      </p:grpSp>
      <p:grpSp>
        <p:nvGrpSpPr>
          <p:cNvPr id="97" name="组合 96"/>
          <p:cNvGrpSpPr/>
          <p:nvPr/>
        </p:nvGrpSpPr>
        <p:grpSpPr>
          <a:xfrm>
            <a:off x="5964456" y="3463531"/>
            <a:ext cx="1877177" cy="978694"/>
            <a:chOff x="7788275" y="4457700"/>
            <a:chExt cx="2502902" cy="1304925"/>
          </a:xfrm>
        </p:grpSpPr>
        <p:sp>
          <p:nvSpPr>
            <p:cNvPr id="98" name="矩形 97"/>
            <p:cNvSpPr/>
            <p:nvPr/>
          </p:nvSpPr>
          <p:spPr>
            <a:xfrm>
              <a:off x="7788275" y="4457700"/>
              <a:ext cx="2502902" cy="1304925"/>
            </a:xfrm>
            <a:prstGeom prst="rect">
              <a:avLst/>
            </a:prstGeom>
            <a:solidFill>
              <a:schemeClr val="bg1"/>
            </a:solid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99" name="文本框 98"/>
            <p:cNvSpPr txBox="1"/>
            <p:nvPr/>
          </p:nvSpPr>
          <p:spPr>
            <a:xfrm>
              <a:off x="8211552" y="4597371"/>
              <a:ext cx="1656348" cy="709937"/>
            </a:xfrm>
            <a:prstGeom prst="rect">
              <a:avLst/>
            </a:prstGeom>
            <a:noFill/>
          </p:spPr>
          <p:txBody>
            <a:bodyPr wrap="square" rtlCol="0">
              <a:spAutoFit/>
              <a:scene3d>
                <a:camera prst="orthographicFront"/>
                <a:lightRig rig="threePt" dir="t"/>
              </a:scene3d>
              <a:sp3d contourW="12700"/>
            </a:bodyPr>
            <a:lstStyle/>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现金流入</a:t>
              </a:r>
              <a:endParaRPr lang="zh-CN" altLang="en-US" sz="1200" dirty="0">
                <a:solidFill>
                  <a:schemeClr val="tx1">
                    <a:lumMod val="85000"/>
                    <a:lumOff val="15000"/>
                  </a:schemeClr>
                </a:solidFill>
                <a:cs typeface="+mn-ea"/>
                <a:sym typeface="+mn-lt"/>
              </a:endParaRPr>
            </a:p>
            <a:p>
              <a:pPr marL="257175" indent="-257175">
                <a:lnSpc>
                  <a:spcPct val="125000"/>
                </a:lnSpc>
                <a:buFont typeface="Wingdings" panose="05000000000000000000" pitchFamily="2" charset="2"/>
                <a:buChar char="l"/>
              </a:pPr>
              <a:r>
                <a:rPr lang="zh-CN" altLang="en-US" sz="1200" dirty="0">
                  <a:solidFill>
                    <a:schemeClr val="tx1">
                      <a:lumMod val="85000"/>
                      <a:lumOff val="15000"/>
                    </a:schemeClr>
                  </a:solidFill>
                  <a:cs typeface="+mn-ea"/>
                  <a:sym typeface="+mn-lt"/>
                </a:rPr>
                <a:t>现金流出</a:t>
              </a:r>
              <a:endParaRPr lang="zh-CN" altLang="en-US" sz="1200" dirty="0">
                <a:solidFill>
                  <a:schemeClr val="tx1">
                    <a:lumMod val="85000"/>
                    <a:lumOff val="15000"/>
                  </a:schemeClr>
                </a:solidFill>
                <a:cs typeface="+mn-ea"/>
                <a:sym typeface="+mn-lt"/>
              </a:endParaRPr>
            </a:p>
          </p:txBody>
        </p:sp>
      </p:grpSp>
      <p:sp>
        <p:nvSpPr>
          <p:cNvPr id="101" name="矩形 100"/>
          <p:cNvSpPr/>
          <p:nvPr/>
        </p:nvSpPr>
        <p:spPr>
          <a:xfrm>
            <a:off x="1119488" y="2063717"/>
            <a:ext cx="1877177" cy="385817"/>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02" name="矩形 101"/>
          <p:cNvSpPr/>
          <p:nvPr/>
        </p:nvSpPr>
        <p:spPr>
          <a:xfrm>
            <a:off x="3541972" y="2056111"/>
            <a:ext cx="1877177" cy="385817"/>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03" name="矩形 102"/>
          <p:cNvSpPr/>
          <p:nvPr/>
        </p:nvSpPr>
        <p:spPr>
          <a:xfrm>
            <a:off x="5964456" y="2063717"/>
            <a:ext cx="1877177" cy="385817"/>
          </a:xfrm>
          <a:prstGeom prst="rect">
            <a:avLst/>
          </a:prstGeom>
          <a:solidFill>
            <a:schemeClr val="accent3"/>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04" name="矩形 103"/>
          <p:cNvSpPr/>
          <p:nvPr/>
        </p:nvSpPr>
        <p:spPr>
          <a:xfrm>
            <a:off x="3541972" y="889048"/>
            <a:ext cx="1877177" cy="457218"/>
          </a:xfrm>
          <a:prstGeom prst="rect">
            <a:avLst/>
          </a:prstGeom>
          <a:solidFill>
            <a:schemeClr val="accent2"/>
          </a:solidFill>
          <a:ln w="19050">
            <a:solidFill>
              <a:schemeClr val="bg1"/>
            </a:solidFill>
          </a:ln>
          <a:effectLst>
            <a:outerShdw blurRad="190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cs typeface="+mn-ea"/>
              <a:sym typeface="+mn-lt"/>
            </a:endParaRPr>
          </a:p>
        </p:txBody>
      </p:sp>
      <p:sp>
        <p:nvSpPr>
          <p:cNvPr id="105" name="文本框 104"/>
          <p:cNvSpPr txBox="1"/>
          <p:nvPr/>
        </p:nvSpPr>
        <p:spPr>
          <a:xfrm>
            <a:off x="3804285" y="948566"/>
            <a:ext cx="1352550" cy="369332"/>
          </a:xfrm>
          <a:prstGeom prst="rect">
            <a:avLst/>
          </a:prstGeom>
          <a:noFill/>
        </p:spPr>
        <p:txBody>
          <a:bodyPr wrap="square" rtlCol="0">
            <a:spAutoFit/>
            <a:scene3d>
              <a:camera prst="orthographicFront"/>
              <a:lightRig rig="threePt" dir="t"/>
            </a:scene3d>
            <a:sp3d contourW="12700"/>
          </a:bodyPr>
          <a:lstStyle/>
          <a:p>
            <a:pPr algn="ctr"/>
            <a:r>
              <a:rPr lang="zh-CN" altLang="en-US" sz="1800" b="1" dirty="0">
                <a:solidFill>
                  <a:schemeClr val="bg1"/>
                </a:solidFill>
                <a:cs typeface="+mn-ea"/>
                <a:sym typeface="+mn-lt"/>
              </a:rPr>
              <a:t>财务报表</a:t>
            </a:r>
            <a:endParaRPr lang="zh-CN" altLang="en-US" sz="1800" b="1" dirty="0">
              <a:solidFill>
                <a:schemeClr val="bg1"/>
              </a:solidFill>
              <a:cs typeface="+mn-ea"/>
              <a:sym typeface="+mn-lt"/>
            </a:endParaRPr>
          </a:p>
        </p:txBody>
      </p:sp>
      <p:sp>
        <p:nvSpPr>
          <p:cNvPr id="106" name="文本框 105"/>
          <p:cNvSpPr txBox="1"/>
          <p:nvPr/>
        </p:nvSpPr>
        <p:spPr>
          <a:xfrm>
            <a:off x="1208346" y="2111342"/>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资产负债表</a:t>
            </a:r>
            <a:endParaRPr lang="zh-CN" altLang="en-US" sz="1500" dirty="0">
              <a:solidFill>
                <a:schemeClr val="bg1"/>
              </a:solidFill>
              <a:cs typeface="+mn-ea"/>
              <a:sym typeface="+mn-lt"/>
            </a:endParaRPr>
          </a:p>
        </p:txBody>
      </p:sp>
      <p:sp>
        <p:nvSpPr>
          <p:cNvPr id="107" name="文本框 106"/>
          <p:cNvSpPr txBox="1"/>
          <p:nvPr/>
        </p:nvSpPr>
        <p:spPr>
          <a:xfrm>
            <a:off x="3630829" y="2103736"/>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损益表</a:t>
            </a:r>
            <a:endParaRPr lang="zh-CN" altLang="en-US" sz="1500" dirty="0">
              <a:solidFill>
                <a:schemeClr val="bg1"/>
              </a:solidFill>
              <a:cs typeface="+mn-ea"/>
              <a:sym typeface="+mn-lt"/>
            </a:endParaRPr>
          </a:p>
        </p:txBody>
      </p:sp>
      <p:sp>
        <p:nvSpPr>
          <p:cNvPr id="108" name="文本框 107"/>
          <p:cNvSpPr txBox="1"/>
          <p:nvPr/>
        </p:nvSpPr>
        <p:spPr>
          <a:xfrm>
            <a:off x="6053314" y="2111342"/>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dirty="0">
                <a:solidFill>
                  <a:schemeClr val="bg1"/>
                </a:solidFill>
                <a:cs typeface="+mn-ea"/>
                <a:sym typeface="+mn-lt"/>
              </a:rPr>
              <a:t>现金流量表</a:t>
            </a:r>
            <a:endParaRPr lang="zh-CN" altLang="en-US" sz="1500" dirty="0">
              <a:solidFill>
                <a:schemeClr val="bg1"/>
              </a:solidFill>
              <a:cs typeface="+mn-ea"/>
              <a:sym typeface="+mn-lt"/>
            </a:endParaRPr>
          </a:p>
        </p:txBody>
      </p:sp>
      <p:sp>
        <p:nvSpPr>
          <p:cNvPr id="109" name="文本框 108"/>
          <p:cNvSpPr txBox="1"/>
          <p:nvPr/>
        </p:nvSpPr>
        <p:spPr>
          <a:xfrm>
            <a:off x="1208346" y="2490379"/>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tx1">
                    <a:lumMod val="85000"/>
                    <a:lumOff val="15000"/>
                  </a:schemeClr>
                </a:solidFill>
                <a:cs typeface="+mn-ea"/>
                <a:sym typeface="+mn-lt"/>
              </a:rPr>
              <a:t>财务状况</a:t>
            </a:r>
            <a:endParaRPr lang="zh-CN" altLang="en-US" sz="1500" b="1" dirty="0">
              <a:solidFill>
                <a:schemeClr val="tx1">
                  <a:lumMod val="85000"/>
                  <a:lumOff val="15000"/>
                </a:schemeClr>
              </a:solidFill>
              <a:cs typeface="+mn-ea"/>
              <a:sym typeface="+mn-lt"/>
            </a:endParaRPr>
          </a:p>
        </p:txBody>
      </p:sp>
      <p:sp>
        <p:nvSpPr>
          <p:cNvPr id="110" name="文本框 109"/>
          <p:cNvSpPr txBox="1"/>
          <p:nvPr/>
        </p:nvSpPr>
        <p:spPr>
          <a:xfrm>
            <a:off x="3630829" y="2474526"/>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tx1">
                    <a:lumMod val="85000"/>
                    <a:lumOff val="15000"/>
                  </a:schemeClr>
                </a:solidFill>
                <a:cs typeface="+mn-ea"/>
                <a:sym typeface="+mn-lt"/>
              </a:rPr>
              <a:t>经营成果</a:t>
            </a:r>
            <a:endParaRPr lang="zh-CN" altLang="en-US" sz="1500" b="1" dirty="0">
              <a:solidFill>
                <a:schemeClr val="tx1">
                  <a:lumMod val="85000"/>
                  <a:lumOff val="15000"/>
                </a:schemeClr>
              </a:solidFill>
              <a:cs typeface="+mn-ea"/>
              <a:sym typeface="+mn-lt"/>
            </a:endParaRPr>
          </a:p>
        </p:txBody>
      </p:sp>
      <p:sp>
        <p:nvSpPr>
          <p:cNvPr id="111" name="文本框 110"/>
          <p:cNvSpPr txBox="1"/>
          <p:nvPr/>
        </p:nvSpPr>
        <p:spPr>
          <a:xfrm>
            <a:off x="6053314" y="2498628"/>
            <a:ext cx="1699461" cy="323165"/>
          </a:xfrm>
          <a:prstGeom prst="rect">
            <a:avLst/>
          </a:prstGeom>
          <a:noFill/>
        </p:spPr>
        <p:txBody>
          <a:bodyPr wrap="square" rtlCol="0">
            <a:spAutoFit/>
            <a:scene3d>
              <a:camera prst="orthographicFront"/>
              <a:lightRig rig="threePt" dir="t"/>
            </a:scene3d>
            <a:sp3d contourW="12700"/>
          </a:bodyPr>
          <a:lstStyle/>
          <a:p>
            <a:pPr algn="ctr"/>
            <a:r>
              <a:rPr lang="zh-CN" altLang="en-US" sz="1500" b="1" dirty="0">
                <a:solidFill>
                  <a:schemeClr val="tx1">
                    <a:lumMod val="85000"/>
                    <a:lumOff val="15000"/>
                  </a:schemeClr>
                </a:solidFill>
                <a:cs typeface="+mn-ea"/>
                <a:sym typeface="+mn-lt"/>
              </a:rPr>
              <a:t>现金流量</a:t>
            </a:r>
            <a:endParaRPr lang="zh-CN" altLang="en-US" sz="1500" b="1" dirty="0">
              <a:solidFill>
                <a:schemeClr val="tx1">
                  <a:lumMod val="85000"/>
                  <a:lumOff val="15000"/>
                </a:schemeClr>
              </a:solidFill>
              <a:cs typeface="+mn-ea"/>
              <a:sym typeface="+mn-lt"/>
            </a:endParaRPr>
          </a:p>
        </p:txBody>
      </p:sp>
      <p:grpSp>
        <p:nvGrpSpPr>
          <p:cNvPr id="23" name="组合 22"/>
          <p:cNvGrpSpPr/>
          <p:nvPr/>
        </p:nvGrpSpPr>
        <p:grpSpPr>
          <a:xfrm>
            <a:off x="2056907" y="2797691"/>
            <a:ext cx="4846138" cy="614347"/>
            <a:chOff x="2056907" y="2797691"/>
            <a:chExt cx="4846138" cy="614347"/>
          </a:xfrm>
        </p:grpSpPr>
        <p:cxnSp>
          <p:nvCxnSpPr>
            <p:cNvPr id="315" name="直接箭头连接符 314"/>
            <p:cNvCxnSpPr>
              <a:stCxn id="109" idx="2"/>
            </p:cNvCxnSpPr>
            <p:nvPr/>
          </p:nvCxnSpPr>
          <p:spPr>
            <a:xfrm flipH="1">
              <a:off x="2056907" y="2813544"/>
              <a:ext cx="1170" cy="597503"/>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6" name="直接箭头连接符 315"/>
            <p:cNvCxnSpPr>
              <a:stCxn id="110" idx="2"/>
            </p:cNvCxnSpPr>
            <p:nvPr/>
          </p:nvCxnSpPr>
          <p:spPr>
            <a:xfrm flipH="1">
              <a:off x="4480212" y="2797691"/>
              <a:ext cx="348" cy="614347"/>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7" name="直接箭头连接符 316"/>
            <p:cNvCxnSpPr>
              <a:stCxn id="111" idx="2"/>
            </p:cNvCxnSpPr>
            <p:nvPr/>
          </p:nvCxnSpPr>
          <p:spPr>
            <a:xfrm flipH="1">
              <a:off x="6902695" y="2821793"/>
              <a:ext cx="350" cy="589253"/>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2056557" y="1454508"/>
            <a:ext cx="4846549" cy="517632"/>
            <a:chOff x="2056557" y="1454508"/>
            <a:chExt cx="4846549" cy="517632"/>
          </a:xfrm>
        </p:grpSpPr>
        <p:cxnSp>
          <p:nvCxnSpPr>
            <p:cNvPr id="114" name="直接箭头连接符 113"/>
            <p:cNvCxnSpPr/>
            <p:nvPr/>
          </p:nvCxnSpPr>
          <p:spPr>
            <a:xfrm>
              <a:off x="4480558" y="1454508"/>
              <a:ext cx="1" cy="514243"/>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057318" y="1639995"/>
              <a:ext cx="484578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2056557" y="1639995"/>
              <a:ext cx="0" cy="332145"/>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902345" y="1655133"/>
              <a:ext cx="0" cy="317006"/>
            </a:xfrm>
            <a:prstGeom prst="straightConnector1">
              <a:avLst/>
            </a:prstGeom>
            <a:ln>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0-#ppt_w/2"/>
                                          </p:val>
                                        </p:tav>
                                        <p:tav tm="100000">
                                          <p:val>
                                            <p:strVal val="#ppt_x"/>
                                          </p:val>
                                        </p:tav>
                                      </p:tavLst>
                                    </p:anim>
                                    <p:anim calcmode="lin" valueType="num">
                                      <p:cBhvr additive="base">
                                        <p:cTn id="12" dur="500" fill="hold"/>
                                        <p:tgtEl>
                                          <p:spTgt spid="10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500" fill="hold"/>
                                        <p:tgtEl>
                                          <p:spTgt spid="103"/>
                                        </p:tgtEl>
                                        <p:attrNameLst>
                                          <p:attrName>ppt_x</p:attrName>
                                        </p:attrNameLst>
                                      </p:cBhvr>
                                      <p:tavLst>
                                        <p:tav tm="0">
                                          <p:val>
                                            <p:strVal val="0-#ppt_w/2"/>
                                          </p:val>
                                        </p:tav>
                                        <p:tav tm="100000">
                                          <p:val>
                                            <p:strVal val="#ppt_x"/>
                                          </p:val>
                                        </p:tav>
                                      </p:tavLst>
                                    </p:anim>
                                    <p:anim calcmode="lin" valueType="num">
                                      <p:cBhvr additive="base">
                                        <p:cTn id="16" dur="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0-#ppt_w/2"/>
                                          </p:val>
                                        </p:tav>
                                        <p:tav tm="100000">
                                          <p:val>
                                            <p:strVal val="#ppt_x"/>
                                          </p:val>
                                        </p:tav>
                                      </p:tavLst>
                                    </p:anim>
                                    <p:anim calcmode="lin" valueType="num">
                                      <p:cBhvr additive="base">
                                        <p:cTn id="20" dur="500" fill="hold"/>
                                        <p:tgtEl>
                                          <p:spTgt spid="10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additive="base">
                                        <p:cTn id="23" dur="500" fill="hold"/>
                                        <p:tgtEl>
                                          <p:spTgt spid="105"/>
                                        </p:tgtEl>
                                        <p:attrNameLst>
                                          <p:attrName>ppt_x</p:attrName>
                                        </p:attrNameLst>
                                      </p:cBhvr>
                                      <p:tavLst>
                                        <p:tav tm="0">
                                          <p:val>
                                            <p:strVal val="0-#ppt_w/2"/>
                                          </p:val>
                                        </p:tav>
                                        <p:tav tm="100000">
                                          <p:val>
                                            <p:strVal val="#ppt_x"/>
                                          </p:val>
                                        </p:tav>
                                      </p:tavLst>
                                    </p:anim>
                                    <p:anim calcmode="lin" valueType="num">
                                      <p:cBhvr additive="base">
                                        <p:cTn id="24" dur="500" fill="hold"/>
                                        <p:tgtEl>
                                          <p:spTgt spid="10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0-#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additive="base">
                                        <p:cTn id="31" dur="500" fill="hold"/>
                                        <p:tgtEl>
                                          <p:spTgt spid="107"/>
                                        </p:tgtEl>
                                        <p:attrNameLst>
                                          <p:attrName>ppt_x</p:attrName>
                                        </p:attrNameLst>
                                      </p:cBhvr>
                                      <p:tavLst>
                                        <p:tav tm="0">
                                          <p:val>
                                            <p:strVal val="0-#ppt_w/2"/>
                                          </p:val>
                                        </p:tav>
                                        <p:tav tm="100000">
                                          <p:val>
                                            <p:strVal val="#ppt_x"/>
                                          </p:val>
                                        </p:tav>
                                      </p:tavLst>
                                    </p:anim>
                                    <p:anim calcmode="lin" valueType="num">
                                      <p:cBhvr additive="base">
                                        <p:cTn id="32" dur="500" fill="hold"/>
                                        <p:tgtEl>
                                          <p:spTgt spid="10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500" fill="hold"/>
                                        <p:tgtEl>
                                          <p:spTgt spid="108"/>
                                        </p:tgtEl>
                                        <p:attrNameLst>
                                          <p:attrName>ppt_x</p:attrName>
                                        </p:attrNameLst>
                                      </p:cBhvr>
                                      <p:tavLst>
                                        <p:tav tm="0">
                                          <p:val>
                                            <p:strVal val="0-#ppt_w/2"/>
                                          </p:val>
                                        </p:tav>
                                        <p:tav tm="100000">
                                          <p:val>
                                            <p:strVal val="#ppt_x"/>
                                          </p:val>
                                        </p:tav>
                                      </p:tavLst>
                                    </p:anim>
                                    <p:anim calcmode="lin" valueType="num">
                                      <p:cBhvr additive="base">
                                        <p:cTn id="36" dur="500" fill="hold"/>
                                        <p:tgtEl>
                                          <p:spTgt spid="10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0-#ppt_w/2"/>
                                          </p:val>
                                        </p:tav>
                                        <p:tav tm="100000">
                                          <p:val>
                                            <p:strVal val="#ppt_x"/>
                                          </p:val>
                                        </p:tav>
                                      </p:tavLst>
                                    </p:anim>
                                    <p:anim calcmode="lin" valueType="num">
                                      <p:cBhvr additive="base">
                                        <p:cTn id="40" dur="500" fill="hold"/>
                                        <p:tgtEl>
                                          <p:spTgt spid="10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0-#ppt_w/2"/>
                                          </p:val>
                                        </p:tav>
                                        <p:tav tm="100000">
                                          <p:val>
                                            <p:strVal val="#ppt_x"/>
                                          </p:val>
                                        </p:tav>
                                      </p:tavLst>
                                    </p:anim>
                                    <p:anim calcmode="lin" valueType="num">
                                      <p:cBhvr additive="base">
                                        <p:cTn id="44" dur="500" fill="hold"/>
                                        <p:tgtEl>
                                          <p:spTgt spid="11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500" fill="hold"/>
                                        <p:tgtEl>
                                          <p:spTgt spid="111"/>
                                        </p:tgtEl>
                                        <p:attrNameLst>
                                          <p:attrName>ppt_x</p:attrName>
                                        </p:attrNameLst>
                                      </p:cBhvr>
                                      <p:tavLst>
                                        <p:tav tm="0">
                                          <p:val>
                                            <p:strVal val="0-#ppt_w/2"/>
                                          </p:val>
                                        </p:tav>
                                        <p:tav tm="100000">
                                          <p:val>
                                            <p:strVal val="#ppt_x"/>
                                          </p:val>
                                        </p:tav>
                                      </p:tavLst>
                                    </p:anim>
                                    <p:anim calcmode="lin" valueType="num">
                                      <p:cBhvr additive="base">
                                        <p:cTn id="48" dur="500" fill="hold"/>
                                        <p:tgtEl>
                                          <p:spTgt spid="111"/>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42" presetClass="entr" presetSubtype="0" fill="hold" nodeType="after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1000"/>
                                        <p:tgtEl>
                                          <p:spTgt spid="91"/>
                                        </p:tgtEl>
                                      </p:cBhvr>
                                    </p:animEffect>
                                    <p:anim calcmode="lin" valueType="num">
                                      <p:cBhvr>
                                        <p:cTn id="53" dur="1000" fill="hold"/>
                                        <p:tgtEl>
                                          <p:spTgt spid="91"/>
                                        </p:tgtEl>
                                        <p:attrNameLst>
                                          <p:attrName>ppt_x</p:attrName>
                                        </p:attrNameLst>
                                      </p:cBhvr>
                                      <p:tavLst>
                                        <p:tav tm="0">
                                          <p:val>
                                            <p:strVal val="#ppt_x"/>
                                          </p:val>
                                        </p:tav>
                                        <p:tav tm="100000">
                                          <p:val>
                                            <p:strVal val="#ppt_x"/>
                                          </p:val>
                                        </p:tav>
                                      </p:tavLst>
                                    </p:anim>
                                    <p:anim calcmode="lin" valueType="num">
                                      <p:cBhvr>
                                        <p:cTn id="54" dur="1000" fill="hold"/>
                                        <p:tgtEl>
                                          <p:spTgt spid="91"/>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nodeType="afterEffect">
                                  <p:stCondLst>
                                    <p:cond delay="0"/>
                                  </p:stCondLst>
                                  <p:childTnLst>
                                    <p:set>
                                      <p:cBhvr>
                                        <p:cTn id="57" dur="1" fill="hold">
                                          <p:stCondLst>
                                            <p:cond delay="0"/>
                                          </p:stCondLst>
                                        </p:cTn>
                                        <p:tgtEl>
                                          <p:spTgt spid="94"/>
                                        </p:tgtEl>
                                        <p:attrNameLst>
                                          <p:attrName>style.visibility</p:attrName>
                                        </p:attrNameLst>
                                      </p:cBhvr>
                                      <p:to>
                                        <p:strVal val="visible"/>
                                      </p:to>
                                    </p:set>
                                    <p:animEffect transition="in" filter="fade">
                                      <p:cBhvr>
                                        <p:cTn id="58" dur="1000"/>
                                        <p:tgtEl>
                                          <p:spTgt spid="94"/>
                                        </p:tgtEl>
                                      </p:cBhvr>
                                    </p:animEffect>
                                    <p:anim calcmode="lin" valueType="num">
                                      <p:cBhvr>
                                        <p:cTn id="59" dur="1000" fill="hold"/>
                                        <p:tgtEl>
                                          <p:spTgt spid="94"/>
                                        </p:tgtEl>
                                        <p:attrNameLst>
                                          <p:attrName>ppt_x</p:attrName>
                                        </p:attrNameLst>
                                      </p:cBhvr>
                                      <p:tavLst>
                                        <p:tav tm="0">
                                          <p:val>
                                            <p:strVal val="#ppt_x"/>
                                          </p:val>
                                        </p:tav>
                                        <p:tav tm="100000">
                                          <p:val>
                                            <p:strVal val="#ppt_x"/>
                                          </p:val>
                                        </p:tav>
                                      </p:tavLst>
                                    </p:anim>
                                    <p:anim calcmode="lin" valueType="num">
                                      <p:cBhvr>
                                        <p:cTn id="60" dur="1000" fill="hold"/>
                                        <p:tgtEl>
                                          <p:spTgt spid="94"/>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42" presetClass="entr" presetSubtype="0" fill="hold"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1000"/>
                                        <p:tgtEl>
                                          <p:spTgt spid="97"/>
                                        </p:tgtEl>
                                      </p:cBhvr>
                                    </p:animEffect>
                                    <p:anim calcmode="lin" valueType="num">
                                      <p:cBhvr>
                                        <p:cTn id="65" dur="1000" fill="hold"/>
                                        <p:tgtEl>
                                          <p:spTgt spid="97"/>
                                        </p:tgtEl>
                                        <p:attrNameLst>
                                          <p:attrName>ppt_x</p:attrName>
                                        </p:attrNameLst>
                                      </p:cBhvr>
                                      <p:tavLst>
                                        <p:tav tm="0">
                                          <p:val>
                                            <p:strVal val="#ppt_x"/>
                                          </p:val>
                                        </p:tav>
                                        <p:tav tm="100000">
                                          <p:val>
                                            <p:strVal val="#ppt_x"/>
                                          </p:val>
                                        </p:tav>
                                      </p:tavLst>
                                    </p:anim>
                                    <p:anim calcmode="lin" valueType="num">
                                      <p:cBhvr>
                                        <p:cTn id="66" dur="1000" fill="hold"/>
                                        <p:tgtEl>
                                          <p:spTgt spid="97"/>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22" presetClass="entr" presetSubtype="1"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childTnLst>
                          </p:cTn>
                        </p:par>
                        <p:par>
                          <p:cTn id="71" fill="hold">
                            <p:stCondLst>
                              <p:cond delay="4000"/>
                            </p:stCondLst>
                            <p:childTnLst>
                              <p:par>
                                <p:cTn id="72" presetID="22" presetClass="entr" presetSubtype="1"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up)">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p:bldP spid="106" grpId="0"/>
      <p:bldP spid="107" grpId="0"/>
      <p:bldP spid="108" grpId="0"/>
      <p:bldP spid="109" grpId="0"/>
      <p:bldP spid="110" grpId="0"/>
      <p:bldP spid="111" grpId="0"/>
    </p:bldLst>
  </p:timing>
</p:sld>
</file>

<file path=ppt/theme/theme1.xml><?xml version="1.0" encoding="utf-8"?>
<a:theme xmlns:a="http://schemas.openxmlformats.org/drawingml/2006/main" name="第一PPT，www.1ppt.com">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1971</Words>
  <Application>WPS 演示</Application>
  <PresentationFormat>全屏显示(16:9)</PresentationFormat>
  <Paragraphs>301</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Arial</vt:lpstr>
      <vt:lpstr>宋体</vt:lpstr>
      <vt:lpstr>Wingdings</vt:lpstr>
      <vt:lpstr>微软雅黑</vt:lpstr>
      <vt:lpstr>Impact</vt:lpstr>
      <vt:lpstr>Meiryo UI</vt:lpstr>
      <vt:lpstr>Century Gothic</vt:lpstr>
      <vt:lpstr>Aharoni</vt:lpstr>
      <vt:lpstr>Arial Unicode MS</vt:lpstr>
      <vt:lpstr>等线</vt:lpstr>
      <vt:lpstr>Arial</vt:lpstr>
      <vt:lpstr>Yu Gothic UI</vt:lpstr>
      <vt:lpstr>Yu Gothic UI Semibold</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财务知识</dc:title>
  <dc:creator>第一PPT</dc:creator>
  <cp:keywords>www.1ppt.com</cp:keywords>
  <dc:description>www.1ppt.com</dc:description>
  <cp:lastModifiedBy>Administrator</cp:lastModifiedBy>
  <cp:revision>136</cp:revision>
  <dcterms:created xsi:type="dcterms:W3CDTF">2017-08-18T03:02:00Z</dcterms:created>
  <dcterms:modified xsi:type="dcterms:W3CDTF">2022-05-12T08:23:11Z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