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4"/>
  </p:notesMasterIdLst>
  <p:sldIdLst>
    <p:sldId id="339" r:id="rId4"/>
    <p:sldId id="341" r:id="rId5"/>
    <p:sldId id="342" r:id="rId6"/>
    <p:sldId id="344" r:id="rId7"/>
    <p:sldId id="343" r:id="rId8"/>
    <p:sldId id="354" r:id="rId9"/>
    <p:sldId id="347" r:id="rId10"/>
    <p:sldId id="348" r:id="rId11"/>
    <p:sldId id="349" r:id="rId12"/>
    <p:sldId id="350" r:id="rId13"/>
    <p:sldId id="351" r:id="rId15"/>
    <p:sldId id="352" r:id="rId16"/>
    <p:sldId id="355" r:id="rId17"/>
    <p:sldId id="353" r:id="rId18"/>
    <p:sldId id="34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CF7"/>
    <a:srgbClr val="EBEBEB"/>
    <a:srgbClr val="E7E7E7"/>
    <a:srgbClr val="007130"/>
    <a:srgbClr val="1A1E89"/>
    <a:srgbClr val="121D52"/>
    <a:srgbClr val="0D153C"/>
    <a:srgbClr val="4FA6FF"/>
    <a:srgbClr val="F1A118"/>
    <a:srgbClr val="FF8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96314" autoAdjust="0"/>
  </p:normalViewPr>
  <p:slideViewPr>
    <p:cSldViewPr snapToGrid="0">
      <p:cViewPr>
        <p:scale>
          <a:sx n="75" d="100"/>
          <a:sy n="75" d="100"/>
        </p:scale>
        <p:origin x="-2016" y="-8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FC243-3E68-4BFF-A505-ADDF9D7195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67284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7" b="31643"/>
          <a:stretch>
            <a:fillRect/>
          </a:stretch>
        </p:blipFill>
        <p:spPr>
          <a:xfrm>
            <a:off x="566670" y="1224116"/>
            <a:ext cx="5348483" cy="4369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3" t="69968" r="13709" b="6901"/>
          <a:stretch>
            <a:fillRect/>
          </a:stretch>
        </p:blipFill>
        <p:spPr>
          <a:xfrm>
            <a:off x="5520296" y="1768897"/>
            <a:ext cx="5824814" cy="26854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1" t="66667" r="53756" b="23568"/>
          <a:stretch>
            <a:fillRect/>
          </a:stretch>
        </p:blipFill>
        <p:spPr>
          <a:xfrm>
            <a:off x="7901187" y="1008577"/>
            <a:ext cx="1228064" cy="130325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238767" y="4216413"/>
            <a:ext cx="4299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solidFill>
                  <a:srgbClr val="1A1E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关爱地球 人人有责</a:t>
            </a:r>
            <a:endParaRPr lang="zh-CN" altLang="en-US" sz="3200" b="1" dirty="0">
              <a:ln w="19050">
                <a:solidFill>
                  <a:schemeClr val="bg1"/>
                </a:solidFill>
              </a:ln>
              <a:solidFill>
                <a:srgbClr val="1A1E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5922345" y="4826946"/>
            <a:ext cx="4932468" cy="78752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作为现代环保运动的开端，“地球日”活动推动了多个国家环境法规的建立。 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8975" y="584835"/>
            <a:ext cx="1668780" cy="4235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www.92ppt.net</a:t>
            </a:r>
            <a:endParaRPr lang="en-US" altLang="zh-CN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657504" y="6693154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地球日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26577" y="2171835"/>
            <a:ext cx="565340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活动起源于美国。1970年4月22日，在美国民主党参议员盖洛德·尼尔森（Gaylord Nelson）和哈佛大学学生丹尼斯·海斯的倡议和组织下，美国数十万群众参与了的“地球日”这个重要的活动，呼吁创造一个清洁、简单、和平的生活环境。作为现代环保运动的开端，“地球日”活动推动了多个国家环境法规的建立。 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" y="2676758"/>
            <a:ext cx="4075611" cy="40756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peelOff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地球日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2856338"/>
            <a:ext cx="4680970" cy="1482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cs typeface="+mn-ea"/>
                <a:sym typeface="+mn-lt"/>
              </a:rPr>
              <a:t>20</a:t>
            </a:r>
            <a:r>
              <a:rPr lang="en-US" altLang="zh-CN" sz="3200" dirty="0" smtClean="0">
                <a:cs typeface="+mn-ea"/>
                <a:sym typeface="+mn-lt"/>
              </a:rPr>
              <a:t>21</a:t>
            </a:r>
            <a:r>
              <a:rPr lang="zh-CN" altLang="en-US" sz="3200" dirty="0" smtClean="0">
                <a:cs typeface="+mn-ea"/>
                <a:sym typeface="+mn-lt"/>
              </a:rPr>
              <a:t>年</a:t>
            </a:r>
            <a:r>
              <a:rPr lang="zh-CN" altLang="en-US" sz="3200" dirty="0">
                <a:cs typeface="+mn-ea"/>
                <a:sym typeface="+mn-lt"/>
              </a:rPr>
              <a:t>4月22日</a:t>
            </a:r>
            <a:endParaRPr lang="en-US" altLang="zh-CN" sz="32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cs typeface="+mn-ea"/>
                <a:sym typeface="+mn-lt"/>
              </a:rPr>
              <a:t>是第</a:t>
            </a:r>
            <a:r>
              <a:rPr lang="en-US" altLang="zh-CN" sz="3200" dirty="0" smtClean="0">
                <a:cs typeface="+mn-ea"/>
                <a:sym typeface="+mn-lt"/>
              </a:rPr>
              <a:t>52</a:t>
            </a:r>
            <a:r>
              <a:rPr lang="zh-CN" altLang="en-US" sz="3200" dirty="0" smtClean="0">
                <a:cs typeface="+mn-ea"/>
                <a:sym typeface="+mn-lt"/>
              </a:rPr>
              <a:t>个</a:t>
            </a:r>
            <a:r>
              <a:rPr lang="zh-CN" altLang="en-US" sz="3200" dirty="0">
                <a:cs typeface="+mn-ea"/>
                <a:sym typeface="+mn-lt"/>
              </a:rPr>
              <a:t>世界地球日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114" y="1684200"/>
            <a:ext cx="4582886" cy="45828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peelOff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地球日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9772" y="1968940"/>
            <a:ext cx="65252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cs typeface="+mn-ea"/>
                <a:sym typeface="+mn-lt"/>
              </a:rPr>
              <a:t>同学们，我们作为土地资源管理专业的学生，尤其应该具备环保意识和时代责任感。心系全球，着眼身边，立足校园。</a:t>
            </a:r>
            <a:endParaRPr sz="2000" dirty="0">
              <a:cs typeface="+mn-ea"/>
              <a:sym typeface="+mn-lt"/>
            </a:endParaRPr>
          </a:p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cs typeface="+mn-ea"/>
                <a:sym typeface="+mn-lt"/>
              </a:rPr>
              <a:t>多弯弯腰捡捡果皮纸屑，不要随地乱扔乱吐；更不要去尝试吞云吐雾的恶果。“勿以善小而不为，勿以恶小而为之”，从我做起，从身边做起，从现在做起。保护地球母亲，净化我们的校园。</a:t>
            </a:r>
            <a:endParaRPr sz="2000" dirty="0">
              <a:cs typeface="+mn-ea"/>
              <a:sym typeface="+mn-lt"/>
            </a:endParaRPr>
          </a:p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cs typeface="+mn-ea"/>
                <a:sym typeface="+mn-lt"/>
              </a:rPr>
              <a:t>让我们积极行动起来吧！</a:t>
            </a:r>
            <a:endParaRPr sz="20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392" y="1593669"/>
            <a:ext cx="3583986" cy="42715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peelOff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地球日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54755" y="2321637"/>
            <a:ext cx="53522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cs typeface="+mn-ea"/>
                <a:sym typeface="+mn-lt"/>
              </a:rPr>
              <a:t>多弯弯腰捡捡果皮纸屑，不要随地乱扔乱吐；更不要去尝试吞云吐雾的恶果。“勿以善小而不为，勿以恶小而为之”，从我做起，从身边做起，从现在做起。保护地球母亲，净化我们的校园。</a:t>
            </a:r>
            <a:endParaRPr sz="2000" dirty="0">
              <a:cs typeface="+mn-ea"/>
              <a:sym typeface="+mn-lt"/>
            </a:endParaRPr>
          </a:p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cs typeface="+mn-ea"/>
                <a:sym typeface="+mn-lt"/>
              </a:rPr>
              <a:t>让我们积极行动起来吧！</a:t>
            </a:r>
            <a:endParaRPr sz="20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210" y="1968940"/>
            <a:ext cx="3222308" cy="36284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peelOff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地球日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8" name="图片 7" descr="688c0240bf5aa5754a33d07a7098ca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5718" y="1044292"/>
            <a:ext cx="8736474" cy="54602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95955" y="2662629"/>
            <a:ext cx="609600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cs typeface="+mn-ea"/>
                <a:sym typeface="+mn-lt"/>
              </a:rPr>
              <a:t>也许，我们个人的力量十分的微薄，但是，只要大家都尽一份力，地球的明天一定会更加美好！</a:t>
            </a:r>
            <a:endParaRPr lang="zh-CN" altLang="en-US" sz="3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peelOff"/>
      </p:transition>
    </mc:Choice>
    <mc:Fallback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7" b="31643"/>
          <a:stretch>
            <a:fillRect/>
          </a:stretch>
        </p:blipFill>
        <p:spPr>
          <a:xfrm>
            <a:off x="566670" y="1076382"/>
            <a:ext cx="5529330" cy="451691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538175" y="2077251"/>
            <a:ext cx="4299622" cy="269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6000" b="1" dirty="0">
                <a:ln w="19050">
                  <a:solidFill>
                    <a:schemeClr val="bg1"/>
                  </a:solidFill>
                </a:ln>
                <a:solidFill>
                  <a:srgbClr val="1A1E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关爱地球 </a:t>
            </a:r>
            <a:endParaRPr lang="en-US" altLang="zh-CN" sz="6000" b="1" dirty="0">
              <a:ln w="19050">
                <a:solidFill>
                  <a:schemeClr val="bg1"/>
                </a:solidFill>
              </a:ln>
              <a:solidFill>
                <a:srgbClr val="1A1E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6000" b="1" dirty="0">
                <a:ln w="19050">
                  <a:solidFill>
                    <a:schemeClr val="bg1"/>
                  </a:solidFill>
                </a:ln>
                <a:solidFill>
                  <a:srgbClr val="1A1E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人人有责</a:t>
            </a:r>
            <a:endParaRPr lang="zh-CN" altLang="en-US" sz="6000" b="1" dirty="0">
              <a:ln w="19050">
                <a:solidFill>
                  <a:schemeClr val="bg1"/>
                </a:solidFill>
              </a:ln>
              <a:solidFill>
                <a:srgbClr val="1A1E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8975" y="584835"/>
            <a:ext cx="1668780" cy="4235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www.92ppt.net</a:t>
            </a:r>
            <a:endParaRPr lang="en-US" altLang="zh-CN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9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46095" y="2173365"/>
            <a:ext cx="58206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本世纪以来，人们只顾蛮横地征服自然，蛮横地向自然界索取，使得地球再也无法忍受，不得不敲响惩罚的警钟。于是自然灾害不断袭来：全球变暖、土地沙化、森林锐减、物种灭绝、垃圾成山、水源污染、酸雨肆虐、臭氧层破坏…… 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地球，你好吗？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132" y="1745087"/>
            <a:ext cx="4415246" cy="44152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prestig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地球，你好吗？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66302" y="2736242"/>
            <a:ext cx="482536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dirty="0">
                <a:cs typeface="+mn-ea"/>
                <a:sym typeface="+mn-lt"/>
              </a:rPr>
              <a:t>人口的不断增长，车子也越来越多，排放的废气也</a:t>
            </a:r>
            <a:r>
              <a:rPr lang="zh-CN" sz="2800" dirty="0">
                <a:cs typeface="+mn-ea"/>
                <a:sym typeface="+mn-lt"/>
              </a:rPr>
              <a:t>越多。</a:t>
            </a:r>
            <a:r>
              <a:rPr sz="2800" dirty="0">
                <a:cs typeface="+mn-ea"/>
                <a:sym typeface="+mn-lt"/>
              </a:rPr>
              <a:t>地球在哀鸣</a:t>
            </a:r>
            <a:r>
              <a:rPr lang="en-US" sz="2800" dirty="0">
                <a:cs typeface="+mn-ea"/>
                <a:sym typeface="+mn-lt"/>
              </a:rPr>
              <a:t>......</a:t>
            </a:r>
            <a:endParaRPr lang="en-US" sz="28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119" y="403637"/>
            <a:ext cx="3976184" cy="5890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prestig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31915" y="2007869"/>
            <a:ext cx="48253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南极的冰化了； </a:t>
            </a:r>
            <a:endParaRPr lang="zh-CN" altLang="en-US" sz="2800" dirty="0"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母亲河在哭泣； </a:t>
            </a:r>
            <a:endParaRPr lang="zh-CN" altLang="en-US" sz="2800" dirty="0"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云贵高原干旱严重； </a:t>
            </a:r>
            <a:endParaRPr lang="zh-CN" altLang="en-US" sz="2800" dirty="0"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森林在慢慢消失； </a:t>
            </a:r>
            <a:endParaRPr lang="zh-CN" altLang="en-US" sz="2800" dirty="0"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有些动物将成为我们的记忆 </a:t>
            </a:r>
            <a:endParaRPr lang="zh-CN" altLang="en-US" sz="2800" dirty="0"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... ... 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地球，你好吗？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900" y="1906748"/>
            <a:ext cx="4005790" cy="43393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prestig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地球，你好吗？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23249" y="2517969"/>
            <a:ext cx="41402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dirty="0">
                <a:cs typeface="+mn-ea"/>
                <a:sym typeface="+mn-lt"/>
              </a:rPr>
              <a:t>过度砍伐</a:t>
            </a:r>
            <a:r>
              <a:rPr lang="zh-CN" sz="2800" dirty="0">
                <a:cs typeface="+mn-ea"/>
                <a:sym typeface="+mn-lt"/>
              </a:rPr>
              <a:t>，土地荒漠化，沙尘暴频发，行走在伤痕累累的地球上，人类还能预知未来吗？</a:t>
            </a:r>
            <a:endParaRPr lang="zh-CN" sz="28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527" y="1865563"/>
            <a:ext cx="4759563" cy="36197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prestig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地球，你好吗？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085" y="1789204"/>
            <a:ext cx="4351238" cy="39830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801" y="1893707"/>
            <a:ext cx="4351238" cy="398302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80585" y="3267059"/>
            <a:ext cx="23531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1600" dirty="0">
                <a:cs typeface="+mn-ea"/>
                <a:sym typeface="+mn-lt"/>
              </a:rPr>
              <a:t>过度砍伐</a:t>
            </a:r>
            <a:r>
              <a:rPr lang="zh-CN" sz="1600" dirty="0">
                <a:cs typeface="+mn-ea"/>
                <a:sym typeface="+mn-lt"/>
              </a:rPr>
              <a:t>，土地荒漠化，沙尘暴频发，行走在伤痕累累的地球上，人类还能预知未来吗？</a:t>
            </a:r>
            <a:endParaRPr lang="zh-CN" sz="16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30855" y="3267059"/>
            <a:ext cx="23531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1600" dirty="0">
                <a:cs typeface="+mn-ea"/>
                <a:sym typeface="+mn-lt"/>
              </a:rPr>
              <a:t>过度砍伐</a:t>
            </a:r>
            <a:r>
              <a:rPr lang="zh-CN" sz="1600" dirty="0">
                <a:cs typeface="+mn-ea"/>
                <a:sym typeface="+mn-lt"/>
              </a:rPr>
              <a:t>，土地荒漠化，沙尘暴频发，行走在伤痕累累的地球上，人类还能预知未来吗？</a:t>
            </a:r>
            <a:endParaRPr lang="zh-CN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prestig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地球，你好吗？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76236" y="2537642"/>
            <a:ext cx="501015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zh-CN" sz="2000" dirty="0">
                <a:cs typeface="+mn-ea"/>
                <a:sym typeface="+mn-lt"/>
              </a:rPr>
              <a:t>也许</a:t>
            </a:r>
            <a:r>
              <a:rPr sz="2000" dirty="0">
                <a:cs typeface="+mn-ea"/>
                <a:sym typeface="+mn-lt"/>
              </a:rPr>
              <a:t>这些鱼的明天就是我们自己的未来</a:t>
            </a:r>
            <a:r>
              <a:rPr lang="zh-CN" sz="2000" dirty="0">
                <a:cs typeface="+mn-ea"/>
                <a:sym typeface="+mn-lt"/>
              </a:rPr>
              <a:t>；</a:t>
            </a:r>
            <a:endParaRPr lang="zh-CN" sz="2000" dirty="0">
              <a:cs typeface="+mn-ea"/>
              <a:sym typeface="+mn-lt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zh-CN" sz="2000" dirty="0">
                <a:cs typeface="+mn-ea"/>
                <a:sym typeface="+mn-lt"/>
              </a:rPr>
              <a:t>也许我们可以向他们说一声：对不起；</a:t>
            </a:r>
            <a:endParaRPr lang="zh-CN" sz="2000" dirty="0">
              <a:cs typeface="+mn-ea"/>
              <a:sym typeface="+mn-lt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zh-CN" sz="2000" dirty="0">
                <a:cs typeface="+mn-ea"/>
                <a:sym typeface="+mn-lt"/>
              </a:rPr>
              <a:t>我们不应属于地球，因为我们对她的伤害太多了；</a:t>
            </a:r>
            <a:endParaRPr lang="zh-CN" sz="2000" dirty="0">
              <a:cs typeface="+mn-ea"/>
              <a:sym typeface="+mn-lt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zh-CN" sz="2000" dirty="0">
                <a:cs typeface="+mn-ea"/>
                <a:sym typeface="+mn-lt"/>
              </a:rPr>
              <a:t>也许某一天，末日就要来到。</a:t>
            </a:r>
            <a:endParaRPr lang="zh-CN" sz="20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74" y="1590980"/>
            <a:ext cx="4970892" cy="49708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prestig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地球，你好吗？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84135" y="2611397"/>
            <a:ext cx="52477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我们真的应该关切地问一句：地球，你好吗？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是的，她不好！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她已经被无知的我们伤害得遍体鳞伤！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我们必须马上行动起来，用实际行动来拯救我们的地球母亲！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124" y="1643741"/>
            <a:ext cx="4534989" cy="45349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prestig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222" r="4511" b="2222"/>
          <a:stretch>
            <a:fillRect/>
          </a:stretch>
        </p:blipFill>
        <p:spPr>
          <a:xfrm>
            <a:off x="124495" y="105631"/>
            <a:ext cx="11943010" cy="664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" y="329484"/>
            <a:ext cx="1415603" cy="14156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6225" y="878513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地球日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96225" y="1707955"/>
            <a:ext cx="6611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为了保护地球，人类设立了各种主题节日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15400" y="2656532"/>
            <a:ext cx="541401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800" dirty="0">
                <a:cs typeface="+mn-ea"/>
                <a:sym typeface="+mn-lt"/>
              </a:rPr>
              <a:t> 3月12日---植树节</a:t>
            </a:r>
            <a:endParaRPr sz="2800" dirty="0">
              <a:cs typeface="+mn-ea"/>
              <a:sym typeface="+mn-lt"/>
            </a:endParaRPr>
          </a:p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800" dirty="0">
                <a:cs typeface="+mn-ea"/>
                <a:sym typeface="+mn-lt"/>
              </a:rPr>
              <a:t> 3月22日---世界水日</a:t>
            </a:r>
            <a:endParaRPr sz="2800" dirty="0">
              <a:cs typeface="+mn-ea"/>
              <a:sym typeface="+mn-lt"/>
            </a:endParaRPr>
          </a:p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800" dirty="0">
                <a:cs typeface="+mn-ea"/>
                <a:sym typeface="+mn-lt"/>
              </a:rPr>
              <a:t> 4月22日---世界地球日</a:t>
            </a:r>
            <a:endParaRPr sz="2800" dirty="0">
              <a:cs typeface="+mn-ea"/>
              <a:sym typeface="+mn-lt"/>
            </a:endParaRPr>
          </a:p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800" dirty="0">
                <a:cs typeface="+mn-ea"/>
                <a:sym typeface="+mn-lt"/>
              </a:rPr>
              <a:t> 6月5日---世界环境日</a:t>
            </a:r>
            <a:endParaRPr sz="2800" dirty="0">
              <a:cs typeface="+mn-ea"/>
              <a:sym typeface="+mn-lt"/>
            </a:endParaRPr>
          </a:p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800" dirty="0">
                <a:cs typeface="+mn-ea"/>
                <a:sym typeface="+mn-lt"/>
              </a:rPr>
              <a:t>6月25日---中国土地日</a:t>
            </a:r>
            <a:endParaRPr sz="28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709" y="2820077"/>
            <a:ext cx="4736601" cy="33421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peelOff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ecwtbbh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1171</Words>
  <Application>WPS 演示</Application>
  <PresentationFormat>自定义</PresentationFormat>
  <Paragraphs>88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Segoe UI Light</vt:lpstr>
      <vt:lpstr>Wingdings</vt:lpstr>
      <vt:lpstr>Arial</vt:lpstr>
      <vt:lpstr>Arial Unicode MS</vt:lpstr>
      <vt:lpstr>等线</vt:lpstr>
      <vt:lpstr>方正细谭黑简体</vt:lpstr>
      <vt:lpstr>黑体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世界地球日</dc:title>
  <dc:creator>第一PPT</dc:creator>
  <cp:keywords>www.1ppt.com</cp:keywords>
  <dc:description>www.1ppt.com</dc:description>
  <cp:lastModifiedBy>Administrator</cp:lastModifiedBy>
  <cp:revision>213</cp:revision>
  <dcterms:created xsi:type="dcterms:W3CDTF">2019-06-11T09:29:00Z</dcterms:created>
  <dcterms:modified xsi:type="dcterms:W3CDTF">2022-05-25T03:20:12Z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