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Lst>
  <p:notesMasterIdLst>
    <p:notesMasterId r:id="rId5"/>
  </p:notesMasterIdLst>
  <p:sldIdLst>
    <p:sldId id="257" r:id="rId4"/>
    <p:sldId id="258" r:id="rId6"/>
    <p:sldId id="277" r:id="rId7"/>
    <p:sldId id="260" r:id="rId8"/>
    <p:sldId id="261" r:id="rId9"/>
    <p:sldId id="262" r:id="rId10"/>
    <p:sldId id="263" r:id="rId11"/>
    <p:sldId id="264" r:id="rId12"/>
    <p:sldId id="278" r:id="rId13"/>
    <p:sldId id="266" r:id="rId14"/>
    <p:sldId id="267" r:id="rId15"/>
    <p:sldId id="279" r:id="rId16"/>
    <p:sldId id="269" r:id="rId17"/>
    <p:sldId id="280" r:id="rId18"/>
    <p:sldId id="271" r:id="rId19"/>
    <p:sldId id="272" r:id="rId20"/>
    <p:sldId id="273" r:id="rId21"/>
    <p:sldId id="274" r:id="rId22"/>
    <p:sldId id="275" r:id="rId23"/>
    <p:sldId id="28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14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2274" y="-10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3CC6F4-9A0B-44E6-9DEB-8F968B95727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C2A142-90FF-4662-8C78-BE63C16C56F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C2A142-90FF-4662-8C78-BE63C16C56F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觅知网">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2023818"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cstate="screen">
            <a:duotone>
              <a:schemeClr val="accent1">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tags" Target="../tags/tag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image" Target="../media/image3.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tags" Target="../tags/tag14.xml"/><Relationship Id="rId2" Type="http://schemas.openxmlformats.org/officeDocument/2006/relationships/image" Target="../media/image3.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20.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2149158" y="573885"/>
            <a:ext cx="7893685" cy="3094030"/>
          </a:xfrm>
          <a:prstGeom prst="rect">
            <a:avLst/>
          </a:prstGeom>
        </p:spPr>
      </p:pic>
      <p:grpSp>
        <p:nvGrpSpPr>
          <p:cNvPr id="28" name="组合 27"/>
          <p:cNvGrpSpPr/>
          <p:nvPr/>
        </p:nvGrpSpPr>
        <p:grpSpPr>
          <a:xfrm>
            <a:off x="2075239" y="1437025"/>
            <a:ext cx="7738110" cy="1593850"/>
            <a:chOff x="5972" y="3545"/>
            <a:chExt cx="12186" cy="2510"/>
          </a:xfrm>
        </p:grpSpPr>
        <p:sp>
          <p:nvSpPr>
            <p:cNvPr id="3" name="文本框 2"/>
            <p:cNvSpPr txBox="1"/>
            <p:nvPr/>
          </p:nvSpPr>
          <p:spPr>
            <a:xfrm>
              <a:off x="5972" y="3545"/>
              <a:ext cx="12186" cy="1476"/>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500" b="1" i="0" u="none" strike="noStrike" kern="1200" cap="none" spc="0" normalizeH="0" baseline="0" noProof="0" dirty="0">
                  <a:ln>
                    <a:noFill/>
                  </a:ln>
                  <a:solidFill>
                    <a:srgbClr val="DB1421"/>
                  </a:solidFill>
                  <a:effectLst/>
                  <a:uLnTx/>
                  <a:uFillTx/>
                  <a:cs typeface="+mn-ea"/>
                  <a:sym typeface="+mn-lt"/>
                </a:rPr>
                <a:t>高考志愿填报指南</a:t>
              </a:r>
              <a:endParaRPr kumimoji="0" lang="zh-CN" altLang="en-US" sz="5500" b="1" i="0" u="none" strike="noStrike" kern="1200" cap="none" spc="0" normalizeH="0" baseline="0" noProof="0" dirty="0">
                <a:ln>
                  <a:noFill/>
                </a:ln>
                <a:solidFill>
                  <a:srgbClr val="DB1421"/>
                </a:solidFill>
                <a:effectLst/>
                <a:uLnTx/>
                <a:uFillTx/>
                <a:cs typeface="+mn-ea"/>
                <a:sym typeface="+mn-lt"/>
              </a:endParaRPr>
            </a:p>
          </p:txBody>
        </p:sp>
        <p:sp>
          <p:nvSpPr>
            <p:cNvPr id="27" name="文本框 13"/>
            <p:cNvSpPr txBox="1"/>
            <p:nvPr/>
          </p:nvSpPr>
          <p:spPr>
            <a:xfrm>
              <a:off x="8733" y="4906"/>
              <a:ext cx="6725" cy="1149"/>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500" b="1" i="0" u="none" strike="noStrike" kern="100" cap="none" spc="0" normalizeH="0" baseline="0" noProof="0" dirty="0">
                  <a:ln>
                    <a:noFill/>
                  </a:ln>
                  <a:solidFill>
                    <a:srgbClr val="DB1421"/>
                  </a:solidFill>
                  <a:effectLst/>
                  <a:uLnTx/>
                  <a:uFillTx/>
                  <a:cs typeface="+mn-ea"/>
                  <a:sym typeface="+mn-lt"/>
                </a:rPr>
                <a:t>考的好 报的好</a:t>
              </a:r>
              <a:endParaRPr kumimoji="0" lang="zh-CN" altLang="en-US" sz="3500" b="1" i="0" u="none" strike="noStrike" kern="100" cap="none" spc="0" normalizeH="0" baseline="0" noProof="0" dirty="0">
                <a:ln>
                  <a:noFill/>
                </a:ln>
                <a:solidFill>
                  <a:srgbClr val="DB1421"/>
                </a:solidFill>
                <a:effectLst/>
                <a:uLnTx/>
                <a:uFillTx/>
                <a:cs typeface="+mn-ea"/>
                <a:sym typeface="+mn-lt"/>
              </a:endParaRPr>
            </a:p>
          </p:txBody>
        </p:sp>
      </p:grpSp>
      <p:pic>
        <p:nvPicPr>
          <p:cNvPr id="7" name="图片 6"/>
          <p:cNvPicPr>
            <a:picLocks noChangeAspect="1"/>
          </p:cNvPicPr>
          <p:nvPr/>
        </p:nvPicPr>
        <p:blipFill>
          <a:blip r:embed="rId2" cstate="screen">
            <a:duotone>
              <a:prstClr val="black"/>
              <a:srgbClr val="FF0000">
                <a:tint val="45000"/>
                <a:satMod val="400000"/>
              </a:srgbClr>
            </a:duotone>
          </a:blip>
          <a:stretch>
            <a:fillRect/>
          </a:stretch>
        </p:blipFill>
        <p:spPr>
          <a:xfrm>
            <a:off x="4103327" y="4064000"/>
            <a:ext cx="3985346" cy="2658745"/>
          </a:xfrm>
          <a:prstGeom prst="rect">
            <a:avLst/>
          </a:prstGeom>
        </p:spPr>
      </p:pic>
      <p:sp>
        <p:nvSpPr>
          <p:cNvPr id="4" name="文本框 3"/>
          <p:cNvSpPr txBox="1"/>
          <p:nvPr/>
        </p:nvSpPr>
        <p:spPr>
          <a:xfrm>
            <a:off x="8660130" y="6203315"/>
            <a:ext cx="1822450" cy="368300"/>
          </a:xfrm>
          <a:prstGeom prst="rect">
            <a:avLst/>
          </a:prstGeom>
          <a:noFill/>
        </p:spPr>
        <p:txBody>
          <a:bodyPr wrap="none" rtlCol="0" anchor="t">
            <a:spAutoFit/>
          </a:bodyPr>
          <a:p>
            <a:r>
              <a:rPr lang="en-US" altLang="zh-CN" noProof="0" dirty="0">
                <a:ln>
                  <a:noFill/>
                </a:ln>
                <a:solidFill>
                  <a:srgbClr val="000000"/>
                </a:solidFill>
                <a:effectLst/>
                <a:uLnTx/>
                <a:uFillTx/>
                <a:cs typeface="+mn-ea"/>
                <a:sym typeface="+mn-lt"/>
              </a:rPr>
              <a:t>www.92ppt.net</a:t>
            </a:r>
            <a:endParaRPr lang="en-US" altLang="zh-CN" noProof="0" dirty="0">
              <a:ln>
                <a:noFill/>
              </a:ln>
              <a:solidFill>
                <a:srgbClr val="000000"/>
              </a:solidFill>
              <a:effectLst/>
              <a:uLnTx/>
              <a:uFillTx/>
              <a:cs typeface="+mn-ea"/>
              <a:sym typeface="+mn-lt"/>
            </a:endParaRPr>
          </a:p>
        </p:txBody>
      </p:sp>
    </p:spTree>
    <p:custDataLst>
      <p:tags r:id="rId3"/>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48"/>
          <p:cNvSpPr txBox="1"/>
          <p:nvPr/>
        </p:nvSpPr>
        <p:spPr>
          <a:xfrm>
            <a:off x="3596640" y="1474470"/>
            <a:ext cx="499872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DB1421"/>
                </a:solidFill>
                <a:effectLst/>
                <a:uLnTx/>
                <a:uFillTx/>
                <a:cs typeface="+mn-ea"/>
                <a:sym typeface="+mn-lt"/>
              </a:rPr>
              <a:t>一、</a:t>
            </a:r>
            <a:r>
              <a:rPr kumimoji="0" lang="en-US" altLang="zh-CN" sz="2000" b="1" i="0" u="none" strike="noStrike" kern="1200" cap="none" spc="0" normalizeH="0" baseline="0" noProof="0" dirty="0">
                <a:ln>
                  <a:noFill/>
                </a:ln>
                <a:solidFill>
                  <a:srgbClr val="DB1421"/>
                </a:solidFill>
                <a:effectLst/>
                <a:uLnTx/>
                <a:uFillTx/>
                <a:cs typeface="+mn-ea"/>
                <a:sym typeface="+mn-lt"/>
              </a:rPr>
              <a:t>“</a:t>
            </a:r>
            <a:r>
              <a:rPr kumimoji="0" lang="zh-CN" altLang="en-US" sz="2000" b="1" i="0" u="none" strike="noStrike" kern="1200" cap="none" spc="0" normalizeH="0" baseline="0" noProof="0" dirty="0">
                <a:ln>
                  <a:noFill/>
                </a:ln>
                <a:solidFill>
                  <a:srgbClr val="DB1421"/>
                </a:solidFill>
                <a:effectLst/>
                <a:uLnTx/>
                <a:uFillTx/>
                <a:cs typeface="+mn-ea"/>
                <a:sym typeface="+mn-lt"/>
              </a:rPr>
              <a:t>热门专业</a:t>
            </a:r>
            <a:r>
              <a:rPr kumimoji="0" lang="en-US" altLang="zh-CN" sz="2000" b="1" i="0" u="none" strike="noStrike" kern="1200" cap="none" spc="0" normalizeH="0" baseline="0" noProof="0" dirty="0">
                <a:ln>
                  <a:noFill/>
                </a:ln>
                <a:solidFill>
                  <a:srgbClr val="DB1421"/>
                </a:solidFill>
                <a:effectLst/>
                <a:uLnTx/>
                <a:uFillTx/>
                <a:cs typeface="+mn-ea"/>
                <a:sym typeface="+mn-lt"/>
              </a:rPr>
              <a:t>”</a:t>
            </a:r>
            <a:r>
              <a:rPr kumimoji="0" lang="zh-CN" altLang="en-US" sz="2000" b="1" i="0" u="none" strike="noStrike" kern="1200" cap="none" spc="0" normalizeH="0" baseline="0" noProof="0" dirty="0">
                <a:ln>
                  <a:noFill/>
                </a:ln>
                <a:solidFill>
                  <a:srgbClr val="DB1421"/>
                </a:solidFill>
                <a:effectLst/>
                <a:uLnTx/>
                <a:uFillTx/>
                <a:cs typeface="+mn-ea"/>
                <a:sym typeface="+mn-lt"/>
              </a:rPr>
              <a:t>和</a:t>
            </a:r>
            <a:r>
              <a:rPr kumimoji="0" lang="en-US" altLang="zh-CN" sz="2000" b="1" i="0" u="none" strike="noStrike" kern="1200" cap="none" spc="0" normalizeH="0" baseline="0" noProof="0" dirty="0">
                <a:ln>
                  <a:noFill/>
                </a:ln>
                <a:solidFill>
                  <a:srgbClr val="DB1421"/>
                </a:solidFill>
                <a:effectLst/>
                <a:uLnTx/>
                <a:uFillTx/>
                <a:cs typeface="+mn-ea"/>
                <a:sym typeface="+mn-lt"/>
              </a:rPr>
              <a:t>“</a:t>
            </a:r>
            <a:r>
              <a:rPr kumimoji="0" lang="zh-CN" altLang="en-US" sz="2000" b="1" i="0" u="none" strike="noStrike" kern="1200" cap="none" spc="0" normalizeH="0" baseline="0" noProof="0" dirty="0">
                <a:ln>
                  <a:noFill/>
                </a:ln>
                <a:solidFill>
                  <a:srgbClr val="DB1421"/>
                </a:solidFill>
                <a:effectLst/>
                <a:uLnTx/>
                <a:uFillTx/>
                <a:cs typeface="+mn-ea"/>
                <a:sym typeface="+mn-lt"/>
              </a:rPr>
              <a:t>冷门专业</a:t>
            </a:r>
            <a:r>
              <a:rPr kumimoji="0" lang="en-US" altLang="zh-CN" sz="2000" b="1" i="0" u="none" strike="noStrike" kern="1200" cap="none" spc="0" normalizeH="0" baseline="0" noProof="0" dirty="0">
                <a:ln>
                  <a:noFill/>
                </a:ln>
                <a:solidFill>
                  <a:srgbClr val="DB1421"/>
                </a:solidFill>
                <a:effectLst/>
                <a:uLnTx/>
                <a:uFillTx/>
                <a:cs typeface="+mn-ea"/>
                <a:sym typeface="+mn-lt"/>
              </a:rPr>
              <a:t>”</a:t>
            </a:r>
            <a:endParaRPr kumimoji="0" lang="en-US" altLang="zh-CN" sz="2000" b="1" i="0" u="none" strike="noStrike" kern="1200" cap="none" spc="0" normalizeH="0" baseline="0" noProof="0" dirty="0">
              <a:ln>
                <a:noFill/>
              </a:ln>
              <a:solidFill>
                <a:srgbClr val="DB1421"/>
              </a:solidFill>
              <a:effectLst/>
              <a:uLnTx/>
              <a:uFillTx/>
              <a:cs typeface="+mn-ea"/>
              <a:sym typeface="+mn-lt"/>
            </a:endParaRPr>
          </a:p>
        </p:txBody>
      </p:sp>
      <p:sp>
        <p:nvSpPr>
          <p:cNvPr id="37" name="文本框 36"/>
          <p:cNvSpPr txBox="1"/>
          <p:nvPr/>
        </p:nvSpPr>
        <p:spPr>
          <a:xfrm>
            <a:off x="1123673" y="2723946"/>
            <a:ext cx="2409190" cy="6451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0000"/>
                </a:solidFill>
                <a:effectLst/>
                <a:uLnTx/>
                <a:uFillTx/>
                <a:cs typeface="+mn-ea"/>
                <a:sym typeface="+mn-lt"/>
              </a:rPr>
              <a:t>“</a:t>
            </a:r>
            <a:r>
              <a:rPr kumimoji="0" lang="zh-CN" altLang="en-US" sz="1800" b="0" i="0" u="none" strike="noStrike" kern="1200" cap="none" spc="0" normalizeH="0" baseline="0" noProof="0" dirty="0">
                <a:ln>
                  <a:noFill/>
                </a:ln>
                <a:solidFill>
                  <a:srgbClr val="FF0000"/>
                </a:solidFill>
                <a:effectLst/>
                <a:uLnTx/>
                <a:uFillTx/>
                <a:cs typeface="+mn-ea"/>
                <a:sym typeface="+mn-lt"/>
              </a:rPr>
              <a:t>热门专业</a:t>
            </a:r>
            <a:r>
              <a:rPr kumimoji="0" lang="en-US" altLang="zh-CN" sz="1800" b="0" i="0" u="none" strike="noStrike" kern="1200" cap="none" spc="0" normalizeH="0" baseline="0" noProof="0" dirty="0">
                <a:ln>
                  <a:noFill/>
                </a:ln>
                <a:solidFill>
                  <a:srgbClr val="FF0000"/>
                </a:solidFill>
                <a:effectLst/>
                <a:uLnTx/>
                <a:uFillTx/>
                <a:cs typeface="+mn-ea"/>
                <a:sym typeface="+mn-lt"/>
              </a:rPr>
              <a:t>”</a:t>
            </a:r>
            <a:endParaRPr kumimoji="0" lang="en-US" altLang="zh-CN" sz="1800" b="0" i="0" u="none" strike="noStrike" kern="1200" cap="none" spc="0" normalizeH="0" baseline="0" noProof="0" dirty="0">
              <a:ln>
                <a:noFill/>
              </a:ln>
              <a:solidFill>
                <a:srgbClr val="FF000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0000"/>
                </a:solidFill>
                <a:effectLst/>
                <a:uLnTx/>
                <a:uFillTx/>
                <a:cs typeface="+mn-ea"/>
                <a:sym typeface="+mn-lt"/>
              </a:rPr>
              <a:t>一般指哪些专业</a:t>
            </a:r>
            <a:r>
              <a:rPr kumimoji="0" lang="en-US" altLang="zh-CN" sz="1800" b="0" i="0" u="none" strike="noStrike" kern="1200" cap="none" spc="0" normalizeH="0" baseline="0" noProof="0" dirty="0">
                <a:ln>
                  <a:noFill/>
                </a:ln>
                <a:solidFill>
                  <a:srgbClr val="FF0000"/>
                </a:solidFill>
                <a:effectLst/>
                <a:uLnTx/>
                <a:uFillTx/>
                <a:cs typeface="+mn-ea"/>
                <a:sym typeface="+mn-lt"/>
              </a:rPr>
              <a:t>?</a:t>
            </a:r>
            <a:endParaRPr kumimoji="0" lang="en-US" altLang="zh-CN" sz="1800" b="0" i="0" u="none" strike="noStrike" kern="1200" cap="none" spc="0" normalizeH="0" baseline="0" noProof="0" dirty="0">
              <a:ln>
                <a:noFill/>
              </a:ln>
              <a:solidFill>
                <a:srgbClr val="FF0000"/>
              </a:solidFill>
              <a:effectLst/>
              <a:uLnTx/>
              <a:uFillTx/>
              <a:cs typeface="+mn-ea"/>
              <a:sym typeface="+mn-lt"/>
            </a:endParaRPr>
          </a:p>
        </p:txBody>
      </p:sp>
      <p:sp>
        <p:nvSpPr>
          <p:cNvPr id="13" name="文本框 12"/>
          <p:cNvSpPr txBox="1"/>
          <p:nvPr/>
        </p:nvSpPr>
        <p:spPr>
          <a:xfrm>
            <a:off x="4290348" y="2674265"/>
            <a:ext cx="2409190" cy="6451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sz="1800" b="0" i="0" u="none" strike="noStrike" kern="1200" cap="none" spc="0" normalizeH="0" baseline="0" noProof="0" dirty="0">
                <a:ln>
                  <a:noFill/>
                </a:ln>
                <a:solidFill>
                  <a:srgbClr val="FF0000"/>
                </a:solidFill>
                <a:effectLst/>
                <a:uLnTx/>
                <a:uFillTx/>
                <a:cs typeface="+mn-ea"/>
                <a:sym typeface="+mn-lt"/>
              </a:rPr>
              <a:t>理性地看待</a:t>
            </a:r>
            <a:endParaRPr kumimoji="0" sz="1800" b="0" i="0" u="none" strike="noStrike" kern="1200" cap="none" spc="0" normalizeH="0" baseline="0" noProof="0" dirty="0">
              <a:ln>
                <a:noFill/>
              </a:ln>
              <a:solidFill>
                <a:srgbClr val="FF0000"/>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sz="1800" b="0" i="0" u="none" strike="noStrike" kern="1200" cap="none" spc="0" normalizeH="0" baseline="0" noProof="0" dirty="0">
                <a:ln>
                  <a:noFill/>
                </a:ln>
                <a:solidFill>
                  <a:srgbClr val="FF0000"/>
                </a:solidFill>
                <a:effectLst/>
                <a:uLnTx/>
                <a:uFillTx/>
                <a:cs typeface="+mn-ea"/>
                <a:sym typeface="+mn-lt"/>
              </a:rPr>
              <a:t>专业的冷与热</a:t>
            </a:r>
            <a:endParaRPr kumimoji="0" sz="1800" b="0" i="0" u="none" strike="noStrike" kern="1200" cap="none" spc="0" normalizeH="0" baseline="0" noProof="0" dirty="0">
              <a:ln>
                <a:noFill/>
              </a:ln>
              <a:solidFill>
                <a:srgbClr val="FF0000"/>
              </a:solidFill>
              <a:effectLst/>
              <a:uLnTx/>
              <a:uFillTx/>
              <a:cs typeface="+mn-ea"/>
              <a:sym typeface="+mn-lt"/>
            </a:endParaRPr>
          </a:p>
        </p:txBody>
      </p:sp>
      <p:sp>
        <p:nvSpPr>
          <p:cNvPr id="38" name="文本框 37"/>
          <p:cNvSpPr txBox="1"/>
          <p:nvPr/>
        </p:nvSpPr>
        <p:spPr>
          <a:xfrm>
            <a:off x="1391373" y="3448426"/>
            <a:ext cx="1897927" cy="147732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rPr>
              <a:t>招生中的“热门专业“并不是某个专业实力高低的划分，“热“或“冷“只取决于填报的人数，不是专业好坏之分。</a:t>
            </a:r>
            <a:endPar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15" name="文本框 14"/>
          <p:cNvSpPr txBox="1"/>
          <p:nvPr/>
        </p:nvSpPr>
        <p:spPr>
          <a:xfrm>
            <a:off x="4720436" y="3374912"/>
            <a:ext cx="2150264" cy="23083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rPr>
              <a:t>要着眼长远，不要仅凭目前某些专业受当时特殊经济社会环境影响而放弃填报。更不要赶时髦选择目前“大家都说还不错”的专业，因为今天的热门专业可能就是4年后的冷门专业，反过来也是有可能的。</a:t>
            </a:r>
            <a:endPar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16" name="文本框 15"/>
          <p:cNvSpPr txBox="1"/>
          <p:nvPr/>
        </p:nvSpPr>
        <p:spPr>
          <a:xfrm>
            <a:off x="4550410" y="269892"/>
            <a:ext cx="3194050"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smtClean="0">
                <a:ln>
                  <a:noFill/>
                </a:ln>
                <a:solidFill>
                  <a:srgbClr val="DB1421"/>
                </a:solidFill>
                <a:effectLst/>
                <a:uLnTx/>
                <a:uFillTx/>
                <a:cs typeface="+mn-ea"/>
                <a:sym typeface="+mn-lt"/>
              </a:rPr>
              <a:t>第</a:t>
            </a:r>
            <a:r>
              <a:rPr lang="zh-CN" altLang="en-US" sz="2500" b="1" spc="300" dirty="0">
                <a:solidFill>
                  <a:srgbClr val="DB1421"/>
                </a:solidFill>
                <a:cs typeface="+mn-ea"/>
                <a:sym typeface="+mn-lt"/>
              </a:rPr>
              <a:t>二</a:t>
            </a:r>
            <a:r>
              <a:rPr kumimoji="0" lang="zh-CN" altLang="en-US" sz="2500" b="1" i="0" u="none" strike="noStrike" kern="1200" cap="none" spc="300" normalizeH="0" baseline="0" noProof="0" dirty="0" smtClean="0">
                <a:ln>
                  <a:noFill/>
                </a:ln>
                <a:solidFill>
                  <a:srgbClr val="DB1421"/>
                </a:solidFill>
                <a:effectLst/>
                <a:uLnTx/>
                <a:uFillTx/>
                <a:cs typeface="+mn-ea"/>
                <a:sym typeface="+mn-lt"/>
              </a:rPr>
              <a:t>章 选择</a:t>
            </a:r>
            <a:r>
              <a:rPr lang="zh-CN" altLang="en-US" sz="2500" b="1" spc="300" dirty="0">
                <a:solidFill>
                  <a:srgbClr val="DB1421"/>
                </a:solidFill>
                <a:cs typeface="+mn-ea"/>
                <a:sym typeface="+mn-lt"/>
              </a:rPr>
              <a:t>专业</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17" name="组合 16"/>
          <p:cNvGrpSpPr/>
          <p:nvPr/>
        </p:nvGrpSpPr>
        <p:grpSpPr>
          <a:xfrm>
            <a:off x="4098606" y="252093"/>
            <a:ext cx="3601087" cy="236081"/>
            <a:chOff x="4883023" y="420727"/>
            <a:chExt cx="3601087" cy="236081"/>
          </a:xfrm>
        </p:grpSpPr>
        <p:sp>
          <p:nvSpPr>
            <p:cNvPr id="18"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4412740" y="652957"/>
            <a:ext cx="3145210" cy="235878"/>
            <a:chOff x="3707890" y="945675"/>
            <a:chExt cx="3145210" cy="235878"/>
          </a:xfrm>
        </p:grpSpPr>
        <p:sp>
          <p:nvSpPr>
            <p:cNvPr id="21"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22"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p:cNvGrpSpPr/>
            <p:nvPr/>
          </p:nvGrpSpPr>
          <p:grpSpPr>
            <a:xfrm>
              <a:off x="6648008" y="1135834"/>
              <a:ext cx="205092" cy="45719"/>
              <a:chOff x="6648008" y="1135834"/>
              <a:chExt cx="205092" cy="45719"/>
            </a:xfrm>
          </p:grpSpPr>
          <p:sp>
            <p:nvSpPr>
              <p:cNvPr id="25" name="矩形 24"/>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8" name="组合 27"/>
          <p:cNvGrpSpPr/>
          <p:nvPr/>
        </p:nvGrpSpPr>
        <p:grpSpPr>
          <a:xfrm>
            <a:off x="678924" y="2424015"/>
            <a:ext cx="11513076" cy="4433985"/>
            <a:chOff x="678924" y="2424015"/>
            <a:chExt cx="11513076" cy="4433985"/>
          </a:xfrm>
        </p:grpSpPr>
        <p:grpSp>
          <p:nvGrpSpPr>
            <p:cNvPr id="29" name="组合 28"/>
            <p:cNvGrpSpPr/>
            <p:nvPr/>
          </p:nvGrpSpPr>
          <p:grpSpPr>
            <a:xfrm>
              <a:off x="678924" y="2723946"/>
              <a:ext cx="592999" cy="540000"/>
              <a:chOff x="916316" y="924832"/>
              <a:chExt cx="592999" cy="540000"/>
            </a:xfrm>
          </p:grpSpPr>
          <p:sp>
            <p:nvSpPr>
              <p:cNvPr id="44" name="任意多边形 43"/>
              <p:cNvSpPr/>
              <p:nvPr/>
            </p:nvSpPr>
            <p:spPr>
              <a:xfrm>
                <a:off x="916316" y="924832"/>
                <a:ext cx="592999" cy="540000"/>
              </a:xfrm>
              <a:custGeom>
                <a:avLst/>
                <a:gdLst>
                  <a:gd name="connsiteX0" fmla="*/ 3612124 w 5416434"/>
                  <a:gd name="connsiteY0" fmla="*/ 0 h 4932339"/>
                  <a:gd name="connsiteX1" fmla="*/ 1804615 w 5416434"/>
                  <a:gd name="connsiteY1" fmla="*/ 0 h 4932339"/>
                  <a:gd name="connsiteX2" fmla="*/ 1024397 w 5416434"/>
                  <a:gd name="connsiteY2" fmla="*/ 450430 h 4932339"/>
                  <a:gd name="connsiteX3" fmla="*/ 120643 w 5416434"/>
                  <a:gd name="connsiteY3" fmla="*/ 2015740 h 4932339"/>
                  <a:gd name="connsiteX4" fmla="*/ 120643 w 5416434"/>
                  <a:gd name="connsiteY4" fmla="*/ 2916600 h 4932339"/>
                  <a:gd name="connsiteX5" fmla="*/ 1024397 w 5416434"/>
                  <a:gd name="connsiteY5" fmla="*/ 4481910 h 4932339"/>
                  <a:gd name="connsiteX6" fmla="*/ 1804463 w 5416434"/>
                  <a:gd name="connsiteY6" fmla="*/ 4932340 h 4932339"/>
                  <a:gd name="connsiteX7" fmla="*/ 3611972 w 5416434"/>
                  <a:gd name="connsiteY7" fmla="*/ 4932340 h 4932339"/>
                  <a:gd name="connsiteX8" fmla="*/ 4392037 w 5416434"/>
                  <a:gd name="connsiteY8" fmla="*/ 4481910 h 4932339"/>
                  <a:gd name="connsiteX9" fmla="*/ 5295792 w 5416434"/>
                  <a:gd name="connsiteY9" fmla="*/ 2916600 h 4932339"/>
                  <a:gd name="connsiteX10" fmla="*/ 5295792 w 5416434"/>
                  <a:gd name="connsiteY10" fmla="*/ 2015740 h 4932339"/>
                  <a:gd name="connsiteX11" fmla="*/ 4392189 w 5416434"/>
                  <a:gd name="connsiteY11" fmla="*/ 450430 h 4932339"/>
                  <a:gd name="connsiteX12" fmla="*/ 3612124 w 5416434"/>
                  <a:gd name="connsiteY12" fmla="*/ 0 h 493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16434" h="4932339">
                    <a:moveTo>
                      <a:pt x="3612124" y="0"/>
                    </a:moveTo>
                    <a:lnTo>
                      <a:pt x="1804615" y="0"/>
                    </a:lnTo>
                    <a:cubicBezTo>
                      <a:pt x="1482749" y="0"/>
                      <a:pt x="1185407" y="171672"/>
                      <a:pt x="1024397" y="450430"/>
                    </a:cubicBezTo>
                    <a:lnTo>
                      <a:pt x="120643" y="2015740"/>
                    </a:lnTo>
                    <a:cubicBezTo>
                      <a:pt x="-40214" y="2294498"/>
                      <a:pt x="-40214" y="2637842"/>
                      <a:pt x="120643" y="2916600"/>
                    </a:cubicBezTo>
                    <a:lnTo>
                      <a:pt x="1024397" y="4481910"/>
                    </a:lnTo>
                    <a:cubicBezTo>
                      <a:pt x="1185254" y="4760667"/>
                      <a:pt x="1482749" y="4932340"/>
                      <a:pt x="1804463" y="4932340"/>
                    </a:cubicBezTo>
                    <a:lnTo>
                      <a:pt x="3611972" y="4932340"/>
                    </a:lnTo>
                    <a:cubicBezTo>
                      <a:pt x="3933838" y="4932340"/>
                      <a:pt x="4231180" y="4760667"/>
                      <a:pt x="4392037" y="4481910"/>
                    </a:cubicBezTo>
                    <a:lnTo>
                      <a:pt x="5295792" y="2916600"/>
                    </a:lnTo>
                    <a:cubicBezTo>
                      <a:pt x="5456649" y="2637842"/>
                      <a:pt x="5456649" y="2294498"/>
                      <a:pt x="5295792" y="2015740"/>
                    </a:cubicBezTo>
                    <a:lnTo>
                      <a:pt x="4392189" y="450430"/>
                    </a:lnTo>
                    <a:cubicBezTo>
                      <a:pt x="4231332" y="171672"/>
                      <a:pt x="3933991" y="0"/>
                      <a:pt x="3612124" y="0"/>
                    </a:cubicBezTo>
                    <a:close/>
                  </a:path>
                </a:pathLst>
              </a:custGeom>
              <a:solidFill>
                <a:srgbClr val="DB142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cs typeface="+mn-ea"/>
                  <a:sym typeface="+mn-lt"/>
                </a:endParaRPr>
              </a:p>
            </p:txBody>
          </p:sp>
          <p:sp>
            <p:nvSpPr>
              <p:cNvPr id="45" name="任意多边形 44"/>
              <p:cNvSpPr/>
              <p:nvPr/>
            </p:nvSpPr>
            <p:spPr>
              <a:xfrm>
                <a:off x="1095652" y="1106960"/>
                <a:ext cx="234327" cy="175744"/>
              </a:xfrm>
              <a:custGeom>
                <a:avLst/>
                <a:gdLst>
                  <a:gd name="connsiteX0" fmla="*/ 505433 w 533400"/>
                  <a:gd name="connsiteY0" fmla="*/ 621 h 400050"/>
                  <a:gd name="connsiteX1" fmla="*/ 534008 w 533400"/>
                  <a:gd name="connsiteY1" fmla="*/ 29196 h 400050"/>
                  <a:gd name="connsiteX2" fmla="*/ 534008 w 533400"/>
                  <a:gd name="connsiteY2" fmla="*/ 372096 h 400050"/>
                  <a:gd name="connsiteX3" fmla="*/ 505433 w 533400"/>
                  <a:gd name="connsiteY3" fmla="*/ 400671 h 400050"/>
                  <a:gd name="connsiteX4" fmla="*/ 29183 w 533400"/>
                  <a:gd name="connsiteY4" fmla="*/ 400671 h 400050"/>
                  <a:gd name="connsiteX5" fmla="*/ 608 w 533400"/>
                  <a:gd name="connsiteY5" fmla="*/ 372096 h 400050"/>
                  <a:gd name="connsiteX6" fmla="*/ 608 w 533400"/>
                  <a:gd name="connsiteY6" fmla="*/ 29196 h 400050"/>
                  <a:gd name="connsiteX7" fmla="*/ 29183 w 533400"/>
                  <a:gd name="connsiteY7" fmla="*/ 621 h 400050"/>
                  <a:gd name="connsiteX8" fmla="*/ 505433 w 533400"/>
                  <a:gd name="connsiteY8" fmla="*/ 621 h 400050"/>
                  <a:gd name="connsiteX9" fmla="*/ 391419 w 533400"/>
                  <a:gd name="connsiteY9" fmla="*/ 198646 h 400050"/>
                  <a:gd name="connsiteX10" fmla="*/ 351414 w 533400"/>
                  <a:gd name="connsiteY10" fmla="*/ 204170 h 400050"/>
                  <a:gd name="connsiteX11" fmla="*/ 351414 w 533400"/>
                  <a:gd name="connsiteY11" fmla="*/ 204170 h 400050"/>
                  <a:gd name="connsiteX12" fmla="*/ 267118 w 533400"/>
                  <a:gd name="connsiteY12" fmla="*/ 315613 h 400050"/>
                  <a:gd name="connsiteX13" fmla="*/ 264641 w 533400"/>
                  <a:gd name="connsiteY13" fmla="*/ 318470 h 400050"/>
                  <a:gd name="connsiteX14" fmla="*/ 224255 w 533400"/>
                  <a:gd name="connsiteY14" fmla="*/ 318756 h 400050"/>
                  <a:gd name="connsiteX15" fmla="*/ 224255 w 533400"/>
                  <a:gd name="connsiteY15" fmla="*/ 318756 h 400050"/>
                  <a:gd name="connsiteX16" fmla="*/ 162152 w 533400"/>
                  <a:gd name="connsiteY16" fmla="*/ 257415 h 400050"/>
                  <a:gd name="connsiteX17" fmla="*/ 160247 w 533400"/>
                  <a:gd name="connsiteY17" fmla="*/ 255701 h 400050"/>
                  <a:gd name="connsiteX18" fmla="*/ 120052 w 533400"/>
                  <a:gd name="connsiteY18" fmla="*/ 259606 h 400050"/>
                  <a:gd name="connsiteX19" fmla="*/ 120052 w 533400"/>
                  <a:gd name="connsiteY19" fmla="*/ 259606 h 400050"/>
                  <a:gd name="connsiteX20" fmla="*/ 32517 w 533400"/>
                  <a:gd name="connsiteY20" fmla="*/ 366095 h 400050"/>
                  <a:gd name="connsiteX21" fmla="*/ 30326 w 533400"/>
                  <a:gd name="connsiteY21" fmla="*/ 372096 h 400050"/>
                  <a:gd name="connsiteX22" fmla="*/ 39851 w 533400"/>
                  <a:gd name="connsiteY22" fmla="*/ 381621 h 400050"/>
                  <a:gd name="connsiteX23" fmla="*/ 39851 w 533400"/>
                  <a:gd name="connsiteY23" fmla="*/ 381621 h 400050"/>
                  <a:gd name="connsiteX24" fmla="*/ 497242 w 533400"/>
                  <a:gd name="connsiteY24" fmla="*/ 381621 h 400050"/>
                  <a:gd name="connsiteX25" fmla="*/ 502480 w 533400"/>
                  <a:gd name="connsiteY25" fmla="*/ 380002 h 400050"/>
                  <a:gd name="connsiteX26" fmla="*/ 505147 w 533400"/>
                  <a:gd name="connsiteY26" fmla="*/ 366762 h 400050"/>
                  <a:gd name="connsiteX27" fmla="*/ 505147 w 533400"/>
                  <a:gd name="connsiteY27" fmla="*/ 366762 h 400050"/>
                  <a:gd name="connsiteX28" fmla="*/ 397991 w 533400"/>
                  <a:gd name="connsiteY28" fmla="*/ 205504 h 400050"/>
                  <a:gd name="connsiteX29" fmla="*/ 391419 w 533400"/>
                  <a:gd name="connsiteY29" fmla="*/ 198646 h 400050"/>
                  <a:gd name="connsiteX30" fmla="*/ 95858 w 533400"/>
                  <a:gd name="connsiteY30" fmla="*/ 57771 h 400050"/>
                  <a:gd name="connsiteX31" fmla="*/ 57758 w 533400"/>
                  <a:gd name="connsiteY31" fmla="*/ 95871 h 400050"/>
                  <a:gd name="connsiteX32" fmla="*/ 95858 w 533400"/>
                  <a:gd name="connsiteY32" fmla="*/ 133971 h 400050"/>
                  <a:gd name="connsiteX33" fmla="*/ 133958 w 533400"/>
                  <a:gd name="connsiteY33" fmla="*/ 95871 h 400050"/>
                  <a:gd name="connsiteX34" fmla="*/ 95858 w 533400"/>
                  <a:gd name="connsiteY34" fmla="*/ 57771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33400" h="400050">
                    <a:moveTo>
                      <a:pt x="505433" y="621"/>
                    </a:moveTo>
                    <a:cubicBezTo>
                      <a:pt x="521245" y="621"/>
                      <a:pt x="534008" y="13385"/>
                      <a:pt x="534008" y="29196"/>
                    </a:cubicBezTo>
                    <a:lnTo>
                      <a:pt x="534008" y="372096"/>
                    </a:lnTo>
                    <a:cubicBezTo>
                      <a:pt x="534008" y="387907"/>
                      <a:pt x="521245" y="400671"/>
                      <a:pt x="505433" y="400671"/>
                    </a:cubicBezTo>
                    <a:lnTo>
                      <a:pt x="29183" y="400671"/>
                    </a:lnTo>
                    <a:cubicBezTo>
                      <a:pt x="13371" y="400671"/>
                      <a:pt x="608" y="387907"/>
                      <a:pt x="608" y="372096"/>
                    </a:cubicBezTo>
                    <a:lnTo>
                      <a:pt x="608" y="29196"/>
                    </a:lnTo>
                    <a:cubicBezTo>
                      <a:pt x="608" y="13385"/>
                      <a:pt x="13371" y="621"/>
                      <a:pt x="29183" y="621"/>
                    </a:cubicBezTo>
                    <a:lnTo>
                      <a:pt x="505433" y="621"/>
                    </a:lnTo>
                    <a:close/>
                    <a:moveTo>
                      <a:pt x="391419" y="198646"/>
                    </a:moveTo>
                    <a:cubicBezTo>
                      <a:pt x="378846" y="189121"/>
                      <a:pt x="360939" y="191597"/>
                      <a:pt x="351414" y="204170"/>
                    </a:cubicBezTo>
                    <a:lnTo>
                      <a:pt x="351414" y="204170"/>
                    </a:lnTo>
                    <a:lnTo>
                      <a:pt x="267118" y="315613"/>
                    </a:lnTo>
                    <a:cubicBezTo>
                      <a:pt x="266355" y="316660"/>
                      <a:pt x="265498" y="317518"/>
                      <a:pt x="264641" y="318470"/>
                    </a:cubicBezTo>
                    <a:cubicBezTo>
                      <a:pt x="253592" y="329710"/>
                      <a:pt x="235495" y="329805"/>
                      <a:pt x="224255" y="318756"/>
                    </a:cubicBezTo>
                    <a:lnTo>
                      <a:pt x="224255" y="318756"/>
                    </a:lnTo>
                    <a:lnTo>
                      <a:pt x="162152" y="257415"/>
                    </a:lnTo>
                    <a:cubicBezTo>
                      <a:pt x="161485" y="256844"/>
                      <a:pt x="160914" y="256177"/>
                      <a:pt x="160247" y="255701"/>
                    </a:cubicBezTo>
                    <a:cubicBezTo>
                      <a:pt x="148055" y="245699"/>
                      <a:pt x="130053" y="247414"/>
                      <a:pt x="120052" y="259606"/>
                    </a:cubicBezTo>
                    <a:lnTo>
                      <a:pt x="120052" y="259606"/>
                    </a:lnTo>
                    <a:lnTo>
                      <a:pt x="32517" y="366095"/>
                    </a:lnTo>
                    <a:cubicBezTo>
                      <a:pt x="31088" y="367810"/>
                      <a:pt x="30326" y="369905"/>
                      <a:pt x="30326" y="372096"/>
                    </a:cubicBezTo>
                    <a:cubicBezTo>
                      <a:pt x="30326" y="377335"/>
                      <a:pt x="34612" y="381621"/>
                      <a:pt x="39851" y="381621"/>
                    </a:cubicBezTo>
                    <a:lnTo>
                      <a:pt x="39851" y="381621"/>
                    </a:lnTo>
                    <a:lnTo>
                      <a:pt x="497242" y="381621"/>
                    </a:lnTo>
                    <a:cubicBezTo>
                      <a:pt x="499146" y="381621"/>
                      <a:pt x="500956" y="381050"/>
                      <a:pt x="502480" y="380002"/>
                    </a:cubicBezTo>
                    <a:cubicBezTo>
                      <a:pt x="506862" y="377049"/>
                      <a:pt x="508005" y="371144"/>
                      <a:pt x="505147" y="366762"/>
                    </a:cubicBezTo>
                    <a:lnTo>
                      <a:pt x="505147" y="366762"/>
                    </a:lnTo>
                    <a:lnTo>
                      <a:pt x="397991" y="205504"/>
                    </a:lnTo>
                    <a:cubicBezTo>
                      <a:pt x="396181" y="202932"/>
                      <a:pt x="393990" y="200551"/>
                      <a:pt x="391419" y="198646"/>
                    </a:cubicBezTo>
                    <a:close/>
                    <a:moveTo>
                      <a:pt x="95858" y="57771"/>
                    </a:moveTo>
                    <a:cubicBezTo>
                      <a:pt x="74808" y="57771"/>
                      <a:pt x="57758" y="74821"/>
                      <a:pt x="57758" y="95871"/>
                    </a:cubicBezTo>
                    <a:cubicBezTo>
                      <a:pt x="57758" y="116921"/>
                      <a:pt x="74808" y="133971"/>
                      <a:pt x="95858" y="133971"/>
                    </a:cubicBezTo>
                    <a:cubicBezTo>
                      <a:pt x="116908" y="133971"/>
                      <a:pt x="133958" y="116921"/>
                      <a:pt x="133958" y="95871"/>
                    </a:cubicBezTo>
                    <a:cubicBezTo>
                      <a:pt x="133958" y="74821"/>
                      <a:pt x="116908" y="57771"/>
                      <a:pt x="95858" y="57771"/>
                    </a:cubicBez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sp>
          <p:nvSpPr>
            <p:cNvPr id="30" name="任意多边形 29"/>
            <p:cNvSpPr/>
            <p:nvPr/>
          </p:nvSpPr>
          <p:spPr>
            <a:xfrm>
              <a:off x="8493283" y="2424015"/>
              <a:ext cx="3698717" cy="3526150"/>
            </a:xfrm>
            <a:custGeom>
              <a:avLst/>
              <a:gdLst>
                <a:gd name="connsiteX0" fmla="*/ 1987259 w 3998850"/>
                <a:gd name="connsiteY0" fmla="*/ 0 h 4570035"/>
                <a:gd name="connsiteX1" fmla="*/ 3977705 w 3998850"/>
                <a:gd name="connsiteY1" fmla="*/ 0 h 4570035"/>
                <a:gd name="connsiteX2" fmla="*/ 3998850 w 3998850"/>
                <a:gd name="connsiteY2" fmla="*/ 1404 h 4570035"/>
                <a:gd name="connsiteX3" fmla="*/ 3998850 w 3998850"/>
                <a:gd name="connsiteY3" fmla="*/ 4570035 h 4570035"/>
                <a:gd name="connsiteX4" fmla="*/ 917058 w 3998850"/>
                <a:gd name="connsiteY4" fmla="*/ 4570035 h 4570035"/>
                <a:gd name="connsiteX5" fmla="*/ 132853 w 3998850"/>
                <a:gd name="connsiteY5" fmla="*/ 3211786 h 4570035"/>
                <a:gd name="connsiteX6" fmla="*/ 132853 w 3998850"/>
                <a:gd name="connsiteY6" fmla="*/ 2219751 h 4570035"/>
                <a:gd name="connsiteX7" fmla="*/ 1128076 w 3998850"/>
                <a:gd name="connsiteY7" fmla="*/ 496018 h 4570035"/>
                <a:gd name="connsiteX8" fmla="*/ 1987259 w 3998850"/>
                <a:gd name="connsiteY8" fmla="*/ 0 h 45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98850" h="4570035">
                  <a:moveTo>
                    <a:pt x="1987259" y="0"/>
                  </a:moveTo>
                  <a:lnTo>
                    <a:pt x="3977705" y="0"/>
                  </a:lnTo>
                  <a:lnTo>
                    <a:pt x="3998850" y="1404"/>
                  </a:lnTo>
                  <a:lnTo>
                    <a:pt x="3998850" y="4570035"/>
                  </a:lnTo>
                  <a:lnTo>
                    <a:pt x="917058" y="4570035"/>
                  </a:lnTo>
                  <a:lnTo>
                    <a:pt x="132853" y="3211786"/>
                  </a:lnTo>
                  <a:cubicBezTo>
                    <a:pt x="-44284" y="2904815"/>
                    <a:pt x="-44284" y="2526722"/>
                    <a:pt x="132853" y="2219751"/>
                  </a:cubicBezTo>
                  <a:lnTo>
                    <a:pt x="1128076" y="496018"/>
                  </a:lnTo>
                  <a:cubicBezTo>
                    <a:pt x="1305381" y="189047"/>
                    <a:pt x="1632817" y="0"/>
                    <a:pt x="1987259" y="0"/>
                  </a:cubicBezTo>
                  <a:close/>
                </a:path>
              </a:pathLst>
            </a:custGeom>
            <a:blipFill>
              <a:blip r:embed="rId1" cstate="screen"/>
              <a:stretch>
                <a:fillRect/>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chemeClr val="tx1"/>
                </a:solidFill>
                <a:cs typeface="+mn-ea"/>
                <a:sym typeface="+mn-lt"/>
              </a:endParaRPr>
            </a:p>
          </p:txBody>
        </p:sp>
        <p:sp>
          <p:nvSpPr>
            <p:cNvPr id="31" name="任意多边形 30"/>
            <p:cNvSpPr/>
            <p:nvPr/>
          </p:nvSpPr>
          <p:spPr>
            <a:xfrm rot="5400000">
              <a:off x="8762050" y="3246176"/>
              <a:ext cx="720432" cy="81455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solidFill>
              <a:srgbClr val="DB1421"/>
            </a:solidFill>
            <a:ln w="12700">
              <a:noFill/>
            </a:ln>
            <a:effectLst/>
          </p:spPr>
          <p:style>
            <a:lnRef idx="1">
              <a:schemeClr val="accent1"/>
            </a:lnRef>
            <a:fillRef idx="0">
              <a:schemeClr val="accent1"/>
            </a:fillRef>
            <a:effectRef idx="0">
              <a:schemeClr val="accent1"/>
            </a:effectRef>
            <a:fontRef idx="minor">
              <a:schemeClr val="tx1"/>
            </a:fontRef>
          </p:style>
          <p:txBody>
            <a:bodyPr rot="0" spcFirstLastPara="0" vert="horz" wrap="square" lIns="180000" tIns="46800" rIns="90000" bIns="46800" numCol="1" spcCol="0" rtlCol="0" fromWordArt="0" anchor="ctr" anchorCtr="0" forceAA="0" compatLnSpc="1">
              <a:normAutofit/>
            </a:bodyPr>
            <a:lstStyle/>
            <a:p>
              <a:pPr algn="ctr"/>
              <a:endParaRPr lang="zh-CN" altLang="en-US" sz="2400" b="1" dirty="0">
                <a:solidFill>
                  <a:schemeClr val="tx1"/>
                </a:solidFill>
                <a:cs typeface="+mn-ea"/>
                <a:sym typeface="+mn-lt"/>
              </a:endParaRPr>
            </a:p>
          </p:txBody>
        </p:sp>
        <p:sp>
          <p:nvSpPr>
            <p:cNvPr id="32" name="任意多边形 31"/>
            <p:cNvSpPr/>
            <p:nvPr/>
          </p:nvSpPr>
          <p:spPr>
            <a:xfrm>
              <a:off x="4621867" y="5202520"/>
              <a:ext cx="3635922" cy="1655480"/>
            </a:xfrm>
            <a:custGeom>
              <a:avLst/>
              <a:gdLst>
                <a:gd name="connsiteX0" fmla="*/ 1211394 w 3635922"/>
                <a:gd name="connsiteY0" fmla="*/ 0 h 1655480"/>
                <a:gd name="connsiteX1" fmla="*/ 2424732 w 3635922"/>
                <a:gd name="connsiteY1" fmla="*/ 0 h 1655480"/>
                <a:gd name="connsiteX2" fmla="*/ 2948371 w 3635922"/>
                <a:gd name="connsiteY2" fmla="*/ 302363 h 1655480"/>
                <a:gd name="connsiteX3" fmla="*/ 3554938 w 3635922"/>
                <a:gd name="connsiteY3" fmla="*/ 1353118 h 1655480"/>
                <a:gd name="connsiteX4" fmla="*/ 3615676 w 3635922"/>
                <a:gd name="connsiteY4" fmla="*/ 1500235 h 1655480"/>
                <a:gd name="connsiteX5" fmla="*/ 3635922 w 3635922"/>
                <a:gd name="connsiteY5" fmla="*/ 1655480 h 1655480"/>
                <a:gd name="connsiteX6" fmla="*/ 0 w 3635922"/>
                <a:gd name="connsiteY6" fmla="*/ 1655480 h 1655480"/>
                <a:gd name="connsiteX7" fmla="*/ 20246 w 3635922"/>
                <a:gd name="connsiteY7" fmla="*/ 1500235 h 1655480"/>
                <a:gd name="connsiteX8" fmla="*/ 80984 w 3635922"/>
                <a:gd name="connsiteY8" fmla="*/ 1353118 h 1655480"/>
                <a:gd name="connsiteX9" fmla="*/ 687653 w 3635922"/>
                <a:gd name="connsiteY9" fmla="*/ 302363 h 1655480"/>
                <a:gd name="connsiteX10" fmla="*/ 1211394 w 3635922"/>
                <a:gd name="connsiteY10" fmla="*/ 0 h 165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35922" h="1655480">
                  <a:moveTo>
                    <a:pt x="1211394" y="0"/>
                  </a:moveTo>
                  <a:lnTo>
                    <a:pt x="2424732" y="0"/>
                  </a:lnTo>
                  <a:cubicBezTo>
                    <a:pt x="2640793" y="0"/>
                    <a:pt x="2840391" y="115240"/>
                    <a:pt x="2948371" y="302363"/>
                  </a:cubicBezTo>
                  <a:lnTo>
                    <a:pt x="3554938" y="1353118"/>
                  </a:lnTo>
                  <a:cubicBezTo>
                    <a:pt x="3581933" y="1399899"/>
                    <a:pt x="3602179" y="1449389"/>
                    <a:pt x="3615676" y="1500235"/>
                  </a:cubicBezTo>
                  <a:lnTo>
                    <a:pt x="3635922" y="1655480"/>
                  </a:lnTo>
                  <a:lnTo>
                    <a:pt x="0" y="1655480"/>
                  </a:lnTo>
                  <a:lnTo>
                    <a:pt x="20246" y="1500235"/>
                  </a:lnTo>
                  <a:cubicBezTo>
                    <a:pt x="33743" y="1449389"/>
                    <a:pt x="53990" y="1399899"/>
                    <a:pt x="80984" y="1353118"/>
                  </a:cubicBezTo>
                  <a:lnTo>
                    <a:pt x="687653" y="302363"/>
                  </a:lnTo>
                  <a:cubicBezTo>
                    <a:pt x="795735" y="115240"/>
                    <a:pt x="995333" y="0"/>
                    <a:pt x="1211394" y="0"/>
                  </a:cubicBez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b="1">
                <a:solidFill>
                  <a:schemeClr val="tx1"/>
                </a:solidFill>
                <a:cs typeface="+mn-ea"/>
                <a:sym typeface="+mn-lt"/>
              </a:endParaRPr>
            </a:p>
          </p:txBody>
        </p:sp>
        <p:grpSp>
          <p:nvGrpSpPr>
            <p:cNvPr id="34" name="组合 33"/>
            <p:cNvGrpSpPr/>
            <p:nvPr/>
          </p:nvGrpSpPr>
          <p:grpSpPr>
            <a:xfrm>
              <a:off x="3993849" y="2753237"/>
              <a:ext cx="592999" cy="540000"/>
              <a:chOff x="2042622" y="954123"/>
              <a:chExt cx="592999" cy="540000"/>
            </a:xfrm>
          </p:grpSpPr>
          <p:sp>
            <p:nvSpPr>
              <p:cNvPr id="40" name="任意多边形 39"/>
              <p:cNvSpPr/>
              <p:nvPr/>
            </p:nvSpPr>
            <p:spPr>
              <a:xfrm>
                <a:off x="2042622" y="954123"/>
                <a:ext cx="592999" cy="540000"/>
              </a:xfrm>
              <a:custGeom>
                <a:avLst/>
                <a:gdLst>
                  <a:gd name="connsiteX0" fmla="*/ 3612124 w 5416434"/>
                  <a:gd name="connsiteY0" fmla="*/ 0 h 4932339"/>
                  <a:gd name="connsiteX1" fmla="*/ 1804615 w 5416434"/>
                  <a:gd name="connsiteY1" fmla="*/ 0 h 4932339"/>
                  <a:gd name="connsiteX2" fmla="*/ 1024397 w 5416434"/>
                  <a:gd name="connsiteY2" fmla="*/ 450430 h 4932339"/>
                  <a:gd name="connsiteX3" fmla="*/ 120643 w 5416434"/>
                  <a:gd name="connsiteY3" fmla="*/ 2015740 h 4932339"/>
                  <a:gd name="connsiteX4" fmla="*/ 120643 w 5416434"/>
                  <a:gd name="connsiteY4" fmla="*/ 2916600 h 4932339"/>
                  <a:gd name="connsiteX5" fmla="*/ 1024397 w 5416434"/>
                  <a:gd name="connsiteY5" fmla="*/ 4481910 h 4932339"/>
                  <a:gd name="connsiteX6" fmla="*/ 1804463 w 5416434"/>
                  <a:gd name="connsiteY6" fmla="*/ 4932340 h 4932339"/>
                  <a:gd name="connsiteX7" fmla="*/ 3611972 w 5416434"/>
                  <a:gd name="connsiteY7" fmla="*/ 4932340 h 4932339"/>
                  <a:gd name="connsiteX8" fmla="*/ 4392037 w 5416434"/>
                  <a:gd name="connsiteY8" fmla="*/ 4481910 h 4932339"/>
                  <a:gd name="connsiteX9" fmla="*/ 5295792 w 5416434"/>
                  <a:gd name="connsiteY9" fmla="*/ 2916600 h 4932339"/>
                  <a:gd name="connsiteX10" fmla="*/ 5295792 w 5416434"/>
                  <a:gd name="connsiteY10" fmla="*/ 2015740 h 4932339"/>
                  <a:gd name="connsiteX11" fmla="*/ 4392189 w 5416434"/>
                  <a:gd name="connsiteY11" fmla="*/ 450430 h 4932339"/>
                  <a:gd name="connsiteX12" fmla="*/ 3612124 w 5416434"/>
                  <a:gd name="connsiteY12" fmla="*/ 0 h 493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16434" h="4932339">
                    <a:moveTo>
                      <a:pt x="3612124" y="0"/>
                    </a:moveTo>
                    <a:lnTo>
                      <a:pt x="1804615" y="0"/>
                    </a:lnTo>
                    <a:cubicBezTo>
                      <a:pt x="1482749" y="0"/>
                      <a:pt x="1185407" y="171672"/>
                      <a:pt x="1024397" y="450430"/>
                    </a:cubicBezTo>
                    <a:lnTo>
                      <a:pt x="120643" y="2015740"/>
                    </a:lnTo>
                    <a:cubicBezTo>
                      <a:pt x="-40214" y="2294498"/>
                      <a:pt x="-40214" y="2637842"/>
                      <a:pt x="120643" y="2916600"/>
                    </a:cubicBezTo>
                    <a:lnTo>
                      <a:pt x="1024397" y="4481910"/>
                    </a:lnTo>
                    <a:cubicBezTo>
                      <a:pt x="1185254" y="4760667"/>
                      <a:pt x="1482749" y="4932340"/>
                      <a:pt x="1804463" y="4932340"/>
                    </a:cubicBezTo>
                    <a:lnTo>
                      <a:pt x="3611972" y="4932340"/>
                    </a:lnTo>
                    <a:cubicBezTo>
                      <a:pt x="3933838" y="4932340"/>
                      <a:pt x="4231180" y="4760667"/>
                      <a:pt x="4392037" y="4481910"/>
                    </a:cubicBezTo>
                    <a:lnTo>
                      <a:pt x="5295792" y="2916600"/>
                    </a:lnTo>
                    <a:cubicBezTo>
                      <a:pt x="5456649" y="2637842"/>
                      <a:pt x="5456649" y="2294498"/>
                      <a:pt x="5295792" y="2015740"/>
                    </a:cubicBezTo>
                    <a:lnTo>
                      <a:pt x="4392189" y="450430"/>
                    </a:lnTo>
                    <a:cubicBezTo>
                      <a:pt x="4231332" y="171672"/>
                      <a:pt x="3933991" y="0"/>
                      <a:pt x="3612124" y="0"/>
                    </a:cubicBezTo>
                    <a:close/>
                  </a:path>
                </a:pathLst>
              </a:custGeom>
              <a:solidFill>
                <a:srgbClr val="DB1421">
                  <a:alpha val="30000"/>
                </a:srgbClr>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cs typeface="+mn-ea"/>
                  <a:sym typeface="+mn-lt"/>
                </a:endParaRPr>
              </a:p>
            </p:txBody>
          </p:sp>
          <p:sp>
            <p:nvSpPr>
              <p:cNvPr id="41" name="任意多边形 40"/>
              <p:cNvSpPr/>
              <p:nvPr/>
            </p:nvSpPr>
            <p:spPr>
              <a:xfrm>
                <a:off x="2232236" y="1106960"/>
                <a:ext cx="213771" cy="234327"/>
              </a:xfrm>
              <a:custGeom>
                <a:avLst/>
                <a:gdLst>
                  <a:gd name="connsiteX0" fmla="*/ 248770 w 495300"/>
                  <a:gd name="connsiteY0" fmla="*/ 621 h 542925"/>
                  <a:gd name="connsiteX1" fmla="*/ 496420 w 495300"/>
                  <a:gd name="connsiteY1" fmla="*/ 248271 h 542925"/>
                  <a:gd name="connsiteX2" fmla="*/ 323827 w 495300"/>
                  <a:gd name="connsiteY2" fmla="*/ 484396 h 542925"/>
                  <a:gd name="connsiteX3" fmla="*/ 346973 w 495300"/>
                  <a:gd name="connsiteY3" fmla="*/ 524496 h 542925"/>
                  <a:gd name="connsiteX4" fmla="*/ 420220 w 495300"/>
                  <a:gd name="connsiteY4" fmla="*/ 524496 h 542925"/>
                  <a:gd name="connsiteX5" fmla="*/ 420220 w 495300"/>
                  <a:gd name="connsiteY5" fmla="*/ 543546 h 542925"/>
                  <a:gd name="connsiteX6" fmla="*/ 77320 w 495300"/>
                  <a:gd name="connsiteY6" fmla="*/ 543546 h 542925"/>
                  <a:gd name="connsiteX7" fmla="*/ 77320 w 495300"/>
                  <a:gd name="connsiteY7" fmla="*/ 524496 h 542925"/>
                  <a:gd name="connsiteX8" fmla="*/ 150567 w 495300"/>
                  <a:gd name="connsiteY8" fmla="*/ 524496 h 542925"/>
                  <a:gd name="connsiteX9" fmla="*/ 173713 w 495300"/>
                  <a:gd name="connsiteY9" fmla="*/ 484396 h 542925"/>
                  <a:gd name="connsiteX10" fmla="*/ 1120 w 495300"/>
                  <a:gd name="connsiteY10" fmla="*/ 248271 h 542925"/>
                  <a:gd name="connsiteX11" fmla="*/ 248770 w 495300"/>
                  <a:gd name="connsiteY11" fmla="*/ 621 h 542925"/>
                  <a:gd name="connsiteX12" fmla="*/ 192763 w 495300"/>
                  <a:gd name="connsiteY12" fmla="*/ 489539 h 542925"/>
                  <a:gd name="connsiteX13" fmla="*/ 172570 w 495300"/>
                  <a:gd name="connsiteY13" fmla="*/ 524496 h 542925"/>
                  <a:gd name="connsiteX14" fmla="*/ 324970 w 495300"/>
                  <a:gd name="connsiteY14" fmla="*/ 524496 h 542925"/>
                  <a:gd name="connsiteX15" fmla="*/ 304777 w 495300"/>
                  <a:gd name="connsiteY15" fmla="*/ 489539 h 542925"/>
                  <a:gd name="connsiteX16" fmla="*/ 248770 w 495300"/>
                  <a:gd name="connsiteY16" fmla="*/ 495921 h 542925"/>
                  <a:gd name="connsiteX17" fmla="*/ 192763 w 495300"/>
                  <a:gd name="connsiteY17" fmla="*/ 489539 h 542925"/>
                  <a:gd name="connsiteX18" fmla="*/ 248770 w 495300"/>
                  <a:gd name="connsiteY18" fmla="*/ 143496 h 542925"/>
                  <a:gd name="connsiteX19" fmla="*/ 143995 w 495300"/>
                  <a:gd name="connsiteY19" fmla="*/ 248271 h 542925"/>
                  <a:gd name="connsiteX20" fmla="*/ 248770 w 495300"/>
                  <a:gd name="connsiteY20" fmla="*/ 353046 h 542925"/>
                  <a:gd name="connsiteX21" fmla="*/ 353545 w 495300"/>
                  <a:gd name="connsiteY21" fmla="*/ 248271 h 542925"/>
                  <a:gd name="connsiteX22" fmla="*/ 248770 w 495300"/>
                  <a:gd name="connsiteY22" fmla="*/ 143496 h 542925"/>
                  <a:gd name="connsiteX23" fmla="*/ 367833 w 495300"/>
                  <a:gd name="connsiteY23" fmla="*/ 114921 h 542925"/>
                  <a:gd name="connsiteX24" fmla="*/ 353545 w 495300"/>
                  <a:gd name="connsiteY24" fmla="*/ 129209 h 542925"/>
                  <a:gd name="connsiteX25" fmla="*/ 367833 w 495300"/>
                  <a:gd name="connsiteY25" fmla="*/ 143496 h 542925"/>
                  <a:gd name="connsiteX26" fmla="*/ 382120 w 495300"/>
                  <a:gd name="connsiteY26" fmla="*/ 129209 h 542925"/>
                  <a:gd name="connsiteX27" fmla="*/ 367833 w 495300"/>
                  <a:gd name="connsiteY27" fmla="*/ 11492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300" h="542925">
                    <a:moveTo>
                      <a:pt x="248770" y="621"/>
                    </a:moveTo>
                    <a:cubicBezTo>
                      <a:pt x="385549" y="621"/>
                      <a:pt x="496420" y="111492"/>
                      <a:pt x="496420" y="248271"/>
                    </a:cubicBezTo>
                    <a:cubicBezTo>
                      <a:pt x="496420" y="358856"/>
                      <a:pt x="423935" y="452582"/>
                      <a:pt x="323827" y="484396"/>
                    </a:cubicBezTo>
                    <a:lnTo>
                      <a:pt x="346973" y="524496"/>
                    </a:lnTo>
                    <a:lnTo>
                      <a:pt x="420220" y="524496"/>
                    </a:lnTo>
                    <a:lnTo>
                      <a:pt x="420220" y="543546"/>
                    </a:lnTo>
                    <a:lnTo>
                      <a:pt x="77320" y="543546"/>
                    </a:lnTo>
                    <a:lnTo>
                      <a:pt x="77320" y="524496"/>
                    </a:lnTo>
                    <a:lnTo>
                      <a:pt x="150567" y="524496"/>
                    </a:lnTo>
                    <a:lnTo>
                      <a:pt x="173713" y="484396"/>
                    </a:lnTo>
                    <a:cubicBezTo>
                      <a:pt x="73605" y="452582"/>
                      <a:pt x="1120" y="358856"/>
                      <a:pt x="1120" y="248271"/>
                    </a:cubicBezTo>
                    <a:cubicBezTo>
                      <a:pt x="1120" y="111492"/>
                      <a:pt x="111991" y="621"/>
                      <a:pt x="248770" y="621"/>
                    </a:cubicBezTo>
                    <a:close/>
                    <a:moveTo>
                      <a:pt x="192763" y="489539"/>
                    </a:moveTo>
                    <a:lnTo>
                      <a:pt x="172570" y="524496"/>
                    </a:lnTo>
                    <a:lnTo>
                      <a:pt x="324970" y="524496"/>
                    </a:lnTo>
                    <a:lnTo>
                      <a:pt x="304777" y="489539"/>
                    </a:lnTo>
                    <a:cubicBezTo>
                      <a:pt x="286775" y="493730"/>
                      <a:pt x="268010" y="495921"/>
                      <a:pt x="248770" y="495921"/>
                    </a:cubicBezTo>
                    <a:cubicBezTo>
                      <a:pt x="229530" y="495921"/>
                      <a:pt x="210765" y="493730"/>
                      <a:pt x="192763" y="489539"/>
                    </a:cubicBezTo>
                    <a:close/>
                    <a:moveTo>
                      <a:pt x="248770" y="143496"/>
                    </a:moveTo>
                    <a:cubicBezTo>
                      <a:pt x="190858" y="143496"/>
                      <a:pt x="143995" y="190359"/>
                      <a:pt x="143995" y="248271"/>
                    </a:cubicBezTo>
                    <a:cubicBezTo>
                      <a:pt x="143995" y="306183"/>
                      <a:pt x="190858" y="353046"/>
                      <a:pt x="248770" y="353046"/>
                    </a:cubicBezTo>
                    <a:cubicBezTo>
                      <a:pt x="306682" y="353046"/>
                      <a:pt x="353545" y="306183"/>
                      <a:pt x="353545" y="248271"/>
                    </a:cubicBezTo>
                    <a:cubicBezTo>
                      <a:pt x="353545" y="190359"/>
                      <a:pt x="306682" y="143496"/>
                      <a:pt x="248770" y="143496"/>
                    </a:cubicBezTo>
                    <a:close/>
                    <a:moveTo>
                      <a:pt x="367833" y="114921"/>
                    </a:moveTo>
                    <a:cubicBezTo>
                      <a:pt x="359927" y="114921"/>
                      <a:pt x="353545" y="121303"/>
                      <a:pt x="353545" y="129209"/>
                    </a:cubicBezTo>
                    <a:cubicBezTo>
                      <a:pt x="353545" y="137114"/>
                      <a:pt x="359927" y="143496"/>
                      <a:pt x="367833" y="143496"/>
                    </a:cubicBezTo>
                    <a:cubicBezTo>
                      <a:pt x="375738" y="143496"/>
                      <a:pt x="382120" y="137114"/>
                      <a:pt x="382120" y="129209"/>
                    </a:cubicBezTo>
                    <a:cubicBezTo>
                      <a:pt x="382120" y="121303"/>
                      <a:pt x="375738" y="114921"/>
                      <a:pt x="367833" y="114921"/>
                    </a:cubicBez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748348" y="1907540"/>
            <a:ext cx="10695305" cy="3911600"/>
          </a:xfrm>
          <a:prstGeom prst="rect">
            <a:avLst/>
          </a:prstGeom>
          <a:solidFill>
            <a:schemeClr val="bg1"/>
          </a:solid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30" name="组合 29"/>
          <p:cNvGrpSpPr/>
          <p:nvPr/>
        </p:nvGrpSpPr>
        <p:grpSpPr>
          <a:xfrm>
            <a:off x="7164705" y="2325222"/>
            <a:ext cx="3456940" cy="3148478"/>
            <a:chOff x="1452" y="4638"/>
            <a:chExt cx="4251" cy="3872"/>
          </a:xfrm>
        </p:grpSpPr>
        <p:sp>
          <p:nvSpPr>
            <p:cNvPr id="27" name="椭圆 26"/>
            <p:cNvSpPr/>
            <p:nvPr/>
          </p:nvSpPr>
          <p:spPr>
            <a:xfrm>
              <a:off x="3622" y="4638"/>
              <a:ext cx="1744" cy="1745"/>
            </a:xfrm>
            <a:prstGeom prst="ellipse">
              <a:avLst/>
            </a:prstGeom>
            <a:solidFill>
              <a:srgbClr val="F58C93">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26" name="组合 25"/>
            <p:cNvGrpSpPr/>
            <p:nvPr/>
          </p:nvGrpSpPr>
          <p:grpSpPr>
            <a:xfrm>
              <a:off x="1452" y="5260"/>
              <a:ext cx="4251" cy="3250"/>
              <a:chOff x="1498" y="5078"/>
              <a:chExt cx="4550" cy="3478"/>
            </a:xfrm>
          </p:grpSpPr>
          <p:sp>
            <p:nvSpPr>
              <p:cNvPr id="19" name="椭圆 18"/>
              <p:cNvSpPr/>
              <p:nvPr/>
            </p:nvSpPr>
            <p:spPr>
              <a:xfrm>
                <a:off x="1498" y="5078"/>
                <a:ext cx="2718" cy="2718"/>
              </a:xfrm>
              <a:prstGeom prst="ellipse">
                <a:avLst/>
              </a:prstGeom>
              <a:solidFill>
                <a:srgbClr val="DB1421">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0" name="椭圆 19"/>
              <p:cNvSpPr/>
              <p:nvPr/>
            </p:nvSpPr>
            <p:spPr>
              <a:xfrm>
                <a:off x="3516" y="6024"/>
                <a:ext cx="2532" cy="2532"/>
              </a:xfrm>
              <a:prstGeom prst="ellipse">
                <a:avLst/>
              </a:prstGeom>
              <a:solidFill>
                <a:srgbClr val="FFDA67">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2" name="文本框 21"/>
              <p:cNvSpPr txBox="1"/>
              <p:nvPr/>
            </p:nvSpPr>
            <p:spPr>
              <a:xfrm>
                <a:off x="1917" y="6045"/>
                <a:ext cx="1816" cy="52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兴 趣</a:t>
                </a:r>
                <a:endParaRPr kumimoji="0" lang="zh-CN" altLang="en-US" sz="2000" b="1" i="0" u="none" strike="noStrike" kern="1200" cap="none" spc="0" normalizeH="0" baseline="0" noProof="0" dirty="0">
                  <a:ln>
                    <a:noFill/>
                  </a:ln>
                  <a:solidFill>
                    <a:srgbClr val="000000"/>
                  </a:solidFill>
                  <a:effectLst/>
                  <a:uLnTx/>
                  <a:uFillTx/>
                  <a:cs typeface="+mn-ea"/>
                  <a:sym typeface="+mn-lt"/>
                </a:endParaRPr>
              </a:p>
            </p:txBody>
          </p:sp>
          <p:sp>
            <p:nvSpPr>
              <p:cNvPr id="24" name="文本框 23"/>
              <p:cNvSpPr txBox="1"/>
              <p:nvPr/>
            </p:nvSpPr>
            <p:spPr>
              <a:xfrm>
                <a:off x="3885" y="6952"/>
                <a:ext cx="1803" cy="52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性 格</a:t>
                </a:r>
                <a:endParaRPr kumimoji="0" lang="zh-CN" altLang="en-US" sz="2000" b="1" i="0" u="none" strike="noStrike" kern="1200" cap="none" spc="0" normalizeH="0" baseline="0" noProof="0" dirty="0">
                  <a:ln>
                    <a:noFill/>
                  </a:ln>
                  <a:solidFill>
                    <a:srgbClr val="000000"/>
                  </a:solidFill>
                  <a:effectLst/>
                  <a:uLnTx/>
                  <a:uFillTx/>
                  <a:cs typeface="+mn-ea"/>
                  <a:sym typeface="+mn-lt"/>
                </a:endParaRPr>
              </a:p>
            </p:txBody>
          </p:sp>
        </p:grpSp>
        <p:sp>
          <p:nvSpPr>
            <p:cNvPr id="28" name="文本框 27"/>
            <p:cNvSpPr txBox="1"/>
            <p:nvPr/>
          </p:nvSpPr>
          <p:spPr>
            <a:xfrm>
              <a:off x="3682" y="5266"/>
              <a:ext cx="1685" cy="49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其它</a:t>
              </a:r>
              <a:endParaRPr kumimoji="0" lang="zh-CN" altLang="en-US" sz="2000" b="1" i="0" u="none" strike="noStrike" kern="1200" cap="none" spc="0" normalizeH="0" baseline="0" noProof="0" dirty="0">
                <a:ln>
                  <a:noFill/>
                </a:ln>
                <a:solidFill>
                  <a:srgbClr val="000000"/>
                </a:solidFill>
                <a:effectLst/>
                <a:uLnTx/>
                <a:uFillTx/>
                <a:cs typeface="+mn-ea"/>
                <a:sym typeface="+mn-lt"/>
              </a:endParaRPr>
            </a:p>
          </p:txBody>
        </p:sp>
      </p:grpSp>
      <p:sp>
        <p:nvSpPr>
          <p:cNvPr id="49" name="文本框 48"/>
          <p:cNvSpPr txBox="1"/>
          <p:nvPr/>
        </p:nvSpPr>
        <p:spPr>
          <a:xfrm>
            <a:off x="1347470" y="2436495"/>
            <a:ext cx="3757295"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DB1421"/>
                </a:solidFill>
                <a:effectLst/>
                <a:uLnTx/>
                <a:uFillTx/>
                <a:cs typeface="+mn-ea"/>
                <a:sym typeface="+mn-lt"/>
              </a:rPr>
              <a:t>二、</a:t>
            </a:r>
            <a:r>
              <a:rPr kumimoji="0" sz="2000" b="1" i="0" u="none" strike="noStrike" kern="1200" cap="none" spc="0" normalizeH="0" baseline="0" noProof="0" dirty="0">
                <a:ln>
                  <a:noFill/>
                </a:ln>
                <a:solidFill>
                  <a:srgbClr val="DB1421"/>
                </a:solidFill>
                <a:effectLst/>
                <a:uLnTx/>
                <a:uFillTx/>
                <a:cs typeface="+mn-ea"/>
                <a:sym typeface="+mn-lt"/>
              </a:rPr>
              <a:t>选择适合自己的专业</a:t>
            </a:r>
            <a:endParaRPr kumimoji="0" sz="2000" b="1" i="0" u="none" strike="noStrike" kern="1200" cap="none" spc="0" normalizeH="0" baseline="0" noProof="0" dirty="0">
              <a:ln>
                <a:noFill/>
              </a:ln>
              <a:solidFill>
                <a:srgbClr val="DB1421"/>
              </a:solidFill>
              <a:effectLst/>
              <a:uLnTx/>
              <a:uFillTx/>
              <a:cs typeface="+mn-ea"/>
              <a:sym typeface="+mn-lt"/>
            </a:endParaRPr>
          </a:p>
        </p:txBody>
      </p:sp>
      <p:sp>
        <p:nvSpPr>
          <p:cNvPr id="29" name="文本框 28"/>
          <p:cNvSpPr txBox="1"/>
          <p:nvPr/>
        </p:nvSpPr>
        <p:spPr>
          <a:xfrm>
            <a:off x="1347470" y="2879725"/>
            <a:ext cx="5168900"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DB1421"/>
                </a:solidFill>
                <a:effectLst/>
                <a:uLnTx/>
                <a:uFillTx/>
                <a:cs typeface="+mn-ea"/>
                <a:sym typeface="+mn-lt"/>
              </a:rPr>
              <a:t>兴趣、性格</a:t>
            </a:r>
            <a:r>
              <a:rPr kumimoji="0" lang="zh-CN" altLang="en-US" sz="1800" b="0" i="0" u="none" strike="noStrike" kern="1200" cap="none" spc="0" normalizeH="0" baseline="0" noProof="0" dirty="0">
                <a:ln>
                  <a:noFill/>
                </a:ln>
                <a:solidFill>
                  <a:srgbClr val="000000">
                    <a:lumMod val="65000"/>
                    <a:lumOff val="35000"/>
                  </a:srgbClr>
                </a:solidFill>
                <a:effectLst/>
                <a:uLnTx/>
                <a:uFillTx/>
                <a:cs typeface="+mn-ea"/>
                <a:sym typeface="+mn-lt"/>
              </a:rPr>
              <a:t>是专业选择的首要参考标准</a:t>
            </a:r>
            <a:endParaRPr kumimoji="0" lang="zh-CN" altLang="en-US" sz="18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32" name="文本框 31"/>
          <p:cNvSpPr txBox="1"/>
          <p:nvPr/>
        </p:nvSpPr>
        <p:spPr>
          <a:xfrm>
            <a:off x="1347470" y="3512820"/>
            <a:ext cx="5438775" cy="170688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 typeface="Wingdings" panose="05000000000000000000" charset="0"/>
              <a:buNone/>
              <a:defRPr/>
            </a:pPr>
            <a:r>
              <a:rPr kumimoji="0" lang="zh-CN" altLang="en-US" sz="1500" b="0" i="0" u="none" strike="noStrike" kern="1200" cap="none" spc="0" normalizeH="0" baseline="0" noProof="0" dirty="0">
                <a:ln>
                  <a:noFill/>
                </a:ln>
                <a:solidFill>
                  <a:srgbClr val="DB1421"/>
                </a:solidFill>
                <a:effectLst/>
                <a:uLnTx/>
                <a:uFillTx/>
                <a:cs typeface="+mn-ea"/>
                <a:sym typeface="+mn-lt"/>
              </a:rPr>
              <a:t>外向</a:t>
            </a:r>
            <a:r>
              <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rPr>
              <a:t>的人更适合选择能够充分发挥自己行动能力和积极性的专业，例如管理、法律、经济、市场营销等；</a:t>
            </a: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 typeface="Wingdings" panose="05000000000000000000" charset="0"/>
              <a:buNone/>
              <a:defRPr/>
            </a:pPr>
            <a:r>
              <a:rPr kumimoji="0" lang="zh-CN" altLang="en-US" sz="1500" b="0" i="0" u="none" strike="noStrike" kern="1200" cap="none" spc="0" normalizeH="0" baseline="0" noProof="0" dirty="0">
                <a:ln>
                  <a:noFill/>
                </a:ln>
                <a:solidFill>
                  <a:srgbClr val="DB1421"/>
                </a:solidFill>
                <a:effectLst/>
                <a:uLnTx/>
                <a:uFillTx/>
                <a:cs typeface="+mn-ea"/>
                <a:sym typeface="+mn-lt"/>
              </a:rPr>
              <a:t>内向</a:t>
            </a:r>
            <a:r>
              <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rPr>
              <a:t>的人更适合选择能够发挥自己的计划性、敏感性、逻辑性的职业，例如研发人员、会计、技术人员等。</a:t>
            </a: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18" name="文本框 17"/>
          <p:cNvSpPr txBox="1"/>
          <p:nvPr/>
        </p:nvSpPr>
        <p:spPr>
          <a:xfrm>
            <a:off x="4550410" y="285525"/>
            <a:ext cx="3194050"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smtClean="0">
                <a:ln>
                  <a:noFill/>
                </a:ln>
                <a:solidFill>
                  <a:srgbClr val="DB1421"/>
                </a:solidFill>
                <a:effectLst/>
                <a:uLnTx/>
                <a:uFillTx/>
                <a:cs typeface="+mn-ea"/>
                <a:sym typeface="+mn-lt"/>
              </a:rPr>
              <a:t>第</a:t>
            </a:r>
            <a:r>
              <a:rPr lang="zh-CN" altLang="en-US" sz="2500" b="1" spc="300" dirty="0">
                <a:solidFill>
                  <a:srgbClr val="DB1421"/>
                </a:solidFill>
                <a:cs typeface="+mn-ea"/>
                <a:sym typeface="+mn-lt"/>
              </a:rPr>
              <a:t>二</a:t>
            </a:r>
            <a:r>
              <a:rPr kumimoji="0" lang="zh-CN" altLang="en-US" sz="2500" b="1" i="0" u="none" strike="noStrike" kern="1200" cap="none" spc="300" normalizeH="0" baseline="0" noProof="0" dirty="0" smtClean="0">
                <a:ln>
                  <a:noFill/>
                </a:ln>
                <a:solidFill>
                  <a:srgbClr val="DB1421"/>
                </a:solidFill>
                <a:effectLst/>
                <a:uLnTx/>
                <a:uFillTx/>
                <a:cs typeface="+mn-ea"/>
                <a:sym typeface="+mn-lt"/>
              </a:rPr>
              <a:t>章 选择</a:t>
            </a:r>
            <a:r>
              <a:rPr lang="zh-CN" altLang="en-US" sz="2500" b="1" spc="300" dirty="0">
                <a:solidFill>
                  <a:srgbClr val="DB1421"/>
                </a:solidFill>
                <a:cs typeface="+mn-ea"/>
                <a:sym typeface="+mn-lt"/>
              </a:rPr>
              <a:t>专业</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21" name="组合 20"/>
          <p:cNvGrpSpPr/>
          <p:nvPr/>
        </p:nvGrpSpPr>
        <p:grpSpPr>
          <a:xfrm>
            <a:off x="4098606" y="267726"/>
            <a:ext cx="3601087" cy="236081"/>
            <a:chOff x="4883023" y="420727"/>
            <a:chExt cx="3601087" cy="236081"/>
          </a:xfrm>
        </p:grpSpPr>
        <p:sp>
          <p:nvSpPr>
            <p:cNvPr id="23"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3" name="组合 32"/>
          <p:cNvGrpSpPr/>
          <p:nvPr/>
        </p:nvGrpSpPr>
        <p:grpSpPr>
          <a:xfrm>
            <a:off x="4412740" y="668590"/>
            <a:ext cx="3145210" cy="235878"/>
            <a:chOff x="3707890" y="945675"/>
            <a:chExt cx="3145210" cy="235878"/>
          </a:xfrm>
        </p:grpSpPr>
        <p:sp>
          <p:nvSpPr>
            <p:cNvPr id="34"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35"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7" name="组合 36"/>
            <p:cNvGrpSpPr/>
            <p:nvPr/>
          </p:nvGrpSpPr>
          <p:grpSpPr>
            <a:xfrm>
              <a:off x="6648008" y="1135834"/>
              <a:ext cx="205092" cy="45719"/>
              <a:chOff x="6648008" y="1135834"/>
              <a:chExt cx="205092" cy="45719"/>
            </a:xfrm>
          </p:grpSpPr>
          <p:sp>
            <p:nvSpPr>
              <p:cNvPr id="38" name="矩形 37"/>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2149158" y="573885"/>
            <a:ext cx="7893685" cy="3094030"/>
          </a:xfrm>
          <a:prstGeom prst="rect">
            <a:avLst/>
          </a:prstGeom>
        </p:spPr>
      </p:pic>
      <p:pic>
        <p:nvPicPr>
          <p:cNvPr id="7" name="图片 6"/>
          <p:cNvPicPr>
            <a:picLocks noChangeAspect="1"/>
          </p:cNvPicPr>
          <p:nvPr/>
        </p:nvPicPr>
        <p:blipFill>
          <a:blip r:embed="rId2" cstate="screen">
            <a:duotone>
              <a:prstClr val="black"/>
              <a:srgbClr val="FF0000">
                <a:tint val="45000"/>
                <a:satMod val="400000"/>
              </a:srgbClr>
            </a:duotone>
          </a:blip>
          <a:stretch>
            <a:fillRect/>
          </a:stretch>
        </p:blipFill>
        <p:spPr>
          <a:xfrm>
            <a:off x="4103327" y="4064000"/>
            <a:ext cx="3985346" cy="2658745"/>
          </a:xfrm>
          <a:prstGeom prst="rect">
            <a:avLst/>
          </a:prstGeom>
        </p:spPr>
      </p:pic>
      <p:grpSp>
        <p:nvGrpSpPr>
          <p:cNvPr id="8" name="组合 7"/>
          <p:cNvGrpSpPr/>
          <p:nvPr/>
        </p:nvGrpSpPr>
        <p:grpSpPr>
          <a:xfrm>
            <a:off x="2686050" y="1410652"/>
            <a:ext cx="6819900" cy="1600200"/>
            <a:chOff x="5638" y="4109"/>
            <a:chExt cx="10740" cy="2520"/>
          </a:xfrm>
          <a:noFill/>
        </p:grpSpPr>
        <p:sp>
          <p:nvSpPr>
            <p:cNvPr id="9" name="文本框 8"/>
            <p:cNvSpPr txBox="1"/>
            <p:nvPr/>
          </p:nvSpPr>
          <p:spPr>
            <a:xfrm>
              <a:off x="9920" y="4109"/>
              <a:ext cx="2796" cy="921"/>
            </a:xfrm>
            <a:prstGeom prst="rect">
              <a:avLst/>
            </a:prstGeom>
            <a:grp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smtClean="0">
                  <a:ln>
                    <a:noFill/>
                  </a:ln>
                  <a:solidFill>
                    <a:srgbClr val="DB1421"/>
                  </a:solidFill>
                  <a:effectLst/>
                  <a:uLnTx/>
                  <a:uFillTx/>
                  <a:cs typeface="+mn-ea"/>
                  <a:sym typeface="+mn-lt"/>
                </a:rPr>
                <a:t>第三章</a:t>
              </a:r>
              <a:endParaRPr kumimoji="0" lang="zh-CN" altLang="en-US" sz="3200" b="0" i="0" u="none" strike="noStrike" kern="1200" cap="none" spc="0" normalizeH="0" baseline="0" noProof="0" dirty="0">
                <a:ln>
                  <a:noFill/>
                </a:ln>
                <a:solidFill>
                  <a:srgbClr val="DB1421"/>
                </a:solidFill>
                <a:effectLst/>
                <a:uLnTx/>
                <a:uFillTx/>
                <a:cs typeface="+mn-ea"/>
                <a:sym typeface="+mn-lt"/>
              </a:endParaRPr>
            </a:p>
          </p:txBody>
        </p:sp>
        <p:sp>
          <p:nvSpPr>
            <p:cNvPr id="10" name="文本框 9"/>
            <p:cNvSpPr txBox="1"/>
            <p:nvPr/>
          </p:nvSpPr>
          <p:spPr>
            <a:xfrm>
              <a:off x="5638" y="5030"/>
              <a:ext cx="10740" cy="1599"/>
            </a:xfrm>
            <a:prstGeom prst="rect">
              <a:avLst/>
            </a:prstGeom>
            <a:grpFill/>
            <a:ln>
              <a:noFill/>
            </a:ln>
          </p:spPr>
          <p:txBody>
            <a:bodyPr wrap="square" rtlCol="0">
              <a:spAutoFit/>
            </a:bodyPr>
            <a:lstStyle/>
            <a:p>
              <a:pPr lvl="0" algn="ctr"/>
              <a:r>
                <a:rPr lang="zh-CN" altLang="en-US" sz="6000" dirty="0">
                  <a:solidFill>
                    <a:srgbClr val="DB1421"/>
                  </a:solidFill>
                  <a:cs typeface="+mn-ea"/>
                  <a:sym typeface="+mn-lt"/>
                </a:rPr>
                <a:t>预估高校分数线</a:t>
              </a:r>
              <a:endParaRPr lang="zh-CN" altLang="en-US" sz="6000" dirty="0">
                <a:solidFill>
                  <a:srgbClr val="DB1421"/>
                </a:solidFill>
                <a:cs typeface="+mn-ea"/>
                <a:sym typeface="+mn-lt"/>
              </a:endParaRPr>
            </a:p>
          </p:txBody>
        </p:sp>
      </p:grpSp>
      <p:sp>
        <p:nvSpPr>
          <p:cNvPr id="12" name="TextBox 11"/>
          <p:cNvSpPr txBox="1"/>
          <p:nvPr/>
        </p:nvSpPr>
        <p:spPr>
          <a:xfrm>
            <a:off x="340161" y="4587582"/>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1">
                    <a:lumMod val="20000"/>
                    <a:lumOff val="80000"/>
                  </a:schemeClr>
                </a:solidFill>
                <a:effectLst/>
                <a:uLnTx/>
                <a:uFillTx/>
              </a:rPr>
              <a:t>下载 </a:t>
            </a:r>
            <a:r>
              <a:rPr kumimoji="0" lang="en-US" altLang="zh-CN" sz="100" b="0" i="0" u="none" strike="noStrike" kern="0" cap="none" spc="0" normalizeH="0" baseline="0" noProof="0" dirty="0" smtClean="0">
                <a:ln>
                  <a:noFill/>
                </a:ln>
                <a:solidFill>
                  <a:schemeClr val="accent1">
                    <a:lumMod val="20000"/>
                    <a:lumOff val="80000"/>
                  </a:schemeClr>
                </a:solidFill>
                <a:effectLst/>
                <a:uLnTx/>
                <a:uFillTx/>
              </a:rPr>
              <a:t>http://www.1ppt.com/xiazai/</a:t>
            </a:r>
            <a:endParaRPr kumimoji="0" lang="en-US" altLang="zh-CN" sz="100" b="0" i="0" u="none" strike="noStrike" kern="0" cap="none" spc="0" normalizeH="0" baseline="0" noProof="0" dirty="0" smtClean="0">
              <a:ln>
                <a:noFill/>
              </a:ln>
              <a:solidFill>
                <a:schemeClr val="accent1">
                  <a:lumMod val="20000"/>
                  <a:lumOff val="80000"/>
                </a:schemeClr>
              </a:solidFill>
              <a:effectLst/>
              <a:uLnTx/>
              <a:uFillTx/>
            </a:endParaRPr>
          </a:p>
        </p:txBody>
      </p:sp>
    </p:spTree>
    <p:custDataLst>
      <p:tags r:id="rId3"/>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070032" y="287341"/>
            <a:ext cx="3988435"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a:ln>
                  <a:noFill/>
                </a:ln>
                <a:solidFill>
                  <a:srgbClr val="DB1421"/>
                </a:solidFill>
                <a:effectLst/>
                <a:uLnTx/>
                <a:uFillTx/>
                <a:cs typeface="+mn-ea"/>
                <a:sym typeface="+mn-lt"/>
              </a:rPr>
              <a:t>第三章 预估高校分数线</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11" name="组合 10"/>
          <p:cNvGrpSpPr/>
          <p:nvPr/>
        </p:nvGrpSpPr>
        <p:grpSpPr>
          <a:xfrm>
            <a:off x="5159375" y="1838960"/>
            <a:ext cx="6717665" cy="3976370"/>
            <a:chOff x="600075" y="1838960"/>
            <a:chExt cx="6717665" cy="3976370"/>
          </a:xfrm>
        </p:grpSpPr>
        <p:sp>
          <p:nvSpPr>
            <p:cNvPr id="7" name="燕尾形 6"/>
            <p:cNvSpPr/>
            <p:nvPr/>
          </p:nvSpPr>
          <p:spPr>
            <a:xfrm flipH="1">
              <a:off x="600075" y="1838960"/>
              <a:ext cx="6717665" cy="509905"/>
            </a:xfrm>
            <a:prstGeom prst="chevron">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0" name="燕尾形 9"/>
            <p:cNvSpPr/>
            <p:nvPr/>
          </p:nvSpPr>
          <p:spPr>
            <a:xfrm flipH="1">
              <a:off x="600075" y="3518535"/>
              <a:ext cx="6717665" cy="509905"/>
            </a:xfrm>
            <a:prstGeom prst="chevron">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3" name="组合 2"/>
            <p:cNvGrpSpPr/>
            <p:nvPr/>
          </p:nvGrpSpPr>
          <p:grpSpPr>
            <a:xfrm>
              <a:off x="866775" y="1924685"/>
              <a:ext cx="6407785" cy="3890645"/>
              <a:chOff x="866775" y="1924685"/>
              <a:chExt cx="6407785" cy="3890645"/>
            </a:xfrm>
          </p:grpSpPr>
          <p:sp>
            <p:nvSpPr>
              <p:cNvPr id="29" name="文本框 28"/>
              <p:cNvSpPr txBox="1"/>
              <p:nvPr/>
            </p:nvSpPr>
            <p:spPr>
              <a:xfrm>
                <a:off x="904240" y="1924685"/>
                <a:ext cx="6089650"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对高校今年录取分数的判断，专家建议用录取线差来表示。</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38" name="文本框 37"/>
              <p:cNvSpPr txBox="1"/>
              <p:nvPr/>
            </p:nvSpPr>
            <p:spPr>
              <a:xfrm>
                <a:off x="866775" y="2495550"/>
                <a:ext cx="6114415" cy="75501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比如这个院校在一本录取，属于一本院校，它今年的录取分数可能比一本线高出多少分，我们以什么为依据呢？应该根据往年的情况来分析，所以我建议要分别计算一下往年这所高校的分数线差是多少？找3年、5年的分数看一下。 </a:t>
                </a:r>
                <a:endParaRPr kumimoji="0" lang="zh-CN" altLang="en-US" sz="1200" b="0" i="0" u="none" strike="noStrike" kern="1200" cap="none" spc="0" normalizeH="0" baseline="0" noProof="0" dirty="0">
                  <a:ln>
                    <a:noFill/>
                  </a:ln>
                  <a:solidFill>
                    <a:srgbClr val="000000"/>
                  </a:solidFill>
                  <a:effectLst/>
                  <a:uLnTx/>
                  <a:uFillTx/>
                  <a:cs typeface="+mn-ea"/>
                  <a:sym typeface="+mn-lt"/>
                </a:endParaRPr>
              </a:p>
            </p:txBody>
          </p:sp>
          <p:sp>
            <p:nvSpPr>
              <p:cNvPr id="9" name="文本框 8"/>
              <p:cNvSpPr txBox="1"/>
              <p:nvPr/>
            </p:nvSpPr>
            <p:spPr>
              <a:xfrm>
                <a:off x="866775" y="4172585"/>
                <a:ext cx="6113780" cy="97599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比如说2008年录取线差高出一本线50分，2007年高出一本线80分，2006年高处一本线70分，有一个波动，这个波动越小他们互相之间差值越小，这就说明它越平稳，所以我们选择院校应该选择录取院校比较稳定的院校，尤其是第一志愿选择这样的院校，这样会更有把握。</a:t>
                </a:r>
                <a:endParaRPr kumimoji="0" lang="zh-CN" altLang="en-US" sz="1200" b="0" i="0" u="none" strike="noStrike" kern="1200" cap="none" spc="0" normalizeH="0" baseline="0" noProof="0" dirty="0">
                  <a:ln>
                    <a:noFill/>
                  </a:ln>
                  <a:solidFill>
                    <a:srgbClr val="000000"/>
                  </a:solidFill>
                  <a:effectLst/>
                  <a:uLnTx/>
                  <a:uFillTx/>
                  <a:cs typeface="+mn-ea"/>
                  <a:sym typeface="+mn-lt"/>
                </a:endParaRPr>
              </a:p>
            </p:txBody>
          </p:sp>
          <p:sp>
            <p:nvSpPr>
              <p:cNvPr id="14" name="文本框 13"/>
              <p:cNvSpPr txBox="1"/>
              <p:nvPr/>
            </p:nvSpPr>
            <p:spPr>
              <a:xfrm>
                <a:off x="904240" y="5447030"/>
                <a:ext cx="6370320"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DB1421"/>
                    </a:solidFill>
                    <a:effectLst/>
                    <a:uLnTx/>
                    <a:uFillTx/>
                    <a:cs typeface="+mn-ea"/>
                    <a:sym typeface="+mn-lt"/>
                  </a:rPr>
                  <a:t>某年录取线差＝当年平均录取分数-当年相应批次控制分数线</a:t>
                </a:r>
                <a:endParaRPr kumimoji="0" lang="zh-CN" altLang="en-US" sz="1800" b="0" i="0" u="none" strike="noStrike" kern="1200" cap="none" spc="0" normalizeH="0" baseline="0" noProof="0" dirty="0">
                  <a:ln>
                    <a:noFill/>
                  </a:ln>
                  <a:solidFill>
                    <a:srgbClr val="DB1421"/>
                  </a:solidFill>
                  <a:effectLst/>
                  <a:uLnTx/>
                  <a:uFillTx/>
                  <a:cs typeface="+mn-ea"/>
                  <a:sym typeface="+mn-lt"/>
                </a:endParaRPr>
              </a:p>
            </p:txBody>
          </p:sp>
          <p:sp>
            <p:nvSpPr>
              <p:cNvPr id="8" name="文本框 7"/>
              <p:cNvSpPr txBox="1"/>
              <p:nvPr/>
            </p:nvSpPr>
            <p:spPr>
              <a:xfrm>
                <a:off x="904240" y="3589655"/>
                <a:ext cx="5168900"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对于这个院校往年录取线差的稳定性进行判断。</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grpSp>
      <p:grpSp>
        <p:nvGrpSpPr>
          <p:cNvPr id="4" name="组合 3"/>
          <p:cNvGrpSpPr/>
          <p:nvPr/>
        </p:nvGrpSpPr>
        <p:grpSpPr>
          <a:xfrm>
            <a:off x="602615" y="1709024"/>
            <a:ext cx="3765550" cy="4257675"/>
            <a:chOff x="7877810" y="1774825"/>
            <a:chExt cx="3765550" cy="4257675"/>
          </a:xfrm>
        </p:grpSpPr>
        <p:sp>
          <p:nvSpPr>
            <p:cNvPr id="19" name="文本框 18"/>
            <p:cNvSpPr txBox="1"/>
            <p:nvPr/>
          </p:nvSpPr>
          <p:spPr>
            <a:xfrm>
              <a:off x="7970520" y="2724150"/>
              <a:ext cx="3596640" cy="142192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下面以某重点大学在北京招生情况为例，</a:t>
              </a:r>
              <a:endParaRPr kumimoji="0" lang="zh-CN" altLang="en-US" sz="1200" b="0" i="0" u="none" strike="noStrike" kern="1200" cap="none" spc="0" normalizeH="0" baseline="0" noProof="0" dirty="0">
                <a:ln>
                  <a:noFill/>
                </a:ln>
                <a:solidFill>
                  <a:srgbClr val="000000"/>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计算录取线差如下：</a:t>
              </a:r>
              <a:endParaRPr kumimoji="0" lang="zh-CN" altLang="en-US" sz="1200" b="0" i="0" u="none" strike="noStrike" kern="1200" cap="none" spc="0" normalizeH="0" baseline="0" noProof="0" dirty="0">
                <a:ln>
                  <a:noFill/>
                </a:ln>
                <a:solidFill>
                  <a:srgbClr val="000000"/>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例：某重点大学（理工类）在北京2003——2008年录取情况简单线差法分析示例：</a:t>
              </a:r>
              <a:endParaRPr kumimoji="0" lang="zh-CN" altLang="en-US" sz="1200" b="0" i="0" u="none" strike="noStrike" kern="1200" cap="none" spc="0" normalizeH="0" baseline="0" noProof="0" dirty="0">
                <a:ln>
                  <a:noFill/>
                </a:ln>
                <a:solidFill>
                  <a:srgbClr val="000000"/>
                </a:solidFill>
                <a:effectLst/>
                <a:uLnTx/>
                <a:uFillTx/>
                <a:cs typeface="+mn-ea"/>
                <a:sym typeface="+mn-lt"/>
              </a:endParaRP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平均录取线差＝（62+70+69+69+64+58）/6＝65</a:t>
              </a:r>
              <a:endParaRPr kumimoji="0" lang="zh-CN" altLang="en-US" sz="1200" b="0" i="0" u="none" strike="noStrike" kern="1200" cap="none" spc="0" normalizeH="0" baseline="0" noProof="0" dirty="0">
                <a:ln>
                  <a:noFill/>
                </a:ln>
                <a:solidFill>
                  <a:srgbClr val="000000"/>
                </a:solidFill>
                <a:effectLst/>
                <a:uLnTx/>
                <a:uFillTx/>
                <a:cs typeface="+mn-ea"/>
                <a:sym typeface="+mn-lt"/>
              </a:endParaRPr>
            </a:p>
          </p:txBody>
        </p:sp>
        <p:sp>
          <p:nvSpPr>
            <p:cNvPr id="22" name="文本框 21"/>
            <p:cNvSpPr txBox="1"/>
            <p:nvPr/>
          </p:nvSpPr>
          <p:spPr>
            <a:xfrm>
              <a:off x="7993380" y="4247515"/>
              <a:ext cx="3449320" cy="119697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很显然，根据往年的情况来看，报考此大学平均需要65分的线差，最高的年份需要70分的线差。为保险起见，报考该校还必须根据录取分数区间大小、录取人数在各分数段分布情况留出足够的保险空间，建议考生至少要留10分以上的余地。</a:t>
              </a:r>
              <a:endParaRPr kumimoji="0" lang="zh-CN" altLang="en-US" sz="1200" b="0" i="0" u="none" strike="noStrike" kern="1200" cap="none" spc="0" normalizeH="0" baseline="0" noProof="0" dirty="0">
                <a:ln>
                  <a:noFill/>
                </a:ln>
                <a:solidFill>
                  <a:srgbClr val="000000"/>
                </a:solidFill>
                <a:effectLst/>
                <a:uLnTx/>
                <a:uFillTx/>
                <a:cs typeface="+mn-ea"/>
                <a:sym typeface="+mn-lt"/>
              </a:endParaRPr>
            </a:p>
          </p:txBody>
        </p:sp>
        <p:sp>
          <p:nvSpPr>
            <p:cNvPr id="15" name="矩形 14"/>
            <p:cNvSpPr/>
            <p:nvPr/>
          </p:nvSpPr>
          <p:spPr>
            <a:xfrm>
              <a:off x="7877810" y="1774825"/>
              <a:ext cx="3765550" cy="4257675"/>
            </a:xfrm>
            <a:prstGeom prst="rect">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7" name="文本框 16"/>
            <p:cNvSpPr txBox="1"/>
            <p:nvPr/>
          </p:nvSpPr>
          <p:spPr>
            <a:xfrm>
              <a:off x="7970520" y="2132965"/>
              <a:ext cx="1847215"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DB1421"/>
                  </a:solidFill>
                  <a:effectLst/>
                  <a:uLnTx/>
                  <a:uFillTx/>
                  <a:cs typeface="+mn-ea"/>
                  <a:sym typeface="+mn-lt"/>
                </a:rPr>
                <a:t>举例说明：</a:t>
              </a:r>
              <a:endParaRPr kumimoji="0" lang="zh-CN" altLang="en-US" sz="1800" b="0" i="0" u="none" strike="noStrike" kern="1200" cap="none" spc="0" normalizeH="0" baseline="0" noProof="0" dirty="0">
                <a:ln>
                  <a:noFill/>
                </a:ln>
                <a:solidFill>
                  <a:srgbClr val="DB1421"/>
                </a:solidFill>
                <a:effectLst/>
                <a:uLnTx/>
                <a:uFillTx/>
                <a:cs typeface="+mn-ea"/>
                <a:sym typeface="+mn-lt"/>
              </a:endParaRPr>
            </a:p>
          </p:txBody>
        </p:sp>
      </p:grpSp>
      <p:sp>
        <p:nvSpPr>
          <p:cNvPr id="20" name="矩形 19"/>
          <p:cNvSpPr/>
          <p:nvPr/>
        </p:nvSpPr>
        <p:spPr>
          <a:xfrm>
            <a:off x="0" y="6648450"/>
            <a:ext cx="12192635" cy="209550"/>
          </a:xfrm>
          <a:prstGeom prst="rect">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21" name="组合 20"/>
          <p:cNvGrpSpPr/>
          <p:nvPr/>
        </p:nvGrpSpPr>
        <p:grpSpPr>
          <a:xfrm>
            <a:off x="4487225" y="280494"/>
            <a:ext cx="3601087" cy="236081"/>
            <a:chOff x="4883023" y="420727"/>
            <a:chExt cx="3601087" cy="236081"/>
          </a:xfrm>
        </p:grpSpPr>
        <p:sp>
          <p:nvSpPr>
            <p:cNvPr id="23"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a:off x="3882707" y="681358"/>
            <a:ext cx="3145210" cy="235878"/>
            <a:chOff x="3707890" y="945675"/>
            <a:chExt cx="3145210" cy="235878"/>
          </a:xfrm>
        </p:grpSpPr>
        <p:sp>
          <p:nvSpPr>
            <p:cNvPr id="26"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27"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29"/>
            <p:cNvGrpSpPr/>
            <p:nvPr/>
          </p:nvGrpSpPr>
          <p:grpSpPr>
            <a:xfrm>
              <a:off x="6648008" y="1135834"/>
              <a:ext cx="205092" cy="45719"/>
              <a:chOff x="6648008" y="1135834"/>
              <a:chExt cx="205092" cy="45719"/>
            </a:xfrm>
          </p:grpSpPr>
          <p:sp>
            <p:nvSpPr>
              <p:cNvPr id="31" name="矩形 30"/>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2149158" y="573885"/>
            <a:ext cx="7893685" cy="3094030"/>
          </a:xfrm>
          <a:prstGeom prst="rect">
            <a:avLst/>
          </a:prstGeom>
        </p:spPr>
      </p:pic>
      <p:pic>
        <p:nvPicPr>
          <p:cNvPr id="7" name="图片 6"/>
          <p:cNvPicPr>
            <a:picLocks noChangeAspect="1"/>
          </p:cNvPicPr>
          <p:nvPr/>
        </p:nvPicPr>
        <p:blipFill>
          <a:blip r:embed="rId2" cstate="screen">
            <a:duotone>
              <a:prstClr val="black"/>
              <a:srgbClr val="FF0000">
                <a:tint val="45000"/>
                <a:satMod val="400000"/>
              </a:srgbClr>
            </a:duotone>
          </a:blip>
          <a:stretch>
            <a:fillRect/>
          </a:stretch>
        </p:blipFill>
        <p:spPr>
          <a:xfrm>
            <a:off x="4103327" y="4064000"/>
            <a:ext cx="3985346" cy="2658745"/>
          </a:xfrm>
          <a:prstGeom prst="rect">
            <a:avLst/>
          </a:prstGeom>
        </p:spPr>
      </p:pic>
      <p:grpSp>
        <p:nvGrpSpPr>
          <p:cNvPr id="8" name="组合 7"/>
          <p:cNvGrpSpPr/>
          <p:nvPr/>
        </p:nvGrpSpPr>
        <p:grpSpPr>
          <a:xfrm>
            <a:off x="2686050" y="1410652"/>
            <a:ext cx="6819900" cy="1600200"/>
            <a:chOff x="5638" y="4109"/>
            <a:chExt cx="10740" cy="2520"/>
          </a:xfrm>
          <a:noFill/>
        </p:grpSpPr>
        <p:sp>
          <p:nvSpPr>
            <p:cNvPr id="9" name="文本框 8"/>
            <p:cNvSpPr txBox="1"/>
            <p:nvPr/>
          </p:nvSpPr>
          <p:spPr>
            <a:xfrm>
              <a:off x="9920" y="4109"/>
              <a:ext cx="2796" cy="921"/>
            </a:xfrm>
            <a:prstGeom prst="rect">
              <a:avLst/>
            </a:prstGeom>
            <a:grp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smtClean="0">
                  <a:ln>
                    <a:noFill/>
                  </a:ln>
                  <a:solidFill>
                    <a:srgbClr val="DB1421"/>
                  </a:solidFill>
                  <a:effectLst/>
                  <a:uLnTx/>
                  <a:uFillTx/>
                  <a:cs typeface="+mn-ea"/>
                  <a:sym typeface="+mn-lt"/>
                </a:rPr>
                <a:t>第</a:t>
              </a:r>
              <a:r>
                <a:rPr lang="zh-CN" altLang="en-US" sz="3200" dirty="0">
                  <a:solidFill>
                    <a:srgbClr val="DB1421"/>
                  </a:solidFill>
                  <a:cs typeface="+mn-ea"/>
                  <a:sym typeface="+mn-lt"/>
                </a:rPr>
                <a:t>四</a:t>
              </a:r>
              <a:r>
                <a:rPr kumimoji="0" lang="zh-CN" altLang="en-US" sz="3200" b="0" i="0" u="none" strike="noStrike" kern="1200" cap="none" spc="0" normalizeH="0" baseline="0" noProof="0" dirty="0" smtClean="0">
                  <a:ln>
                    <a:noFill/>
                  </a:ln>
                  <a:solidFill>
                    <a:srgbClr val="DB1421"/>
                  </a:solidFill>
                  <a:effectLst/>
                  <a:uLnTx/>
                  <a:uFillTx/>
                  <a:cs typeface="+mn-ea"/>
                  <a:sym typeface="+mn-lt"/>
                </a:rPr>
                <a:t>章</a:t>
              </a:r>
              <a:endParaRPr kumimoji="0" lang="zh-CN" altLang="en-US" sz="3200" b="0" i="0" u="none" strike="noStrike" kern="1200" cap="none" spc="0" normalizeH="0" baseline="0" noProof="0" dirty="0">
                <a:ln>
                  <a:noFill/>
                </a:ln>
                <a:solidFill>
                  <a:srgbClr val="DB1421"/>
                </a:solidFill>
                <a:effectLst/>
                <a:uLnTx/>
                <a:uFillTx/>
                <a:cs typeface="+mn-ea"/>
                <a:sym typeface="+mn-lt"/>
              </a:endParaRPr>
            </a:p>
          </p:txBody>
        </p:sp>
        <p:sp>
          <p:nvSpPr>
            <p:cNvPr id="10" name="文本框 9"/>
            <p:cNvSpPr txBox="1"/>
            <p:nvPr/>
          </p:nvSpPr>
          <p:spPr>
            <a:xfrm>
              <a:off x="5638" y="5030"/>
              <a:ext cx="10740" cy="1599"/>
            </a:xfrm>
            <a:prstGeom prst="rect">
              <a:avLst/>
            </a:prstGeom>
            <a:grpFill/>
            <a:ln>
              <a:noFill/>
            </a:ln>
          </p:spPr>
          <p:txBody>
            <a:bodyPr wrap="square" rtlCol="0">
              <a:spAutoFit/>
            </a:bodyPr>
            <a:lstStyle/>
            <a:p>
              <a:pPr lvl="0" algn="ctr"/>
              <a:r>
                <a:rPr lang="zh-CN" altLang="en-US" sz="6000" dirty="0" smtClean="0">
                  <a:solidFill>
                    <a:srgbClr val="DB1421"/>
                  </a:solidFill>
                  <a:cs typeface="+mn-ea"/>
                  <a:sym typeface="+mn-lt"/>
                </a:rPr>
                <a:t>志愿填报技巧</a:t>
              </a:r>
              <a:endParaRPr lang="zh-CN" altLang="en-US" sz="6000" dirty="0">
                <a:solidFill>
                  <a:srgbClr val="DB1421"/>
                </a:solidFill>
                <a:cs typeface="+mn-ea"/>
                <a:sym typeface="+mn-lt"/>
              </a:endParaRPr>
            </a:p>
          </p:txBody>
        </p:sp>
      </p:grpSp>
    </p:spTree>
    <p:custDataLst>
      <p:tags r:id="rId3"/>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4217353" y="1117230"/>
            <a:ext cx="3757295" cy="615040"/>
          </a:xfrm>
          <a:prstGeom prst="rect">
            <a:avLst/>
          </a:prstGeom>
          <a:noFill/>
        </p:spPr>
        <p:txBody>
          <a:bodyPr wrap="square" rtlCol="0">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DB1421"/>
                </a:solidFill>
                <a:effectLst/>
                <a:uLnTx/>
                <a:uFillTx/>
                <a:cs typeface="+mn-ea"/>
                <a:sym typeface="+mn-lt"/>
              </a:rPr>
              <a:t>一、</a:t>
            </a:r>
            <a:r>
              <a:rPr kumimoji="0" sz="2000" b="0" i="0" u="none" strike="noStrike" kern="1200" cap="none" spc="0" normalizeH="0" baseline="0" noProof="0" dirty="0">
                <a:ln>
                  <a:noFill/>
                </a:ln>
                <a:solidFill>
                  <a:srgbClr val="DB1421"/>
                </a:solidFill>
                <a:effectLst/>
                <a:uLnTx/>
                <a:uFillTx/>
                <a:cs typeface="+mn-ea"/>
                <a:sym typeface="+mn-lt"/>
              </a:rPr>
              <a:t>结合考生实际情况报志愿</a:t>
            </a:r>
            <a:endParaRPr kumimoji="0" sz="2000" b="0" i="0" u="none" strike="noStrike" kern="1200" cap="none" spc="0" normalizeH="0" baseline="0" noProof="0" dirty="0">
              <a:ln>
                <a:noFill/>
              </a:ln>
              <a:solidFill>
                <a:srgbClr val="DB1421"/>
              </a:solidFill>
              <a:effectLst/>
              <a:uLnTx/>
              <a:uFillTx/>
              <a:cs typeface="+mn-ea"/>
              <a:sym typeface="+mn-lt"/>
            </a:endParaRPr>
          </a:p>
        </p:txBody>
      </p:sp>
      <p:grpSp>
        <p:nvGrpSpPr>
          <p:cNvPr id="2" name="组合 1"/>
          <p:cNvGrpSpPr/>
          <p:nvPr/>
        </p:nvGrpSpPr>
        <p:grpSpPr>
          <a:xfrm>
            <a:off x="3882707" y="224771"/>
            <a:ext cx="4205605" cy="636742"/>
            <a:chOff x="3882707" y="544811"/>
            <a:chExt cx="4205605" cy="636742"/>
          </a:xfrm>
        </p:grpSpPr>
        <p:sp>
          <p:nvSpPr>
            <p:cNvPr id="12" name="文本框 11"/>
            <p:cNvSpPr txBox="1"/>
            <p:nvPr/>
          </p:nvSpPr>
          <p:spPr>
            <a:xfrm>
              <a:off x="4070032" y="551658"/>
              <a:ext cx="3988435"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smtClean="0">
                  <a:ln>
                    <a:noFill/>
                  </a:ln>
                  <a:solidFill>
                    <a:srgbClr val="DB1421"/>
                  </a:solidFill>
                  <a:effectLst/>
                  <a:uLnTx/>
                  <a:uFillTx/>
                  <a:cs typeface="+mn-ea"/>
                  <a:sym typeface="+mn-lt"/>
                </a:rPr>
                <a:t>第四章 志愿填报技巧</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13" name="组合 12"/>
            <p:cNvGrpSpPr/>
            <p:nvPr/>
          </p:nvGrpSpPr>
          <p:grpSpPr>
            <a:xfrm>
              <a:off x="4487225" y="544811"/>
              <a:ext cx="3601087" cy="236081"/>
              <a:chOff x="4883023" y="420727"/>
              <a:chExt cx="3601087" cy="236081"/>
            </a:xfrm>
          </p:grpSpPr>
          <p:sp>
            <p:nvSpPr>
              <p:cNvPr id="14"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 name="组合 15"/>
            <p:cNvGrpSpPr/>
            <p:nvPr/>
          </p:nvGrpSpPr>
          <p:grpSpPr>
            <a:xfrm>
              <a:off x="3882707" y="945675"/>
              <a:ext cx="3145210" cy="235878"/>
              <a:chOff x="3707890" y="945675"/>
              <a:chExt cx="3145210" cy="235878"/>
            </a:xfrm>
          </p:grpSpPr>
          <p:sp>
            <p:nvSpPr>
              <p:cNvPr id="17"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20"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a:off x="6648008" y="1135834"/>
                <a:ext cx="205092" cy="45719"/>
                <a:chOff x="6648008" y="1135834"/>
                <a:chExt cx="205092" cy="45719"/>
              </a:xfrm>
            </p:grpSpPr>
            <p:sp>
              <p:nvSpPr>
                <p:cNvPr id="23" name="矩形 22"/>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grpSp>
        <p:nvGrpSpPr>
          <p:cNvPr id="26" name="组合 25"/>
          <p:cNvGrpSpPr/>
          <p:nvPr/>
        </p:nvGrpSpPr>
        <p:grpSpPr>
          <a:xfrm>
            <a:off x="166050" y="316846"/>
            <a:ext cx="12191999" cy="6858000"/>
            <a:chOff x="0" y="0"/>
            <a:chExt cx="12191999" cy="6858000"/>
          </a:xfrm>
        </p:grpSpPr>
        <p:grpSp>
          <p:nvGrpSpPr>
            <p:cNvPr id="27" name="组合 26"/>
            <p:cNvGrpSpPr/>
            <p:nvPr/>
          </p:nvGrpSpPr>
          <p:grpSpPr>
            <a:xfrm>
              <a:off x="0" y="0"/>
              <a:ext cx="12191999" cy="6858000"/>
              <a:chOff x="0" y="0"/>
              <a:chExt cx="12191999" cy="6858000"/>
            </a:xfrm>
          </p:grpSpPr>
          <p:sp>
            <p:nvSpPr>
              <p:cNvPr id="32" name="任意多边形 31"/>
              <p:cNvSpPr/>
              <p:nvPr/>
            </p:nvSpPr>
            <p:spPr>
              <a:xfrm flipH="1">
                <a:off x="10448692" y="0"/>
                <a:ext cx="1743307" cy="2248274"/>
              </a:xfrm>
              <a:custGeom>
                <a:avLst/>
                <a:gdLst>
                  <a:gd name="connsiteX0" fmla="*/ 0 w 2006599"/>
                  <a:gd name="connsiteY0" fmla="*/ 0 h 2587831"/>
                  <a:gd name="connsiteX1" fmla="*/ 1064631 w 2006599"/>
                  <a:gd name="connsiteY1" fmla="*/ 0 h 2587831"/>
                  <a:gd name="connsiteX2" fmla="*/ 2006599 w 2006599"/>
                  <a:gd name="connsiteY2" fmla="*/ 976234 h 2587831"/>
                  <a:gd name="connsiteX3" fmla="*/ 336377 w 2006599"/>
                  <a:gd name="connsiteY3" fmla="*/ 2587831 h 2587831"/>
                  <a:gd name="connsiteX4" fmla="*/ 0 w 2006599"/>
                  <a:gd name="connsiteY4" fmla="*/ 2239217 h 2587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6599" h="2587831">
                    <a:moveTo>
                      <a:pt x="0" y="0"/>
                    </a:moveTo>
                    <a:lnTo>
                      <a:pt x="1064631" y="0"/>
                    </a:lnTo>
                    <a:lnTo>
                      <a:pt x="2006599" y="976234"/>
                    </a:lnTo>
                    <a:lnTo>
                      <a:pt x="336377" y="2587831"/>
                    </a:lnTo>
                    <a:lnTo>
                      <a:pt x="0" y="2239217"/>
                    </a:lnTo>
                    <a:close/>
                  </a:path>
                </a:pathLst>
              </a:cu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任意多边形 32"/>
              <p:cNvSpPr/>
              <p:nvPr/>
            </p:nvSpPr>
            <p:spPr>
              <a:xfrm flipV="1">
                <a:off x="0" y="5596325"/>
                <a:ext cx="978300" cy="1261675"/>
              </a:xfrm>
              <a:custGeom>
                <a:avLst/>
                <a:gdLst>
                  <a:gd name="connsiteX0" fmla="*/ 0 w 2006599"/>
                  <a:gd name="connsiteY0" fmla="*/ 0 h 2587831"/>
                  <a:gd name="connsiteX1" fmla="*/ 1064631 w 2006599"/>
                  <a:gd name="connsiteY1" fmla="*/ 0 h 2587831"/>
                  <a:gd name="connsiteX2" fmla="*/ 2006599 w 2006599"/>
                  <a:gd name="connsiteY2" fmla="*/ 976234 h 2587831"/>
                  <a:gd name="connsiteX3" fmla="*/ 336377 w 2006599"/>
                  <a:gd name="connsiteY3" fmla="*/ 2587831 h 2587831"/>
                  <a:gd name="connsiteX4" fmla="*/ 0 w 2006599"/>
                  <a:gd name="connsiteY4" fmla="*/ 2239217 h 25878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6599" h="2587831">
                    <a:moveTo>
                      <a:pt x="0" y="0"/>
                    </a:moveTo>
                    <a:lnTo>
                      <a:pt x="1064631" y="0"/>
                    </a:lnTo>
                    <a:lnTo>
                      <a:pt x="2006599" y="976234"/>
                    </a:lnTo>
                    <a:lnTo>
                      <a:pt x="336377" y="2587831"/>
                    </a:lnTo>
                    <a:lnTo>
                      <a:pt x="0" y="2239217"/>
                    </a:lnTo>
                    <a:close/>
                  </a:path>
                </a:pathLst>
              </a:cu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33"/>
              <p:cNvGrpSpPr/>
              <p:nvPr/>
            </p:nvGrpSpPr>
            <p:grpSpPr>
              <a:xfrm>
                <a:off x="936082" y="1765169"/>
                <a:ext cx="5619595" cy="410198"/>
                <a:chOff x="5150005" y="1630117"/>
                <a:chExt cx="5619595" cy="410198"/>
              </a:xfrm>
            </p:grpSpPr>
            <p:grpSp>
              <p:nvGrpSpPr>
                <p:cNvPr id="51" name="组合 50"/>
                <p:cNvGrpSpPr/>
                <p:nvPr/>
              </p:nvGrpSpPr>
              <p:grpSpPr>
                <a:xfrm>
                  <a:off x="5150005" y="1630117"/>
                  <a:ext cx="414650" cy="410198"/>
                  <a:chOff x="2571746" y="5519871"/>
                  <a:chExt cx="414650" cy="410198"/>
                </a:xfrm>
              </p:grpSpPr>
              <p:sp>
                <p:nvSpPr>
                  <p:cNvPr id="53" name="矩形 52"/>
                  <p:cNvSpPr/>
                  <p:nvPr/>
                </p:nvSpPr>
                <p:spPr>
                  <a:xfrm>
                    <a:off x="2571746" y="5519871"/>
                    <a:ext cx="414650" cy="410198"/>
                  </a:xfrm>
                  <a:prstGeom prst="rect">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buSzPct val="25000"/>
                    </a:pPr>
                    <a:endParaRPr lang="zh-CN" altLang="en-US" b="1" dirty="0">
                      <a:solidFill>
                        <a:schemeClr val="tx1"/>
                      </a:solidFill>
                      <a:cs typeface="+mn-ea"/>
                      <a:sym typeface="+mn-lt"/>
                    </a:endParaRPr>
                  </a:p>
                </p:txBody>
              </p:sp>
              <p:sp>
                <p:nvSpPr>
                  <p:cNvPr id="54" name="任意多边形 53"/>
                  <p:cNvSpPr/>
                  <p:nvPr/>
                </p:nvSpPr>
                <p:spPr bwMode="auto">
                  <a:xfrm>
                    <a:off x="2711814" y="5634173"/>
                    <a:ext cx="134515" cy="181595"/>
                  </a:xfrm>
                  <a:custGeom>
                    <a:avLst/>
                    <a:gdLst>
                      <a:gd name="connsiteX0" fmla="*/ 86973 w 381000"/>
                      <a:gd name="connsiteY0" fmla="*/ 38721 h 514350"/>
                      <a:gd name="connsiteX1" fmla="*/ 86973 w 381000"/>
                      <a:gd name="connsiteY1" fmla="*/ 95871 h 514350"/>
                      <a:gd name="connsiteX2" fmla="*/ 296523 w 381000"/>
                      <a:gd name="connsiteY2" fmla="*/ 95871 h 514350"/>
                      <a:gd name="connsiteX3" fmla="*/ 296523 w 381000"/>
                      <a:gd name="connsiteY3" fmla="*/ 38721 h 514350"/>
                      <a:gd name="connsiteX4" fmla="*/ 382248 w 381000"/>
                      <a:gd name="connsiteY4" fmla="*/ 38721 h 514350"/>
                      <a:gd name="connsiteX5" fmla="*/ 382248 w 381000"/>
                      <a:gd name="connsiteY5" fmla="*/ 514971 h 514350"/>
                      <a:gd name="connsiteX6" fmla="*/ 1248 w 381000"/>
                      <a:gd name="connsiteY6" fmla="*/ 514971 h 514350"/>
                      <a:gd name="connsiteX7" fmla="*/ 1248 w 381000"/>
                      <a:gd name="connsiteY7" fmla="*/ 38721 h 514350"/>
                      <a:gd name="connsiteX8" fmla="*/ 86973 w 381000"/>
                      <a:gd name="connsiteY8" fmla="*/ 38721 h 514350"/>
                      <a:gd name="connsiteX9" fmla="*/ 191748 w 381000"/>
                      <a:gd name="connsiteY9" fmla="*/ 333996 h 514350"/>
                      <a:gd name="connsiteX10" fmla="*/ 77448 w 381000"/>
                      <a:gd name="connsiteY10" fmla="*/ 333996 h 514350"/>
                      <a:gd name="connsiteX11" fmla="*/ 77448 w 381000"/>
                      <a:gd name="connsiteY11" fmla="*/ 353046 h 514350"/>
                      <a:gd name="connsiteX12" fmla="*/ 191748 w 381000"/>
                      <a:gd name="connsiteY12" fmla="*/ 353046 h 514350"/>
                      <a:gd name="connsiteX13" fmla="*/ 191748 w 381000"/>
                      <a:gd name="connsiteY13" fmla="*/ 333996 h 514350"/>
                      <a:gd name="connsiteX14" fmla="*/ 306048 w 381000"/>
                      <a:gd name="connsiteY14" fmla="*/ 257796 h 514350"/>
                      <a:gd name="connsiteX15" fmla="*/ 77448 w 381000"/>
                      <a:gd name="connsiteY15" fmla="*/ 257796 h 514350"/>
                      <a:gd name="connsiteX16" fmla="*/ 77448 w 381000"/>
                      <a:gd name="connsiteY16" fmla="*/ 276846 h 514350"/>
                      <a:gd name="connsiteX17" fmla="*/ 306048 w 381000"/>
                      <a:gd name="connsiteY17" fmla="*/ 276846 h 514350"/>
                      <a:gd name="connsiteX18" fmla="*/ 306048 w 381000"/>
                      <a:gd name="connsiteY18" fmla="*/ 257796 h 514350"/>
                      <a:gd name="connsiteX19" fmla="*/ 306048 w 381000"/>
                      <a:gd name="connsiteY19" fmla="*/ 181596 h 514350"/>
                      <a:gd name="connsiteX20" fmla="*/ 77448 w 381000"/>
                      <a:gd name="connsiteY20" fmla="*/ 181596 h 514350"/>
                      <a:gd name="connsiteX21" fmla="*/ 77448 w 381000"/>
                      <a:gd name="connsiteY21" fmla="*/ 200646 h 514350"/>
                      <a:gd name="connsiteX22" fmla="*/ 306048 w 381000"/>
                      <a:gd name="connsiteY22" fmla="*/ 200646 h 514350"/>
                      <a:gd name="connsiteX23" fmla="*/ 306048 w 381000"/>
                      <a:gd name="connsiteY23" fmla="*/ 181596 h 514350"/>
                      <a:gd name="connsiteX24" fmla="*/ 277473 w 381000"/>
                      <a:gd name="connsiteY24" fmla="*/ 621 h 514350"/>
                      <a:gd name="connsiteX25" fmla="*/ 277473 w 381000"/>
                      <a:gd name="connsiteY25" fmla="*/ 76821 h 514350"/>
                      <a:gd name="connsiteX26" fmla="*/ 106023 w 381000"/>
                      <a:gd name="connsiteY26" fmla="*/ 76821 h 514350"/>
                      <a:gd name="connsiteX27" fmla="*/ 106023 w 381000"/>
                      <a:gd name="connsiteY27" fmla="*/ 621 h 514350"/>
                      <a:gd name="connsiteX28" fmla="*/ 277473 w 381000"/>
                      <a:gd name="connsiteY28" fmla="*/ 621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1000" h="514350">
                        <a:moveTo>
                          <a:pt x="86973" y="38721"/>
                        </a:moveTo>
                        <a:lnTo>
                          <a:pt x="86973" y="95871"/>
                        </a:lnTo>
                        <a:lnTo>
                          <a:pt x="296523" y="95871"/>
                        </a:lnTo>
                        <a:lnTo>
                          <a:pt x="296523" y="38721"/>
                        </a:lnTo>
                        <a:lnTo>
                          <a:pt x="382248" y="38721"/>
                        </a:lnTo>
                        <a:lnTo>
                          <a:pt x="382248" y="514971"/>
                        </a:lnTo>
                        <a:lnTo>
                          <a:pt x="1248" y="514971"/>
                        </a:lnTo>
                        <a:lnTo>
                          <a:pt x="1248" y="38721"/>
                        </a:lnTo>
                        <a:lnTo>
                          <a:pt x="86973" y="38721"/>
                        </a:lnTo>
                        <a:close/>
                        <a:moveTo>
                          <a:pt x="191748" y="333996"/>
                        </a:moveTo>
                        <a:lnTo>
                          <a:pt x="77448" y="333996"/>
                        </a:lnTo>
                        <a:lnTo>
                          <a:pt x="77448" y="353046"/>
                        </a:lnTo>
                        <a:lnTo>
                          <a:pt x="191748" y="353046"/>
                        </a:lnTo>
                        <a:lnTo>
                          <a:pt x="191748" y="333996"/>
                        </a:lnTo>
                        <a:close/>
                        <a:moveTo>
                          <a:pt x="306048" y="257796"/>
                        </a:moveTo>
                        <a:lnTo>
                          <a:pt x="77448" y="257796"/>
                        </a:lnTo>
                        <a:lnTo>
                          <a:pt x="77448" y="276846"/>
                        </a:lnTo>
                        <a:lnTo>
                          <a:pt x="306048" y="276846"/>
                        </a:lnTo>
                        <a:lnTo>
                          <a:pt x="306048" y="257796"/>
                        </a:lnTo>
                        <a:close/>
                        <a:moveTo>
                          <a:pt x="306048" y="181596"/>
                        </a:moveTo>
                        <a:lnTo>
                          <a:pt x="77448" y="181596"/>
                        </a:lnTo>
                        <a:lnTo>
                          <a:pt x="77448" y="200646"/>
                        </a:lnTo>
                        <a:lnTo>
                          <a:pt x="306048" y="200646"/>
                        </a:lnTo>
                        <a:lnTo>
                          <a:pt x="306048" y="181596"/>
                        </a:lnTo>
                        <a:close/>
                        <a:moveTo>
                          <a:pt x="277473" y="621"/>
                        </a:moveTo>
                        <a:lnTo>
                          <a:pt x="277473" y="76821"/>
                        </a:lnTo>
                        <a:lnTo>
                          <a:pt x="106023" y="76821"/>
                        </a:lnTo>
                        <a:lnTo>
                          <a:pt x="106023" y="621"/>
                        </a:lnTo>
                        <a:lnTo>
                          <a:pt x="277473" y="621"/>
                        </a:lnTo>
                        <a:close/>
                      </a:path>
                    </a:pathLst>
                  </a:custGeom>
                  <a:solidFill>
                    <a:schemeClr val="bg1"/>
                  </a:solidFill>
                  <a:ln>
                    <a:noFill/>
                  </a:ln>
                </p:spPr>
                <p:txBody>
                  <a:bodyPr/>
                  <a:lstStyle/>
                  <a:p>
                    <a:endParaRPr lang="zh-CN" altLang="en-US">
                      <a:cs typeface="+mn-ea"/>
                      <a:sym typeface="+mn-lt"/>
                    </a:endParaRPr>
                  </a:p>
                </p:txBody>
              </p:sp>
            </p:grpSp>
            <p:sp>
              <p:nvSpPr>
                <p:cNvPr id="52" name="矩形 51"/>
                <p:cNvSpPr/>
                <p:nvPr/>
              </p:nvSpPr>
              <p:spPr>
                <a:xfrm>
                  <a:off x="5765818" y="1630117"/>
                  <a:ext cx="5003782" cy="410198"/>
                </a:xfrm>
                <a:prstGeom prst="rect">
                  <a:avLst/>
                </a:prstGeom>
                <a:solidFill>
                  <a:schemeClr val="tx1">
                    <a:lumMod val="25000"/>
                    <a:lumOff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SzPct val="25000"/>
                  </a:pPr>
                  <a:endParaRPr lang="en-US" altLang="zh-CN" b="1" dirty="0">
                    <a:solidFill>
                      <a:schemeClr val="tx1"/>
                    </a:solidFill>
                    <a:cs typeface="+mn-ea"/>
                    <a:sym typeface="+mn-lt"/>
                  </a:endParaRPr>
                </a:p>
              </p:txBody>
            </p:sp>
          </p:grpSp>
          <p:grpSp>
            <p:nvGrpSpPr>
              <p:cNvPr id="35" name="组合 34"/>
              <p:cNvGrpSpPr/>
              <p:nvPr/>
            </p:nvGrpSpPr>
            <p:grpSpPr>
              <a:xfrm>
                <a:off x="936082" y="2860538"/>
                <a:ext cx="5619595" cy="410198"/>
                <a:chOff x="5150005" y="2725485"/>
                <a:chExt cx="5619595" cy="410198"/>
              </a:xfrm>
            </p:grpSpPr>
            <p:grpSp>
              <p:nvGrpSpPr>
                <p:cNvPr id="47" name="组合 46"/>
                <p:cNvGrpSpPr/>
                <p:nvPr/>
              </p:nvGrpSpPr>
              <p:grpSpPr>
                <a:xfrm>
                  <a:off x="5150005" y="2725485"/>
                  <a:ext cx="414650" cy="410198"/>
                  <a:chOff x="3821604" y="5519871"/>
                  <a:chExt cx="414650" cy="410198"/>
                </a:xfrm>
              </p:grpSpPr>
              <p:sp>
                <p:nvSpPr>
                  <p:cNvPr id="49" name="矩形 48"/>
                  <p:cNvSpPr/>
                  <p:nvPr/>
                </p:nvSpPr>
                <p:spPr>
                  <a:xfrm>
                    <a:off x="3821604" y="5519871"/>
                    <a:ext cx="414650" cy="410198"/>
                  </a:xfrm>
                  <a:prstGeom prst="rect">
                    <a:avLst/>
                  </a:prstGeom>
                  <a:solidFill>
                    <a:srgbClr val="DB142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cs typeface="+mn-ea"/>
                      <a:sym typeface="+mn-lt"/>
                    </a:endParaRPr>
                  </a:p>
                </p:txBody>
              </p:sp>
              <p:sp>
                <p:nvSpPr>
                  <p:cNvPr id="50" name="任意多边形 49"/>
                  <p:cNvSpPr/>
                  <p:nvPr/>
                </p:nvSpPr>
                <p:spPr bwMode="auto">
                  <a:xfrm>
                    <a:off x="3943084" y="5634173"/>
                    <a:ext cx="171690" cy="181595"/>
                  </a:xfrm>
                  <a:custGeom>
                    <a:avLst/>
                    <a:gdLst>
                      <a:gd name="connsiteX0" fmla="*/ 400530 w 495300"/>
                      <a:gd name="connsiteY0" fmla="*/ 621 h 523875"/>
                      <a:gd name="connsiteX1" fmla="*/ 400530 w 495300"/>
                      <a:gd name="connsiteY1" fmla="*/ 162546 h 523875"/>
                      <a:gd name="connsiteX2" fmla="*/ 257655 w 495300"/>
                      <a:gd name="connsiteY2" fmla="*/ 162546 h 523875"/>
                      <a:gd name="connsiteX3" fmla="*/ 257655 w 495300"/>
                      <a:gd name="connsiteY3" fmla="*/ 286371 h 523875"/>
                      <a:gd name="connsiteX4" fmla="*/ 457680 w 495300"/>
                      <a:gd name="connsiteY4" fmla="*/ 286371 h 523875"/>
                      <a:gd name="connsiteX5" fmla="*/ 457680 w 495300"/>
                      <a:gd name="connsiteY5" fmla="*/ 429246 h 523875"/>
                      <a:gd name="connsiteX6" fmla="*/ 495780 w 495300"/>
                      <a:gd name="connsiteY6" fmla="*/ 429246 h 523875"/>
                      <a:gd name="connsiteX7" fmla="*/ 495780 w 495300"/>
                      <a:gd name="connsiteY7" fmla="*/ 524496 h 523875"/>
                      <a:gd name="connsiteX8" fmla="*/ 400530 w 495300"/>
                      <a:gd name="connsiteY8" fmla="*/ 524496 h 523875"/>
                      <a:gd name="connsiteX9" fmla="*/ 400530 w 495300"/>
                      <a:gd name="connsiteY9" fmla="*/ 429246 h 523875"/>
                      <a:gd name="connsiteX10" fmla="*/ 438630 w 495300"/>
                      <a:gd name="connsiteY10" fmla="*/ 429246 h 523875"/>
                      <a:gd name="connsiteX11" fmla="*/ 438630 w 495300"/>
                      <a:gd name="connsiteY11" fmla="*/ 305421 h 523875"/>
                      <a:gd name="connsiteX12" fmla="*/ 257655 w 495300"/>
                      <a:gd name="connsiteY12" fmla="*/ 305421 h 523875"/>
                      <a:gd name="connsiteX13" fmla="*/ 257655 w 495300"/>
                      <a:gd name="connsiteY13" fmla="*/ 429246 h 523875"/>
                      <a:gd name="connsiteX14" fmla="*/ 295755 w 495300"/>
                      <a:gd name="connsiteY14" fmla="*/ 429246 h 523875"/>
                      <a:gd name="connsiteX15" fmla="*/ 295755 w 495300"/>
                      <a:gd name="connsiteY15" fmla="*/ 524496 h 523875"/>
                      <a:gd name="connsiteX16" fmla="*/ 200505 w 495300"/>
                      <a:gd name="connsiteY16" fmla="*/ 524496 h 523875"/>
                      <a:gd name="connsiteX17" fmla="*/ 200505 w 495300"/>
                      <a:gd name="connsiteY17" fmla="*/ 429246 h 523875"/>
                      <a:gd name="connsiteX18" fmla="*/ 238605 w 495300"/>
                      <a:gd name="connsiteY18" fmla="*/ 429246 h 523875"/>
                      <a:gd name="connsiteX19" fmla="*/ 238605 w 495300"/>
                      <a:gd name="connsiteY19" fmla="*/ 305421 h 523875"/>
                      <a:gd name="connsiteX20" fmla="*/ 57630 w 495300"/>
                      <a:gd name="connsiteY20" fmla="*/ 305421 h 523875"/>
                      <a:gd name="connsiteX21" fmla="*/ 57630 w 495300"/>
                      <a:gd name="connsiteY21" fmla="*/ 429246 h 523875"/>
                      <a:gd name="connsiteX22" fmla="*/ 95730 w 495300"/>
                      <a:gd name="connsiteY22" fmla="*/ 429246 h 523875"/>
                      <a:gd name="connsiteX23" fmla="*/ 95730 w 495300"/>
                      <a:gd name="connsiteY23" fmla="*/ 524496 h 523875"/>
                      <a:gd name="connsiteX24" fmla="*/ 480 w 495300"/>
                      <a:gd name="connsiteY24" fmla="*/ 524496 h 523875"/>
                      <a:gd name="connsiteX25" fmla="*/ 480 w 495300"/>
                      <a:gd name="connsiteY25" fmla="*/ 429246 h 523875"/>
                      <a:gd name="connsiteX26" fmla="*/ 38580 w 495300"/>
                      <a:gd name="connsiteY26" fmla="*/ 429246 h 523875"/>
                      <a:gd name="connsiteX27" fmla="*/ 38580 w 495300"/>
                      <a:gd name="connsiteY27" fmla="*/ 286371 h 523875"/>
                      <a:gd name="connsiteX28" fmla="*/ 238605 w 495300"/>
                      <a:gd name="connsiteY28" fmla="*/ 286371 h 523875"/>
                      <a:gd name="connsiteX29" fmla="*/ 238605 w 495300"/>
                      <a:gd name="connsiteY29" fmla="*/ 162546 h 523875"/>
                      <a:gd name="connsiteX30" fmla="*/ 95730 w 495300"/>
                      <a:gd name="connsiteY30" fmla="*/ 162546 h 523875"/>
                      <a:gd name="connsiteX31" fmla="*/ 95730 w 495300"/>
                      <a:gd name="connsiteY31" fmla="*/ 621 h 523875"/>
                      <a:gd name="connsiteX32" fmla="*/ 400530 w 495300"/>
                      <a:gd name="connsiteY32" fmla="*/ 621 h 523875"/>
                      <a:gd name="connsiteX33" fmla="*/ 148118 w 495300"/>
                      <a:gd name="connsiteY33" fmla="*/ 95871 h 523875"/>
                      <a:gd name="connsiteX34" fmla="*/ 133830 w 495300"/>
                      <a:gd name="connsiteY34" fmla="*/ 110159 h 523875"/>
                      <a:gd name="connsiteX35" fmla="*/ 148118 w 495300"/>
                      <a:gd name="connsiteY35" fmla="*/ 124446 h 523875"/>
                      <a:gd name="connsiteX36" fmla="*/ 162405 w 495300"/>
                      <a:gd name="connsiteY36" fmla="*/ 110159 h 523875"/>
                      <a:gd name="connsiteX37" fmla="*/ 148118 w 495300"/>
                      <a:gd name="connsiteY37" fmla="*/ 95871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5300" h="523875">
                        <a:moveTo>
                          <a:pt x="400530" y="621"/>
                        </a:moveTo>
                        <a:lnTo>
                          <a:pt x="400530" y="162546"/>
                        </a:lnTo>
                        <a:lnTo>
                          <a:pt x="257655" y="162546"/>
                        </a:lnTo>
                        <a:lnTo>
                          <a:pt x="257655" y="286371"/>
                        </a:lnTo>
                        <a:lnTo>
                          <a:pt x="457680" y="286371"/>
                        </a:lnTo>
                        <a:lnTo>
                          <a:pt x="457680" y="429246"/>
                        </a:lnTo>
                        <a:lnTo>
                          <a:pt x="495780" y="429246"/>
                        </a:lnTo>
                        <a:lnTo>
                          <a:pt x="495780" y="524496"/>
                        </a:lnTo>
                        <a:lnTo>
                          <a:pt x="400530" y="524496"/>
                        </a:lnTo>
                        <a:lnTo>
                          <a:pt x="400530" y="429246"/>
                        </a:lnTo>
                        <a:lnTo>
                          <a:pt x="438630" y="429246"/>
                        </a:lnTo>
                        <a:lnTo>
                          <a:pt x="438630" y="305421"/>
                        </a:lnTo>
                        <a:lnTo>
                          <a:pt x="257655" y="305421"/>
                        </a:lnTo>
                        <a:lnTo>
                          <a:pt x="257655" y="429246"/>
                        </a:lnTo>
                        <a:lnTo>
                          <a:pt x="295755" y="429246"/>
                        </a:lnTo>
                        <a:lnTo>
                          <a:pt x="295755" y="524496"/>
                        </a:lnTo>
                        <a:lnTo>
                          <a:pt x="200505" y="524496"/>
                        </a:lnTo>
                        <a:lnTo>
                          <a:pt x="200505" y="429246"/>
                        </a:lnTo>
                        <a:lnTo>
                          <a:pt x="238605" y="429246"/>
                        </a:lnTo>
                        <a:lnTo>
                          <a:pt x="238605" y="305421"/>
                        </a:lnTo>
                        <a:lnTo>
                          <a:pt x="57630" y="305421"/>
                        </a:lnTo>
                        <a:lnTo>
                          <a:pt x="57630" y="429246"/>
                        </a:lnTo>
                        <a:lnTo>
                          <a:pt x="95730" y="429246"/>
                        </a:lnTo>
                        <a:lnTo>
                          <a:pt x="95730" y="524496"/>
                        </a:lnTo>
                        <a:lnTo>
                          <a:pt x="480" y="524496"/>
                        </a:lnTo>
                        <a:lnTo>
                          <a:pt x="480" y="429246"/>
                        </a:lnTo>
                        <a:lnTo>
                          <a:pt x="38580" y="429246"/>
                        </a:lnTo>
                        <a:lnTo>
                          <a:pt x="38580" y="286371"/>
                        </a:lnTo>
                        <a:lnTo>
                          <a:pt x="238605" y="286371"/>
                        </a:lnTo>
                        <a:lnTo>
                          <a:pt x="238605" y="162546"/>
                        </a:lnTo>
                        <a:lnTo>
                          <a:pt x="95730" y="162546"/>
                        </a:lnTo>
                        <a:lnTo>
                          <a:pt x="95730" y="621"/>
                        </a:lnTo>
                        <a:lnTo>
                          <a:pt x="400530" y="621"/>
                        </a:lnTo>
                        <a:close/>
                        <a:moveTo>
                          <a:pt x="148118" y="95871"/>
                        </a:moveTo>
                        <a:cubicBezTo>
                          <a:pt x="140212" y="95871"/>
                          <a:pt x="133830" y="102253"/>
                          <a:pt x="133830" y="110159"/>
                        </a:cubicBezTo>
                        <a:cubicBezTo>
                          <a:pt x="133830" y="118064"/>
                          <a:pt x="140212" y="124446"/>
                          <a:pt x="148118" y="124446"/>
                        </a:cubicBezTo>
                        <a:cubicBezTo>
                          <a:pt x="156023" y="124446"/>
                          <a:pt x="162405" y="118064"/>
                          <a:pt x="162405" y="110159"/>
                        </a:cubicBezTo>
                        <a:cubicBezTo>
                          <a:pt x="162405" y="102253"/>
                          <a:pt x="156023" y="95871"/>
                          <a:pt x="148118" y="95871"/>
                        </a:cubicBezTo>
                        <a:close/>
                      </a:path>
                    </a:pathLst>
                  </a:custGeom>
                  <a:solidFill>
                    <a:srgbClr val="FFFFFF"/>
                  </a:solidFill>
                  <a:ln>
                    <a:noFill/>
                  </a:ln>
                </p:spPr>
                <p:txBody>
                  <a:bodyPr/>
                  <a:lstStyle/>
                  <a:p>
                    <a:endParaRPr lang="zh-CN" altLang="en-US">
                      <a:cs typeface="+mn-ea"/>
                      <a:sym typeface="+mn-lt"/>
                    </a:endParaRPr>
                  </a:p>
                </p:txBody>
              </p:sp>
            </p:grpSp>
            <p:sp>
              <p:nvSpPr>
                <p:cNvPr id="48" name="矩形 47"/>
                <p:cNvSpPr/>
                <p:nvPr/>
              </p:nvSpPr>
              <p:spPr>
                <a:xfrm>
                  <a:off x="5765818" y="2725485"/>
                  <a:ext cx="5003782" cy="410198"/>
                </a:xfrm>
                <a:prstGeom prst="rect">
                  <a:avLst/>
                </a:prstGeom>
                <a:solidFill>
                  <a:schemeClr val="tx1">
                    <a:lumMod val="25000"/>
                    <a:lumOff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SzPct val="25000"/>
                  </a:pPr>
                  <a:endParaRPr lang="en-US" altLang="zh-CN" b="1" dirty="0">
                    <a:solidFill>
                      <a:schemeClr val="tx1"/>
                    </a:solidFill>
                    <a:cs typeface="+mn-ea"/>
                    <a:sym typeface="+mn-lt"/>
                  </a:endParaRPr>
                </a:p>
              </p:txBody>
            </p:sp>
          </p:grpSp>
          <p:grpSp>
            <p:nvGrpSpPr>
              <p:cNvPr id="36" name="组合 35"/>
              <p:cNvGrpSpPr/>
              <p:nvPr/>
            </p:nvGrpSpPr>
            <p:grpSpPr>
              <a:xfrm>
                <a:off x="936082" y="3955907"/>
                <a:ext cx="5619595" cy="410198"/>
                <a:chOff x="5150005" y="3820853"/>
                <a:chExt cx="5619595" cy="410198"/>
              </a:xfrm>
            </p:grpSpPr>
            <p:grpSp>
              <p:nvGrpSpPr>
                <p:cNvPr id="43" name="组合 42"/>
                <p:cNvGrpSpPr/>
                <p:nvPr/>
              </p:nvGrpSpPr>
              <p:grpSpPr>
                <a:xfrm>
                  <a:off x="5150005" y="3820853"/>
                  <a:ext cx="414650" cy="410198"/>
                  <a:chOff x="4446533" y="5519871"/>
                  <a:chExt cx="414650" cy="410198"/>
                </a:xfrm>
              </p:grpSpPr>
              <p:sp>
                <p:nvSpPr>
                  <p:cNvPr id="45" name="矩形 44"/>
                  <p:cNvSpPr/>
                  <p:nvPr/>
                </p:nvSpPr>
                <p:spPr>
                  <a:xfrm>
                    <a:off x="4446533" y="5519871"/>
                    <a:ext cx="414650" cy="410198"/>
                  </a:xfrm>
                  <a:prstGeom prst="rect">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buSzPct val="25000"/>
                    </a:pPr>
                    <a:endParaRPr lang="zh-CN" altLang="en-US" b="1" dirty="0">
                      <a:solidFill>
                        <a:schemeClr val="tx1"/>
                      </a:solidFill>
                      <a:cs typeface="+mn-ea"/>
                      <a:sym typeface="+mn-lt"/>
                    </a:endParaRPr>
                  </a:p>
                </p:txBody>
              </p:sp>
              <p:sp>
                <p:nvSpPr>
                  <p:cNvPr id="46" name="任意多边形 45"/>
                  <p:cNvSpPr/>
                  <p:nvPr/>
                </p:nvSpPr>
                <p:spPr bwMode="auto">
                  <a:xfrm>
                    <a:off x="4579275" y="5634173"/>
                    <a:ext cx="149167" cy="181594"/>
                  </a:xfrm>
                  <a:custGeom>
                    <a:avLst/>
                    <a:gdLst>
                      <a:gd name="connsiteX0" fmla="*/ 286102 w 438150"/>
                      <a:gd name="connsiteY0" fmla="*/ 621 h 533400"/>
                      <a:gd name="connsiteX1" fmla="*/ 286102 w 438150"/>
                      <a:gd name="connsiteY1" fmla="*/ 153021 h 533400"/>
                      <a:gd name="connsiteX2" fmla="*/ 438502 w 438150"/>
                      <a:gd name="connsiteY2" fmla="*/ 153021 h 533400"/>
                      <a:gd name="connsiteX3" fmla="*/ 438502 w 438150"/>
                      <a:gd name="connsiteY3" fmla="*/ 534021 h 533400"/>
                      <a:gd name="connsiteX4" fmla="*/ 352 w 438150"/>
                      <a:gd name="connsiteY4" fmla="*/ 534021 h 533400"/>
                      <a:gd name="connsiteX5" fmla="*/ 352 w 438150"/>
                      <a:gd name="connsiteY5" fmla="*/ 621 h 533400"/>
                      <a:gd name="connsiteX6" fmla="*/ 286102 w 438150"/>
                      <a:gd name="connsiteY6" fmla="*/ 621 h 533400"/>
                      <a:gd name="connsiteX7" fmla="*/ 248002 w 438150"/>
                      <a:gd name="connsiteY7" fmla="*/ 200646 h 533400"/>
                      <a:gd name="connsiteX8" fmla="*/ 152752 w 438150"/>
                      <a:gd name="connsiteY8" fmla="*/ 200646 h 533400"/>
                      <a:gd name="connsiteX9" fmla="*/ 152752 w 438150"/>
                      <a:gd name="connsiteY9" fmla="*/ 410196 h 533400"/>
                      <a:gd name="connsiteX10" fmla="*/ 171802 w 438150"/>
                      <a:gd name="connsiteY10" fmla="*/ 410196 h 533400"/>
                      <a:gd name="connsiteX11" fmla="*/ 171802 w 438150"/>
                      <a:gd name="connsiteY11" fmla="*/ 314946 h 533400"/>
                      <a:gd name="connsiteX12" fmla="*/ 248002 w 438150"/>
                      <a:gd name="connsiteY12" fmla="*/ 314946 h 533400"/>
                      <a:gd name="connsiteX13" fmla="*/ 250098 w 438150"/>
                      <a:gd name="connsiteY13" fmla="*/ 314946 h 533400"/>
                      <a:gd name="connsiteX14" fmla="*/ 305152 w 438150"/>
                      <a:gd name="connsiteY14" fmla="*/ 257796 h 533400"/>
                      <a:gd name="connsiteX15" fmla="*/ 248002 w 438150"/>
                      <a:gd name="connsiteY15" fmla="*/ 200646 h 533400"/>
                      <a:gd name="connsiteX16" fmla="*/ 248002 w 438150"/>
                      <a:gd name="connsiteY16" fmla="*/ 200646 h 533400"/>
                      <a:gd name="connsiteX17" fmla="*/ 248002 w 438150"/>
                      <a:gd name="connsiteY17" fmla="*/ 219696 h 533400"/>
                      <a:gd name="connsiteX18" fmla="*/ 286102 w 438150"/>
                      <a:gd name="connsiteY18" fmla="*/ 257796 h 533400"/>
                      <a:gd name="connsiteX19" fmla="*/ 248002 w 438150"/>
                      <a:gd name="connsiteY19" fmla="*/ 295896 h 533400"/>
                      <a:gd name="connsiteX20" fmla="*/ 248002 w 438150"/>
                      <a:gd name="connsiteY20" fmla="*/ 295896 h 533400"/>
                      <a:gd name="connsiteX21" fmla="*/ 171802 w 438150"/>
                      <a:gd name="connsiteY21" fmla="*/ 295896 h 533400"/>
                      <a:gd name="connsiteX22" fmla="*/ 171802 w 438150"/>
                      <a:gd name="connsiteY22" fmla="*/ 219696 h 533400"/>
                      <a:gd name="connsiteX23" fmla="*/ 248002 w 438150"/>
                      <a:gd name="connsiteY23" fmla="*/ 219696 h 533400"/>
                      <a:gd name="connsiteX24" fmla="*/ 428977 w 438150"/>
                      <a:gd name="connsiteY24" fmla="*/ 133971 h 533400"/>
                      <a:gd name="connsiteX25" fmla="*/ 305152 w 438150"/>
                      <a:gd name="connsiteY25" fmla="*/ 133971 h 533400"/>
                      <a:gd name="connsiteX26" fmla="*/ 305152 w 438150"/>
                      <a:gd name="connsiteY26" fmla="*/ 10146 h 533400"/>
                      <a:gd name="connsiteX27" fmla="*/ 428977 w 438150"/>
                      <a:gd name="connsiteY27"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8150" h="533400">
                        <a:moveTo>
                          <a:pt x="286102" y="621"/>
                        </a:moveTo>
                        <a:lnTo>
                          <a:pt x="286102" y="153021"/>
                        </a:lnTo>
                        <a:lnTo>
                          <a:pt x="438502" y="153021"/>
                        </a:lnTo>
                        <a:lnTo>
                          <a:pt x="438502" y="534021"/>
                        </a:lnTo>
                        <a:lnTo>
                          <a:pt x="352" y="534021"/>
                        </a:lnTo>
                        <a:lnTo>
                          <a:pt x="352" y="621"/>
                        </a:lnTo>
                        <a:lnTo>
                          <a:pt x="286102" y="621"/>
                        </a:lnTo>
                        <a:close/>
                        <a:moveTo>
                          <a:pt x="248002" y="200646"/>
                        </a:moveTo>
                        <a:lnTo>
                          <a:pt x="152752" y="200646"/>
                        </a:lnTo>
                        <a:lnTo>
                          <a:pt x="152752" y="410196"/>
                        </a:lnTo>
                        <a:lnTo>
                          <a:pt x="171802" y="410196"/>
                        </a:lnTo>
                        <a:lnTo>
                          <a:pt x="171802" y="314946"/>
                        </a:lnTo>
                        <a:lnTo>
                          <a:pt x="248002" y="314946"/>
                        </a:lnTo>
                        <a:lnTo>
                          <a:pt x="250098" y="314946"/>
                        </a:lnTo>
                        <a:cubicBezTo>
                          <a:pt x="280673" y="313803"/>
                          <a:pt x="305152" y="288657"/>
                          <a:pt x="305152" y="257796"/>
                        </a:cubicBezTo>
                        <a:cubicBezTo>
                          <a:pt x="305152" y="226268"/>
                          <a:pt x="279530" y="200646"/>
                          <a:pt x="248002" y="200646"/>
                        </a:cubicBezTo>
                        <a:lnTo>
                          <a:pt x="248002" y="200646"/>
                        </a:lnTo>
                        <a:close/>
                        <a:moveTo>
                          <a:pt x="248002" y="219696"/>
                        </a:moveTo>
                        <a:cubicBezTo>
                          <a:pt x="269052" y="219696"/>
                          <a:pt x="286102" y="236746"/>
                          <a:pt x="286102" y="257796"/>
                        </a:cubicBezTo>
                        <a:cubicBezTo>
                          <a:pt x="286102" y="278846"/>
                          <a:pt x="269052" y="295896"/>
                          <a:pt x="248002" y="295896"/>
                        </a:cubicBezTo>
                        <a:lnTo>
                          <a:pt x="248002" y="295896"/>
                        </a:lnTo>
                        <a:lnTo>
                          <a:pt x="171802" y="295896"/>
                        </a:lnTo>
                        <a:lnTo>
                          <a:pt x="171802" y="219696"/>
                        </a:lnTo>
                        <a:lnTo>
                          <a:pt x="248002" y="219696"/>
                        </a:lnTo>
                        <a:close/>
                        <a:moveTo>
                          <a:pt x="428977" y="133971"/>
                        </a:moveTo>
                        <a:lnTo>
                          <a:pt x="305152" y="133971"/>
                        </a:lnTo>
                        <a:lnTo>
                          <a:pt x="305152" y="10146"/>
                        </a:lnTo>
                        <a:lnTo>
                          <a:pt x="428977" y="133971"/>
                        </a:lnTo>
                        <a:close/>
                      </a:path>
                    </a:pathLst>
                  </a:custGeom>
                  <a:solidFill>
                    <a:schemeClr val="bg1"/>
                  </a:solidFill>
                  <a:ln>
                    <a:noFill/>
                  </a:ln>
                </p:spPr>
                <p:txBody>
                  <a:bodyPr/>
                  <a:lstStyle/>
                  <a:p>
                    <a:endParaRPr lang="zh-CN" altLang="en-US">
                      <a:cs typeface="+mn-ea"/>
                      <a:sym typeface="+mn-lt"/>
                    </a:endParaRPr>
                  </a:p>
                </p:txBody>
              </p:sp>
            </p:grpSp>
            <p:sp>
              <p:nvSpPr>
                <p:cNvPr id="44" name="矩形 43"/>
                <p:cNvSpPr/>
                <p:nvPr/>
              </p:nvSpPr>
              <p:spPr>
                <a:xfrm>
                  <a:off x="5765818" y="3820853"/>
                  <a:ext cx="5003782" cy="410198"/>
                </a:xfrm>
                <a:prstGeom prst="rect">
                  <a:avLst/>
                </a:prstGeom>
                <a:solidFill>
                  <a:schemeClr val="tx1">
                    <a:lumMod val="25000"/>
                    <a:lumOff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SzPct val="25000"/>
                  </a:pPr>
                  <a:endParaRPr lang="en-US" altLang="zh-CN" b="1" dirty="0">
                    <a:solidFill>
                      <a:schemeClr val="tx1"/>
                    </a:solidFill>
                    <a:cs typeface="+mn-ea"/>
                    <a:sym typeface="+mn-lt"/>
                  </a:endParaRPr>
                </a:p>
              </p:txBody>
            </p:sp>
          </p:grpSp>
          <p:grpSp>
            <p:nvGrpSpPr>
              <p:cNvPr id="37" name="组合 36"/>
              <p:cNvGrpSpPr/>
              <p:nvPr/>
            </p:nvGrpSpPr>
            <p:grpSpPr>
              <a:xfrm>
                <a:off x="936082" y="5051275"/>
                <a:ext cx="5619595" cy="410198"/>
                <a:chOff x="5150005" y="4916222"/>
                <a:chExt cx="5619595" cy="410198"/>
              </a:xfrm>
            </p:grpSpPr>
            <p:grpSp>
              <p:nvGrpSpPr>
                <p:cNvPr id="39" name="组合 38"/>
                <p:cNvGrpSpPr/>
                <p:nvPr/>
              </p:nvGrpSpPr>
              <p:grpSpPr>
                <a:xfrm>
                  <a:off x="5150005" y="4916222"/>
                  <a:ext cx="414650" cy="410198"/>
                  <a:chOff x="6946249" y="5519871"/>
                  <a:chExt cx="414650" cy="410198"/>
                </a:xfrm>
              </p:grpSpPr>
              <p:sp>
                <p:nvSpPr>
                  <p:cNvPr id="41" name="矩形 40"/>
                  <p:cNvSpPr/>
                  <p:nvPr/>
                </p:nvSpPr>
                <p:spPr>
                  <a:xfrm>
                    <a:off x="6946249" y="5519871"/>
                    <a:ext cx="414650" cy="410198"/>
                  </a:xfrm>
                  <a:prstGeom prst="rect">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buSzPct val="25000"/>
                    </a:pPr>
                    <a:endParaRPr lang="zh-CN" altLang="en-US" b="1" dirty="0">
                      <a:solidFill>
                        <a:schemeClr val="tx1"/>
                      </a:solidFill>
                      <a:cs typeface="+mn-ea"/>
                      <a:sym typeface="+mn-lt"/>
                    </a:endParaRPr>
                  </a:p>
                </p:txBody>
              </p:sp>
              <p:sp>
                <p:nvSpPr>
                  <p:cNvPr id="42" name="任意多边形 41"/>
                  <p:cNvSpPr/>
                  <p:nvPr/>
                </p:nvSpPr>
                <p:spPr bwMode="auto">
                  <a:xfrm>
                    <a:off x="7062777" y="5635794"/>
                    <a:ext cx="181595" cy="178352"/>
                  </a:xfrm>
                  <a:custGeom>
                    <a:avLst/>
                    <a:gdLst>
                      <a:gd name="connsiteX0" fmla="*/ 372339 w 533400"/>
                      <a:gd name="connsiteY0" fmla="*/ 276846 h 523875"/>
                      <a:gd name="connsiteX1" fmla="*/ 372339 w 533400"/>
                      <a:gd name="connsiteY1" fmla="*/ 524496 h 523875"/>
                      <a:gd name="connsiteX2" fmla="*/ 162789 w 533400"/>
                      <a:gd name="connsiteY2" fmla="*/ 524496 h 523875"/>
                      <a:gd name="connsiteX3" fmla="*/ 162789 w 533400"/>
                      <a:gd name="connsiteY3" fmla="*/ 276846 h 523875"/>
                      <a:gd name="connsiteX4" fmla="*/ 372339 w 533400"/>
                      <a:gd name="connsiteY4" fmla="*/ 276846 h 523875"/>
                      <a:gd name="connsiteX5" fmla="*/ 143739 w 533400"/>
                      <a:gd name="connsiteY5" fmla="*/ 114921 h 523875"/>
                      <a:gd name="connsiteX6" fmla="*/ 143739 w 533400"/>
                      <a:gd name="connsiteY6" fmla="*/ 153021 h 523875"/>
                      <a:gd name="connsiteX7" fmla="*/ 391389 w 533400"/>
                      <a:gd name="connsiteY7" fmla="*/ 153021 h 523875"/>
                      <a:gd name="connsiteX8" fmla="*/ 391389 w 533400"/>
                      <a:gd name="connsiteY8" fmla="*/ 114921 h 523875"/>
                      <a:gd name="connsiteX9" fmla="*/ 534264 w 533400"/>
                      <a:gd name="connsiteY9" fmla="*/ 114921 h 523875"/>
                      <a:gd name="connsiteX10" fmla="*/ 534264 w 533400"/>
                      <a:gd name="connsiteY10" fmla="*/ 410196 h 523875"/>
                      <a:gd name="connsiteX11" fmla="*/ 391389 w 533400"/>
                      <a:gd name="connsiteY11" fmla="*/ 410196 h 523875"/>
                      <a:gd name="connsiteX12" fmla="*/ 391389 w 533400"/>
                      <a:gd name="connsiteY12" fmla="*/ 257796 h 523875"/>
                      <a:gd name="connsiteX13" fmla="*/ 143739 w 533400"/>
                      <a:gd name="connsiteY13" fmla="*/ 257796 h 523875"/>
                      <a:gd name="connsiteX14" fmla="*/ 143739 w 533400"/>
                      <a:gd name="connsiteY14" fmla="*/ 410196 h 523875"/>
                      <a:gd name="connsiteX15" fmla="*/ 864 w 533400"/>
                      <a:gd name="connsiteY15" fmla="*/ 410196 h 523875"/>
                      <a:gd name="connsiteX16" fmla="*/ 864 w 533400"/>
                      <a:gd name="connsiteY16" fmla="*/ 186359 h 523875"/>
                      <a:gd name="connsiteX17" fmla="*/ 67539 w 533400"/>
                      <a:gd name="connsiteY17" fmla="*/ 114921 h 523875"/>
                      <a:gd name="connsiteX18" fmla="*/ 143739 w 533400"/>
                      <a:gd name="connsiteY18" fmla="*/ 114921 h 523875"/>
                      <a:gd name="connsiteX19" fmla="*/ 462827 w 533400"/>
                      <a:gd name="connsiteY19" fmla="*/ 172071 h 523875"/>
                      <a:gd name="connsiteX20" fmla="*/ 448539 w 533400"/>
                      <a:gd name="connsiteY20" fmla="*/ 186359 h 523875"/>
                      <a:gd name="connsiteX21" fmla="*/ 462827 w 533400"/>
                      <a:gd name="connsiteY21" fmla="*/ 200646 h 523875"/>
                      <a:gd name="connsiteX22" fmla="*/ 477114 w 533400"/>
                      <a:gd name="connsiteY22" fmla="*/ 186359 h 523875"/>
                      <a:gd name="connsiteX23" fmla="*/ 462827 w 533400"/>
                      <a:gd name="connsiteY23" fmla="*/ 172071 h 523875"/>
                      <a:gd name="connsiteX24" fmla="*/ 372339 w 533400"/>
                      <a:gd name="connsiteY24" fmla="*/ 621 h 523875"/>
                      <a:gd name="connsiteX25" fmla="*/ 372339 w 533400"/>
                      <a:gd name="connsiteY25" fmla="*/ 133971 h 523875"/>
                      <a:gd name="connsiteX26" fmla="*/ 162789 w 533400"/>
                      <a:gd name="connsiteY26" fmla="*/ 133971 h 523875"/>
                      <a:gd name="connsiteX27" fmla="*/ 162789 w 533400"/>
                      <a:gd name="connsiteY27" fmla="*/ 621 h 523875"/>
                      <a:gd name="connsiteX28" fmla="*/ 372339 w 533400"/>
                      <a:gd name="connsiteY28" fmla="*/ 621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3400" h="523875">
                        <a:moveTo>
                          <a:pt x="372339" y="276846"/>
                        </a:moveTo>
                        <a:lnTo>
                          <a:pt x="372339" y="524496"/>
                        </a:lnTo>
                        <a:lnTo>
                          <a:pt x="162789" y="524496"/>
                        </a:lnTo>
                        <a:lnTo>
                          <a:pt x="162789" y="276846"/>
                        </a:lnTo>
                        <a:lnTo>
                          <a:pt x="372339" y="276846"/>
                        </a:lnTo>
                        <a:close/>
                        <a:moveTo>
                          <a:pt x="143739" y="114921"/>
                        </a:moveTo>
                        <a:lnTo>
                          <a:pt x="143739" y="153021"/>
                        </a:lnTo>
                        <a:lnTo>
                          <a:pt x="391389" y="153021"/>
                        </a:lnTo>
                        <a:lnTo>
                          <a:pt x="391389" y="114921"/>
                        </a:lnTo>
                        <a:lnTo>
                          <a:pt x="534264" y="114921"/>
                        </a:lnTo>
                        <a:lnTo>
                          <a:pt x="534264" y="410196"/>
                        </a:lnTo>
                        <a:lnTo>
                          <a:pt x="391389" y="410196"/>
                        </a:lnTo>
                        <a:lnTo>
                          <a:pt x="391389" y="257796"/>
                        </a:lnTo>
                        <a:lnTo>
                          <a:pt x="143739" y="257796"/>
                        </a:lnTo>
                        <a:lnTo>
                          <a:pt x="143739" y="410196"/>
                        </a:lnTo>
                        <a:lnTo>
                          <a:pt x="864" y="410196"/>
                        </a:lnTo>
                        <a:lnTo>
                          <a:pt x="864" y="186359"/>
                        </a:lnTo>
                        <a:lnTo>
                          <a:pt x="67539" y="114921"/>
                        </a:lnTo>
                        <a:lnTo>
                          <a:pt x="143739" y="114921"/>
                        </a:lnTo>
                        <a:close/>
                        <a:moveTo>
                          <a:pt x="462827" y="172071"/>
                        </a:moveTo>
                        <a:cubicBezTo>
                          <a:pt x="454921" y="172071"/>
                          <a:pt x="448539" y="178453"/>
                          <a:pt x="448539" y="186359"/>
                        </a:cubicBezTo>
                        <a:cubicBezTo>
                          <a:pt x="448539" y="194264"/>
                          <a:pt x="454921" y="200646"/>
                          <a:pt x="462827" y="200646"/>
                        </a:cubicBezTo>
                        <a:cubicBezTo>
                          <a:pt x="470732" y="200646"/>
                          <a:pt x="477114" y="194264"/>
                          <a:pt x="477114" y="186359"/>
                        </a:cubicBezTo>
                        <a:cubicBezTo>
                          <a:pt x="477114" y="178453"/>
                          <a:pt x="470732" y="172071"/>
                          <a:pt x="462827" y="172071"/>
                        </a:cubicBezTo>
                        <a:close/>
                        <a:moveTo>
                          <a:pt x="372339" y="621"/>
                        </a:moveTo>
                        <a:lnTo>
                          <a:pt x="372339" y="133971"/>
                        </a:lnTo>
                        <a:lnTo>
                          <a:pt x="162789" y="133971"/>
                        </a:lnTo>
                        <a:lnTo>
                          <a:pt x="162789" y="621"/>
                        </a:lnTo>
                        <a:lnTo>
                          <a:pt x="372339" y="621"/>
                        </a:lnTo>
                        <a:close/>
                      </a:path>
                    </a:pathLst>
                  </a:custGeom>
                  <a:solidFill>
                    <a:schemeClr val="bg1"/>
                  </a:solidFill>
                  <a:ln>
                    <a:noFill/>
                  </a:ln>
                </p:spPr>
                <p:txBody>
                  <a:bodyPr/>
                  <a:lstStyle/>
                  <a:p>
                    <a:endParaRPr lang="zh-CN" altLang="en-US">
                      <a:cs typeface="+mn-ea"/>
                      <a:sym typeface="+mn-lt"/>
                    </a:endParaRPr>
                  </a:p>
                </p:txBody>
              </p:sp>
            </p:grpSp>
            <p:sp>
              <p:nvSpPr>
                <p:cNvPr id="40" name="矩形 39"/>
                <p:cNvSpPr/>
                <p:nvPr/>
              </p:nvSpPr>
              <p:spPr>
                <a:xfrm>
                  <a:off x="5765818" y="4916222"/>
                  <a:ext cx="5003782" cy="410198"/>
                </a:xfrm>
                <a:prstGeom prst="rect">
                  <a:avLst/>
                </a:prstGeom>
                <a:solidFill>
                  <a:schemeClr val="tx1">
                    <a:lumMod val="25000"/>
                    <a:lumOff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SzPct val="25000"/>
                  </a:pPr>
                  <a:endParaRPr lang="en-US" altLang="zh-CN" b="1" dirty="0">
                    <a:solidFill>
                      <a:schemeClr val="tx1"/>
                    </a:solidFill>
                    <a:cs typeface="+mn-ea"/>
                    <a:sym typeface="+mn-lt"/>
                  </a:endParaRPr>
                </a:p>
              </p:txBody>
            </p:sp>
          </p:grpSp>
          <p:sp>
            <p:nvSpPr>
              <p:cNvPr id="38" name="任意多边形 37"/>
              <p:cNvSpPr/>
              <p:nvPr/>
            </p:nvSpPr>
            <p:spPr>
              <a:xfrm>
                <a:off x="6997391" y="1758134"/>
                <a:ext cx="4253879" cy="4028789"/>
              </a:xfrm>
              <a:custGeom>
                <a:avLst/>
                <a:gdLst>
                  <a:gd name="connsiteX0" fmla="*/ 0 w 4253879"/>
                  <a:gd name="connsiteY0" fmla="*/ 2493669 h 4028789"/>
                  <a:gd name="connsiteX1" fmla="*/ 2425390 w 4253879"/>
                  <a:gd name="connsiteY1" fmla="*/ 2493669 h 4028789"/>
                  <a:gd name="connsiteX2" fmla="*/ 2425390 w 4253879"/>
                  <a:gd name="connsiteY2" fmla="*/ 4028789 h 4028789"/>
                  <a:gd name="connsiteX3" fmla="*/ 0 w 4253879"/>
                  <a:gd name="connsiteY3" fmla="*/ 4028789 h 4028789"/>
                  <a:gd name="connsiteX4" fmla="*/ 2614960 w 4253879"/>
                  <a:gd name="connsiteY4" fmla="*/ 1698744 h 4028789"/>
                  <a:gd name="connsiteX5" fmla="*/ 4253879 w 4253879"/>
                  <a:gd name="connsiteY5" fmla="*/ 1698744 h 4028789"/>
                  <a:gd name="connsiteX6" fmla="*/ 4253879 w 4253879"/>
                  <a:gd name="connsiteY6" fmla="*/ 4028789 h 4028789"/>
                  <a:gd name="connsiteX7" fmla="*/ 2614960 w 4253879"/>
                  <a:gd name="connsiteY7" fmla="*/ 4028789 h 4028789"/>
                  <a:gd name="connsiteX8" fmla="*/ 2614959 w 4253879"/>
                  <a:gd name="connsiteY8" fmla="*/ 7035 h 4028789"/>
                  <a:gd name="connsiteX9" fmla="*/ 4253878 w 4253879"/>
                  <a:gd name="connsiteY9" fmla="*/ 7035 h 4028789"/>
                  <a:gd name="connsiteX10" fmla="*/ 4253878 w 4253879"/>
                  <a:gd name="connsiteY10" fmla="*/ 1543420 h 4028789"/>
                  <a:gd name="connsiteX11" fmla="*/ 2614959 w 4253879"/>
                  <a:gd name="connsiteY11" fmla="*/ 1543420 h 4028789"/>
                  <a:gd name="connsiteX12" fmla="*/ 0 w 4253879"/>
                  <a:gd name="connsiteY12" fmla="*/ 0 h 4028789"/>
                  <a:gd name="connsiteX13" fmla="*/ 2425390 w 4253879"/>
                  <a:gd name="connsiteY13" fmla="*/ 0 h 4028789"/>
                  <a:gd name="connsiteX14" fmla="*/ 2425390 w 4253879"/>
                  <a:gd name="connsiteY14" fmla="*/ 2330044 h 4028789"/>
                  <a:gd name="connsiteX15" fmla="*/ 0 w 4253879"/>
                  <a:gd name="connsiteY15" fmla="*/ 2330044 h 402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53879" h="4028789">
                    <a:moveTo>
                      <a:pt x="0" y="2493669"/>
                    </a:moveTo>
                    <a:lnTo>
                      <a:pt x="2425390" y="2493669"/>
                    </a:lnTo>
                    <a:lnTo>
                      <a:pt x="2425390" y="4028789"/>
                    </a:lnTo>
                    <a:lnTo>
                      <a:pt x="0" y="4028789"/>
                    </a:lnTo>
                    <a:close/>
                    <a:moveTo>
                      <a:pt x="2614960" y="1698744"/>
                    </a:moveTo>
                    <a:lnTo>
                      <a:pt x="4253879" y="1698744"/>
                    </a:lnTo>
                    <a:lnTo>
                      <a:pt x="4253879" y="4028789"/>
                    </a:lnTo>
                    <a:lnTo>
                      <a:pt x="2614960" y="4028789"/>
                    </a:lnTo>
                    <a:close/>
                    <a:moveTo>
                      <a:pt x="2614959" y="7035"/>
                    </a:moveTo>
                    <a:lnTo>
                      <a:pt x="4253878" y="7035"/>
                    </a:lnTo>
                    <a:lnTo>
                      <a:pt x="4253878" y="1543420"/>
                    </a:lnTo>
                    <a:lnTo>
                      <a:pt x="2614959" y="1543420"/>
                    </a:lnTo>
                    <a:close/>
                    <a:moveTo>
                      <a:pt x="0" y="0"/>
                    </a:moveTo>
                    <a:lnTo>
                      <a:pt x="2425390" y="0"/>
                    </a:lnTo>
                    <a:lnTo>
                      <a:pt x="2425390" y="2330044"/>
                    </a:lnTo>
                    <a:lnTo>
                      <a:pt x="0" y="2330044"/>
                    </a:lnTo>
                    <a:close/>
                  </a:path>
                </a:pathLst>
              </a:custGeom>
              <a:blipFill>
                <a:blip r:embed="rId1" cstate="screen"/>
                <a:stretch>
                  <a:fillRect/>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cs typeface="+mn-ea"/>
                  <a:sym typeface="+mn-lt"/>
                </a:endParaRPr>
              </a:p>
            </p:txBody>
          </p:sp>
        </p:grpSp>
        <p:sp>
          <p:nvSpPr>
            <p:cNvPr id="28" name="文本框 27"/>
            <p:cNvSpPr txBox="1"/>
            <p:nvPr/>
          </p:nvSpPr>
          <p:spPr>
            <a:xfrm>
              <a:off x="1551895" y="1556242"/>
              <a:ext cx="4003040" cy="570926"/>
            </a:xfrm>
            <a:prstGeom prst="rect">
              <a:avLst/>
            </a:prstGeom>
            <a:noFill/>
          </p:spPr>
          <p:txBody>
            <a:bodyPr wrap="square" rtlCol="0">
              <a:spAutoFit/>
            </a:bodyPr>
            <a:lstStyle/>
            <a:p>
              <a:pPr marL="0" marR="0" lvl="0" indent="0" algn="l" defTabSz="914400" rtl="0" eaLnBrk="1" fontAlgn="auto" latinLnBrk="0" hangingPunct="1">
                <a:lnSpc>
                  <a:spcPct val="250000"/>
                </a:lnSpc>
                <a:spcBef>
                  <a:spcPts val="0"/>
                </a:spcBef>
                <a:spcAft>
                  <a:spcPts val="0"/>
                </a:spcAft>
                <a:buClrTx/>
                <a:buSzTx/>
                <a:buFontTx/>
                <a:buNone/>
                <a:defRPr/>
              </a:pPr>
              <a:r>
                <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rPr>
                <a:t>（一）个人志向突出 兼顾现实</a:t>
              </a:r>
              <a:r>
                <a:rPr kumimoji="0" lang="zh-CN" altLang="en-US" sz="1500" b="0" i="0" u="none" strike="noStrike" kern="1200" cap="none" spc="0" normalizeH="0" baseline="0" noProof="0" dirty="0" smtClean="0">
                  <a:ln>
                    <a:noFill/>
                  </a:ln>
                  <a:solidFill>
                    <a:srgbClr val="000000">
                      <a:lumMod val="65000"/>
                      <a:lumOff val="35000"/>
                    </a:srgbClr>
                  </a:solidFill>
                  <a:effectLst/>
                  <a:uLnTx/>
                  <a:uFillTx/>
                  <a:cs typeface="+mn-ea"/>
                  <a:sym typeface="+mn-lt"/>
                </a:rPr>
                <a:t>环境</a:t>
              </a: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29" name="文本框 28"/>
            <p:cNvSpPr txBox="1"/>
            <p:nvPr/>
          </p:nvSpPr>
          <p:spPr>
            <a:xfrm>
              <a:off x="1551895" y="2659768"/>
              <a:ext cx="4003040" cy="570926"/>
            </a:xfrm>
            <a:prstGeom prst="rect">
              <a:avLst/>
            </a:prstGeom>
            <a:noFill/>
          </p:spPr>
          <p:txBody>
            <a:bodyPr wrap="square" rtlCol="0">
              <a:spAutoFit/>
            </a:bodyPr>
            <a:lstStyle/>
            <a:p>
              <a:pPr marL="0" marR="0" lvl="0" indent="0" algn="l" defTabSz="914400" rtl="0" eaLnBrk="1" fontAlgn="auto" latinLnBrk="0" hangingPunct="1">
                <a:lnSpc>
                  <a:spcPct val="250000"/>
                </a:lnSpc>
                <a:spcBef>
                  <a:spcPts val="0"/>
                </a:spcBef>
                <a:spcAft>
                  <a:spcPts val="0"/>
                </a:spcAft>
                <a:buClrTx/>
                <a:buSzTx/>
                <a:buFontTx/>
                <a:buNone/>
                <a:defRPr/>
              </a:pPr>
              <a:r>
                <a:rPr kumimoji="0" lang="zh-CN" altLang="en-US" sz="1500" b="0" i="0" u="none" strike="noStrike" kern="1200" cap="none" spc="0" normalizeH="0" baseline="0" noProof="0" dirty="0" smtClean="0">
                  <a:ln>
                    <a:noFill/>
                  </a:ln>
                  <a:solidFill>
                    <a:srgbClr val="000000">
                      <a:lumMod val="65000"/>
                      <a:lumOff val="35000"/>
                    </a:srgbClr>
                  </a:solidFill>
                  <a:effectLst/>
                  <a:uLnTx/>
                  <a:uFillTx/>
                  <a:cs typeface="+mn-ea"/>
                  <a:sym typeface="+mn-lt"/>
                </a:rPr>
                <a:t>（</a:t>
              </a:r>
              <a:r>
                <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rPr>
                <a:t>二）综合估测分数 准确</a:t>
              </a:r>
              <a:r>
                <a:rPr kumimoji="0" lang="zh-CN" altLang="en-US" sz="1500" b="0" i="0" u="none" strike="noStrike" kern="1200" cap="none" spc="0" normalizeH="0" baseline="0" noProof="0" dirty="0" smtClean="0">
                  <a:ln>
                    <a:noFill/>
                  </a:ln>
                  <a:solidFill>
                    <a:srgbClr val="000000">
                      <a:lumMod val="65000"/>
                      <a:lumOff val="35000"/>
                    </a:srgbClr>
                  </a:solidFill>
                  <a:effectLst/>
                  <a:uLnTx/>
                  <a:uFillTx/>
                  <a:cs typeface="+mn-ea"/>
                  <a:sym typeface="+mn-lt"/>
                </a:rPr>
                <a:t>定位</a:t>
              </a: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30" name="文本框 29"/>
            <p:cNvSpPr txBox="1"/>
            <p:nvPr/>
          </p:nvSpPr>
          <p:spPr>
            <a:xfrm>
              <a:off x="1551895" y="3746979"/>
              <a:ext cx="4003040" cy="570926"/>
            </a:xfrm>
            <a:prstGeom prst="rect">
              <a:avLst/>
            </a:prstGeom>
            <a:noFill/>
          </p:spPr>
          <p:txBody>
            <a:bodyPr wrap="square" rtlCol="0">
              <a:spAutoFit/>
            </a:bodyPr>
            <a:lstStyle/>
            <a:p>
              <a:pPr marL="0" marR="0" lvl="0" indent="0" algn="l" defTabSz="914400" rtl="0" eaLnBrk="1" fontAlgn="auto" latinLnBrk="0" hangingPunct="1">
                <a:lnSpc>
                  <a:spcPct val="250000"/>
                </a:lnSpc>
                <a:spcBef>
                  <a:spcPts val="0"/>
                </a:spcBef>
                <a:spcAft>
                  <a:spcPts val="0"/>
                </a:spcAft>
                <a:buClrTx/>
                <a:buSzTx/>
                <a:buFontTx/>
                <a:buNone/>
                <a:defRPr/>
              </a:pPr>
              <a:r>
                <a:rPr kumimoji="0" lang="zh-CN" altLang="en-US" sz="1500" b="0" i="0" u="none" strike="noStrike" kern="1200" cap="none" spc="0" normalizeH="0" baseline="0" noProof="0" dirty="0" smtClean="0">
                  <a:ln>
                    <a:noFill/>
                  </a:ln>
                  <a:solidFill>
                    <a:srgbClr val="000000">
                      <a:lumMod val="65000"/>
                      <a:lumOff val="35000"/>
                    </a:srgbClr>
                  </a:solidFill>
                  <a:effectLst/>
                  <a:uLnTx/>
                  <a:uFillTx/>
                  <a:cs typeface="+mn-ea"/>
                  <a:sym typeface="+mn-lt"/>
                </a:rPr>
                <a:t>（</a:t>
              </a:r>
              <a:r>
                <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rPr>
                <a:t>三）攀高与稳妥 眼前与</a:t>
              </a:r>
              <a:r>
                <a:rPr kumimoji="0" lang="zh-CN" altLang="en-US" sz="1500" b="0" i="0" u="none" strike="noStrike" kern="1200" cap="none" spc="0" normalizeH="0" baseline="0" noProof="0" dirty="0" smtClean="0">
                  <a:ln>
                    <a:noFill/>
                  </a:ln>
                  <a:solidFill>
                    <a:srgbClr val="000000">
                      <a:lumMod val="65000"/>
                      <a:lumOff val="35000"/>
                    </a:srgbClr>
                  </a:solidFill>
                  <a:effectLst/>
                  <a:uLnTx/>
                  <a:uFillTx/>
                  <a:cs typeface="+mn-ea"/>
                  <a:sym typeface="+mn-lt"/>
                </a:rPr>
                <a:t>未来</a:t>
              </a: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31" name="文本框 30"/>
            <p:cNvSpPr txBox="1"/>
            <p:nvPr/>
          </p:nvSpPr>
          <p:spPr>
            <a:xfrm>
              <a:off x="1551895" y="4802548"/>
              <a:ext cx="4003040" cy="570926"/>
            </a:xfrm>
            <a:prstGeom prst="rect">
              <a:avLst/>
            </a:prstGeom>
            <a:noFill/>
          </p:spPr>
          <p:txBody>
            <a:bodyPr wrap="square" rtlCol="0">
              <a:spAutoFit/>
            </a:bodyPr>
            <a:lstStyle/>
            <a:p>
              <a:pPr marL="0" marR="0" lvl="0" indent="0" algn="l" defTabSz="914400" rtl="0" eaLnBrk="1" fontAlgn="auto" latinLnBrk="0" hangingPunct="1">
                <a:lnSpc>
                  <a:spcPct val="250000"/>
                </a:lnSpc>
                <a:spcBef>
                  <a:spcPts val="0"/>
                </a:spcBef>
                <a:spcAft>
                  <a:spcPts val="0"/>
                </a:spcAft>
                <a:buClrTx/>
                <a:buSzTx/>
                <a:buFontTx/>
                <a:buNone/>
                <a:defRPr/>
              </a:pPr>
              <a:r>
                <a:rPr kumimoji="0" lang="zh-CN" altLang="en-US" sz="1500" b="0" i="0" u="none" strike="noStrike" kern="1200" cap="none" spc="0" normalizeH="0" baseline="0" noProof="0" dirty="0" smtClean="0">
                  <a:ln>
                    <a:noFill/>
                  </a:ln>
                  <a:solidFill>
                    <a:srgbClr val="000000">
                      <a:lumMod val="65000"/>
                      <a:lumOff val="35000"/>
                    </a:srgbClr>
                  </a:solidFill>
                  <a:effectLst/>
                  <a:uLnTx/>
                  <a:uFillTx/>
                  <a:cs typeface="+mn-ea"/>
                  <a:sym typeface="+mn-lt"/>
                </a:rPr>
                <a:t>（</a:t>
              </a:r>
              <a:r>
                <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rPr>
                <a:t>四）考虑身体素质 家庭经济状况</a:t>
              </a: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spTree>
    <p:custDataLst>
      <p:tags r:id="rId2"/>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流程图: 可选过程 30"/>
          <p:cNvSpPr/>
          <p:nvPr/>
        </p:nvSpPr>
        <p:spPr>
          <a:xfrm>
            <a:off x="715010" y="3358107"/>
            <a:ext cx="10682605" cy="991764"/>
          </a:xfrm>
          <a:prstGeom prst="flowChartAlternateProcess">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2" name="流程图: 可选过程 31"/>
          <p:cNvSpPr/>
          <p:nvPr/>
        </p:nvSpPr>
        <p:spPr>
          <a:xfrm>
            <a:off x="715010" y="4716579"/>
            <a:ext cx="10682605" cy="991764"/>
          </a:xfrm>
          <a:prstGeom prst="flowChartAlternateProcess">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流程图: 可选过程 14"/>
          <p:cNvSpPr/>
          <p:nvPr/>
        </p:nvSpPr>
        <p:spPr>
          <a:xfrm>
            <a:off x="715010" y="2070736"/>
            <a:ext cx="10682605" cy="991764"/>
          </a:xfrm>
          <a:prstGeom prst="flowChartAlternateProcess">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 name="文本框 2"/>
          <p:cNvSpPr txBox="1"/>
          <p:nvPr/>
        </p:nvSpPr>
        <p:spPr>
          <a:xfrm>
            <a:off x="4217353" y="942007"/>
            <a:ext cx="3757295" cy="615040"/>
          </a:xfrm>
          <a:prstGeom prst="rect">
            <a:avLst/>
          </a:prstGeom>
          <a:noFill/>
        </p:spPr>
        <p:txBody>
          <a:bodyPr wrap="square" rtlCol="0">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DB1421"/>
                </a:solidFill>
                <a:effectLst/>
                <a:uLnTx/>
                <a:uFillTx/>
                <a:cs typeface="+mn-ea"/>
                <a:sym typeface="+mn-lt"/>
              </a:rPr>
              <a:t>二、</a:t>
            </a:r>
            <a:r>
              <a:rPr kumimoji="0" sz="2000" b="0" i="0" u="none" strike="noStrike" kern="1200" cap="none" spc="0" normalizeH="0" baseline="0" noProof="0" dirty="0">
                <a:ln>
                  <a:noFill/>
                </a:ln>
                <a:solidFill>
                  <a:srgbClr val="DB1421"/>
                </a:solidFill>
                <a:effectLst/>
                <a:uLnTx/>
                <a:uFillTx/>
                <a:cs typeface="+mn-ea"/>
                <a:sym typeface="+mn-lt"/>
              </a:rPr>
              <a:t>顺序志愿的填报技巧</a:t>
            </a:r>
            <a:endParaRPr kumimoji="0" sz="2000" b="0" i="0" u="none" strike="noStrike" kern="1200" cap="none" spc="0" normalizeH="0" baseline="0" noProof="0" dirty="0">
              <a:ln>
                <a:noFill/>
              </a:ln>
              <a:solidFill>
                <a:srgbClr val="DB1421"/>
              </a:solidFill>
              <a:effectLst/>
              <a:uLnTx/>
              <a:uFillTx/>
              <a:cs typeface="+mn-ea"/>
              <a:sym typeface="+mn-lt"/>
            </a:endParaRPr>
          </a:p>
        </p:txBody>
      </p:sp>
      <p:grpSp>
        <p:nvGrpSpPr>
          <p:cNvPr id="59" name="组合 58"/>
          <p:cNvGrpSpPr/>
          <p:nvPr/>
        </p:nvGrpSpPr>
        <p:grpSpPr>
          <a:xfrm>
            <a:off x="801569" y="2175296"/>
            <a:ext cx="10307631" cy="3481750"/>
            <a:chOff x="1368" y="4143"/>
            <a:chExt cx="16443" cy="5554"/>
          </a:xfrm>
        </p:grpSpPr>
        <p:sp>
          <p:nvSpPr>
            <p:cNvPr id="4" name="文本框 3"/>
            <p:cNvSpPr txBox="1"/>
            <p:nvPr/>
          </p:nvSpPr>
          <p:spPr>
            <a:xfrm>
              <a:off x="1368" y="4143"/>
              <a:ext cx="3155" cy="53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cs typeface="+mn-ea"/>
                  <a:sym typeface="+mn-lt"/>
                </a:rPr>
                <a:t>第一志愿是关键</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
          <p:nvSpPr>
            <p:cNvPr id="38" name="文本框 37"/>
            <p:cNvSpPr txBox="1"/>
            <p:nvPr/>
          </p:nvSpPr>
          <p:spPr>
            <a:xfrm>
              <a:off x="1691" y="4615"/>
              <a:ext cx="16120" cy="87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cs typeface="+mn-ea"/>
                  <a:sym typeface="+mn-lt"/>
                </a:rPr>
                <a:t>从“技术和分数”的角度看，如果考生选报的第一志愿学校在该省近2~3年录取分数大体稳定，则考生分数最好达到该校上年度录取分数范围的中间段才较有把握，而且专业也有一定选择余地，如果仅仅达到分数范围的下端，选报时则要慎重。</a:t>
              </a:r>
              <a:endParaRPr kumimoji="0" lang="zh-CN" altLang="en-US" sz="1200" b="0" i="0" u="none" strike="noStrike" kern="1200" cap="none" spc="0" normalizeH="0" baseline="0" noProof="0" dirty="0">
                <a:ln>
                  <a:noFill/>
                </a:ln>
                <a:solidFill>
                  <a:srgbClr val="FFFFFF"/>
                </a:solidFill>
                <a:effectLst/>
                <a:uLnTx/>
                <a:uFillTx/>
                <a:cs typeface="+mn-ea"/>
                <a:sym typeface="+mn-lt"/>
              </a:endParaRPr>
            </a:p>
          </p:txBody>
        </p:sp>
        <p:sp>
          <p:nvSpPr>
            <p:cNvPr id="41" name="文本框 40"/>
            <p:cNvSpPr txBox="1"/>
            <p:nvPr/>
          </p:nvSpPr>
          <p:spPr>
            <a:xfrm>
              <a:off x="1637" y="6650"/>
              <a:ext cx="15866" cy="876"/>
            </a:xfrm>
            <a:prstGeom prst="rect">
              <a:avLst/>
            </a:prstGeom>
            <a:noFill/>
          </p:spPr>
          <p:txBody>
            <a:bodyPr wrap="square" rtlCol="0">
              <a:spAutoFit/>
            </a:bodyPr>
            <a:lstStyle/>
            <a:p>
              <a:pPr marL="0" marR="0" lvl="0" indent="0"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smtClean="0">
                  <a:ln>
                    <a:noFill/>
                  </a:ln>
                  <a:solidFill>
                    <a:srgbClr val="FFFFFF"/>
                  </a:solidFill>
                  <a:effectLst/>
                  <a:uLnTx/>
                  <a:uFillTx/>
                  <a:cs typeface="+mn-ea"/>
                  <a:sym typeface="+mn-lt"/>
                </a:rPr>
                <a:t>按照</a:t>
              </a:r>
              <a:r>
                <a:rPr kumimoji="0" lang="zh-CN" altLang="en-US" sz="1200" b="0" i="0" u="none" strike="noStrike" kern="1200" cap="none" spc="0" normalizeH="0" baseline="0" noProof="0" dirty="0">
                  <a:ln>
                    <a:noFill/>
                  </a:ln>
                  <a:solidFill>
                    <a:srgbClr val="FFFFFF"/>
                  </a:solidFill>
                  <a:effectLst/>
                  <a:uLnTx/>
                  <a:uFillTx/>
                  <a:cs typeface="+mn-ea"/>
                  <a:sym typeface="+mn-lt"/>
                </a:rPr>
                <a:t>“顺序志愿”的投档办法，考生填报的第2志愿学校必须是第1志愿生源不足的学校，绝不能觉得自己的分数比该校上年实际录取分数高出很多就可将该校做为第2志愿学校。考生应将第2志愿定位在自己可接受的最后的“保底”志愿，在“可能”被录取的学校中慎重选择。</a:t>
              </a:r>
              <a:endParaRPr kumimoji="0" lang="zh-CN" altLang="en-US" sz="1200" b="0" i="0" u="none" strike="noStrike" kern="1200" cap="none" spc="0" normalizeH="0" baseline="0" noProof="0" dirty="0">
                <a:ln>
                  <a:noFill/>
                </a:ln>
                <a:solidFill>
                  <a:srgbClr val="FFFFFF"/>
                </a:solidFill>
                <a:effectLst/>
                <a:uLnTx/>
                <a:uFillTx/>
                <a:cs typeface="+mn-ea"/>
                <a:sym typeface="+mn-lt"/>
              </a:endParaRPr>
            </a:p>
          </p:txBody>
        </p:sp>
        <p:sp>
          <p:nvSpPr>
            <p:cNvPr id="42" name="文本框 41"/>
            <p:cNvSpPr txBox="1"/>
            <p:nvPr/>
          </p:nvSpPr>
          <p:spPr>
            <a:xfrm>
              <a:off x="1546" y="8413"/>
              <a:ext cx="4381" cy="53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cs typeface="+mn-ea"/>
                  <a:sym typeface="+mn-lt"/>
                </a:rPr>
                <a:t>志愿间及批次间的填报策略</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
          <p:nvSpPr>
            <p:cNvPr id="43" name="文本框 42"/>
            <p:cNvSpPr txBox="1"/>
            <p:nvPr/>
          </p:nvSpPr>
          <p:spPr>
            <a:xfrm>
              <a:off x="1664" y="8821"/>
              <a:ext cx="15812" cy="87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FFFFF"/>
                  </a:solidFill>
                  <a:effectLst/>
                  <a:uLnTx/>
                  <a:uFillTx/>
                  <a:cs typeface="+mn-ea"/>
                  <a:sym typeface="+mn-lt"/>
                </a:rPr>
                <a:t>在一个批次内，如果可选报的第1志愿学校，从上2年实际录取分数看，只有50~60%的把握，则一定要报好第2志愿，选择第1志愿生源不足的并且是自己可以接受的学校做为第2志愿，才有可能被录取，也才有可能得以“保底”。</a:t>
              </a:r>
              <a:endParaRPr kumimoji="0" lang="zh-CN" altLang="en-US" sz="1200" b="0" i="0" u="none" strike="noStrike" kern="1200" cap="none" spc="0" normalizeH="0" baseline="0" noProof="0" dirty="0">
                <a:ln>
                  <a:noFill/>
                </a:ln>
                <a:solidFill>
                  <a:srgbClr val="FFFFFF"/>
                </a:solidFill>
                <a:effectLst/>
                <a:uLnTx/>
                <a:uFillTx/>
                <a:cs typeface="+mn-ea"/>
                <a:sym typeface="+mn-lt"/>
              </a:endParaRPr>
            </a:p>
          </p:txBody>
        </p:sp>
        <p:sp>
          <p:nvSpPr>
            <p:cNvPr id="39" name="文本框 38"/>
            <p:cNvSpPr txBox="1"/>
            <p:nvPr/>
          </p:nvSpPr>
          <p:spPr>
            <a:xfrm>
              <a:off x="1637" y="6232"/>
              <a:ext cx="4200" cy="53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cs typeface="+mn-ea"/>
                  <a:sym typeface="+mn-lt"/>
                </a:rPr>
                <a:t>第二志愿应是“保底”志愿</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sp>
        <p:nvSpPr>
          <p:cNvPr id="18" name="文本框 17"/>
          <p:cNvSpPr txBox="1"/>
          <p:nvPr/>
        </p:nvSpPr>
        <p:spPr>
          <a:xfrm>
            <a:off x="3956368" y="320094"/>
            <a:ext cx="3988435"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smtClean="0">
                <a:ln>
                  <a:noFill/>
                </a:ln>
                <a:solidFill>
                  <a:srgbClr val="DB1421"/>
                </a:solidFill>
                <a:effectLst/>
                <a:uLnTx/>
                <a:uFillTx/>
                <a:cs typeface="+mn-ea"/>
                <a:sym typeface="+mn-lt"/>
              </a:rPr>
              <a:t>第四章 志愿填报技巧</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19" name="组合 18"/>
          <p:cNvGrpSpPr/>
          <p:nvPr/>
        </p:nvGrpSpPr>
        <p:grpSpPr>
          <a:xfrm>
            <a:off x="4373561" y="313247"/>
            <a:ext cx="3601087" cy="236081"/>
            <a:chOff x="4883023" y="420727"/>
            <a:chExt cx="3601087" cy="236081"/>
          </a:xfrm>
        </p:grpSpPr>
        <p:sp>
          <p:nvSpPr>
            <p:cNvPr id="21"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3769043" y="714111"/>
            <a:ext cx="3145210" cy="235878"/>
            <a:chOff x="3707890" y="945675"/>
            <a:chExt cx="3145210" cy="235878"/>
          </a:xfrm>
        </p:grpSpPr>
        <p:sp>
          <p:nvSpPr>
            <p:cNvPr id="24"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25"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6648008" y="1135834"/>
              <a:ext cx="205092" cy="45719"/>
              <a:chOff x="6648008" y="1135834"/>
              <a:chExt cx="205092" cy="45719"/>
            </a:xfrm>
          </p:grpSpPr>
          <p:sp>
            <p:nvSpPr>
              <p:cNvPr id="28" name="矩形 27"/>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17353" y="767679"/>
            <a:ext cx="3757295" cy="615040"/>
          </a:xfrm>
          <a:prstGeom prst="rect">
            <a:avLst/>
          </a:prstGeom>
          <a:noFill/>
        </p:spPr>
        <p:txBody>
          <a:bodyPr wrap="square" rtlCol="0">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DB1421"/>
                </a:solidFill>
                <a:effectLst/>
                <a:uLnTx/>
                <a:uFillTx/>
                <a:cs typeface="+mn-ea"/>
                <a:sym typeface="+mn-lt"/>
              </a:rPr>
              <a:t>三、</a:t>
            </a:r>
            <a:r>
              <a:rPr kumimoji="0" sz="2000" b="0" i="0" u="none" strike="noStrike" kern="1200" cap="none" spc="0" normalizeH="0" baseline="0" noProof="0" dirty="0">
                <a:ln>
                  <a:noFill/>
                </a:ln>
                <a:solidFill>
                  <a:srgbClr val="DB1421"/>
                </a:solidFill>
                <a:effectLst/>
                <a:uLnTx/>
                <a:uFillTx/>
                <a:cs typeface="+mn-ea"/>
                <a:sym typeface="+mn-lt"/>
              </a:rPr>
              <a:t>平行志愿的填报技巧</a:t>
            </a:r>
            <a:endParaRPr kumimoji="0" sz="2000" b="0" i="0" u="none" strike="noStrike" kern="1200" cap="none" spc="0" normalizeH="0" baseline="0" noProof="0" dirty="0">
              <a:ln>
                <a:noFill/>
              </a:ln>
              <a:solidFill>
                <a:srgbClr val="DB1421"/>
              </a:solidFill>
              <a:effectLst/>
              <a:uLnTx/>
              <a:uFillTx/>
              <a:cs typeface="+mn-ea"/>
              <a:sym typeface="+mn-lt"/>
            </a:endParaRPr>
          </a:p>
        </p:txBody>
      </p:sp>
      <p:sp>
        <p:nvSpPr>
          <p:cNvPr id="40" name="文本框 39"/>
          <p:cNvSpPr txBox="1"/>
          <p:nvPr/>
        </p:nvSpPr>
        <p:spPr>
          <a:xfrm>
            <a:off x="932180" y="2425868"/>
            <a:ext cx="10497820" cy="30899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lumMod val="65000"/>
                    <a:lumOff val="35000"/>
                  </a:srgbClr>
                </a:solidFill>
                <a:effectLst/>
                <a:uLnTx/>
                <a:uFillTx/>
                <a:cs typeface="+mn-ea"/>
                <a:sym typeface="+mn-lt"/>
              </a:rPr>
              <a:t>一是</a:t>
            </a:r>
            <a:r>
              <a:rPr kumimoji="0" sz="1200" b="1" i="0" u="none" strike="noStrike" kern="1200" cap="none" spc="0" normalizeH="0" baseline="0" noProof="0" dirty="0">
                <a:ln>
                  <a:noFill/>
                </a:ln>
                <a:solidFill>
                  <a:srgbClr val="DB1421"/>
                </a:solidFill>
                <a:effectLst/>
                <a:uLnTx/>
                <a:uFillTx/>
                <a:cs typeface="+mn-ea"/>
                <a:sym typeface="+mn-lt"/>
              </a:rPr>
              <a:t>志愿并列</a:t>
            </a:r>
            <a:r>
              <a:rPr kumimoji="0" sz="1200" b="0" i="0" u="none" strike="noStrike" kern="1200" cap="none" spc="0" normalizeH="0" baseline="0" noProof="0" dirty="0">
                <a:ln>
                  <a:noFill/>
                </a:ln>
                <a:solidFill>
                  <a:srgbClr val="000000">
                    <a:lumMod val="65000"/>
                    <a:lumOff val="35000"/>
                  </a:srgbClr>
                </a:solidFill>
                <a:effectLst/>
                <a:uLnTx/>
                <a:uFillTx/>
                <a:cs typeface="+mn-ea"/>
                <a:sym typeface="+mn-lt"/>
              </a:rPr>
              <a:t>，考生所填报的多个院校志愿属于并列关系，即在同一投档时间段，考生所填院校均有可能被检索；</a:t>
            </a:r>
            <a:endParaRPr kumimoji="0" sz="12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43" name="文本框 42"/>
          <p:cNvSpPr txBox="1"/>
          <p:nvPr/>
        </p:nvSpPr>
        <p:spPr>
          <a:xfrm>
            <a:off x="932180" y="2976810"/>
            <a:ext cx="10497820" cy="54906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二是</a:t>
            </a:r>
            <a:r>
              <a:rPr kumimoji="0" sz="1200" b="1" i="0" u="none" strike="noStrike" kern="1200" cap="none" spc="0" normalizeH="0" baseline="0" noProof="0" dirty="0">
                <a:ln>
                  <a:noFill/>
                </a:ln>
                <a:solidFill>
                  <a:srgbClr val="DB1421"/>
                </a:solidFill>
                <a:effectLst/>
                <a:uLnTx/>
                <a:uFillTx/>
                <a:cs typeface="+mn-ea"/>
                <a:sym typeface="+mn-lt"/>
              </a:rPr>
              <a:t>分数优先</a:t>
            </a:r>
            <a:r>
              <a:rPr kumimoji="0" sz="1200" b="0" i="0" u="none" strike="noStrike" kern="1200" cap="none" spc="0" normalizeH="0" baseline="0" noProof="0" dirty="0">
                <a:ln>
                  <a:noFill/>
                </a:ln>
                <a:solidFill>
                  <a:srgbClr val="000000"/>
                </a:solidFill>
                <a:effectLst/>
                <a:uLnTx/>
                <a:uFillTx/>
                <a:cs typeface="+mn-ea"/>
                <a:sym typeface="+mn-lt"/>
              </a:rPr>
              <a:t>，在检索考生填报的院校志愿前，首先要将所有考生分文史、理工类按投档分(高考总分加政策照顾分)从高分到低分进行位次排列，投档检索时，先从最高位次考生志愿检索，再依次检索以后位次的考生志愿；</a:t>
            </a:r>
            <a:endParaRPr kumimoji="0" sz="1200" b="0" i="0" u="none" strike="noStrike" kern="1200" cap="none" spc="0" normalizeH="0" baseline="0" noProof="0" dirty="0">
              <a:ln>
                <a:noFill/>
              </a:ln>
              <a:solidFill>
                <a:srgbClr val="000000"/>
              </a:solidFill>
              <a:effectLst/>
              <a:uLnTx/>
              <a:uFillTx/>
              <a:cs typeface="+mn-ea"/>
              <a:sym typeface="+mn-lt"/>
            </a:endParaRPr>
          </a:p>
        </p:txBody>
      </p:sp>
      <p:sp>
        <p:nvSpPr>
          <p:cNvPr id="44" name="文本框 43"/>
          <p:cNvSpPr txBox="1"/>
          <p:nvPr/>
        </p:nvSpPr>
        <p:spPr>
          <a:xfrm>
            <a:off x="932180" y="3784397"/>
            <a:ext cx="10497820" cy="54906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三是</a:t>
            </a:r>
            <a:r>
              <a:rPr kumimoji="0" sz="1200" b="1" i="0" u="none" strike="noStrike" kern="1200" cap="none" spc="0" normalizeH="0" baseline="0" noProof="0" dirty="0">
                <a:ln>
                  <a:noFill/>
                </a:ln>
                <a:solidFill>
                  <a:srgbClr val="DB1421"/>
                </a:solidFill>
                <a:effectLst/>
                <a:uLnTx/>
                <a:uFillTx/>
                <a:cs typeface="+mn-ea"/>
                <a:sym typeface="+mn-lt"/>
              </a:rPr>
              <a:t>遵循志愿</a:t>
            </a:r>
            <a:r>
              <a:rPr kumimoji="0" sz="1200" b="0" i="0" u="none" strike="noStrike" kern="1200" cap="none" spc="0" normalizeH="0" baseline="0" noProof="0" dirty="0">
                <a:ln>
                  <a:noFill/>
                </a:ln>
                <a:solidFill>
                  <a:srgbClr val="000000"/>
                </a:solidFill>
                <a:effectLst/>
                <a:uLnTx/>
                <a:uFillTx/>
                <a:cs typeface="+mn-ea"/>
                <a:sym typeface="+mn-lt"/>
              </a:rPr>
              <a:t>，考生所填报的多个院校志愿虽然属于并列关系但是院校志愿栏目之间仍有自然排列顺序，检索时，是按考生填报排列的院校顺序依次进行的，当考生的投档分符合首先被检索到的院校投档线时，该生即投到该院校，由高校择优录取，考生档案一旦投出，即不再检索该生的其它志愿；</a:t>
            </a:r>
            <a:endParaRPr kumimoji="0" sz="1200" b="0" i="0" u="none" strike="noStrike" kern="1200" cap="none" spc="0" normalizeH="0" baseline="0" noProof="0" dirty="0">
              <a:ln>
                <a:noFill/>
              </a:ln>
              <a:solidFill>
                <a:srgbClr val="000000"/>
              </a:solidFill>
              <a:effectLst/>
              <a:uLnTx/>
              <a:uFillTx/>
              <a:cs typeface="+mn-ea"/>
              <a:sym typeface="+mn-lt"/>
            </a:endParaRPr>
          </a:p>
        </p:txBody>
      </p:sp>
      <p:sp>
        <p:nvSpPr>
          <p:cNvPr id="45" name="文本框 44"/>
          <p:cNvSpPr txBox="1"/>
          <p:nvPr/>
        </p:nvSpPr>
        <p:spPr>
          <a:xfrm>
            <a:off x="932180" y="4591984"/>
            <a:ext cx="10497820" cy="54906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四是</a:t>
            </a:r>
            <a:r>
              <a:rPr kumimoji="0" sz="1200" b="1" i="0" u="none" strike="noStrike" kern="1200" cap="none" spc="0" normalizeH="0" baseline="0" noProof="0" dirty="0">
                <a:ln>
                  <a:noFill/>
                </a:ln>
                <a:solidFill>
                  <a:srgbClr val="DB1421"/>
                </a:solidFill>
                <a:effectLst/>
                <a:uLnTx/>
                <a:uFillTx/>
                <a:cs typeface="+mn-ea"/>
                <a:sym typeface="+mn-lt"/>
              </a:rPr>
              <a:t>一轮投档</a:t>
            </a:r>
            <a:r>
              <a:rPr kumimoji="0" sz="1200" b="0" i="0" u="none" strike="noStrike" kern="1200" cap="none" spc="0" normalizeH="0" baseline="0" noProof="0" dirty="0">
                <a:ln>
                  <a:noFill/>
                </a:ln>
                <a:solidFill>
                  <a:srgbClr val="000000"/>
                </a:solidFill>
                <a:effectLst/>
                <a:uLnTx/>
                <a:uFillTx/>
                <a:cs typeface="+mn-ea"/>
                <a:sym typeface="+mn-lt"/>
              </a:rPr>
              <a:t>，因考生所填报的志愿是平行的，故投档检索只能进行一轮，如果考生因几个平行志愿均未满足院校条件而未被投档，或投档后由于某种客观原因被退档时，可以参加同批次征求志愿或下一批次的投档检索。</a:t>
            </a:r>
            <a:endParaRPr kumimoji="0" sz="1200" b="0" i="0" u="none" strike="noStrike" kern="1200" cap="none" spc="0" normalizeH="0" baseline="0" noProof="0" dirty="0">
              <a:ln>
                <a:noFill/>
              </a:ln>
              <a:solidFill>
                <a:srgbClr val="000000"/>
              </a:solidFill>
              <a:effectLst/>
              <a:uLnTx/>
              <a:uFillTx/>
              <a:cs typeface="+mn-ea"/>
              <a:sym typeface="+mn-lt"/>
            </a:endParaRPr>
          </a:p>
        </p:txBody>
      </p:sp>
      <p:sp>
        <p:nvSpPr>
          <p:cNvPr id="46" name="文本框 45"/>
          <p:cNvSpPr txBox="1"/>
          <p:nvPr/>
        </p:nvSpPr>
        <p:spPr>
          <a:xfrm>
            <a:off x="932180" y="5399571"/>
            <a:ext cx="10497821" cy="81253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需要提醒考生的是：“平行志愿”不是“平等志愿”也不是“平行录取”。考生填报的平行志愿有自然顺序，并不是只要成绩达到所填报的4个平行志愿院校录取条件，就可能会被4所平行志愿院校同时录取。而是只要考生档案投到一所志愿高校后，其他志愿就不再检索，对每个考生而言投档录取机会仍然只有一次。</a:t>
            </a:r>
            <a:endParaRPr kumimoji="0" sz="1200" b="0" i="0" u="none" strike="noStrike" kern="1200" cap="none" spc="0" normalizeH="0" baseline="0" noProof="0" dirty="0">
              <a:ln>
                <a:noFill/>
              </a:ln>
              <a:solidFill>
                <a:srgbClr val="000000"/>
              </a:solidFill>
              <a:effectLst/>
              <a:uLnTx/>
              <a:uFillTx/>
              <a:cs typeface="+mn-ea"/>
              <a:sym typeface="+mn-lt"/>
            </a:endParaRPr>
          </a:p>
        </p:txBody>
      </p:sp>
      <p:sp>
        <p:nvSpPr>
          <p:cNvPr id="48" name="圆角矩形 47"/>
          <p:cNvSpPr/>
          <p:nvPr/>
        </p:nvSpPr>
        <p:spPr>
          <a:xfrm>
            <a:off x="3882707" y="1521513"/>
            <a:ext cx="4364990" cy="492125"/>
          </a:xfrm>
          <a:prstGeom prst="roundRect">
            <a:avLst>
              <a:gd name="adj" fmla="val 27835"/>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6" name="文本框 5"/>
          <p:cNvSpPr txBox="1"/>
          <p:nvPr/>
        </p:nvSpPr>
        <p:spPr>
          <a:xfrm>
            <a:off x="4587240" y="1598983"/>
            <a:ext cx="295592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cs typeface="+mn-ea"/>
                <a:sym typeface="+mn-lt"/>
              </a:rPr>
              <a:t>（一）平行志愿也有自然顺序</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cxnSp>
        <p:nvCxnSpPr>
          <p:cNvPr id="49" name="直接连接符 48"/>
          <p:cNvCxnSpPr/>
          <p:nvPr/>
        </p:nvCxnSpPr>
        <p:spPr>
          <a:xfrm flipH="1">
            <a:off x="1060133" y="2792557"/>
            <a:ext cx="10369867" cy="0"/>
          </a:xfrm>
          <a:prstGeom prst="line">
            <a:avLst/>
          </a:prstGeom>
          <a:ln>
            <a:solidFill>
              <a:srgbClr val="DB1421"/>
            </a:solidFill>
            <a:prstDash val="dash"/>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070032" y="287444"/>
            <a:ext cx="3988435"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smtClean="0">
                <a:ln>
                  <a:noFill/>
                </a:ln>
                <a:solidFill>
                  <a:srgbClr val="DB1421"/>
                </a:solidFill>
                <a:effectLst/>
                <a:uLnTx/>
                <a:uFillTx/>
                <a:cs typeface="+mn-ea"/>
                <a:sym typeface="+mn-lt"/>
              </a:rPr>
              <a:t>第四章 志愿填报技巧</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16" name="组合 15"/>
          <p:cNvGrpSpPr/>
          <p:nvPr/>
        </p:nvGrpSpPr>
        <p:grpSpPr>
          <a:xfrm>
            <a:off x="4487225" y="280597"/>
            <a:ext cx="3601087" cy="236081"/>
            <a:chOff x="4883023" y="420727"/>
            <a:chExt cx="3601087" cy="236081"/>
          </a:xfrm>
        </p:grpSpPr>
        <p:sp>
          <p:nvSpPr>
            <p:cNvPr id="17"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3882707" y="681461"/>
            <a:ext cx="3145210" cy="235878"/>
            <a:chOff x="3707890" y="945675"/>
            <a:chExt cx="3145210" cy="235878"/>
          </a:xfrm>
        </p:grpSpPr>
        <p:sp>
          <p:nvSpPr>
            <p:cNvPr id="20"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21"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p:cNvGrpSpPr/>
            <p:nvPr/>
          </p:nvGrpSpPr>
          <p:grpSpPr>
            <a:xfrm>
              <a:off x="6648008" y="1135834"/>
              <a:ext cx="205092" cy="45719"/>
              <a:chOff x="6648008" y="1135834"/>
              <a:chExt cx="205092" cy="45719"/>
            </a:xfrm>
          </p:grpSpPr>
          <p:sp>
            <p:nvSpPr>
              <p:cNvPr id="24" name="矩形 23"/>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cxnSp>
        <p:nvCxnSpPr>
          <p:cNvPr id="28" name="直接连接符 27"/>
          <p:cNvCxnSpPr/>
          <p:nvPr/>
        </p:nvCxnSpPr>
        <p:spPr>
          <a:xfrm flipH="1">
            <a:off x="1060133" y="3559372"/>
            <a:ext cx="10369867" cy="0"/>
          </a:xfrm>
          <a:prstGeom prst="line">
            <a:avLst/>
          </a:prstGeom>
          <a:ln>
            <a:solidFill>
              <a:srgbClr val="DB142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060133" y="4356861"/>
            <a:ext cx="10369867" cy="0"/>
          </a:xfrm>
          <a:prstGeom prst="line">
            <a:avLst/>
          </a:prstGeom>
          <a:ln>
            <a:solidFill>
              <a:srgbClr val="DB142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060133" y="5164448"/>
            <a:ext cx="10369867" cy="0"/>
          </a:xfrm>
          <a:prstGeom prst="line">
            <a:avLst/>
          </a:prstGeom>
          <a:ln>
            <a:solidFill>
              <a:srgbClr val="DB142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1060133" y="6267339"/>
            <a:ext cx="10369867" cy="0"/>
          </a:xfrm>
          <a:prstGeom prst="line">
            <a:avLst/>
          </a:prstGeom>
          <a:ln>
            <a:solidFill>
              <a:srgbClr val="DB1421"/>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圆角矩形 47"/>
          <p:cNvSpPr/>
          <p:nvPr/>
        </p:nvSpPr>
        <p:spPr>
          <a:xfrm>
            <a:off x="698500" y="1155213"/>
            <a:ext cx="4620260" cy="492125"/>
          </a:xfrm>
          <a:prstGeom prst="roundRect">
            <a:avLst>
              <a:gd name="adj" fmla="val 27835"/>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 name="文本框 1"/>
          <p:cNvSpPr txBox="1"/>
          <p:nvPr/>
        </p:nvSpPr>
        <p:spPr>
          <a:xfrm>
            <a:off x="793433" y="1232683"/>
            <a:ext cx="295592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cs typeface="+mn-ea"/>
                <a:sym typeface="+mn-lt"/>
              </a:rPr>
              <a:t>（二）一个位次对应一个考生</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
        <p:nvSpPr>
          <p:cNvPr id="40" name="文本框 39"/>
          <p:cNvSpPr txBox="1"/>
          <p:nvPr/>
        </p:nvSpPr>
        <p:spPr>
          <a:xfrm>
            <a:off x="608330" y="1724808"/>
            <a:ext cx="11130280" cy="81253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位次是考生的投档分在文史类或理工类排序中所处的具体位置。平行志愿是从高分到低分对考生逐个检索，当遇到同科类同批次同分考生时，计算机是无法判断先检索谁后检索谁，因此必须分科类对同分考生按照事先确定的排序规则排出一个位次，一个位次对应一个考生。位次是惟一的，计算机可以按位次对考生逐个检索。</a:t>
            </a:r>
            <a:endParaRPr kumimoji="0" sz="1200" b="0" i="0" u="none" strike="noStrike" kern="1200" cap="none" spc="0" normalizeH="0" baseline="0" noProof="0" dirty="0">
              <a:ln>
                <a:noFill/>
              </a:ln>
              <a:solidFill>
                <a:srgbClr val="000000"/>
              </a:solidFill>
              <a:effectLst/>
              <a:uLnTx/>
              <a:uFillTx/>
              <a:cs typeface="+mn-ea"/>
              <a:sym typeface="+mn-lt"/>
            </a:endParaRPr>
          </a:p>
        </p:txBody>
      </p:sp>
      <p:sp>
        <p:nvSpPr>
          <p:cNvPr id="4" name="圆角矩形 3"/>
          <p:cNvSpPr/>
          <p:nvPr/>
        </p:nvSpPr>
        <p:spPr>
          <a:xfrm>
            <a:off x="698500" y="2645740"/>
            <a:ext cx="4620260" cy="492125"/>
          </a:xfrm>
          <a:prstGeom prst="roundRect">
            <a:avLst>
              <a:gd name="adj" fmla="val 27835"/>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9" name="文本框 8"/>
          <p:cNvSpPr txBox="1"/>
          <p:nvPr/>
        </p:nvSpPr>
        <p:spPr>
          <a:xfrm>
            <a:off x="793433" y="2723210"/>
            <a:ext cx="295592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cs typeface="+mn-ea"/>
                <a:sym typeface="+mn-lt"/>
              </a:rPr>
              <a:t>（三）平行志愿风险注意规避</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
        <p:nvSpPr>
          <p:cNvPr id="13" name="文本框 12"/>
          <p:cNvSpPr txBox="1"/>
          <p:nvPr/>
        </p:nvSpPr>
        <p:spPr>
          <a:xfrm>
            <a:off x="608330" y="3215335"/>
            <a:ext cx="11130280" cy="105259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目前平行志愿仍有一些风险，需要引起考生和家长的重视。</a:t>
            </a:r>
            <a:endParaRPr kumimoji="0" sz="1200" b="0" i="0" u="none" strike="noStrike" kern="1200" cap="none" spc="0" normalizeH="0" baseline="0" noProof="0" dirty="0">
              <a:ln>
                <a:noFill/>
              </a:ln>
              <a:solidFill>
                <a:srgbClr val="000000"/>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由于平行志愿投档录取模式是采取一次性投出，一轮投档后不可能补投。考生被投档后，如果成绩相对较低、专业不服从调剂、不符合特殊专业的体检要求、不符合某些专业的单科成绩要求等，高校就可能将档案退回。而一旦出现退档，考生只有参加征求志愿填报或下一批次录取。同时，考生定位不恰当、志愿梯度不合适也是造成落榜的重要因素。</a:t>
            </a:r>
            <a:endParaRPr kumimoji="0" sz="1200" b="0" i="0" u="none" strike="noStrike" kern="1200" cap="none" spc="0" normalizeH="0" baseline="0" noProof="0" dirty="0">
              <a:ln>
                <a:noFill/>
              </a:ln>
              <a:solidFill>
                <a:srgbClr val="000000"/>
              </a:solidFill>
              <a:effectLst/>
              <a:uLnTx/>
              <a:uFillTx/>
              <a:cs typeface="+mn-ea"/>
              <a:sym typeface="+mn-lt"/>
            </a:endParaRPr>
          </a:p>
        </p:txBody>
      </p:sp>
      <p:sp>
        <p:nvSpPr>
          <p:cNvPr id="14" name="圆角矩形 13"/>
          <p:cNvSpPr/>
          <p:nvPr/>
        </p:nvSpPr>
        <p:spPr>
          <a:xfrm>
            <a:off x="698500" y="4413346"/>
            <a:ext cx="4620260" cy="492125"/>
          </a:xfrm>
          <a:prstGeom prst="roundRect">
            <a:avLst>
              <a:gd name="adj" fmla="val 27835"/>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文本框 14"/>
          <p:cNvSpPr txBox="1"/>
          <p:nvPr/>
        </p:nvSpPr>
        <p:spPr>
          <a:xfrm>
            <a:off x="793433" y="4490816"/>
            <a:ext cx="295592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cs typeface="+mn-ea"/>
                <a:sym typeface="+mn-lt"/>
              </a:rPr>
              <a:t>（四）把握顺序记住参考口诀</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
        <p:nvSpPr>
          <p:cNvPr id="16" name="文本框 15"/>
          <p:cNvSpPr txBox="1"/>
          <p:nvPr/>
        </p:nvSpPr>
        <p:spPr>
          <a:xfrm>
            <a:off x="608330" y="4983576"/>
            <a:ext cx="11130280" cy="129266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如何把握好“平行志愿”之间的顺序？请家长和考生记住参考“口诀”——冲一冲、稳一稳、保一保、垫一垫。即把握好冲、稳、保、垫之间的梯度关系。</a:t>
            </a:r>
            <a:endParaRPr kumimoji="0" sz="1200" b="0" i="0" u="none" strike="noStrike" kern="1200" cap="none" spc="0" normalizeH="0" baseline="0" noProof="0" dirty="0">
              <a:ln>
                <a:noFill/>
              </a:ln>
              <a:solidFill>
                <a:srgbClr val="000000"/>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在填报平行志愿时，考生不妨将自己有希望“跳一跳”够得着的理想学校作为志愿A，将符合自己成绩水平的“对口”学校作为志愿B，志愿C填一所“保守”学校，志愿D则填“垫底”学校。这样的话，几所学校就形成了梯度配置的顺序，可避免“高分低就”带来的懊悔，也防万一没达到较好院校的投档分，也有相应的院校可读，不至于落到低批次院校或落榜。</a:t>
            </a:r>
            <a:endParaRPr kumimoji="0" sz="1200" b="0" i="0" u="none" strike="noStrike" kern="1200" cap="none" spc="0" normalizeH="0" baseline="0" noProof="0" dirty="0">
              <a:ln>
                <a:noFill/>
              </a:ln>
              <a:solidFill>
                <a:srgbClr val="000000"/>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不过，要注意的是，“冲一冲”要慎重，要有一定把握，而不是盲目乱冲。</a:t>
            </a:r>
            <a:endParaRPr kumimoji="0" sz="1200" b="0" i="0" u="none" strike="noStrike" kern="1200" cap="none" spc="0" normalizeH="0" baseline="0" noProof="0" dirty="0">
              <a:ln>
                <a:noFill/>
              </a:ln>
              <a:solidFill>
                <a:srgbClr val="000000"/>
              </a:solidFill>
              <a:effectLst/>
              <a:uLnTx/>
              <a:uFillTx/>
              <a:cs typeface="+mn-ea"/>
              <a:sym typeface="+mn-lt"/>
            </a:endParaRPr>
          </a:p>
        </p:txBody>
      </p:sp>
      <p:sp>
        <p:nvSpPr>
          <p:cNvPr id="17" name="文本框 16"/>
          <p:cNvSpPr txBox="1"/>
          <p:nvPr/>
        </p:nvSpPr>
        <p:spPr>
          <a:xfrm>
            <a:off x="4070032" y="230970"/>
            <a:ext cx="3988435"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smtClean="0">
                <a:ln>
                  <a:noFill/>
                </a:ln>
                <a:solidFill>
                  <a:srgbClr val="DB1421"/>
                </a:solidFill>
                <a:effectLst/>
                <a:uLnTx/>
                <a:uFillTx/>
                <a:cs typeface="+mn-ea"/>
                <a:sym typeface="+mn-lt"/>
              </a:rPr>
              <a:t>第四章 志愿填报技巧</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18" name="组合 17"/>
          <p:cNvGrpSpPr/>
          <p:nvPr/>
        </p:nvGrpSpPr>
        <p:grpSpPr>
          <a:xfrm>
            <a:off x="4487225" y="224123"/>
            <a:ext cx="3601087" cy="236081"/>
            <a:chOff x="4883023" y="420727"/>
            <a:chExt cx="3601087" cy="236081"/>
          </a:xfrm>
        </p:grpSpPr>
        <p:sp>
          <p:nvSpPr>
            <p:cNvPr id="19"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1" name="组合 20"/>
          <p:cNvGrpSpPr/>
          <p:nvPr/>
        </p:nvGrpSpPr>
        <p:grpSpPr>
          <a:xfrm>
            <a:off x="3882707" y="624987"/>
            <a:ext cx="3145210" cy="235878"/>
            <a:chOff x="3707890" y="945675"/>
            <a:chExt cx="3145210" cy="235878"/>
          </a:xfrm>
        </p:grpSpPr>
        <p:sp>
          <p:nvSpPr>
            <p:cNvPr id="22"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23"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6648008" y="1135834"/>
              <a:ext cx="205092" cy="45719"/>
              <a:chOff x="6648008" y="1135834"/>
              <a:chExt cx="205092" cy="45719"/>
            </a:xfrm>
          </p:grpSpPr>
          <p:sp>
            <p:nvSpPr>
              <p:cNvPr id="26" name="矩形 25"/>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217353" y="1040993"/>
            <a:ext cx="3757295"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DB1421"/>
                </a:solidFill>
                <a:effectLst/>
                <a:uLnTx/>
                <a:uFillTx/>
                <a:cs typeface="+mn-ea"/>
                <a:sym typeface="+mn-lt"/>
              </a:rPr>
              <a:t>四、</a:t>
            </a:r>
            <a:r>
              <a:rPr kumimoji="0" sz="2000" b="0" i="0" u="none" strike="noStrike" kern="1200" cap="none" spc="0" normalizeH="0" baseline="0" noProof="0" dirty="0">
                <a:ln>
                  <a:noFill/>
                </a:ln>
                <a:solidFill>
                  <a:srgbClr val="DB1421"/>
                </a:solidFill>
                <a:effectLst/>
                <a:uLnTx/>
                <a:uFillTx/>
                <a:cs typeface="+mn-ea"/>
                <a:sym typeface="+mn-lt"/>
              </a:rPr>
              <a:t>谨慎对待“服从调剂”</a:t>
            </a:r>
            <a:endParaRPr kumimoji="0" sz="2000" b="0" i="0" u="none" strike="noStrike" kern="1200" cap="none" spc="0" normalizeH="0" baseline="0" noProof="0" dirty="0">
              <a:ln>
                <a:noFill/>
              </a:ln>
              <a:solidFill>
                <a:srgbClr val="DB1421"/>
              </a:solidFill>
              <a:effectLst/>
              <a:uLnTx/>
              <a:uFillTx/>
              <a:cs typeface="+mn-ea"/>
              <a:sym typeface="+mn-lt"/>
            </a:endParaRPr>
          </a:p>
        </p:txBody>
      </p:sp>
      <p:sp>
        <p:nvSpPr>
          <p:cNvPr id="48" name="圆角矩形 47"/>
          <p:cNvSpPr/>
          <p:nvPr/>
        </p:nvSpPr>
        <p:spPr>
          <a:xfrm>
            <a:off x="698500" y="1858645"/>
            <a:ext cx="4578350" cy="492125"/>
          </a:xfrm>
          <a:prstGeom prst="roundRect">
            <a:avLst>
              <a:gd name="adj" fmla="val 27835"/>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noFill/>
              <a:effectLst/>
              <a:uLnTx/>
              <a:uFillTx/>
              <a:cs typeface="+mn-ea"/>
              <a:sym typeface="+mn-lt"/>
            </a:endParaRPr>
          </a:p>
        </p:txBody>
      </p:sp>
      <p:sp>
        <p:nvSpPr>
          <p:cNvPr id="13" name="文本框 12"/>
          <p:cNvSpPr txBox="1"/>
          <p:nvPr/>
        </p:nvSpPr>
        <p:spPr>
          <a:xfrm>
            <a:off x="793433" y="1936115"/>
            <a:ext cx="2955925"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cs typeface="+mn-ea"/>
                <a:sym typeface="+mn-lt"/>
              </a:rPr>
              <a:t>（一）服从调剂的意义</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
        <p:nvSpPr>
          <p:cNvPr id="40" name="文本框 39"/>
          <p:cNvSpPr txBox="1"/>
          <p:nvPr/>
        </p:nvSpPr>
        <p:spPr>
          <a:xfrm>
            <a:off x="6119495" y="2567305"/>
            <a:ext cx="4822190" cy="105029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填了服从就会按服从在缺额的招生计划中优先调配比较好的学校或专业。服从调配者一旦被录取，就必须到录取你的院校就读，否则，会影响国家招生计划的完成。对于这一栏目，考生既要充分重视，又要慎重对待，表态具体明确。</a:t>
            </a:r>
            <a:endParaRPr kumimoji="0" sz="1200" b="0" i="0" u="none" strike="noStrike" kern="1200" cap="none" spc="0" normalizeH="0" baseline="0" noProof="0" dirty="0">
              <a:ln>
                <a:noFill/>
              </a:ln>
              <a:solidFill>
                <a:srgbClr val="000000"/>
              </a:solidFill>
              <a:effectLst/>
              <a:uLnTx/>
              <a:uFillTx/>
              <a:cs typeface="+mn-ea"/>
              <a:sym typeface="+mn-lt"/>
            </a:endParaRPr>
          </a:p>
        </p:txBody>
      </p:sp>
      <p:sp>
        <p:nvSpPr>
          <p:cNvPr id="34" name="文本框 33"/>
          <p:cNvSpPr txBox="1"/>
          <p:nvPr/>
        </p:nvSpPr>
        <p:spPr>
          <a:xfrm>
            <a:off x="698500" y="2591435"/>
            <a:ext cx="367157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DB1421"/>
                </a:solidFill>
                <a:effectLst/>
                <a:uLnTx/>
                <a:uFillTx/>
                <a:cs typeface="+mn-ea"/>
                <a:sym typeface="+mn-lt"/>
              </a:rPr>
              <a:t>院校调剂：加大同批次录取的机率</a:t>
            </a:r>
            <a:endParaRPr kumimoji="0" lang="zh-CN" altLang="en-US" sz="1600" b="0" i="0" u="none" strike="noStrike" kern="1200" cap="none" spc="0" normalizeH="0" baseline="0" noProof="0" dirty="0">
              <a:ln>
                <a:noFill/>
              </a:ln>
              <a:solidFill>
                <a:srgbClr val="DB1421"/>
              </a:solidFill>
              <a:effectLst/>
              <a:uLnTx/>
              <a:uFillTx/>
              <a:cs typeface="+mn-ea"/>
              <a:sym typeface="+mn-lt"/>
            </a:endParaRPr>
          </a:p>
        </p:txBody>
      </p:sp>
      <p:sp>
        <p:nvSpPr>
          <p:cNvPr id="36" name="文本框 35"/>
          <p:cNvSpPr txBox="1"/>
          <p:nvPr/>
        </p:nvSpPr>
        <p:spPr>
          <a:xfrm>
            <a:off x="698500" y="3023235"/>
            <a:ext cx="367157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DB1421"/>
                </a:solidFill>
                <a:effectLst/>
                <a:uLnTx/>
                <a:uFillTx/>
                <a:cs typeface="+mn-ea"/>
                <a:sym typeface="+mn-lt"/>
              </a:rPr>
              <a:t>专业调剂：录取的另一条"保险带"</a:t>
            </a:r>
            <a:endParaRPr kumimoji="0" lang="zh-CN" altLang="en-US" sz="1600" b="0" i="0" u="none" strike="noStrike" kern="1200" cap="none" spc="0" normalizeH="0" baseline="0" noProof="0" dirty="0">
              <a:ln>
                <a:noFill/>
              </a:ln>
              <a:solidFill>
                <a:srgbClr val="DB1421"/>
              </a:solidFill>
              <a:effectLst/>
              <a:uLnTx/>
              <a:uFillTx/>
              <a:cs typeface="+mn-ea"/>
              <a:sym typeface="+mn-lt"/>
            </a:endParaRPr>
          </a:p>
        </p:txBody>
      </p:sp>
      <p:sp>
        <p:nvSpPr>
          <p:cNvPr id="37" name="圆角矩形 36"/>
          <p:cNvSpPr/>
          <p:nvPr/>
        </p:nvSpPr>
        <p:spPr>
          <a:xfrm>
            <a:off x="6133465" y="1858645"/>
            <a:ext cx="4578350" cy="492125"/>
          </a:xfrm>
          <a:prstGeom prst="roundRect">
            <a:avLst>
              <a:gd name="adj" fmla="val 27835"/>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noFill/>
              <a:effectLst/>
              <a:uLnTx/>
              <a:uFillTx/>
              <a:cs typeface="+mn-ea"/>
              <a:sym typeface="+mn-lt"/>
            </a:endParaRPr>
          </a:p>
        </p:txBody>
      </p:sp>
      <p:sp>
        <p:nvSpPr>
          <p:cNvPr id="38" name="文本框 37"/>
          <p:cNvSpPr txBox="1"/>
          <p:nvPr/>
        </p:nvSpPr>
        <p:spPr>
          <a:xfrm>
            <a:off x="6228715" y="1936115"/>
            <a:ext cx="374904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cs typeface="+mn-ea"/>
                <a:sym typeface="+mn-lt"/>
              </a:rPr>
              <a:t>（二）“服从”填报注意事项</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
        <p:nvSpPr>
          <p:cNvPr id="39" name="文本框 38"/>
          <p:cNvSpPr txBox="1"/>
          <p:nvPr/>
        </p:nvSpPr>
        <p:spPr>
          <a:xfrm>
            <a:off x="6119495" y="3923030"/>
            <a:ext cx="4993640" cy="177279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服从”栏填写应注意三点：</a:t>
            </a:r>
            <a:endParaRPr kumimoji="0" sz="1200" b="0" i="0" u="none" strike="noStrike" kern="1200" cap="none" spc="0" normalizeH="0" baseline="0" noProof="0" dirty="0">
              <a:ln>
                <a:noFill/>
              </a:ln>
              <a:solidFill>
                <a:srgbClr val="000000"/>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1</a:t>
            </a:r>
            <a:r>
              <a:rPr kumimoji="0" lang="zh-CN" altLang="en-US" sz="1200" b="0" i="0" u="none" strike="noStrike" kern="1200" cap="none" spc="0" normalizeH="0" baseline="0" noProof="0" dirty="0">
                <a:ln>
                  <a:noFill/>
                </a:ln>
                <a:solidFill>
                  <a:srgbClr val="000000"/>
                </a:solidFill>
                <a:effectLst/>
                <a:uLnTx/>
                <a:uFillTx/>
                <a:cs typeface="+mn-ea"/>
                <a:sym typeface="+mn-lt"/>
              </a:rPr>
              <a:t>、</a:t>
            </a:r>
            <a:r>
              <a:rPr kumimoji="0" sz="1200" b="0" i="0" u="none" strike="noStrike" kern="1200" cap="none" spc="0" normalizeH="0" baseline="0" noProof="0" dirty="0">
                <a:ln>
                  <a:noFill/>
                </a:ln>
                <a:solidFill>
                  <a:srgbClr val="000000"/>
                </a:solidFill>
                <a:effectLst/>
                <a:uLnTx/>
                <a:uFillTx/>
                <a:cs typeface="+mn-ea"/>
                <a:sym typeface="+mn-lt"/>
              </a:rPr>
              <a:t>填写“是否服从”栏目不可含糊不清，要明确表态，也不可空着不填，凡“空白”将按不服从分对待。</a:t>
            </a:r>
            <a:endParaRPr kumimoji="0" sz="1200" b="0" i="0" u="none" strike="noStrike" kern="1200" cap="none" spc="0" normalizeH="0" baseline="0" noProof="0" dirty="0">
              <a:ln>
                <a:noFill/>
              </a:ln>
              <a:solidFill>
                <a:srgbClr val="000000"/>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2</a:t>
            </a:r>
            <a:r>
              <a:rPr kumimoji="0" lang="zh-CN" altLang="en-US" sz="1200" b="0" i="0" u="none" strike="noStrike" kern="1200" cap="none" spc="0" normalizeH="0" baseline="0" noProof="0" dirty="0">
                <a:ln>
                  <a:noFill/>
                </a:ln>
                <a:solidFill>
                  <a:srgbClr val="000000"/>
                </a:solidFill>
                <a:effectLst/>
                <a:uLnTx/>
                <a:uFillTx/>
                <a:cs typeface="+mn-ea"/>
                <a:sym typeface="+mn-lt"/>
              </a:rPr>
              <a:t>、</a:t>
            </a:r>
            <a:r>
              <a:rPr kumimoji="0" sz="1200" b="0" i="0" u="none" strike="noStrike" kern="1200" cap="none" spc="0" normalizeH="0" baseline="0" noProof="0" dirty="0">
                <a:ln>
                  <a:noFill/>
                </a:ln>
                <a:solidFill>
                  <a:srgbClr val="000000"/>
                </a:solidFill>
                <a:effectLst/>
                <a:uLnTx/>
                <a:uFillTx/>
                <a:cs typeface="+mn-ea"/>
                <a:sym typeface="+mn-lt"/>
              </a:rPr>
              <a:t>填写要具体，写明服从哪些学校，哪些专业，可以按自己意愿多写几个具体专业。这样填，有关专业的招生人员容易下决心。</a:t>
            </a:r>
            <a:endParaRPr kumimoji="0" sz="1200" b="0" i="0" u="none" strike="noStrike" kern="1200" cap="none" spc="0" normalizeH="0" baseline="0" noProof="0" dirty="0">
              <a:ln>
                <a:noFill/>
              </a:ln>
              <a:solidFill>
                <a:srgbClr val="000000"/>
              </a:solidFill>
              <a:effectLst/>
              <a:uLnTx/>
              <a:uFillTx/>
              <a:cs typeface="+mn-ea"/>
              <a:sym typeface="+mn-lt"/>
            </a:endParaRPr>
          </a:p>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3</a:t>
            </a:r>
            <a:r>
              <a:rPr kumimoji="0" lang="zh-CN" altLang="en-US" sz="1200" b="0" i="0" u="none" strike="noStrike" kern="1200" cap="none" spc="0" normalizeH="0" baseline="0" noProof="0" dirty="0">
                <a:ln>
                  <a:noFill/>
                </a:ln>
                <a:solidFill>
                  <a:srgbClr val="000000"/>
                </a:solidFill>
                <a:effectLst/>
                <a:uLnTx/>
                <a:uFillTx/>
                <a:cs typeface="+mn-ea"/>
                <a:sym typeface="+mn-lt"/>
              </a:rPr>
              <a:t>、</a:t>
            </a:r>
            <a:r>
              <a:rPr kumimoji="0" sz="1200" b="0" i="0" u="none" strike="noStrike" kern="1200" cap="none" spc="0" normalizeH="0" baseline="0" noProof="0" dirty="0">
                <a:ln>
                  <a:noFill/>
                </a:ln>
                <a:solidFill>
                  <a:srgbClr val="000000"/>
                </a:solidFill>
                <a:effectLst/>
                <a:uLnTx/>
                <a:uFillTx/>
                <a:cs typeface="+mn-ea"/>
                <a:sym typeface="+mn-lt"/>
              </a:rPr>
              <a:t>有范围的表态，可填报从除哪类院校或除哪些专业之外的任何专业。</a:t>
            </a:r>
            <a:endParaRPr kumimoji="0" sz="1200" b="0" i="0" u="none" strike="noStrike" kern="1200" cap="none" spc="0" normalizeH="0" baseline="0" noProof="0" dirty="0">
              <a:ln>
                <a:noFill/>
              </a:ln>
              <a:solidFill>
                <a:srgbClr val="000000"/>
              </a:solidFill>
              <a:effectLst/>
              <a:uLnTx/>
              <a:uFillTx/>
              <a:cs typeface="+mn-ea"/>
              <a:sym typeface="+mn-lt"/>
            </a:endParaRPr>
          </a:p>
        </p:txBody>
      </p:sp>
      <p:sp>
        <p:nvSpPr>
          <p:cNvPr id="41" name="矩形 40"/>
          <p:cNvSpPr/>
          <p:nvPr/>
        </p:nvSpPr>
        <p:spPr>
          <a:xfrm>
            <a:off x="793750" y="3766820"/>
            <a:ext cx="2018665" cy="1829435"/>
          </a:xfrm>
          <a:prstGeom prst="rect">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2" name="文本框 41"/>
          <p:cNvSpPr txBox="1"/>
          <p:nvPr/>
        </p:nvSpPr>
        <p:spPr>
          <a:xfrm>
            <a:off x="1028700" y="3919220"/>
            <a:ext cx="1563370" cy="3371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DB1421"/>
                </a:solidFill>
                <a:effectLst/>
                <a:uLnTx/>
                <a:uFillTx/>
                <a:cs typeface="+mn-ea"/>
                <a:sym typeface="+mn-lt"/>
              </a:rPr>
              <a:t>学校服从</a:t>
            </a:r>
            <a:endParaRPr kumimoji="0" lang="zh-CN" altLang="en-US" sz="1600" b="0" i="0" u="none" strike="noStrike" kern="1200" cap="none" spc="0" normalizeH="0" baseline="0" noProof="0" dirty="0">
              <a:ln>
                <a:noFill/>
              </a:ln>
              <a:solidFill>
                <a:srgbClr val="DB1421"/>
              </a:solidFill>
              <a:effectLst/>
              <a:uLnTx/>
              <a:uFillTx/>
              <a:cs typeface="+mn-ea"/>
              <a:sym typeface="+mn-lt"/>
            </a:endParaRPr>
          </a:p>
        </p:txBody>
      </p:sp>
      <p:sp>
        <p:nvSpPr>
          <p:cNvPr id="43" name="矩形 42"/>
          <p:cNvSpPr/>
          <p:nvPr/>
        </p:nvSpPr>
        <p:spPr>
          <a:xfrm>
            <a:off x="3181350" y="3766820"/>
            <a:ext cx="2018665" cy="1829435"/>
          </a:xfrm>
          <a:prstGeom prst="rect">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4" name="文本框 43"/>
          <p:cNvSpPr txBox="1"/>
          <p:nvPr/>
        </p:nvSpPr>
        <p:spPr>
          <a:xfrm>
            <a:off x="3340100" y="3919220"/>
            <a:ext cx="1563370" cy="3371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DB1421"/>
                </a:solidFill>
                <a:effectLst/>
                <a:uLnTx/>
                <a:uFillTx/>
                <a:cs typeface="+mn-ea"/>
                <a:sym typeface="+mn-lt"/>
              </a:rPr>
              <a:t>专业服从</a:t>
            </a:r>
            <a:endParaRPr kumimoji="0" lang="zh-CN" altLang="en-US" sz="1600" b="0" i="0" u="none" strike="noStrike" kern="1200" cap="none" spc="0" normalizeH="0" baseline="0" noProof="0" dirty="0">
              <a:ln>
                <a:noFill/>
              </a:ln>
              <a:solidFill>
                <a:srgbClr val="DB1421"/>
              </a:solidFill>
              <a:effectLst/>
              <a:uLnTx/>
              <a:uFillTx/>
              <a:cs typeface="+mn-ea"/>
              <a:sym typeface="+mn-lt"/>
            </a:endParaRPr>
          </a:p>
        </p:txBody>
      </p:sp>
      <p:sp>
        <p:nvSpPr>
          <p:cNvPr id="45" name="文本框 44"/>
          <p:cNvSpPr txBox="1"/>
          <p:nvPr/>
        </p:nvSpPr>
        <p:spPr>
          <a:xfrm>
            <a:off x="918845" y="4339590"/>
            <a:ext cx="1783080" cy="81026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当所填的各个志愿学校都未录取你时，是否同意调配到其他院校</a:t>
            </a:r>
            <a:r>
              <a:rPr kumimoji="0" lang="zh-CN" altLang="en-US" sz="1200" b="0" i="0" u="none" strike="noStrike" kern="1200" cap="none" spc="0" normalizeH="0" baseline="0" noProof="0" dirty="0">
                <a:ln>
                  <a:noFill/>
                </a:ln>
                <a:solidFill>
                  <a:srgbClr val="000000"/>
                </a:solidFill>
                <a:effectLst/>
                <a:uLnTx/>
                <a:uFillTx/>
                <a:cs typeface="+mn-ea"/>
                <a:sym typeface="+mn-lt"/>
              </a:rPr>
              <a:t>。</a:t>
            </a:r>
            <a:endParaRPr kumimoji="0" lang="zh-CN" altLang="en-US" sz="1200" b="0" i="0" u="none" strike="noStrike" kern="1200" cap="none" spc="0" normalizeH="0" baseline="0" noProof="0" dirty="0">
              <a:ln>
                <a:noFill/>
              </a:ln>
              <a:solidFill>
                <a:srgbClr val="000000"/>
              </a:solidFill>
              <a:effectLst/>
              <a:uLnTx/>
              <a:uFillTx/>
              <a:cs typeface="+mn-ea"/>
              <a:sym typeface="+mn-lt"/>
            </a:endParaRPr>
          </a:p>
        </p:txBody>
      </p:sp>
      <p:sp>
        <p:nvSpPr>
          <p:cNvPr id="46" name="文本框 45"/>
          <p:cNvSpPr txBox="1"/>
          <p:nvPr/>
        </p:nvSpPr>
        <p:spPr>
          <a:xfrm>
            <a:off x="3255645" y="4339590"/>
            <a:ext cx="1893570" cy="105029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sz="1200" b="0" i="0" u="none" strike="noStrike" kern="1200" cap="none" spc="0" normalizeH="0" baseline="0" noProof="0" dirty="0">
                <a:ln>
                  <a:noFill/>
                </a:ln>
                <a:solidFill>
                  <a:srgbClr val="000000"/>
                </a:solidFill>
                <a:effectLst/>
                <a:uLnTx/>
                <a:uFillTx/>
                <a:cs typeface="+mn-ea"/>
                <a:sym typeface="+mn-lt"/>
              </a:rPr>
              <a:t>当你的档案被某所大学调入后，所填的各个专业均未录取时，你是否同意调配到其他系科学习。</a:t>
            </a:r>
            <a:endParaRPr kumimoji="0" lang="zh-CN" altLang="en-US" sz="1200" b="0" i="0" u="none" strike="noStrike" kern="1200" cap="none" spc="0" normalizeH="0" baseline="0" noProof="0" dirty="0">
              <a:ln>
                <a:noFill/>
              </a:ln>
              <a:solidFill>
                <a:srgbClr val="000000"/>
              </a:solidFill>
              <a:effectLst/>
              <a:uLnTx/>
              <a:uFillTx/>
              <a:cs typeface="+mn-ea"/>
              <a:sym typeface="+mn-lt"/>
            </a:endParaRPr>
          </a:p>
        </p:txBody>
      </p:sp>
      <p:sp>
        <p:nvSpPr>
          <p:cNvPr id="47" name="矩形 46"/>
          <p:cNvSpPr/>
          <p:nvPr/>
        </p:nvSpPr>
        <p:spPr>
          <a:xfrm>
            <a:off x="6038850" y="3841750"/>
            <a:ext cx="5226050" cy="1747520"/>
          </a:xfrm>
          <a:prstGeom prst="rect">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2" name="文本框 21"/>
          <p:cNvSpPr txBox="1"/>
          <p:nvPr/>
        </p:nvSpPr>
        <p:spPr>
          <a:xfrm>
            <a:off x="4070032" y="237108"/>
            <a:ext cx="3988435"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smtClean="0">
                <a:ln>
                  <a:noFill/>
                </a:ln>
                <a:solidFill>
                  <a:srgbClr val="DB1421"/>
                </a:solidFill>
                <a:effectLst/>
                <a:uLnTx/>
                <a:uFillTx/>
                <a:cs typeface="+mn-ea"/>
                <a:sym typeface="+mn-lt"/>
              </a:rPr>
              <a:t>第四章 志愿填报技巧</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23" name="组合 22"/>
          <p:cNvGrpSpPr/>
          <p:nvPr/>
        </p:nvGrpSpPr>
        <p:grpSpPr>
          <a:xfrm>
            <a:off x="4487225" y="230261"/>
            <a:ext cx="3601087" cy="236081"/>
            <a:chOff x="4883023" y="420727"/>
            <a:chExt cx="3601087" cy="236081"/>
          </a:xfrm>
        </p:grpSpPr>
        <p:sp>
          <p:nvSpPr>
            <p:cNvPr id="24"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6" name="组合 25"/>
          <p:cNvGrpSpPr/>
          <p:nvPr/>
        </p:nvGrpSpPr>
        <p:grpSpPr>
          <a:xfrm>
            <a:off x="3882707" y="631125"/>
            <a:ext cx="3145210" cy="235878"/>
            <a:chOff x="3707890" y="945675"/>
            <a:chExt cx="3145210" cy="235878"/>
          </a:xfrm>
        </p:grpSpPr>
        <p:sp>
          <p:nvSpPr>
            <p:cNvPr id="27"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28"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29"/>
            <p:cNvGrpSpPr/>
            <p:nvPr/>
          </p:nvGrpSpPr>
          <p:grpSpPr>
            <a:xfrm>
              <a:off x="6648008" y="1135834"/>
              <a:ext cx="205092" cy="45719"/>
              <a:chOff x="6648008" y="1135834"/>
              <a:chExt cx="205092" cy="45719"/>
            </a:xfrm>
          </p:grpSpPr>
          <p:sp>
            <p:nvSpPr>
              <p:cNvPr id="31" name="矩形 30"/>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rot="16200000">
            <a:off x="5849779" y="136420"/>
            <a:ext cx="492443" cy="2082165"/>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sz="2000" b="0" i="0" u="none" strike="noStrike" kern="1200" cap="none" spc="0" normalizeH="0" baseline="0" noProof="0" dirty="0">
                <a:ln>
                  <a:noFill/>
                </a:ln>
                <a:solidFill>
                  <a:srgbClr val="DB1421"/>
                </a:solidFill>
                <a:effectLst/>
                <a:uLnTx/>
                <a:uFillTx/>
                <a:cs typeface="+mn-ea"/>
                <a:sym typeface="+mn-lt"/>
              </a:rPr>
              <a:t>CONTENTS</a:t>
            </a:r>
            <a:endParaRPr kumimoji="0" lang="en-US" sz="2000" b="0" i="0" u="none" strike="noStrike" kern="1200" cap="none" spc="0" normalizeH="0" baseline="0" noProof="0" dirty="0">
              <a:ln>
                <a:noFill/>
              </a:ln>
              <a:solidFill>
                <a:srgbClr val="DB1421"/>
              </a:solidFill>
              <a:effectLst/>
              <a:uLnTx/>
              <a:uFillTx/>
              <a:cs typeface="+mn-ea"/>
              <a:sym typeface="+mn-lt"/>
            </a:endParaRPr>
          </a:p>
        </p:txBody>
      </p:sp>
      <p:sp>
        <p:nvSpPr>
          <p:cNvPr id="21" name="文本框 20"/>
          <p:cNvSpPr txBox="1"/>
          <p:nvPr/>
        </p:nvSpPr>
        <p:spPr>
          <a:xfrm>
            <a:off x="5110480" y="297710"/>
            <a:ext cx="1971040" cy="70675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300" normalizeH="0" baseline="0" noProof="0" dirty="0">
                <a:ln>
                  <a:noFill/>
                </a:ln>
                <a:solidFill>
                  <a:srgbClr val="DB1421"/>
                </a:solidFill>
                <a:effectLst/>
                <a:uLnTx/>
                <a:uFillTx/>
                <a:cs typeface="+mn-ea"/>
                <a:sym typeface="+mn-lt"/>
              </a:rPr>
              <a:t>目录</a:t>
            </a:r>
            <a:endParaRPr kumimoji="0" lang="zh-CN" altLang="en-US" sz="4000" b="0" i="0" u="none" strike="noStrike" kern="1200" cap="none" spc="300" normalizeH="0" baseline="0" noProof="0" dirty="0">
              <a:ln>
                <a:noFill/>
              </a:ln>
              <a:solidFill>
                <a:srgbClr val="DB1421"/>
              </a:solidFill>
              <a:effectLst/>
              <a:uLnTx/>
              <a:uFillTx/>
              <a:cs typeface="+mn-ea"/>
              <a:sym typeface="+mn-lt"/>
            </a:endParaRPr>
          </a:p>
        </p:txBody>
      </p:sp>
      <p:grpSp>
        <p:nvGrpSpPr>
          <p:cNvPr id="9" name="组合 8"/>
          <p:cNvGrpSpPr/>
          <p:nvPr/>
        </p:nvGrpSpPr>
        <p:grpSpPr>
          <a:xfrm>
            <a:off x="1111103" y="1920880"/>
            <a:ext cx="4544842" cy="644911"/>
            <a:chOff x="2030215" y="1920880"/>
            <a:chExt cx="4544842" cy="644911"/>
          </a:xfrm>
        </p:grpSpPr>
        <p:sp>
          <p:nvSpPr>
            <p:cNvPr id="104" name="平行四边形 103"/>
            <p:cNvSpPr/>
            <p:nvPr/>
          </p:nvSpPr>
          <p:spPr>
            <a:xfrm>
              <a:off x="2069217" y="1987953"/>
              <a:ext cx="4505840" cy="577838"/>
            </a:xfrm>
            <a:prstGeom prst="parallelogram">
              <a:avLst/>
            </a:prstGeom>
            <a:solidFill>
              <a:schemeClr val="bg1"/>
            </a:solidFill>
            <a:ln w="3810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3" name="组合 2"/>
            <p:cNvGrpSpPr/>
            <p:nvPr/>
          </p:nvGrpSpPr>
          <p:grpSpPr>
            <a:xfrm>
              <a:off x="2030215" y="1920880"/>
              <a:ext cx="4505840" cy="577838"/>
              <a:chOff x="1266825" y="2476500"/>
              <a:chExt cx="4505840" cy="577838"/>
            </a:xfrm>
          </p:grpSpPr>
          <p:sp>
            <p:nvSpPr>
              <p:cNvPr id="6" name="平行四边形 5"/>
              <p:cNvSpPr/>
              <p:nvPr/>
            </p:nvSpPr>
            <p:spPr>
              <a:xfrm>
                <a:off x="1266825" y="2476500"/>
                <a:ext cx="4505840" cy="577838"/>
              </a:xfrm>
              <a:prstGeom prst="parallelogram">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2" name="文本框 11"/>
              <p:cNvSpPr txBox="1"/>
              <p:nvPr/>
            </p:nvSpPr>
            <p:spPr>
              <a:xfrm>
                <a:off x="1816545" y="2500340"/>
                <a:ext cx="3406399" cy="553998"/>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smtClean="0">
                    <a:ln>
                      <a:noFill/>
                    </a:ln>
                    <a:solidFill>
                      <a:srgbClr val="FFFFFF"/>
                    </a:solidFill>
                    <a:effectLst/>
                    <a:uLnTx/>
                    <a:uFillTx/>
                    <a:cs typeface="+mn-ea"/>
                    <a:sym typeface="+mn-lt"/>
                  </a:rPr>
                  <a:t>01   </a:t>
                </a:r>
                <a:r>
                  <a:rPr kumimoji="0" lang="zh-CN" altLang="en-US" sz="3000" b="0" i="0" u="none" strike="noStrike" kern="1200" cap="none" spc="0" normalizeH="0" baseline="0" noProof="0" dirty="0" smtClean="0">
                    <a:ln>
                      <a:noFill/>
                    </a:ln>
                    <a:solidFill>
                      <a:srgbClr val="FFFFFF"/>
                    </a:solidFill>
                    <a:effectLst/>
                    <a:uLnTx/>
                    <a:uFillTx/>
                    <a:cs typeface="+mn-ea"/>
                    <a:sym typeface="+mn-lt"/>
                  </a:rPr>
                  <a:t>选择大学</a:t>
                </a:r>
                <a:endParaRPr kumimoji="0" lang="zh-CN" altLang="en-US" sz="3000" b="0" i="0" u="none" strike="noStrike" kern="1200" cap="none" spc="0" normalizeH="0" baseline="0" noProof="0" dirty="0">
                  <a:ln>
                    <a:noFill/>
                  </a:ln>
                  <a:solidFill>
                    <a:srgbClr val="FFFFFF"/>
                  </a:solidFill>
                  <a:effectLst/>
                  <a:uLnTx/>
                  <a:uFillTx/>
                  <a:cs typeface="+mn-ea"/>
                  <a:sym typeface="+mn-lt"/>
                </a:endParaRPr>
              </a:p>
            </p:txBody>
          </p:sp>
        </p:grpSp>
      </p:grpSp>
      <p:grpSp>
        <p:nvGrpSpPr>
          <p:cNvPr id="13" name="组合 12"/>
          <p:cNvGrpSpPr/>
          <p:nvPr/>
        </p:nvGrpSpPr>
        <p:grpSpPr>
          <a:xfrm>
            <a:off x="2592097" y="3038457"/>
            <a:ext cx="4544986" cy="653648"/>
            <a:chOff x="3084171" y="3038457"/>
            <a:chExt cx="4544986" cy="653648"/>
          </a:xfrm>
        </p:grpSpPr>
        <p:sp>
          <p:nvSpPr>
            <p:cNvPr id="105" name="平行四边形 104"/>
            <p:cNvSpPr/>
            <p:nvPr/>
          </p:nvSpPr>
          <p:spPr>
            <a:xfrm>
              <a:off x="3123317" y="3114267"/>
              <a:ext cx="4505840" cy="577838"/>
            </a:xfrm>
            <a:prstGeom prst="parallelogram">
              <a:avLst/>
            </a:prstGeom>
            <a:solidFill>
              <a:schemeClr val="bg1"/>
            </a:solidFill>
            <a:ln w="3810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2" name="组合 1"/>
            <p:cNvGrpSpPr/>
            <p:nvPr/>
          </p:nvGrpSpPr>
          <p:grpSpPr>
            <a:xfrm>
              <a:off x="3084171" y="3038457"/>
              <a:ext cx="4505840" cy="577838"/>
              <a:chOff x="1266825" y="3594077"/>
              <a:chExt cx="4505840" cy="577838"/>
            </a:xfrm>
          </p:grpSpPr>
          <p:sp>
            <p:nvSpPr>
              <p:cNvPr id="7" name="平行四边形 6"/>
              <p:cNvSpPr/>
              <p:nvPr/>
            </p:nvSpPr>
            <p:spPr>
              <a:xfrm>
                <a:off x="1266825" y="3594077"/>
                <a:ext cx="4505840" cy="577838"/>
              </a:xfrm>
              <a:prstGeom prst="parallelogram">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6" name="文本框 15"/>
              <p:cNvSpPr txBox="1"/>
              <p:nvPr/>
            </p:nvSpPr>
            <p:spPr>
              <a:xfrm>
                <a:off x="2281777" y="3617916"/>
                <a:ext cx="2835988" cy="553998"/>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smtClean="0">
                    <a:ln>
                      <a:noFill/>
                    </a:ln>
                    <a:solidFill>
                      <a:srgbClr val="FFFFFF"/>
                    </a:solidFill>
                    <a:effectLst/>
                    <a:uLnTx/>
                    <a:uFillTx/>
                    <a:cs typeface="+mn-ea"/>
                    <a:sym typeface="+mn-lt"/>
                  </a:rPr>
                  <a:t>02   </a:t>
                </a:r>
                <a:r>
                  <a:rPr kumimoji="0" lang="zh-CN" altLang="en-US" sz="3000" b="0" i="0" u="none" strike="noStrike" kern="1200" cap="none" spc="0" normalizeH="0" baseline="0" noProof="0" dirty="0" smtClean="0">
                    <a:ln>
                      <a:noFill/>
                    </a:ln>
                    <a:solidFill>
                      <a:srgbClr val="FFFFFF"/>
                    </a:solidFill>
                    <a:effectLst/>
                    <a:uLnTx/>
                    <a:uFillTx/>
                    <a:cs typeface="+mn-ea"/>
                    <a:sym typeface="+mn-lt"/>
                  </a:rPr>
                  <a:t>选择专业</a:t>
                </a:r>
                <a:endParaRPr kumimoji="0" lang="zh-CN" altLang="en-US" sz="3000" b="0" i="0" u="none" strike="noStrike" kern="1200" cap="none" spc="0" normalizeH="0" baseline="0" noProof="0" dirty="0">
                  <a:ln>
                    <a:noFill/>
                  </a:ln>
                  <a:solidFill>
                    <a:srgbClr val="FFFFFF"/>
                  </a:solidFill>
                  <a:effectLst/>
                  <a:uLnTx/>
                  <a:uFillTx/>
                  <a:cs typeface="+mn-ea"/>
                  <a:sym typeface="+mn-lt"/>
                </a:endParaRPr>
              </a:p>
            </p:txBody>
          </p:sp>
        </p:grpSp>
      </p:grpSp>
      <p:grpSp>
        <p:nvGrpSpPr>
          <p:cNvPr id="15" name="组合 14"/>
          <p:cNvGrpSpPr/>
          <p:nvPr/>
        </p:nvGrpSpPr>
        <p:grpSpPr>
          <a:xfrm>
            <a:off x="4253607" y="4156033"/>
            <a:ext cx="4564895" cy="637354"/>
            <a:chOff x="4099123" y="4156033"/>
            <a:chExt cx="4564895" cy="637354"/>
          </a:xfrm>
        </p:grpSpPr>
        <p:sp>
          <p:nvSpPr>
            <p:cNvPr id="107" name="平行四边形 106"/>
            <p:cNvSpPr/>
            <p:nvPr/>
          </p:nvSpPr>
          <p:spPr>
            <a:xfrm>
              <a:off x="4158178" y="4215549"/>
              <a:ext cx="4505840" cy="577838"/>
            </a:xfrm>
            <a:prstGeom prst="parallelogram">
              <a:avLst/>
            </a:prstGeom>
            <a:solidFill>
              <a:schemeClr val="bg1"/>
            </a:solidFill>
            <a:ln w="3810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4" name="组合 3"/>
            <p:cNvGrpSpPr/>
            <p:nvPr/>
          </p:nvGrpSpPr>
          <p:grpSpPr>
            <a:xfrm>
              <a:off x="4099123" y="4156033"/>
              <a:ext cx="4505840" cy="577838"/>
              <a:chOff x="1266825" y="4711653"/>
              <a:chExt cx="4505840" cy="577838"/>
            </a:xfrm>
          </p:grpSpPr>
          <p:sp>
            <p:nvSpPr>
              <p:cNvPr id="10" name="平行四边形 9"/>
              <p:cNvSpPr/>
              <p:nvPr/>
            </p:nvSpPr>
            <p:spPr>
              <a:xfrm>
                <a:off x="1266825" y="4711653"/>
                <a:ext cx="4505840" cy="577838"/>
              </a:xfrm>
              <a:prstGeom prst="parallelogram">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8" name="文本框 17"/>
              <p:cNvSpPr txBox="1"/>
              <p:nvPr/>
            </p:nvSpPr>
            <p:spPr>
              <a:xfrm>
                <a:off x="1739511" y="4723573"/>
                <a:ext cx="3917817" cy="553998"/>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smtClean="0">
                    <a:ln>
                      <a:noFill/>
                    </a:ln>
                    <a:solidFill>
                      <a:srgbClr val="FFFFFF"/>
                    </a:solidFill>
                    <a:effectLst/>
                    <a:uLnTx/>
                    <a:uFillTx/>
                    <a:cs typeface="+mn-ea"/>
                    <a:sym typeface="+mn-lt"/>
                  </a:rPr>
                  <a:t>03   </a:t>
                </a:r>
                <a:r>
                  <a:rPr kumimoji="0" lang="zh-CN" altLang="en-US" sz="3000" b="0" i="0" u="none" strike="noStrike" kern="1200" cap="none" spc="0" normalizeH="0" baseline="0" noProof="0" dirty="0" smtClean="0">
                    <a:ln>
                      <a:noFill/>
                    </a:ln>
                    <a:solidFill>
                      <a:srgbClr val="FFFFFF"/>
                    </a:solidFill>
                    <a:effectLst/>
                    <a:uLnTx/>
                    <a:uFillTx/>
                    <a:cs typeface="+mn-ea"/>
                    <a:sym typeface="+mn-lt"/>
                  </a:rPr>
                  <a:t>预估高校分数线</a:t>
                </a:r>
                <a:endParaRPr kumimoji="0" lang="zh-CN" altLang="en-US" sz="3000" b="0" i="0" u="none" strike="noStrike" kern="1200" cap="none" spc="0" normalizeH="0" baseline="0" noProof="0" dirty="0">
                  <a:ln>
                    <a:noFill/>
                  </a:ln>
                  <a:solidFill>
                    <a:srgbClr val="FFFFFF"/>
                  </a:solidFill>
                  <a:effectLst/>
                  <a:uLnTx/>
                  <a:uFillTx/>
                  <a:cs typeface="+mn-ea"/>
                  <a:sym typeface="+mn-lt"/>
                </a:endParaRPr>
              </a:p>
            </p:txBody>
          </p:sp>
        </p:grpSp>
      </p:grpSp>
      <p:grpSp>
        <p:nvGrpSpPr>
          <p:cNvPr id="17" name="组合 16"/>
          <p:cNvGrpSpPr/>
          <p:nvPr/>
        </p:nvGrpSpPr>
        <p:grpSpPr>
          <a:xfrm>
            <a:off x="6391190" y="5261690"/>
            <a:ext cx="4557687" cy="652478"/>
            <a:chOff x="5337090" y="5261690"/>
            <a:chExt cx="4557687" cy="652478"/>
          </a:xfrm>
        </p:grpSpPr>
        <p:sp>
          <p:nvSpPr>
            <p:cNvPr id="108" name="平行四边形 107"/>
            <p:cNvSpPr/>
            <p:nvPr/>
          </p:nvSpPr>
          <p:spPr>
            <a:xfrm>
              <a:off x="5388937" y="5336330"/>
              <a:ext cx="4505840" cy="577838"/>
            </a:xfrm>
            <a:prstGeom prst="parallelogram">
              <a:avLst/>
            </a:prstGeom>
            <a:solidFill>
              <a:schemeClr val="bg1"/>
            </a:solidFill>
            <a:ln w="3810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5" name="组合 4"/>
            <p:cNvGrpSpPr/>
            <p:nvPr/>
          </p:nvGrpSpPr>
          <p:grpSpPr>
            <a:xfrm>
              <a:off x="5337090" y="5261690"/>
              <a:ext cx="4505840" cy="589758"/>
              <a:chOff x="1266825" y="5817310"/>
              <a:chExt cx="4505840" cy="589758"/>
            </a:xfrm>
          </p:grpSpPr>
          <p:sp>
            <p:nvSpPr>
              <p:cNvPr id="11" name="平行四边形 10"/>
              <p:cNvSpPr/>
              <p:nvPr/>
            </p:nvSpPr>
            <p:spPr>
              <a:xfrm>
                <a:off x="1266825" y="5829230"/>
                <a:ext cx="4505840" cy="577838"/>
              </a:xfrm>
              <a:prstGeom prst="parallelogram">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0" name="文本框 19"/>
              <p:cNvSpPr txBox="1"/>
              <p:nvPr/>
            </p:nvSpPr>
            <p:spPr>
              <a:xfrm>
                <a:off x="1876281" y="5817310"/>
                <a:ext cx="3286928" cy="553998"/>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smtClean="0">
                    <a:ln>
                      <a:noFill/>
                    </a:ln>
                    <a:solidFill>
                      <a:srgbClr val="FFFFFF"/>
                    </a:solidFill>
                    <a:effectLst/>
                    <a:uLnTx/>
                    <a:uFillTx/>
                    <a:cs typeface="+mn-ea"/>
                    <a:sym typeface="+mn-lt"/>
                  </a:rPr>
                  <a:t>04   </a:t>
                </a:r>
                <a:r>
                  <a:rPr kumimoji="0" lang="zh-CN" altLang="en-US" sz="3000" b="0" i="0" u="none" strike="noStrike" kern="1200" cap="none" spc="0" normalizeH="0" baseline="0" noProof="0" dirty="0" smtClean="0">
                    <a:ln>
                      <a:noFill/>
                    </a:ln>
                    <a:solidFill>
                      <a:srgbClr val="FFFFFF"/>
                    </a:solidFill>
                    <a:effectLst/>
                    <a:uLnTx/>
                    <a:uFillTx/>
                    <a:cs typeface="+mn-ea"/>
                    <a:sym typeface="+mn-lt"/>
                  </a:rPr>
                  <a:t>志愿</a:t>
                </a:r>
                <a:r>
                  <a:rPr kumimoji="0" lang="zh-CN" altLang="en-US" sz="3000" b="0" i="0" u="none" strike="noStrike" kern="1200" cap="none" spc="0" normalizeH="0" baseline="0" noProof="0" dirty="0">
                    <a:ln>
                      <a:noFill/>
                    </a:ln>
                    <a:solidFill>
                      <a:srgbClr val="FFFFFF"/>
                    </a:solidFill>
                    <a:effectLst/>
                    <a:uLnTx/>
                    <a:uFillTx/>
                    <a:cs typeface="+mn-ea"/>
                    <a:sym typeface="+mn-lt"/>
                  </a:rPr>
                  <a:t>填报技巧</a:t>
                </a:r>
                <a:endParaRPr kumimoji="0" lang="zh-CN" altLang="en-US" sz="3000" b="0" i="0" u="none" strike="noStrike" kern="1200" cap="none" spc="0" normalizeH="0" baseline="0" noProof="0" dirty="0">
                  <a:ln>
                    <a:noFill/>
                  </a:ln>
                  <a:solidFill>
                    <a:srgbClr val="FFFFFF"/>
                  </a:solidFill>
                  <a:effectLst/>
                  <a:uLnTx/>
                  <a:uFillTx/>
                  <a:cs typeface="+mn-ea"/>
                  <a:sym typeface="+mn-lt"/>
                </a:endParaRPr>
              </a:p>
            </p:txBody>
          </p:sp>
        </p:grpSp>
      </p:grpSp>
      <p:cxnSp>
        <p:nvCxnSpPr>
          <p:cNvPr id="25" name="直接连接符 24"/>
          <p:cNvCxnSpPr/>
          <p:nvPr/>
        </p:nvCxnSpPr>
        <p:spPr>
          <a:xfrm>
            <a:off x="5176888" y="989755"/>
            <a:ext cx="1823758" cy="0"/>
          </a:xfrm>
          <a:prstGeom prst="line">
            <a:avLst/>
          </a:prstGeom>
          <a:ln w="31750">
            <a:solidFill>
              <a:srgbClr val="DB1421"/>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2149158" y="573885"/>
            <a:ext cx="7893685" cy="3094030"/>
          </a:xfrm>
          <a:prstGeom prst="rect">
            <a:avLst/>
          </a:prstGeom>
        </p:spPr>
      </p:pic>
      <p:grpSp>
        <p:nvGrpSpPr>
          <p:cNvPr id="28" name="组合 27"/>
          <p:cNvGrpSpPr/>
          <p:nvPr/>
        </p:nvGrpSpPr>
        <p:grpSpPr>
          <a:xfrm>
            <a:off x="2075239" y="1437025"/>
            <a:ext cx="7738110" cy="1593850"/>
            <a:chOff x="5972" y="3545"/>
            <a:chExt cx="12186" cy="2510"/>
          </a:xfrm>
        </p:grpSpPr>
        <p:sp>
          <p:nvSpPr>
            <p:cNvPr id="3" name="文本框 2"/>
            <p:cNvSpPr txBox="1"/>
            <p:nvPr/>
          </p:nvSpPr>
          <p:spPr>
            <a:xfrm>
              <a:off x="5972" y="3545"/>
              <a:ext cx="12186" cy="1476"/>
            </a:xfrm>
            <a:prstGeom prst="rect">
              <a:avLst/>
            </a:prstGeom>
            <a:noFill/>
            <a:ln>
              <a:noFill/>
            </a:ln>
          </p:spPr>
          <p:txBody>
            <a:bodyPr wrap="square" rtlCol="0">
              <a:spAutoFit/>
            </a:bodyPr>
            <a:lstStyle/>
            <a:p>
              <a:pPr lvl="0" algn="ctr"/>
              <a:r>
                <a:rPr lang="zh-CN" altLang="en-US" sz="5500" b="1" dirty="0">
                  <a:solidFill>
                    <a:srgbClr val="DB1421"/>
                  </a:solidFill>
                  <a:cs typeface="+mn-ea"/>
                  <a:sym typeface="+mn-lt"/>
                </a:rPr>
                <a:t>谢谢您的观看</a:t>
              </a:r>
              <a:endParaRPr lang="zh-CN" altLang="en-US" sz="5500" b="1" dirty="0">
                <a:solidFill>
                  <a:srgbClr val="DB1421"/>
                </a:solidFill>
                <a:cs typeface="+mn-ea"/>
                <a:sym typeface="+mn-lt"/>
              </a:endParaRPr>
            </a:p>
          </p:txBody>
        </p:sp>
        <p:sp>
          <p:nvSpPr>
            <p:cNvPr id="27" name="文本框 13"/>
            <p:cNvSpPr txBox="1"/>
            <p:nvPr/>
          </p:nvSpPr>
          <p:spPr>
            <a:xfrm>
              <a:off x="8733" y="4906"/>
              <a:ext cx="6725" cy="1149"/>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500" b="1" i="0" u="none" strike="noStrike" kern="100" cap="none" spc="0" normalizeH="0" baseline="0" noProof="0" dirty="0" smtClean="0">
                  <a:ln>
                    <a:noFill/>
                  </a:ln>
                  <a:solidFill>
                    <a:srgbClr val="DB1421"/>
                  </a:solidFill>
                  <a:effectLst/>
                  <a:uLnTx/>
                  <a:uFillTx/>
                  <a:cs typeface="+mn-ea"/>
                  <a:sym typeface="+mn-lt"/>
                </a:rPr>
                <a:t>再会</a:t>
              </a:r>
              <a:endParaRPr kumimoji="0" lang="zh-CN" altLang="en-US" sz="3500" b="1" i="0" u="none" strike="noStrike" kern="100" cap="none" spc="0" normalizeH="0" baseline="0" noProof="0" dirty="0">
                <a:ln>
                  <a:noFill/>
                </a:ln>
                <a:solidFill>
                  <a:srgbClr val="DB1421"/>
                </a:solidFill>
                <a:effectLst/>
                <a:uLnTx/>
                <a:uFillTx/>
                <a:cs typeface="+mn-ea"/>
                <a:sym typeface="+mn-lt"/>
              </a:endParaRPr>
            </a:p>
          </p:txBody>
        </p:sp>
      </p:grpSp>
      <p:pic>
        <p:nvPicPr>
          <p:cNvPr id="7" name="图片 6"/>
          <p:cNvPicPr>
            <a:picLocks noChangeAspect="1"/>
          </p:cNvPicPr>
          <p:nvPr/>
        </p:nvPicPr>
        <p:blipFill>
          <a:blip r:embed="rId2" cstate="screen">
            <a:duotone>
              <a:prstClr val="black"/>
              <a:srgbClr val="FF0000">
                <a:tint val="45000"/>
                <a:satMod val="400000"/>
              </a:srgbClr>
            </a:duotone>
          </a:blip>
          <a:stretch>
            <a:fillRect/>
          </a:stretch>
        </p:blipFill>
        <p:spPr>
          <a:xfrm>
            <a:off x="4103327" y="4064000"/>
            <a:ext cx="3985346" cy="2658745"/>
          </a:xfrm>
          <a:prstGeom prst="rect">
            <a:avLst/>
          </a:prstGeom>
        </p:spPr>
      </p:pic>
      <p:sp>
        <p:nvSpPr>
          <p:cNvPr id="4" name="文本框 3"/>
          <p:cNvSpPr txBox="1"/>
          <p:nvPr/>
        </p:nvSpPr>
        <p:spPr>
          <a:xfrm>
            <a:off x="8660130" y="6203315"/>
            <a:ext cx="1822450" cy="368300"/>
          </a:xfrm>
          <a:prstGeom prst="rect">
            <a:avLst/>
          </a:prstGeom>
          <a:noFill/>
        </p:spPr>
        <p:txBody>
          <a:bodyPr wrap="none" rtlCol="0" anchor="t">
            <a:spAutoFit/>
          </a:bodyPr>
          <a:p>
            <a:r>
              <a:rPr lang="en-US" altLang="zh-CN" noProof="0" dirty="0">
                <a:ln>
                  <a:noFill/>
                </a:ln>
                <a:solidFill>
                  <a:srgbClr val="000000"/>
                </a:solidFill>
                <a:effectLst/>
                <a:uLnTx/>
                <a:uFillTx/>
                <a:cs typeface="+mn-ea"/>
                <a:sym typeface="+mn-lt"/>
              </a:rPr>
              <a:t>www.92ppt.net</a:t>
            </a:r>
            <a:endParaRPr lang="en-US" altLang="zh-CN" noProof="0" dirty="0">
              <a:ln>
                <a:noFill/>
              </a:ln>
              <a:solidFill>
                <a:srgbClr val="000000"/>
              </a:solidFill>
              <a:effectLst/>
              <a:uLnTx/>
              <a:uFillTx/>
              <a:cs typeface="+mn-ea"/>
              <a:sym typeface="+mn-lt"/>
            </a:endParaRPr>
          </a:p>
        </p:txBody>
      </p:sp>
    </p:spTree>
    <p:custDataLst>
      <p:tags r:id="rId3"/>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2149158" y="573885"/>
            <a:ext cx="7893685" cy="3094030"/>
          </a:xfrm>
          <a:prstGeom prst="rect">
            <a:avLst/>
          </a:prstGeom>
        </p:spPr>
      </p:pic>
      <p:pic>
        <p:nvPicPr>
          <p:cNvPr id="7" name="图片 6"/>
          <p:cNvPicPr>
            <a:picLocks noChangeAspect="1"/>
          </p:cNvPicPr>
          <p:nvPr/>
        </p:nvPicPr>
        <p:blipFill>
          <a:blip r:embed="rId2" cstate="screen">
            <a:duotone>
              <a:prstClr val="black"/>
              <a:srgbClr val="FF0000">
                <a:tint val="45000"/>
                <a:satMod val="400000"/>
              </a:srgbClr>
            </a:duotone>
          </a:blip>
          <a:stretch>
            <a:fillRect/>
          </a:stretch>
        </p:blipFill>
        <p:spPr>
          <a:xfrm>
            <a:off x="4103327" y="4064000"/>
            <a:ext cx="3985346" cy="2658745"/>
          </a:xfrm>
          <a:prstGeom prst="rect">
            <a:avLst/>
          </a:prstGeom>
        </p:spPr>
      </p:pic>
      <p:grpSp>
        <p:nvGrpSpPr>
          <p:cNvPr id="8" name="组合 7"/>
          <p:cNvGrpSpPr/>
          <p:nvPr/>
        </p:nvGrpSpPr>
        <p:grpSpPr>
          <a:xfrm>
            <a:off x="3979228" y="1332230"/>
            <a:ext cx="4233545" cy="1568450"/>
            <a:chOff x="7985" y="4109"/>
            <a:chExt cx="6667" cy="2470"/>
          </a:xfrm>
          <a:noFill/>
        </p:grpSpPr>
        <p:sp>
          <p:nvSpPr>
            <p:cNvPr id="9" name="文本框 8"/>
            <p:cNvSpPr txBox="1"/>
            <p:nvPr/>
          </p:nvSpPr>
          <p:spPr>
            <a:xfrm>
              <a:off x="9920" y="4109"/>
              <a:ext cx="2796" cy="921"/>
            </a:xfrm>
            <a:prstGeom prst="rect">
              <a:avLst/>
            </a:prstGeom>
            <a:grp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DB1421"/>
                  </a:solidFill>
                  <a:effectLst/>
                  <a:uLnTx/>
                  <a:uFillTx/>
                  <a:cs typeface="+mn-ea"/>
                  <a:sym typeface="+mn-lt"/>
                </a:rPr>
                <a:t>第一章</a:t>
              </a:r>
              <a:endParaRPr kumimoji="0" lang="zh-CN" altLang="en-US" sz="3200" b="0" i="0" u="none" strike="noStrike" kern="1200" cap="none" spc="0" normalizeH="0" baseline="0" noProof="0" dirty="0">
                <a:ln>
                  <a:noFill/>
                </a:ln>
                <a:solidFill>
                  <a:srgbClr val="DB1421"/>
                </a:solidFill>
                <a:effectLst/>
                <a:uLnTx/>
                <a:uFillTx/>
                <a:cs typeface="+mn-ea"/>
                <a:sym typeface="+mn-lt"/>
              </a:endParaRPr>
            </a:p>
          </p:txBody>
        </p:sp>
        <p:sp>
          <p:nvSpPr>
            <p:cNvPr id="10" name="文本框 9"/>
            <p:cNvSpPr txBox="1"/>
            <p:nvPr/>
          </p:nvSpPr>
          <p:spPr>
            <a:xfrm>
              <a:off x="7985" y="4980"/>
              <a:ext cx="6667" cy="1599"/>
            </a:xfrm>
            <a:prstGeom prst="rect">
              <a:avLst/>
            </a:prstGeom>
            <a:grp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srgbClr val="DB1421"/>
                  </a:solidFill>
                  <a:effectLst/>
                  <a:uLnTx/>
                  <a:uFillTx/>
                  <a:cs typeface="+mn-ea"/>
                  <a:sym typeface="+mn-lt"/>
                </a:rPr>
                <a:t>选择大学</a:t>
              </a:r>
              <a:endParaRPr kumimoji="0" lang="zh-CN" altLang="en-US" sz="6000" b="0" i="0" u="none" strike="noStrike" kern="1200" cap="none" spc="0" normalizeH="0" baseline="0" noProof="0" dirty="0">
                <a:ln>
                  <a:noFill/>
                </a:ln>
                <a:solidFill>
                  <a:srgbClr val="DB1421"/>
                </a:solidFill>
                <a:effectLst/>
                <a:uLnTx/>
                <a:uFillTx/>
                <a:cs typeface="+mn-ea"/>
                <a:sym typeface="+mn-lt"/>
              </a:endParaRPr>
            </a:p>
          </p:txBody>
        </p:sp>
      </p:grpSp>
    </p:spTree>
    <p:custDataLst>
      <p:tags r:id="rId3"/>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18147" y="1881436"/>
            <a:ext cx="11458575" cy="1527923"/>
            <a:chOff x="-2900997" y="2691765"/>
            <a:chExt cx="11458575" cy="1527923"/>
          </a:xfrm>
        </p:grpSpPr>
        <p:sp>
          <p:nvSpPr>
            <p:cNvPr id="9" name="圆角矩形 8"/>
            <p:cNvSpPr/>
            <p:nvPr/>
          </p:nvSpPr>
          <p:spPr>
            <a:xfrm>
              <a:off x="774065" y="2691765"/>
              <a:ext cx="4056380" cy="492125"/>
            </a:xfrm>
            <a:prstGeom prst="roundRect">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7" name="文本框 36"/>
            <p:cNvSpPr txBox="1"/>
            <p:nvPr/>
          </p:nvSpPr>
          <p:spPr>
            <a:xfrm>
              <a:off x="1242060" y="2749506"/>
              <a:ext cx="3120390"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（一）读透高校录取规则</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38" name="文本框 37"/>
            <p:cNvSpPr txBox="1"/>
            <p:nvPr/>
          </p:nvSpPr>
          <p:spPr>
            <a:xfrm>
              <a:off x="-2900997" y="3296358"/>
              <a:ext cx="11458575" cy="92333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rPr>
                <a:t>有许多考生或家长，在考虑高考志愿填报时，往往把主要经历放在学校的录取分数线上，而忽略了对高校《招生章程》的阅读。其实，要填好志愿，高校的《招生章程》是不可不读的。因为《招生章程》是高校向社会公布有关招生信息的主要渠道之一，其中的内容尤其是“录取规则”，是高校对社会和考生的承诺，高校必须依据招生章程开展招生工作。因此，考生要仔细阅读。</a:t>
              </a:r>
              <a:endPar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sp>
        <p:nvSpPr>
          <p:cNvPr id="49" name="文本框 48"/>
          <p:cNvSpPr txBox="1"/>
          <p:nvPr/>
        </p:nvSpPr>
        <p:spPr>
          <a:xfrm>
            <a:off x="3948841" y="1327766"/>
            <a:ext cx="4161155" cy="4298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200" b="1" i="0" u="none" strike="noStrike" kern="1200" cap="none" spc="0" normalizeH="0" baseline="0" noProof="0" dirty="0">
                <a:ln>
                  <a:noFill/>
                </a:ln>
                <a:solidFill>
                  <a:srgbClr val="DB1421"/>
                </a:solidFill>
                <a:effectLst/>
                <a:uLnTx/>
                <a:uFillTx/>
                <a:cs typeface="+mn-ea"/>
                <a:sym typeface="+mn-lt"/>
              </a:rPr>
              <a:t>一、选择大学需要考虑的因素</a:t>
            </a:r>
            <a:endParaRPr kumimoji="0" lang="zh-CN" altLang="en-US" sz="2200" b="1" i="0" u="none" strike="noStrike" kern="1200" cap="none" spc="0" normalizeH="0" baseline="0" noProof="0" dirty="0">
              <a:ln>
                <a:noFill/>
              </a:ln>
              <a:solidFill>
                <a:srgbClr val="DB1421"/>
              </a:solidFill>
              <a:effectLst/>
              <a:uLnTx/>
              <a:uFillTx/>
              <a:cs typeface="+mn-ea"/>
              <a:sym typeface="+mn-lt"/>
            </a:endParaRPr>
          </a:p>
        </p:txBody>
      </p:sp>
      <p:grpSp>
        <p:nvGrpSpPr>
          <p:cNvPr id="2" name="组合 1"/>
          <p:cNvGrpSpPr/>
          <p:nvPr/>
        </p:nvGrpSpPr>
        <p:grpSpPr>
          <a:xfrm>
            <a:off x="189230" y="3734181"/>
            <a:ext cx="11813540" cy="2181225"/>
            <a:chOff x="5609590" y="2025650"/>
            <a:chExt cx="11813540" cy="2181225"/>
          </a:xfrm>
        </p:grpSpPr>
        <p:sp>
          <p:nvSpPr>
            <p:cNvPr id="41" name="文本框 40"/>
            <p:cNvSpPr txBox="1"/>
            <p:nvPr/>
          </p:nvSpPr>
          <p:spPr>
            <a:xfrm>
              <a:off x="5609590" y="2025650"/>
              <a:ext cx="5925820" cy="32194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kumimoji="0" lang="zh-CN" altLang="en-US" sz="1500" b="0" i="0" u="none" strike="noStrike" kern="1200" cap="none" spc="0" normalizeH="0" baseline="0" noProof="0" dirty="0">
                  <a:ln>
                    <a:noFill/>
                  </a:ln>
                  <a:solidFill>
                    <a:srgbClr val="000000"/>
                  </a:solidFill>
                  <a:effectLst/>
                  <a:uLnTx/>
                  <a:uFillTx/>
                  <a:cs typeface="+mn-ea"/>
                  <a:sym typeface="+mn-lt"/>
                </a:rPr>
                <a:t>平行志愿的低投档比例或“不退档”承诺</a:t>
              </a:r>
              <a:endParaRPr kumimoji="0" lang="zh-CN" altLang="en-US" sz="1500" b="0" i="0" u="none" strike="noStrike" kern="1200" cap="none" spc="0" normalizeH="0" baseline="0" noProof="0" dirty="0">
                <a:ln>
                  <a:noFill/>
                </a:ln>
                <a:solidFill>
                  <a:srgbClr val="000000"/>
                </a:solidFill>
                <a:effectLst/>
                <a:uLnTx/>
                <a:uFillTx/>
                <a:cs typeface="+mn-ea"/>
                <a:sym typeface="+mn-lt"/>
              </a:endParaRPr>
            </a:p>
          </p:txBody>
        </p:sp>
        <p:sp>
          <p:nvSpPr>
            <p:cNvPr id="42" name="文本框 41"/>
            <p:cNvSpPr txBox="1"/>
            <p:nvPr/>
          </p:nvSpPr>
          <p:spPr>
            <a:xfrm>
              <a:off x="5899150" y="2365375"/>
              <a:ext cx="5598160" cy="6813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800" b="0" i="0" u="none" strike="noStrike" kern="1200" cap="none" spc="0" normalizeH="0" baseline="0" noProof="0" dirty="0">
                  <a:ln>
                    <a:noFill/>
                  </a:ln>
                  <a:solidFill>
                    <a:srgbClr val="000000"/>
                  </a:solidFill>
                  <a:effectLst/>
                  <a:uLnTx/>
                  <a:uFillTx/>
                  <a:cs typeface="+mn-ea"/>
                  <a:sym typeface="+mn-lt"/>
                </a:rPr>
                <a:t>阅读高校《招生章程》的“录取规则”里，要明确调档比例。如平行志愿的调档比例，一般都在高校招生计划的105%左右。但也有高校提出只按该校招生计划数的100%调档。非常有用的信息：如投档比例100%,，则意味着零退档，只要愿意服从调剂，身体不受限。这个信息对考生来说是非常重要的信息，因为平行志愿投档后如被退档，则只有等待征求志愿或进入下一批次。</a:t>
              </a:r>
              <a:endParaRPr kumimoji="0" lang="zh-CN" altLang="en-US" sz="800" b="0" i="0" u="none" strike="noStrike" kern="1200" cap="none" spc="0" normalizeH="0" baseline="0" noProof="0" dirty="0">
                <a:ln>
                  <a:noFill/>
                </a:ln>
                <a:solidFill>
                  <a:srgbClr val="000000"/>
                </a:solidFill>
                <a:effectLst/>
                <a:uLnTx/>
                <a:uFillTx/>
                <a:cs typeface="+mn-ea"/>
                <a:sym typeface="+mn-lt"/>
              </a:endParaRPr>
            </a:p>
          </p:txBody>
        </p:sp>
        <p:sp>
          <p:nvSpPr>
            <p:cNvPr id="43" name="文本框 42"/>
            <p:cNvSpPr txBox="1"/>
            <p:nvPr/>
          </p:nvSpPr>
          <p:spPr>
            <a:xfrm>
              <a:off x="5899150" y="3732530"/>
              <a:ext cx="5598160" cy="386080"/>
            </a:xfrm>
            <a:prstGeom prst="rect">
              <a:avLst/>
            </a:prstGeom>
            <a:noFill/>
          </p:spPr>
          <p:txBody>
            <a:bodyPr wrap="square" rtlCol="0">
              <a:spAutoFit/>
            </a:bodyPr>
            <a:lstStyle>
              <a:defPPr>
                <a:defRPr lang="zh-CN"/>
              </a:defPPr>
              <a:lvl1pPr marR="0" lvl="0" indent="0" fontAlgn="auto">
                <a:lnSpc>
                  <a:spcPct val="120000"/>
                </a:lnSpc>
                <a:spcBef>
                  <a:spcPts val="0"/>
                </a:spcBef>
                <a:spcAft>
                  <a:spcPts val="0"/>
                </a:spcAft>
                <a:buClrTx/>
                <a:buSzTx/>
                <a:buFontTx/>
                <a:buNone/>
                <a:defRPr kumimoji="0" sz="800" b="0" i="0" u="none" strike="noStrike" cap="none" spc="0" normalizeH="0" baseline="0">
                  <a:ln>
                    <a:noFill/>
                  </a:ln>
                  <a:solidFill>
                    <a:srgbClr val="000000"/>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lt"/>
                  <a:ea typeface="+mn-ea"/>
                  <a:cs typeface="+mn-ea"/>
                  <a:sym typeface="+mn-lt"/>
                </a:rPr>
                <a:t>对于传统的"顺序志愿"投档录取模式的省份来说，一般高校只有在第一志愿生源不足时，才接收非第一志愿考生，但也有一些高校在生源充足的情况下，接收非第一志愿考生。</a:t>
              </a:r>
              <a:endParaRPr lang="zh-CN" altLang="en-US" dirty="0">
                <a:latin typeface="+mn-lt"/>
                <a:ea typeface="+mn-ea"/>
                <a:cs typeface="+mn-ea"/>
                <a:sym typeface="+mn-lt"/>
              </a:endParaRPr>
            </a:p>
          </p:txBody>
        </p:sp>
        <p:sp>
          <p:nvSpPr>
            <p:cNvPr id="44" name="文本框 43"/>
            <p:cNvSpPr txBox="1"/>
            <p:nvPr/>
          </p:nvSpPr>
          <p:spPr>
            <a:xfrm>
              <a:off x="11786870" y="2340636"/>
              <a:ext cx="5598160" cy="386080"/>
            </a:xfrm>
            <a:prstGeom prst="rect">
              <a:avLst/>
            </a:prstGeom>
            <a:noFill/>
          </p:spPr>
          <p:txBody>
            <a:bodyPr wrap="square" rtlCol="0">
              <a:spAutoFit/>
            </a:bodyPr>
            <a:lstStyle>
              <a:defPPr>
                <a:defRPr lang="zh-CN"/>
              </a:defPPr>
              <a:lvl1pPr marR="0" lvl="0" indent="0" fontAlgn="auto">
                <a:lnSpc>
                  <a:spcPct val="120000"/>
                </a:lnSpc>
                <a:spcBef>
                  <a:spcPts val="0"/>
                </a:spcBef>
                <a:spcAft>
                  <a:spcPts val="0"/>
                </a:spcAft>
                <a:buClrTx/>
                <a:buSzTx/>
                <a:buFontTx/>
                <a:buNone/>
                <a:defRPr kumimoji="0" sz="800" b="0" i="0" u="none" strike="noStrike" cap="none" spc="0" normalizeH="0" baseline="0">
                  <a:ln>
                    <a:noFill/>
                  </a:ln>
                  <a:solidFill>
                    <a:srgbClr val="000000"/>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lt"/>
                  <a:ea typeface="+mn-ea"/>
                  <a:cs typeface="+mn-ea"/>
                  <a:sym typeface="+mn-lt"/>
                </a:rPr>
                <a:t>当然，"录取规则"里，更多的是一些限制性要求。有关限制性要求，多是针对部分专业或部分身体受限考生。但也有一些院校提出了"超宽"限制要求，也就是限制面比较大。</a:t>
              </a:r>
              <a:endParaRPr lang="zh-CN" altLang="en-US" dirty="0">
                <a:latin typeface="+mn-lt"/>
                <a:ea typeface="+mn-ea"/>
                <a:cs typeface="+mn-ea"/>
                <a:sym typeface="+mn-lt"/>
              </a:endParaRPr>
            </a:p>
          </p:txBody>
        </p:sp>
        <p:sp>
          <p:nvSpPr>
            <p:cNvPr id="45" name="文本框 44"/>
            <p:cNvSpPr txBox="1"/>
            <p:nvPr/>
          </p:nvSpPr>
          <p:spPr>
            <a:xfrm>
              <a:off x="11786870" y="3693795"/>
              <a:ext cx="5598160" cy="386080"/>
            </a:xfrm>
            <a:prstGeom prst="rect">
              <a:avLst/>
            </a:prstGeom>
            <a:noFill/>
          </p:spPr>
          <p:txBody>
            <a:bodyPr wrap="square" rtlCol="0">
              <a:spAutoFit/>
            </a:bodyPr>
            <a:lstStyle>
              <a:defPPr>
                <a:defRPr lang="zh-CN"/>
              </a:defPPr>
              <a:lvl1pPr marR="0" lvl="0" indent="0" fontAlgn="auto">
                <a:lnSpc>
                  <a:spcPct val="120000"/>
                </a:lnSpc>
                <a:spcBef>
                  <a:spcPts val="0"/>
                </a:spcBef>
                <a:spcAft>
                  <a:spcPts val="0"/>
                </a:spcAft>
                <a:buClrTx/>
                <a:buSzTx/>
                <a:buFontTx/>
                <a:buNone/>
                <a:defRPr kumimoji="0" sz="800" b="0" i="0" u="none" strike="noStrike" cap="none" spc="0" normalizeH="0" baseline="0">
                  <a:ln>
                    <a:noFill/>
                  </a:ln>
                  <a:solidFill>
                    <a:srgbClr val="000000"/>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latin typeface="+mn-lt"/>
                  <a:ea typeface="+mn-ea"/>
                  <a:cs typeface="+mn-ea"/>
                  <a:sym typeface="+mn-lt"/>
                </a:rPr>
                <a:t>除医学类本科专业为五年外，一般本科专业为四年，但却有不少非医学本科专业"不四"。一些院校在《招生章程》里会有特别说明，或在《招生计划》会有备注。如学制一般5年的专业有建筑学、城市规划、景观建筑设计等。</a:t>
              </a:r>
              <a:endParaRPr lang="zh-CN" altLang="en-US" dirty="0">
                <a:latin typeface="+mn-lt"/>
                <a:ea typeface="+mn-ea"/>
                <a:cs typeface="+mn-ea"/>
                <a:sym typeface="+mn-lt"/>
              </a:endParaRPr>
            </a:p>
          </p:txBody>
        </p:sp>
        <p:sp>
          <p:nvSpPr>
            <p:cNvPr id="46" name="文本框 45"/>
            <p:cNvSpPr txBox="1"/>
            <p:nvPr/>
          </p:nvSpPr>
          <p:spPr>
            <a:xfrm>
              <a:off x="5609590" y="3376295"/>
              <a:ext cx="5925820" cy="32194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kumimoji="0" lang="zh-CN" altLang="en-US" sz="1500" b="0" i="0" u="none" strike="noStrike" kern="1200" cap="none" spc="0" normalizeH="0" baseline="0" noProof="0" dirty="0">
                  <a:ln>
                    <a:noFill/>
                  </a:ln>
                  <a:solidFill>
                    <a:srgbClr val="000000"/>
                  </a:solidFill>
                  <a:effectLst/>
                  <a:uLnTx/>
                  <a:uFillTx/>
                  <a:cs typeface="+mn-ea"/>
                  <a:sym typeface="+mn-lt"/>
                </a:rPr>
                <a:t>梯度志愿第一志愿录取满额，也录取非第一志愿考生</a:t>
              </a:r>
              <a:endParaRPr kumimoji="0" lang="zh-CN" altLang="en-US" sz="1500" b="0" i="0" u="none" strike="noStrike" kern="1200" cap="none" spc="0" normalizeH="0" baseline="0" noProof="0" dirty="0">
                <a:ln>
                  <a:noFill/>
                </a:ln>
                <a:solidFill>
                  <a:srgbClr val="000000"/>
                </a:solidFill>
                <a:effectLst/>
                <a:uLnTx/>
                <a:uFillTx/>
                <a:cs typeface="+mn-ea"/>
                <a:sym typeface="+mn-lt"/>
              </a:endParaRPr>
            </a:p>
          </p:txBody>
        </p:sp>
        <p:sp>
          <p:nvSpPr>
            <p:cNvPr id="47" name="文本框 46"/>
            <p:cNvSpPr txBox="1"/>
            <p:nvPr/>
          </p:nvSpPr>
          <p:spPr>
            <a:xfrm>
              <a:off x="11497310" y="2029486"/>
              <a:ext cx="5925820" cy="32194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kumimoji="0" lang="zh-CN" altLang="en-US" sz="1500" b="0" i="0" u="none" strike="noStrike" kern="1200" cap="none" spc="0" normalizeH="0" baseline="0" noProof="0" dirty="0">
                  <a:ln>
                    <a:noFill/>
                  </a:ln>
                  <a:solidFill>
                    <a:srgbClr val="000000"/>
                  </a:solidFill>
                  <a:effectLst/>
                  <a:uLnTx/>
                  <a:uFillTx/>
                  <a:cs typeface="+mn-ea"/>
                  <a:sym typeface="+mn-lt"/>
                </a:rPr>
                <a:t>录取条件或要求</a:t>
              </a:r>
              <a:endParaRPr kumimoji="0" lang="zh-CN" altLang="en-US" sz="1500" b="0" i="0" u="none" strike="noStrike" kern="1200" cap="none" spc="0" normalizeH="0" baseline="0" noProof="0" dirty="0">
                <a:ln>
                  <a:noFill/>
                </a:ln>
                <a:solidFill>
                  <a:srgbClr val="000000"/>
                </a:solidFill>
                <a:effectLst/>
                <a:uLnTx/>
                <a:uFillTx/>
                <a:cs typeface="+mn-ea"/>
                <a:sym typeface="+mn-lt"/>
              </a:endParaRPr>
            </a:p>
          </p:txBody>
        </p:sp>
        <p:sp>
          <p:nvSpPr>
            <p:cNvPr id="48" name="文本框 47"/>
            <p:cNvSpPr txBox="1"/>
            <p:nvPr/>
          </p:nvSpPr>
          <p:spPr>
            <a:xfrm>
              <a:off x="11497310" y="3376295"/>
              <a:ext cx="5925820" cy="32194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kumimoji="0" lang="zh-CN" altLang="en-US" sz="1500" b="0" i="0" u="none" strike="noStrike" kern="1200" cap="none" spc="0" normalizeH="0" baseline="0" noProof="0" dirty="0">
                  <a:ln>
                    <a:noFill/>
                  </a:ln>
                  <a:solidFill>
                    <a:srgbClr val="000000"/>
                  </a:solidFill>
                  <a:effectLst/>
                  <a:uLnTx/>
                  <a:uFillTx/>
                  <a:cs typeface="+mn-ea"/>
                  <a:sym typeface="+mn-lt"/>
                </a:rPr>
                <a:t>专业学制的"不三不四"</a:t>
              </a:r>
              <a:endParaRPr kumimoji="0" lang="zh-CN" altLang="en-US" sz="1500" b="0" i="0" u="none" strike="noStrike" kern="1200" cap="none" spc="0" normalizeH="0" baseline="0" noProof="0" dirty="0">
                <a:ln>
                  <a:noFill/>
                </a:ln>
                <a:solidFill>
                  <a:srgbClr val="000000"/>
                </a:solidFill>
                <a:effectLst/>
                <a:uLnTx/>
                <a:uFillTx/>
                <a:cs typeface="+mn-ea"/>
                <a:sym typeface="+mn-lt"/>
              </a:endParaRPr>
            </a:p>
          </p:txBody>
        </p:sp>
        <p:cxnSp>
          <p:nvCxnSpPr>
            <p:cNvPr id="3" name="直接连接符 2"/>
            <p:cNvCxnSpPr/>
            <p:nvPr/>
          </p:nvCxnSpPr>
          <p:spPr>
            <a:xfrm>
              <a:off x="5899785" y="3200400"/>
              <a:ext cx="54895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899785" y="4199890"/>
              <a:ext cx="54895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1787505" y="3197828"/>
              <a:ext cx="54895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1787505" y="4206875"/>
              <a:ext cx="54895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4098606" y="273735"/>
            <a:ext cx="3645854" cy="636742"/>
            <a:chOff x="4098606" y="544811"/>
            <a:chExt cx="3645854" cy="636742"/>
          </a:xfrm>
        </p:grpSpPr>
        <p:sp>
          <p:nvSpPr>
            <p:cNvPr id="21" name="文本框 20"/>
            <p:cNvSpPr txBox="1"/>
            <p:nvPr/>
          </p:nvSpPr>
          <p:spPr>
            <a:xfrm>
              <a:off x="4550410" y="562610"/>
              <a:ext cx="3194050"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a:ln>
                    <a:noFill/>
                  </a:ln>
                  <a:solidFill>
                    <a:srgbClr val="DB1421"/>
                  </a:solidFill>
                  <a:effectLst/>
                  <a:uLnTx/>
                  <a:uFillTx/>
                  <a:cs typeface="+mn-ea"/>
                  <a:sym typeface="+mn-lt"/>
                </a:rPr>
                <a:t>第一章 选择大学</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24" name="组合 23"/>
            <p:cNvGrpSpPr/>
            <p:nvPr/>
          </p:nvGrpSpPr>
          <p:grpSpPr>
            <a:xfrm>
              <a:off x="4098606" y="544811"/>
              <a:ext cx="3601087" cy="236081"/>
              <a:chOff x="4883023" y="420727"/>
              <a:chExt cx="3601087" cy="236081"/>
            </a:xfrm>
          </p:grpSpPr>
          <p:sp>
            <p:nvSpPr>
              <p:cNvPr id="25"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7" name="组合 26"/>
            <p:cNvGrpSpPr/>
            <p:nvPr/>
          </p:nvGrpSpPr>
          <p:grpSpPr>
            <a:xfrm>
              <a:off x="4412740" y="945675"/>
              <a:ext cx="3145210" cy="235878"/>
              <a:chOff x="3707890" y="945675"/>
              <a:chExt cx="3145210" cy="235878"/>
            </a:xfrm>
          </p:grpSpPr>
          <p:sp>
            <p:nvSpPr>
              <p:cNvPr id="28"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29"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1" name="组合 30"/>
              <p:cNvGrpSpPr/>
              <p:nvPr/>
            </p:nvGrpSpPr>
            <p:grpSpPr>
              <a:xfrm>
                <a:off x="6648008" y="1135834"/>
                <a:ext cx="205092" cy="45719"/>
                <a:chOff x="6648008" y="1135834"/>
                <a:chExt cx="205092" cy="45719"/>
              </a:xfrm>
            </p:grpSpPr>
            <p:sp>
              <p:nvSpPr>
                <p:cNvPr id="32" name="矩形 31"/>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4011295" y="1328239"/>
            <a:ext cx="4056380" cy="492125"/>
          </a:xfrm>
          <a:prstGeom prst="roundRect">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文本框 14"/>
          <p:cNvSpPr txBox="1"/>
          <p:nvPr/>
        </p:nvSpPr>
        <p:spPr>
          <a:xfrm>
            <a:off x="4912360" y="1405709"/>
            <a:ext cx="2254250"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（二）摸清学校底细</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38" name="文本框 37"/>
          <p:cNvSpPr txBox="1"/>
          <p:nvPr/>
        </p:nvSpPr>
        <p:spPr>
          <a:xfrm>
            <a:off x="2052320" y="1967050"/>
            <a:ext cx="8190230" cy="61369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rPr>
              <a:t>报考大学，请先看清楚具体专业和合并情况，不能够单单看学校的简介，很多高校出于招生的需要，刻意隐瞒了一些事实。如果报考之前不慎重，等去了再后悔，实在令人惋惜。</a:t>
            </a:r>
            <a:endPar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nvGrpSpPr>
          <p:cNvPr id="4" name="组合 3"/>
          <p:cNvGrpSpPr/>
          <p:nvPr/>
        </p:nvGrpSpPr>
        <p:grpSpPr>
          <a:xfrm>
            <a:off x="1082358" y="2954655"/>
            <a:ext cx="10027285" cy="3319780"/>
            <a:chOff x="789940" y="2954655"/>
            <a:chExt cx="10027285" cy="3319780"/>
          </a:xfrm>
        </p:grpSpPr>
        <p:grpSp>
          <p:nvGrpSpPr>
            <p:cNvPr id="22" name="组合 21"/>
            <p:cNvGrpSpPr/>
            <p:nvPr/>
          </p:nvGrpSpPr>
          <p:grpSpPr>
            <a:xfrm>
              <a:off x="7893685" y="2954655"/>
              <a:ext cx="2923540" cy="3319780"/>
              <a:chOff x="6673" y="4293"/>
              <a:chExt cx="4604" cy="5468"/>
            </a:xfrm>
          </p:grpSpPr>
          <p:sp>
            <p:nvSpPr>
              <p:cNvPr id="26" name="矩形 25"/>
              <p:cNvSpPr/>
              <p:nvPr/>
            </p:nvSpPr>
            <p:spPr>
              <a:xfrm>
                <a:off x="6673" y="4293"/>
                <a:ext cx="4605" cy="1055"/>
              </a:xfrm>
              <a:prstGeom prst="rect">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1" name="矩形 30"/>
              <p:cNvSpPr/>
              <p:nvPr/>
            </p:nvSpPr>
            <p:spPr>
              <a:xfrm>
                <a:off x="6674" y="4293"/>
                <a:ext cx="4603" cy="5468"/>
              </a:xfrm>
              <a:prstGeom prst="rect">
                <a:avLst/>
              </a:prstGeom>
              <a:noFill/>
              <a:ln w="28575">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20" name="组合 19"/>
            <p:cNvGrpSpPr/>
            <p:nvPr/>
          </p:nvGrpSpPr>
          <p:grpSpPr>
            <a:xfrm>
              <a:off x="4237355" y="2954655"/>
              <a:ext cx="2923540" cy="3319780"/>
              <a:chOff x="6673" y="4293"/>
              <a:chExt cx="4604" cy="5468"/>
            </a:xfrm>
          </p:grpSpPr>
          <p:sp>
            <p:nvSpPr>
              <p:cNvPr id="11" name="矩形 10"/>
              <p:cNvSpPr/>
              <p:nvPr/>
            </p:nvSpPr>
            <p:spPr>
              <a:xfrm>
                <a:off x="6673" y="4293"/>
                <a:ext cx="4605" cy="1055"/>
              </a:xfrm>
              <a:prstGeom prst="rect">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6" name="矩形 15"/>
              <p:cNvSpPr/>
              <p:nvPr/>
            </p:nvSpPr>
            <p:spPr>
              <a:xfrm>
                <a:off x="6674" y="4293"/>
                <a:ext cx="4603" cy="5468"/>
              </a:xfrm>
              <a:prstGeom prst="rect">
                <a:avLst/>
              </a:prstGeom>
              <a:noFill/>
              <a:ln w="28575">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7" name="组合 6"/>
            <p:cNvGrpSpPr/>
            <p:nvPr/>
          </p:nvGrpSpPr>
          <p:grpSpPr>
            <a:xfrm>
              <a:off x="789940" y="2954655"/>
              <a:ext cx="2923540" cy="3319780"/>
              <a:chOff x="1244" y="4293"/>
              <a:chExt cx="4604" cy="5468"/>
            </a:xfrm>
          </p:grpSpPr>
          <p:sp>
            <p:nvSpPr>
              <p:cNvPr id="6" name="矩形 5"/>
              <p:cNvSpPr/>
              <p:nvPr/>
            </p:nvSpPr>
            <p:spPr>
              <a:xfrm>
                <a:off x="1244" y="4293"/>
                <a:ext cx="4605" cy="1055"/>
              </a:xfrm>
              <a:prstGeom prst="rect">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7" name="矩形 16"/>
              <p:cNvSpPr/>
              <p:nvPr/>
            </p:nvSpPr>
            <p:spPr>
              <a:xfrm>
                <a:off x="1245" y="4293"/>
                <a:ext cx="4603" cy="5468"/>
              </a:xfrm>
              <a:prstGeom prst="rect">
                <a:avLst/>
              </a:prstGeom>
              <a:noFill/>
              <a:ln w="28575">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23" name="文本框 22"/>
            <p:cNvSpPr txBox="1"/>
            <p:nvPr/>
          </p:nvSpPr>
          <p:spPr>
            <a:xfrm>
              <a:off x="1358265" y="3049270"/>
              <a:ext cx="1788160"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cs typeface="+mn-ea"/>
                  <a:sym typeface="+mn-lt"/>
                </a:rPr>
                <a:t>“985”高校</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4" name="文本框 23"/>
            <p:cNvSpPr txBox="1"/>
            <p:nvPr/>
          </p:nvSpPr>
          <p:spPr>
            <a:xfrm>
              <a:off x="4572635" y="3049270"/>
              <a:ext cx="2254250"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cs typeface="+mn-ea"/>
                  <a:sym typeface="+mn-lt"/>
                </a:rPr>
                <a:t>211工程”高校</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5" name="文本框 24"/>
            <p:cNvSpPr txBox="1"/>
            <p:nvPr/>
          </p:nvSpPr>
          <p:spPr>
            <a:xfrm>
              <a:off x="8227695" y="3049270"/>
              <a:ext cx="2254250"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FFFFFF"/>
                  </a:solidFill>
                  <a:effectLst/>
                  <a:uLnTx/>
                  <a:uFillTx/>
                  <a:cs typeface="+mn-ea"/>
                  <a:sym typeface="+mn-lt"/>
                </a:rPr>
                <a:t>双一流大学</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8" name="文本框 27"/>
            <p:cNvSpPr txBox="1"/>
            <p:nvPr/>
          </p:nvSpPr>
          <p:spPr>
            <a:xfrm>
              <a:off x="1009015" y="3623945"/>
              <a:ext cx="2331085" cy="172169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rPr>
                <a:t>“985”大学应该说是重点中的重点，国家竭尽全力扶持这些高校，无论从财力还是从人力上都给予了最大的支持。考入这样的高校，会“身价”倍增，也会前途无量。</a:t>
              </a:r>
              <a:endPar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29" name="文本框 28"/>
            <p:cNvSpPr txBox="1"/>
            <p:nvPr/>
          </p:nvSpPr>
          <p:spPr>
            <a:xfrm>
              <a:off x="4414520" y="3623945"/>
              <a:ext cx="2498725" cy="252285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rPr>
                <a:t>“211工程”大学应该算是上是大家眼中认可最早的重点大学了。这种高度认可也对高校的发展带来了无限的契机，同时也给学生无限的可能。一般来说，“985”和“211”工程院校都是在本科提前批或者是第一批录取，分数比较高，有实力的同学可以重点考虑。</a:t>
              </a:r>
              <a:endPar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endParaRPr>
            </a:p>
            <a:p>
              <a:pPr marL="0" marR="0" lvl="0" indent="0" algn="l" defTabSz="914400" rtl="0" eaLnBrk="1" fontAlgn="auto" latinLnBrk="0" hangingPunct="1">
                <a:lnSpc>
                  <a:spcPct val="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800" b="0" i="0" u="none" strike="noStrike" kern="1200" cap="none" spc="0" normalizeH="0" baseline="0" noProof="0" dirty="0">
                  <a:ln>
                    <a:noFill/>
                  </a:ln>
                  <a:solidFill>
                    <a:srgbClr val="000000">
                      <a:lumMod val="65000"/>
                      <a:lumOff val="35000"/>
                    </a:srgbClr>
                  </a:solidFill>
                  <a:effectLst/>
                  <a:uLnTx/>
                  <a:uFillTx/>
                  <a:cs typeface="+mn-ea"/>
                  <a:sym typeface="+mn-lt"/>
                </a:rPr>
                <a:t>报考建议：如果要报考一个最好的中国高校，可以“985”顺序来报考，如果分数不够这些学校，可以考虑非“985”和“211”高校，同时考虑学校所在地城市。</a:t>
              </a:r>
              <a:endParaRPr kumimoji="0" lang="zh-CN" altLang="en-US" sz="8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30" name="文本框 29"/>
            <p:cNvSpPr txBox="1"/>
            <p:nvPr/>
          </p:nvSpPr>
          <p:spPr>
            <a:xfrm>
              <a:off x="8067675" y="3623945"/>
              <a:ext cx="2432050" cy="193802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rPr>
                <a:t>双一流”是指世界一流大学和一流学科建设，其中，一流大学建设高校42所(A类36所、B类6所)，一流学科建设高校95所。启动实施“双一流”建设，是中国大学冲刺国际前列、打造顶尖学府的“冲锋号”。目前985、211工程等重点建设项目已经统筹为“双一流建设”。有实力的考生对双一流高校可重点关注。</a:t>
              </a:r>
              <a:endPar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sp>
        <p:nvSpPr>
          <p:cNvPr id="27" name="文本框 26"/>
          <p:cNvSpPr txBox="1"/>
          <p:nvPr/>
        </p:nvSpPr>
        <p:spPr>
          <a:xfrm>
            <a:off x="4550410" y="284806"/>
            <a:ext cx="3194050"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a:ln>
                  <a:noFill/>
                </a:ln>
                <a:solidFill>
                  <a:srgbClr val="DB1421"/>
                </a:solidFill>
                <a:effectLst/>
                <a:uLnTx/>
                <a:uFillTx/>
                <a:cs typeface="+mn-ea"/>
                <a:sym typeface="+mn-lt"/>
              </a:rPr>
              <a:t>第一章 选择大学</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32" name="组合 31"/>
          <p:cNvGrpSpPr/>
          <p:nvPr/>
        </p:nvGrpSpPr>
        <p:grpSpPr>
          <a:xfrm>
            <a:off x="4098606" y="267007"/>
            <a:ext cx="3601087" cy="236081"/>
            <a:chOff x="4883023" y="420727"/>
            <a:chExt cx="3601087" cy="236081"/>
          </a:xfrm>
        </p:grpSpPr>
        <p:sp>
          <p:nvSpPr>
            <p:cNvPr id="33"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5" name="组合 34"/>
          <p:cNvGrpSpPr/>
          <p:nvPr/>
        </p:nvGrpSpPr>
        <p:grpSpPr>
          <a:xfrm>
            <a:off x="4412740" y="667871"/>
            <a:ext cx="3145210" cy="235878"/>
            <a:chOff x="3707890" y="945675"/>
            <a:chExt cx="3145210" cy="235878"/>
          </a:xfrm>
        </p:grpSpPr>
        <p:sp>
          <p:nvSpPr>
            <p:cNvPr id="36"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37"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6648008" y="1135834"/>
              <a:ext cx="205092" cy="45719"/>
              <a:chOff x="6648008" y="1135834"/>
              <a:chExt cx="205092" cy="45719"/>
            </a:xfrm>
          </p:grpSpPr>
          <p:sp>
            <p:nvSpPr>
              <p:cNvPr id="41" name="矩形 40"/>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1194311" y="2358390"/>
            <a:ext cx="4056380" cy="492125"/>
          </a:xfrm>
          <a:prstGeom prst="roundRect">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文本框 14"/>
          <p:cNvSpPr txBox="1"/>
          <p:nvPr/>
        </p:nvSpPr>
        <p:spPr>
          <a:xfrm>
            <a:off x="1208869" y="2425065"/>
            <a:ext cx="4027265"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（三）参考全国大学的国家重点学科　</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4" name="文本框 3"/>
          <p:cNvSpPr txBox="1"/>
          <p:nvPr/>
        </p:nvSpPr>
        <p:spPr>
          <a:xfrm>
            <a:off x="1206376" y="2918460"/>
            <a:ext cx="4044315" cy="23083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rPr>
              <a:t>需要明确指出的是全国大学一级学科排名和国家重点学科的分布情况对报考研究生作用非常大，只需“对号入座”就可以了，而对于高考生就不完全如此了，由于全国大学一级学科排名和国家重点学科是根据研究生学科、专业目录进行的，而本科生的专业目录与研究生学科、专业目录相比有较大的不同，不是一一对应的关系，故而不能简单地完全“对号入座”，但也不是说完全没有"对号入座"的，具有非常高的参考可用价值是无疑的。</a:t>
            </a:r>
            <a:endPar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nvGrpSpPr>
          <p:cNvPr id="5" name="组合 4"/>
          <p:cNvGrpSpPr/>
          <p:nvPr/>
        </p:nvGrpSpPr>
        <p:grpSpPr>
          <a:xfrm>
            <a:off x="6848082" y="2358390"/>
            <a:ext cx="4056380" cy="492125"/>
            <a:chOff x="694690" y="4427855"/>
            <a:chExt cx="4056380" cy="492125"/>
          </a:xfrm>
        </p:grpSpPr>
        <p:sp>
          <p:nvSpPr>
            <p:cNvPr id="11" name="圆角矩形 10"/>
            <p:cNvSpPr/>
            <p:nvPr/>
          </p:nvSpPr>
          <p:spPr>
            <a:xfrm>
              <a:off x="694690" y="4427855"/>
              <a:ext cx="4056380" cy="492125"/>
            </a:xfrm>
            <a:prstGeom prst="roundRect">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6" name="文本框 5"/>
            <p:cNvSpPr txBox="1"/>
            <p:nvPr/>
          </p:nvSpPr>
          <p:spPr>
            <a:xfrm>
              <a:off x="709248" y="4493260"/>
              <a:ext cx="4027265"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（四）理性参考各类“大学排行榜”</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sp>
        <p:nvSpPr>
          <p:cNvPr id="7" name="文本框 6"/>
          <p:cNvSpPr txBox="1"/>
          <p:nvPr/>
        </p:nvSpPr>
        <p:spPr>
          <a:xfrm>
            <a:off x="6791255" y="2915920"/>
            <a:ext cx="4098650" cy="175432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rPr>
              <a:t>各种“大学排名榜”的出现，是一种社会进步的表现。尽管目前国内关于高校的排名榜很多，排名的依据和参照因素不尽相同，调查的范围大小不一，因此有些“大学排名榜”不免失之科学和客观。对高考考生来说，如果能够正确看待各种排行榜和理解它们的意义，对于填报志愿也有很大的帮助。</a:t>
            </a:r>
            <a:endParaRPr kumimoji="0" lang="zh-CN" altLang="en-US" sz="12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13" name="文本框 12"/>
          <p:cNvSpPr txBox="1"/>
          <p:nvPr/>
        </p:nvSpPr>
        <p:spPr>
          <a:xfrm>
            <a:off x="4550410" y="290288"/>
            <a:ext cx="3194050"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a:ln>
                  <a:noFill/>
                </a:ln>
                <a:solidFill>
                  <a:srgbClr val="DB1421"/>
                </a:solidFill>
                <a:effectLst/>
                <a:uLnTx/>
                <a:uFillTx/>
                <a:cs typeface="+mn-ea"/>
                <a:sym typeface="+mn-lt"/>
              </a:rPr>
              <a:t>第一章 选择大学</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14" name="组合 13"/>
          <p:cNvGrpSpPr/>
          <p:nvPr/>
        </p:nvGrpSpPr>
        <p:grpSpPr>
          <a:xfrm>
            <a:off x="4098606" y="272489"/>
            <a:ext cx="3601087" cy="236081"/>
            <a:chOff x="4883023" y="420727"/>
            <a:chExt cx="3601087" cy="236081"/>
          </a:xfrm>
        </p:grpSpPr>
        <p:sp>
          <p:nvSpPr>
            <p:cNvPr id="16"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4412740" y="673353"/>
            <a:ext cx="3145210" cy="235878"/>
            <a:chOff x="3707890" y="945675"/>
            <a:chExt cx="3145210" cy="235878"/>
          </a:xfrm>
        </p:grpSpPr>
        <p:sp>
          <p:nvSpPr>
            <p:cNvPr id="20"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22"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p:cNvGrpSpPr/>
            <p:nvPr/>
          </p:nvGrpSpPr>
          <p:grpSpPr>
            <a:xfrm>
              <a:off x="6648008" y="1135834"/>
              <a:ext cx="205092" cy="45719"/>
              <a:chOff x="6648008" y="1135834"/>
              <a:chExt cx="205092" cy="45719"/>
            </a:xfrm>
          </p:grpSpPr>
          <p:sp>
            <p:nvSpPr>
              <p:cNvPr id="25" name="矩形 24"/>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8" name="图片 7"/>
          <p:cNvPicPr>
            <a:picLocks noChangeAspect="1"/>
          </p:cNvPicPr>
          <p:nvPr/>
        </p:nvPicPr>
        <p:blipFill>
          <a:blip r:embed="rId1" cstate="screen"/>
          <a:stretch>
            <a:fillRect/>
          </a:stretch>
        </p:blipFill>
        <p:spPr>
          <a:xfrm>
            <a:off x="7512231" y="5005632"/>
            <a:ext cx="3077893" cy="1506885"/>
          </a:xfrm>
          <a:prstGeom prst="rect">
            <a:avLst/>
          </a:prstGeom>
        </p:spPr>
      </p:pic>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288437" y="2337589"/>
            <a:ext cx="1909460" cy="3525625"/>
          </a:xfrm>
          <a:prstGeom prst="ellipse">
            <a:avLst/>
          </a:pr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a:off x="5288437" y="2592373"/>
            <a:ext cx="4572000" cy="424206"/>
          </a:xfrm>
          <a:prstGeom prst="roundRect">
            <a:avLst/>
          </a:prstGeom>
          <a:noFill/>
          <a:ln w="28575">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圆角矩形 29"/>
          <p:cNvSpPr/>
          <p:nvPr/>
        </p:nvSpPr>
        <p:spPr>
          <a:xfrm>
            <a:off x="5288437" y="3255520"/>
            <a:ext cx="4572000" cy="424206"/>
          </a:xfrm>
          <a:prstGeom prst="roundRect">
            <a:avLst/>
          </a:prstGeom>
          <a:noFill/>
          <a:ln w="28575">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30"/>
          <p:cNvSpPr/>
          <p:nvPr/>
        </p:nvSpPr>
        <p:spPr>
          <a:xfrm>
            <a:off x="5288437" y="3932500"/>
            <a:ext cx="4572000" cy="424206"/>
          </a:xfrm>
          <a:prstGeom prst="roundRect">
            <a:avLst/>
          </a:prstGeom>
          <a:noFill/>
          <a:ln w="28575">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圆角矩形 31"/>
          <p:cNvSpPr/>
          <p:nvPr/>
        </p:nvSpPr>
        <p:spPr>
          <a:xfrm>
            <a:off x="5288437" y="4630222"/>
            <a:ext cx="4572000" cy="424206"/>
          </a:xfrm>
          <a:prstGeom prst="roundRect">
            <a:avLst/>
          </a:prstGeom>
          <a:noFill/>
          <a:ln w="28575">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圆角矩形 32"/>
          <p:cNvSpPr/>
          <p:nvPr/>
        </p:nvSpPr>
        <p:spPr>
          <a:xfrm>
            <a:off x="5288437" y="5321317"/>
            <a:ext cx="4572000" cy="424206"/>
          </a:xfrm>
          <a:prstGeom prst="roundRect">
            <a:avLst/>
          </a:prstGeom>
          <a:noFill/>
          <a:ln w="28575">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文本框 48"/>
          <p:cNvSpPr txBox="1"/>
          <p:nvPr/>
        </p:nvSpPr>
        <p:spPr>
          <a:xfrm>
            <a:off x="3976370" y="1086642"/>
            <a:ext cx="4239260" cy="4298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200" b="1" i="0" u="none" strike="noStrike" kern="1200" cap="none" spc="0" normalizeH="0" baseline="0" noProof="0" dirty="0">
                <a:ln>
                  <a:noFill/>
                </a:ln>
                <a:solidFill>
                  <a:srgbClr val="DB1421"/>
                </a:solidFill>
                <a:effectLst/>
                <a:uLnTx/>
                <a:uFillTx/>
                <a:cs typeface="+mn-ea"/>
                <a:sym typeface="+mn-lt"/>
              </a:rPr>
              <a:t>二、选择适合自己的大学</a:t>
            </a:r>
            <a:endParaRPr kumimoji="0" lang="zh-CN" altLang="en-US" sz="2200" b="1" i="0" u="none" strike="noStrike" kern="1200" cap="none" spc="0" normalizeH="0" baseline="0" noProof="0" dirty="0">
              <a:ln>
                <a:noFill/>
              </a:ln>
              <a:solidFill>
                <a:srgbClr val="DB1421"/>
              </a:solidFill>
              <a:effectLst/>
              <a:uLnTx/>
              <a:uFillTx/>
              <a:cs typeface="+mn-ea"/>
              <a:sym typeface="+mn-lt"/>
            </a:endParaRPr>
          </a:p>
        </p:txBody>
      </p:sp>
      <p:sp>
        <p:nvSpPr>
          <p:cNvPr id="37" name="文本框 36"/>
          <p:cNvSpPr txBox="1"/>
          <p:nvPr/>
        </p:nvSpPr>
        <p:spPr>
          <a:xfrm>
            <a:off x="4320857" y="1676006"/>
            <a:ext cx="3653155"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lumMod val="65000"/>
                    <a:lumOff val="35000"/>
                  </a:srgbClr>
                </a:solidFill>
                <a:effectLst/>
                <a:uLnTx/>
                <a:uFillTx/>
                <a:cs typeface="+mn-ea"/>
                <a:sym typeface="+mn-lt"/>
              </a:rPr>
              <a:t>（一）考生如何选择心仪的大学</a:t>
            </a:r>
            <a:endParaRPr kumimoji="0" lang="zh-CN" altLang="en-US" sz="18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pic>
        <p:nvPicPr>
          <p:cNvPr id="23" name="图片 22"/>
          <p:cNvPicPr>
            <a:picLocks noChangeAspect="1"/>
          </p:cNvPicPr>
          <p:nvPr/>
        </p:nvPicPr>
        <p:blipFill>
          <a:blip r:embed="rId1" cstate="screen"/>
          <a:stretch>
            <a:fillRect/>
          </a:stretch>
        </p:blipFill>
        <p:spPr>
          <a:xfrm>
            <a:off x="1100097" y="2308395"/>
            <a:ext cx="5508625" cy="3672416"/>
          </a:xfrm>
          <a:prstGeom prst="rect">
            <a:avLst/>
          </a:prstGeom>
          <a:effectLst/>
        </p:spPr>
      </p:pic>
      <p:sp>
        <p:nvSpPr>
          <p:cNvPr id="38" name="文本框 37"/>
          <p:cNvSpPr txBox="1"/>
          <p:nvPr/>
        </p:nvSpPr>
        <p:spPr>
          <a:xfrm>
            <a:off x="7255635" y="2308395"/>
            <a:ext cx="3632324" cy="3554819"/>
          </a:xfrm>
          <a:prstGeom prst="rect">
            <a:avLst/>
          </a:prstGeom>
          <a:noFill/>
        </p:spPr>
        <p:txBody>
          <a:bodyPr wrap="square" rtlCol="0">
            <a:spAutoFit/>
          </a:bodyPr>
          <a:lstStyle/>
          <a:p>
            <a:pPr marL="285750" marR="0" lvl="0" indent="-285750" algn="l" defTabSz="914400" rtl="0" eaLnBrk="1" fontAlgn="auto" latinLnBrk="0" hangingPunct="1">
              <a:lnSpc>
                <a:spcPct val="300000"/>
              </a:lnSpc>
              <a:spcBef>
                <a:spcPts val="0"/>
              </a:spcBef>
              <a:spcAft>
                <a:spcPts val="0"/>
              </a:spcAft>
              <a:buClr>
                <a:srgbClr val="DB1421"/>
              </a:buClr>
              <a:buSzTx/>
              <a:buFont typeface="Wingdings" panose="05000000000000000000" pitchFamily="2" charset="2"/>
              <a:buChar char="ü"/>
              <a:defRPr/>
            </a:pPr>
            <a:r>
              <a:rPr kumimoji="0" lang="en-US" altLang="zh-CN" sz="1500" b="0" i="0" u="none" strike="noStrike" kern="1200" cap="none" spc="0" normalizeH="0" baseline="0" noProof="0" dirty="0">
                <a:ln>
                  <a:noFill/>
                </a:ln>
                <a:solidFill>
                  <a:srgbClr val="000000">
                    <a:lumMod val="65000"/>
                    <a:lumOff val="35000"/>
                  </a:srgbClr>
                </a:solidFill>
                <a:effectLst/>
                <a:uLnTx/>
                <a:uFillTx/>
                <a:cs typeface="+mn-ea"/>
                <a:sym typeface="+mn-lt"/>
              </a:rPr>
              <a:t>1</a:t>
            </a:r>
            <a:r>
              <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rPr>
              <a:t>、了解大学的真实情况</a:t>
            </a: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a:p>
            <a:pPr marL="285750" marR="0" lvl="0" indent="-285750" algn="l" defTabSz="914400" rtl="0" eaLnBrk="1" fontAlgn="auto" latinLnBrk="0" hangingPunct="1">
              <a:lnSpc>
                <a:spcPct val="300000"/>
              </a:lnSpc>
              <a:spcBef>
                <a:spcPts val="0"/>
              </a:spcBef>
              <a:spcAft>
                <a:spcPts val="0"/>
              </a:spcAft>
              <a:buClr>
                <a:srgbClr val="DB1421"/>
              </a:buClr>
              <a:buSzTx/>
              <a:buFont typeface="Wingdings" panose="05000000000000000000" pitchFamily="2" charset="2"/>
              <a:buChar char="ü"/>
              <a:defRPr/>
            </a:pPr>
            <a:r>
              <a:rPr kumimoji="0" lang="en-US" altLang="zh-CN" sz="1500" b="0" i="0" u="none" strike="noStrike" kern="1200" cap="none" spc="0" normalizeH="0" baseline="0" noProof="0" dirty="0">
                <a:ln>
                  <a:noFill/>
                </a:ln>
                <a:solidFill>
                  <a:srgbClr val="000000">
                    <a:lumMod val="65000"/>
                    <a:lumOff val="35000"/>
                  </a:srgbClr>
                </a:solidFill>
                <a:effectLst/>
                <a:uLnTx/>
                <a:uFillTx/>
                <a:cs typeface="+mn-ea"/>
                <a:sym typeface="+mn-lt"/>
              </a:rPr>
              <a:t>2</a:t>
            </a:r>
            <a:r>
              <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rPr>
              <a:t>、寻找适合自己的大学</a:t>
            </a: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a:p>
            <a:pPr marL="285750" marR="0" lvl="0" indent="-285750" algn="l" defTabSz="914400" rtl="0" eaLnBrk="1" fontAlgn="auto" latinLnBrk="0" hangingPunct="1">
              <a:lnSpc>
                <a:spcPct val="300000"/>
              </a:lnSpc>
              <a:spcBef>
                <a:spcPts val="0"/>
              </a:spcBef>
              <a:spcAft>
                <a:spcPts val="0"/>
              </a:spcAft>
              <a:buClr>
                <a:srgbClr val="DB1421"/>
              </a:buClr>
              <a:buSzTx/>
              <a:buFont typeface="Wingdings" panose="05000000000000000000" pitchFamily="2" charset="2"/>
              <a:buChar char="ü"/>
              <a:defRPr/>
            </a:pPr>
            <a:r>
              <a:rPr kumimoji="0" lang="en-US" altLang="zh-CN" sz="1500" b="0" i="0" u="none" strike="noStrike" kern="1200" cap="none" spc="0" normalizeH="0" baseline="0" noProof="0" dirty="0">
                <a:ln>
                  <a:noFill/>
                </a:ln>
                <a:solidFill>
                  <a:srgbClr val="000000">
                    <a:lumMod val="65000"/>
                    <a:lumOff val="35000"/>
                  </a:srgbClr>
                </a:solidFill>
                <a:effectLst/>
                <a:uLnTx/>
                <a:uFillTx/>
                <a:cs typeface="+mn-ea"/>
                <a:sym typeface="+mn-lt"/>
              </a:rPr>
              <a:t>3</a:t>
            </a:r>
            <a:r>
              <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rPr>
              <a:t>、所选的大学要有梯度</a:t>
            </a: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a:p>
            <a:pPr marL="285750" marR="0" lvl="0" indent="-285750" algn="l" defTabSz="914400" rtl="0" eaLnBrk="1" fontAlgn="auto" latinLnBrk="0" hangingPunct="1">
              <a:lnSpc>
                <a:spcPct val="300000"/>
              </a:lnSpc>
              <a:spcBef>
                <a:spcPts val="0"/>
              </a:spcBef>
              <a:spcAft>
                <a:spcPts val="0"/>
              </a:spcAft>
              <a:buClr>
                <a:srgbClr val="DB1421"/>
              </a:buClr>
              <a:buSzTx/>
              <a:buFont typeface="Wingdings" panose="05000000000000000000" pitchFamily="2" charset="2"/>
              <a:buChar char="ü"/>
              <a:defRPr/>
            </a:pPr>
            <a:r>
              <a:rPr kumimoji="0" lang="en-US" altLang="zh-CN" sz="1500" b="0" i="0" u="none" strike="noStrike" kern="1200" cap="none" spc="0" normalizeH="0" baseline="0" noProof="0" dirty="0">
                <a:ln>
                  <a:noFill/>
                </a:ln>
                <a:solidFill>
                  <a:srgbClr val="000000">
                    <a:lumMod val="65000"/>
                    <a:lumOff val="35000"/>
                  </a:srgbClr>
                </a:solidFill>
                <a:effectLst/>
                <a:uLnTx/>
                <a:uFillTx/>
                <a:cs typeface="+mn-ea"/>
                <a:sym typeface="+mn-lt"/>
              </a:rPr>
              <a:t>4</a:t>
            </a:r>
            <a:r>
              <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rPr>
              <a:t>、不能过于依恋大城市</a:t>
            </a: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a:p>
            <a:pPr marL="285750" marR="0" lvl="0" indent="-285750" algn="l" defTabSz="914400" rtl="0" eaLnBrk="1" fontAlgn="auto" latinLnBrk="0" hangingPunct="1">
              <a:lnSpc>
                <a:spcPct val="300000"/>
              </a:lnSpc>
              <a:spcBef>
                <a:spcPts val="0"/>
              </a:spcBef>
              <a:spcAft>
                <a:spcPts val="0"/>
              </a:spcAft>
              <a:buClr>
                <a:srgbClr val="DB1421"/>
              </a:buClr>
              <a:buSzTx/>
              <a:buFont typeface="Wingdings" panose="05000000000000000000" pitchFamily="2" charset="2"/>
              <a:buChar char="ü"/>
              <a:defRPr/>
            </a:pPr>
            <a:r>
              <a:rPr kumimoji="0" lang="en-US" altLang="zh-CN" sz="1500" b="0" i="0" u="none" strike="noStrike" kern="1200" cap="none" spc="0" normalizeH="0" baseline="0" noProof="0" dirty="0">
                <a:ln>
                  <a:noFill/>
                </a:ln>
                <a:solidFill>
                  <a:srgbClr val="000000">
                    <a:lumMod val="65000"/>
                    <a:lumOff val="35000"/>
                  </a:srgbClr>
                </a:solidFill>
                <a:effectLst/>
                <a:uLnTx/>
                <a:uFillTx/>
                <a:cs typeface="+mn-ea"/>
                <a:sym typeface="+mn-lt"/>
              </a:rPr>
              <a:t>5</a:t>
            </a:r>
            <a:r>
              <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rPr>
              <a:t>、第一志愿很关键</a:t>
            </a:r>
            <a:endParaRPr kumimoji="0" lang="zh-CN" altLang="en-US" sz="15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16" name="文本框 15"/>
          <p:cNvSpPr txBox="1"/>
          <p:nvPr/>
        </p:nvSpPr>
        <p:spPr>
          <a:xfrm>
            <a:off x="4550410" y="244950"/>
            <a:ext cx="3194050"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a:ln>
                  <a:noFill/>
                </a:ln>
                <a:solidFill>
                  <a:srgbClr val="DB1421"/>
                </a:solidFill>
                <a:effectLst/>
                <a:uLnTx/>
                <a:uFillTx/>
                <a:cs typeface="+mn-ea"/>
                <a:sym typeface="+mn-lt"/>
              </a:rPr>
              <a:t>第一章 选择大学</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17" name="组合 16"/>
          <p:cNvGrpSpPr/>
          <p:nvPr/>
        </p:nvGrpSpPr>
        <p:grpSpPr>
          <a:xfrm>
            <a:off x="4098606" y="227151"/>
            <a:ext cx="3601087" cy="236081"/>
            <a:chOff x="4883023" y="420727"/>
            <a:chExt cx="3601087" cy="236081"/>
          </a:xfrm>
        </p:grpSpPr>
        <p:sp>
          <p:nvSpPr>
            <p:cNvPr id="18"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0" name="组合 19"/>
          <p:cNvGrpSpPr/>
          <p:nvPr/>
        </p:nvGrpSpPr>
        <p:grpSpPr>
          <a:xfrm>
            <a:off x="4412740" y="628015"/>
            <a:ext cx="3145210" cy="235878"/>
            <a:chOff x="3707890" y="945675"/>
            <a:chExt cx="3145210" cy="235878"/>
          </a:xfrm>
        </p:grpSpPr>
        <p:sp>
          <p:nvSpPr>
            <p:cNvPr id="21"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22"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6648008" y="1135834"/>
              <a:ext cx="205092" cy="45719"/>
              <a:chOff x="6648008" y="1135834"/>
              <a:chExt cx="205092" cy="45719"/>
            </a:xfrm>
          </p:grpSpPr>
          <p:sp>
            <p:nvSpPr>
              <p:cNvPr id="26" name="矩形 25"/>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6461760" y="4794250"/>
            <a:ext cx="4841240" cy="332105"/>
            <a:chOff x="9906" y="5533"/>
            <a:chExt cx="7624" cy="523"/>
          </a:xfrm>
        </p:grpSpPr>
        <p:sp>
          <p:nvSpPr>
            <p:cNvPr id="73" name="任意多边形 72"/>
            <p:cNvSpPr/>
            <p:nvPr/>
          </p:nvSpPr>
          <p:spPr>
            <a:xfrm>
              <a:off x="9906" y="5533"/>
              <a:ext cx="4099" cy="481"/>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4099" h="481">
                  <a:moveTo>
                    <a:pt x="0" y="0"/>
                  </a:moveTo>
                  <a:lnTo>
                    <a:pt x="855" y="0"/>
                  </a:lnTo>
                  <a:lnTo>
                    <a:pt x="885" y="0"/>
                  </a:lnTo>
                  <a:lnTo>
                    <a:pt x="3787" y="0"/>
                  </a:lnTo>
                  <a:lnTo>
                    <a:pt x="4099" y="475"/>
                  </a:lnTo>
                  <a:lnTo>
                    <a:pt x="3787" y="475"/>
                  </a:lnTo>
                  <a:lnTo>
                    <a:pt x="3787" y="478"/>
                  </a:lnTo>
                  <a:lnTo>
                    <a:pt x="885" y="478"/>
                  </a:lnTo>
                  <a:lnTo>
                    <a:pt x="885" y="481"/>
                  </a:lnTo>
                  <a:lnTo>
                    <a:pt x="0" y="481"/>
                  </a:lnTo>
                  <a:lnTo>
                    <a:pt x="0" y="0"/>
                  </a:lnTo>
                  <a:close/>
                </a:path>
              </a:pathLst>
            </a:cu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74" name="直接连接符 73"/>
            <p:cNvCxnSpPr/>
            <p:nvPr/>
          </p:nvCxnSpPr>
          <p:spPr>
            <a:xfrm>
              <a:off x="9906" y="6056"/>
              <a:ext cx="7624" cy="0"/>
            </a:xfrm>
            <a:prstGeom prst="line">
              <a:avLst/>
            </a:prstGeom>
            <a:ln w="12700">
              <a:solidFill>
                <a:srgbClr val="DB1421"/>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6461760" y="2080260"/>
            <a:ext cx="4841240" cy="332105"/>
            <a:chOff x="9906" y="5533"/>
            <a:chExt cx="7624" cy="523"/>
          </a:xfrm>
        </p:grpSpPr>
        <p:sp>
          <p:nvSpPr>
            <p:cNvPr id="70" name="任意多边形 69"/>
            <p:cNvSpPr/>
            <p:nvPr/>
          </p:nvSpPr>
          <p:spPr>
            <a:xfrm>
              <a:off x="9906" y="5533"/>
              <a:ext cx="4099" cy="481"/>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4099" h="481">
                  <a:moveTo>
                    <a:pt x="0" y="0"/>
                  </a:moveTo>
                  <a:lnTo>
                    <a:pt x="855" y="0"/>
                  </a:lnTo>
                  <a:lnTo>
                    <a:pt x="885" y="0"/>
                  </a:lnTo>
                  <a:lnTo>
                    <a:pt x="3787" y="0"/>
                  </a:lnTo>
                  <a:lnTo>
                    <a:pt x="4099" y="475"/>
                  </a:lnTo>
                  <a:lnTo>
                    <a:pt x="3787" y="475"/>
                  </a:lnTo>
                  <a:lnTo>
                    <a:pt x="3787" y="478"/>
                  </a:lnTo>
                  <a:lnTo>
                    <a:pt x="885" y="478"/>
                  </a:lnTo>
                  <a:lnTo>
                    <a:pt x="885" y="481"/>
                  </a:lnTo>
                  <a:lnTo>
                    <a:pt x="0" y="481"/>
                  </a:lnTo>
                  <a:lnTo>
                    <a:pt x="0" y="0"/>
                  </a:lnTo>
                  <a:close/>
                </a:path>
              </a:pathLst>
            </a:cu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71" name="直接连接符 70"/>
            <p:cNvCxnSpPr/>
            <p:nvPr/>
          </p:nvCxnSpPr>
          <p:spPr>
            <a:xfrm>
              <a:off x="9906" y="6056"/>
              <a:ext cx="7624" cy="0"/>
            </a:xfrm>
            <a:prstGeom prst="line">
              <a:avLst/>
            </a:prstGeom>
            <a:ln w="12700">
              <a:solidFill>
                <a:srgbClr val="DB1421"/>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723900" y="5245100"/>
            <a:ext cx="5120640" cy="332105"/>
            <a:chOff x="9906" y="5533"/>
            <a:chExt cx="8064" cy="523"/>
          </a:xfrm>
        </p:grpSpPr>
        <p:sp>
          <p:nvSpPr>
            <p:cNvPr id="67" name="任意多边形 66"/>
            <p:cNvSpPr/>
            <p:nvPr/>
          </p:nvSpPr>
          <p:spPr>
            <a:xfrm>
              <a:off x="9906" y="5533"/>
              <a:ext cx="4099" cy="481"/>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4099" h="481">
                  <a:moveTo>
                    <a:pt x="0" y="0"/>
                  </a:moveTo>
                  <a:lnTo>
                    <a:pt x="855" y="0"/>
                  </a:lnTo>
                  <a:lnTo>
                    <a:pt x="885" y="0"/>
                  </a:lnTo>
                  <a:lnTo>
                    <a:pt x="3787" y="0"/>
                  </a:lnTo>
                  <a:lnTo>
                    <a:pt x="4099" y="475"/>
                  </a:lnTo>
                  <a:lnTo>
                    <a:pt x="3787" y="475"/>
                  </a:lnTo>
                  <a:lnTo>
                    <a:pt x="3787" y="478"/>
                  </a:lnTo>
                  <a:lnTo>
                    <a:pt x="885" y="478"/>
                  </a:lnTo>
                  <a:lnTo>
                    <a:pt x="885" y="481"/>
                  </a:lnTo>
                  <a:lnTo>
                    <a:pt x="0" y="481"/>
                  </a:lnTo>
                  <a:lnTo>
                    <a:pt x="0" y="0"/>
                  </a:lnTo>
                  <a:close/>
                </a:path>
              </a:pathLst>
            </a:cu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68" name="直接连接符 67"/>
            <p:cNvCxnSpPr/>
            <p:nvPr/>
          </p:nvCxnSpPr>
          <p:spPr>
            <a:xfrm>
              <a:off x="9906" y="6056"/>
              <a:ext cx="8064" cy="0"/>
            </a:xfrm>
            <a:prstGeom prst="line">
              <a:avLst/>
            </a:prstGeom>
            <a:ln w="12700">
              <a:solidFill>
                <a:srgbClr val="DB1421"/>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723900" y="3134360"/>
            <a:ext cx="5120640" cy="332105"/>
            <a:chOff x="9906" y="5533"/>
            <a:chExt cx="8064" cy="523"/>
          </a:xfrm>
        </p:grpSpPr>
        <p:sp>
          <p:nvSpPr>
            <p:cNvPr id="64" name="任意多边形 63"/>
            <p:cNvSpPr/>
            <p:nvPr/>
          </p:nvSpPr>
          <p:spPr>
            <a:xfrm>
              <a:off x="9906" y="5533"/>
              <a:ext cx="4099" cy="481"/>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4099" h="481">
                  <a:moveTo>
                    <a:pt x="0" y="0"/>
                  </a:moveTo>
                  <a:lnTo>
                    <a:pt x="855" y="0"/>
                  </a:lnTo>
                  <a:lnTo>
                    <a:pt x="885" y="0"/>
                  </a:lnTo>
                  <a:lnTo>
                    <a:pt x="3787" y="0"/>
                  </a:lnTo>
                  <a:lnTo>
                    <a:pt x="4099" y="475"/>
                  </a:lnTo>
                  <a:lnTo>
                    <a:pt x="3787" y="475"/>
                  </a:lnTo>
                  <a:lnTo>
                    <a:pt x="3787" y="478"/>
                  </a:lnTo>
                  <a:lnTo>
                    <a:pt x="885" y="478"/>
                  </a:lnTo>
                  <a:lnTo>
                    <a:pt x="885" y="481"/>
                  </a:lnTo>
                  <a:lnTo>
                    <a:pt x="0" y="481"/>
                  </a:lnTo>
                  <a:lnTo>
                    <a:pt x="0" y="0"/>
                  </a:lnTo>
                  <a:close/>
                </a:path>
              </a:pathLst>
            </a:cu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65" name="直接连接符 64"/>
            <p:cNvCxnSpPr/>
            <p:nvPr/>
          </p:nvCxnSpPr>
          <p:spPr>
            <a:xfrm>
              <a:off x="9906" y="6056"/>
              <a:ext cx="8064" cy="0"/>
            </a:xfrm>
            <a:prstGeom prst="line">
              <a:avLst/>
            </a:prstGeom>
            <a:ln w="12700">
              <a:solidFill>
                <a:srgbClr val="DB142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723900" y="2080260"/>
            <a:ext cx="5120640" cy="332105"/>
            <a:chOff x="9906" y="5533"/>
            <a:chExt cx="8064" cy="523"/>
          </a:xfrm>
        </p:grpSpPr>
        <p:sp>
          <p:nvSpPr>
            <p:cNvPr id="61" name="任意多边形 60"/>
            <p:cNvSpPr/>
            <p:nvPr/>
          </p:nvSpPr>
          <p:spPr>
            <a:xfrm>
              <a:off x="9906" y="5533"/>
              <a:ext cx="4099" cy="481"/>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4099" h="481">
                  <a:moveTo>
                    <a:pt x="0" y="0"/>
                  </a:moveTo>
                  <a:lnTo>
                    <a:pt x="855" y="0"/>
                  </a:lnTo>
                  <a:lnTo>
                    <a:pt x="885" y="0"/>
                  </a:lnTo>
                  <a:lnTo>
                    <a:pt x="3787" y="0"/>
                  </a:lnTo>
                  <a:lnTo>
                    <a:pt x="4099" y="475"/>
                  </a:lnTo>
                  <a:lnTo>
                    <a:pt x="3787" y="475"/>
                  </a:lnTo>
                  <a:lnTo>
                    <a:pt x="3787" y="478"/>
                  </a:lnTo>
                  <a:lnTo>
                    <a:pt x="885" y="478"/>
                  </a:lnTo>
                  <a:lnTo>
                    <a:pt x="885" y="481"/>
                  </a:lnTo>
                  <a:lnTo>
                    <a:pt x="0" y="481"/>
                  </a:lnTo>
                  <a:lnTo>
                    <a:pt x="0" y="0"/>
                  </a:lnTo>
                  <a:close/>
                </a:path>
              </a:pathLst>
            </a:cu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62" name="直接连接符 61"/>
            <p:cNvCxnSpPr/>
            <p:nvPr/>
          </p:nvCxnSpPr>
          <p:spPr>
            <a:xfrm>
              <a:off x="9906" y="6056"/>
              <a:ext cx="8064" cy="0"/>
            </a:xfrm>
            <a:prstGeom prst="line">
              <a:avLst/>
            </a:prstGeom>
            <a:ln w="12700">
              <a:solidFill>
                <a:srgbClr val="DB142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23900" y="4175760"/>
            <a:ext cx="5120640" cy="332105"/>
            <a:chOff x="9906" y="5533"/>
            <a:chExt cx="8064" cy="523"/>
          </a:xfrm>
        </p:grpSpPr>
        <p:sp>
          <p:nvSpPr>
            <p:cNvPr id="58" name="任意多边形 57"/>
            <p:cNvSpPr/>
            <p:nvPr/>
          </p:nvSpPr>
          <p:spPr>
            <a:xfrm>
              <a:off x="9906" y="5533"/>
              <a:ext cx="4099" cy="481"/>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4099" h="481">
                  <a:moveTo>
                    <a:pt x="0" y="0"/>
                  </a:moveTo>
                  <a:lnTo>
                    <a:pt x="855" y="0"/>
                  </a:lnTo>
                  <a:lnTo>
                    <a:pt x="885" y="0"/>
                  </a:lnTo>
                  <a:lnTo>
                    <a:pt x="3787" y="0"/>
                  </a:lnTo>
                  <a:lnTo>
                    <a:pt x="4099" y="475"/>
                  </a:lnTo>
                  <a:lnTo>
                    <a:pt x="3787" y="475"/>
                  </a:lnTo>
                  <a:lnTo>
                    <a:pt x="3787" y="478"/>
                  </a:lnTo>
                  <a:lnTo>
                    <a:pt x="885" y="478"/>
                  </a:lnTo>
                  <a:lnTo>
                    <a:pt x="885" y="481"/>
                  </a:lnTo>
                  <a:lnTo>
                    <a:pt x="0" y="481"/>
                  </a:lnTo>
                  <a:lnTo>
                    <a:pt x="0" y="0"/>
                  </a:lnTo>
                  <a:close/>
                </a:path>
              </a:pathLst>
            </a:cu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59" name="直接连接符 58"/>
            <p:cNvCxnSpPr/>
            <p:nvPr/>
          </p:nvCxnSpPr>
          <p:spPr>
            <a:xfrm>
              <a:off x="9906" y="6056"/>
              <a:ext cx="8064" cy="0"/>
            </a:xfrm>
            <a:prstGeom prst="line">
              <a:avLst/>
            </a:prstGeom>
            <a:ln w="12700">
              <a:solidFill>
                <a:srgbClr val="DB1421"/>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360680" y="1459865"/>
            <a:ext cx="5168900"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00000">
                    <a:lumMod val="65000"/>
                    <a:lumOff val="35000"/>
                  </a:srgbClr>
                </a:solidFill>
                <a:effectLst/>
                <a:uLnTx/>
                <a:uFillTx/>
                <a:cs typeface="+mn-ea"/>
                <a:sym typeface="+mn-lt"/>
              </a:rPr>
              <a:t>（二）各层次不同类别的大学对考生的录取要求</a:t>
            </a:r>
            <a:endParaRPr kumimoji="0" lang="zh-CN" altLang="en-US" sz="18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17" name="文本框 16"/>
          <p:cNvSpPr txBox="1"/>
          <p:nvPr/>
        </p:nvSpPr>
        <p:spPr>
          <a:xfrm>
            <a:off x="754380" y="2079625"/>
            <a:ext cx="1693545" cy="3067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FFFFF"/>
                </a:solidFill>
                <a:effectLst/>
                <a:uLnTx/>
                <a:uFillTx/>
                <a:cs typeface="+mn-ea"/>
                <a:sym typeface="+mn-lt"/>
              </a:rPr>
              <a:t>声誉较高大学要求</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8" name="文本框 7"/>
          <p:cNvSpPr txBox="1"/>
          <p:nvPr/>
        </p:nvSpPr>
        <p:spPr>
          <a:xfrm>
            <a:off x="608330" y="2426970"/>
            <a:ext cx="5429250" cy="62992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effectLst/>
                <a:uLnTx/>
                <a:uFillTx/>
                <a:cs typeface="+mn-ea"/>
                <a:sym typeface="+mn-lt"/>
              </a:rPr>
              <a:t>声誉较高的大学在师资力量、设备条件、学术水平、科研能力等方面在全国同行业居于领先地位，招生的要求和特点是：强调第一志愿，注重高考总分与相关科目成绩，重视学科竞赛获奖者、科技发明奖获得者和专项特长者。</a:t>
            </a:r>
            <a:endParaRPr kumimoji="0" lang="zh-CN" altLang="en-US" sz="900" b="0" i="0" u="none" strike="noStrike" kern="1200" cap="none" spc="0" normalizeH="0" baseline="0" noProof="0" dirty="0">
              <a:ln>
                <a:noFill/>
              </a:ln>
              <a:effectLst/>
              <a:uLnTx/>
              <a:uFillTx/>
              <a:cs typeface="+mn-ea"/>
              <a:sym typeface="+mn-lt"/>
            </a:endParaRPr>
          </a:p>
        </p:txBody>
      </p:sp>
      <p:sp>
        <p:nvSpPr>
          <p:cNvPr id="29" name="文本框 28"/>
          <p:cNvSpPr txBox="1"/>
          <p:nvPr/>
        </p:nvSpPr>
        <p:spPr>
          <a:xfrm>
            <a:off x="6548755" y="2079625"/>
            <a:ext cx="1647825" cy="3067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FFFFF"/>
                </a:solidFill>
                <a:effectLst/>
                <a:uLnTx/>
                <a:uFillTx/>
                <a:cs typeface="+mn-ea"/>
                <a:sym typeface="+mn-lt"/>
              </a:rPr>
              <a:t>综合性大学要求</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30" name="文本框 29"/>
          <p:cNvSpPr txBox="1"/>
          <p:nvPr/>
        </p:nvSpPr>
        <p:spPr>
          <a:xfrm>
            <a:off x="6406515" y="2475865"/>
            <a:ext cx="4997450" cy="98869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 typeface="Arial" panose="020B0604020202020204" pitchFamily="34" charset="0"/>
              <a:buNone/>
              <a:defRPr kumimoji="0" sz="900" b="0" i="0" u="none" strike="noStrike" cap="none" spc="0" normalizeH="0" baseline="0">
                <a:ln>
                  <a:noFill/>
                </a:ln>
                <a:solidFill>
                  <a:srgbClr val="000000">
                    <a:lumMod val="65000"/>
                    <a:lumOff val="35000"/>
                  </a:srgb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solidFill>
                  <a:schemeClr val="tx1"/>
                </a:solidFill>
                <a:latin typeface="+mn-lt"/>
                <a:ea typeface="+mn-ea"/>
                <a:cs typeface="+mn-ea"/>
                <a:sym typeface="+mn-lt"/>
              </a:rPr>
              <a:t>综合性大学是指理、文、外等学科比较齐全的普通高校。国家教育部所属综合性大学有清华大学、北京大学等大学，另外还有省属综合性大学。由于综合性大学学科门类齐全、招生专业多，所以，在录取新生时成绩跨度大，专业之间录取情况不去平衡，每年各专业录取分数相差有的高达几十分。在录取中按第一志愿生源多的专业录满后，应慎重填写"专业服从分配"，这样可提高被录取到所报志愿院校的几率。</a:t>
            </a:r>
            <a:endParaRPr lang="zh-CN" altLang="en-US" dirty="0">
              <a:solidFill>
                <a:schemeClr val="tx1"/>
              </a:solidFill>
              <a:latin typeface="+mn-lt"/>
              <a:ea typeface="+mn-ea"/>
              <a:cs typeface="+mn-ea"/>
              <a:sym typeface="+mn-lt"/>
            </a:endParaRPr>
          </a:p>
        </p:txBody>
      </p:sp>
      <p:sp>
        <p:nvSpPr>
          <p:cNvPr id="32" name="文本框 31"/>
          <p:cNvSpPr txBox="1"/>
          <p:nvPr/>
        </p:nvSpPr>
        <p:spPr>
          <a:xfrm>
            <a:off x="754380" y="3143250"/>
            <a:ext cx="1609725" cy="3067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FFFFF"/>
                </a:solidFill>
                <a:effectLst/>
                <a:uLnTx/>
                <a:uFillTx/>
                <a:cs typeface="+mn-ea"/>
                <a:sym typeface="+mn-lt"/>
              </a:rPr>
              <a:t>理工类院校要求</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33" name="文本框 32"/>
          <p:cNvSpPr txBox="1"/>
          <p:nvPr/>
        </p:nvSpPr>
        <p:spPr>
          <a:xfrm>
            <a:off x="608330" y="3476625"/>
            <a:ext cx="5429250" cy="62992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 typeface="Arial" panose="020B0604020202020204" pitchFamily="34" charset="0"/>
              <a:buNone/>
              <a:defRPr kumimoji="0" sz="900" b="0" i="0" u="none" strike="noStrike" cap="none" spc="0" normalizeH="0" baseline="0">
                <a:ln>
                  <a:noFill/>
                </a:ln>
                <a:solidFill>
                  <a:srgbClr val="000000">
                    <a:lumMod val="65000"/>
                    <a:lumOff val="35000"/>
                  </a:srgb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solidFill>
                  <a:schemeClr val="tx1"/>
                </a:solidFill>
                <a:latin typeface="+mn-lt"/>
                <a:ea typeface="+mn-ea"/>
                <a:cs typeface="+mn-ea"/>
                <a:sym typeface="+mn-lt"/>
              </a:rPr>
              <a:t>理工类院校是我国普通高校中专业和招生录取数量、门类最多的一类高校。在理工类院校中，分为理科类和工科类专业。工科类院校与理科院校相比，对考生身体条件或健康状况要求偏高，工科许多专业是不招色弱、色盲考生的。</a:t>
            </a:r>
            <a:endParaRPr lang="zh-CN" altLang="en-US" dirty="0">
              <a:solidFill>
                <a:schemeClr val="tx1"/>
              </a:solidFill>
              <a:latin typeface="+mn-lt"/>
              <a:ea typeface="+mn-ea"/>
              <a:cs typeface="+mn-ea"/>
              <a:sym typeface="+mn-lt"/>
            </a:endParaRPr>
          </a:p>
        </p:txBody>
      </p:sp>
      <p:sp>
        <p:nvSpPr>
          <p:cNvPr id="41" name="文本框 40"/>
          <p:cNvSpPr txBox="1"/>
          <p:nvPr/>
        </p:nvSpPr>
        <p:spPr>
          <a:xfrm>
            <a:off x="754380" y="4191000"/>
            <a:ext cx="2082800" cy="3067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FFFFF"/>
                </a:solidFill>
                <a:effectLst/>
                <a:uLnTx/>
                <a:uFillTx/>
                <a:cs typeface="+mn-ea"/>
                <a:sym typeface="+mn-lt"/>
              </a:rPr>
              <a:t>农、林、水类院校要求</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42" name="文本框 41"/>
          <p:cNvSpPr txBox="1"/>
          <p:nvPr/>
        </p:nvSpPr>
        <p:spPr>
          <a:xfrm>
            <a:off x="608330" y="4520565"/>
            <a:ext cx="5429250" cy="62992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 typeface="Arial" panose="020B0604020202020204" pitchFamily="34" charset="0"/>
              <a:buNone/>
              <a:defRPr kumimoji="0" sz="900" b="0" i="0" u="none" strike="noStrike" cap="none" spc="0" normalizeH="0" baseline="0">
                <a:ln>
                  <a:noFill/>
                </a:ln>
                <a:solidFill>
                  <a:srgbClr val="000000">
                    <a:lumMod val="65000"/>
                    <a:lumOff val="35000"/>
                  </a:srgb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solidFill>
                  <a:schemeClr val="tx1"/>
                </a:solidFill>
                <a:latin typeface="+mn-lt"/>
                <a:ea typeface="+mn-ea"/>
                <a:cs typeface="+mn-ea"/>
                <a:sym typeface="+mn-lt"/>
              </a:rPr>
              <a:t>农、林、水类院校在招生录取中较为重视考生专业志愿。对第一志愿报考农、林、水类院校的考生，只要成绩达到录取最低控制分数线，一般会一次性地将档案发给院校审阅录取，考生第一志愿选报这类院校，录取率一般高于其他院校，较容易选择自己喜欢的专业。</a:t>
            </a:r>
            <a:endParaRPr lang="zh-CN" altLang="en-US" dirty="0">
              <a:solidFill>
                <a:schemeClr val="tx1"/>
              </a:solidFill>
              <a:latin typeface="+mn-lt"/>
              <a:ea typeface="+mn-ea"/>
              <a:cs typeface="+mn-ea"/>
              <a:sym typeface="+mn-lt"/>
            </a:endParaRPr>
          </a:p>
        </p:txBody>
      </p:sp>
      <p:sp>
        <p:nvSpPr>
          <p:cNvPr id="43" name="文本框 42"/>
          <p:cNvSpPr txBox="1"/>
          <p:nvPr/>
        </p:nvSpPr>
        <p:spPr>
          <a:xfrm>
            <a:off x="754380" y="5255895"/>
            <a:ext cx="1692910" cy="3067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FFFFF"/>
                </a:solidFill>
                <a:effectLst/>
                <a:uLnTx/>
                <a:uFillTx/>
                <a:cs typeface="+mn-ea"/>
                <a:sym typeface="+mn-lt"/>
              </a:rPr>
              <a:t>财经类院校要求</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44" name="文本框 43"/>
          <p:cNvSpPr txBox="1"/>
          <p:nvPr/>
        </p:nvSpPr>
        <p:spPr>
          <a:xfrm>
            <a:off x="608330" y="5603240"/>
            <a:ext cx="5429250" cy="62992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 typeface="Arial" panose="020B0604020202020204" pitchFamily="34" charset="0"/>
              <a:buNone/>
              <a:defRPr kumimoji="0" sz="900" b="0" i="0" u="none" strike="noStrike" cap="none" spc="0" normalizeH="0" baseline="0">
                <a:ln>
                  <a:noFill/>
                </a:ln>
                <a:solidFill>
                  <a:srgbClr val="000000">
                    <a:lumMod val="65000"/>
                    <a:lumOff val="35000"/>
                  </a:srgb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solidFill>
                  <a:schemeClr val="tx1"/>
                </a:solidFill>
                <a:latin typeface="+mn-lt"/>
                <a:ea typeface="+mn-ea"/>
                <a:cs typeface="+mn-ea"/>
                <a:sym typeface="+mn-lt"/>
              </a:rPr>
              <a:t>财经类院校及专业比较热门，录取新生成绩比较高，相关科目侧重于语文、数学、外语。有些"热门"专业的录取分数线往往比重点院校分数线还要高。但由于近年的财会、金融、贸易等专业毕业生就业不太理想，这类专业中有些已逐渐由"热"转"冷"。</a:t>
            </a:r>
            <a:endParaRPr lang="zh-CN" altLang="en-US" dirty="0">
              <a:solidFill>
                <a:schemeClr val="tx1"/>
              </a:solidFill>
              <a:latin typeface="+mn-lt"/>
              <a:ea typeface="+mn-ea"/>
              <a:cs typeface="+mn-ea"/>
              <a:sym typeface="+mn-lt"/>
            </a:endParaRPr>
          </a:p>
        </p:txBody>
      </p:sp>
      <p:grpSp>
        <p:nvGrpSpPr>
          <p:cNvPr id="56" name="组合 55"/>
          <p:cNvGrpSpPr/>
          <p:nvPr/>
        </p:nvGrpSpPr>
        <p:grpSpPr>
          <a:xfrm>
            <a:off x="6461760" y="3651885"/>
            <a:ext cx="4841240" cy="332105"/>
            <a:chOff x="9906" y="5533"/>
            <a:chExt cx="7624" cy="523"/>
          </a:xfrm>
        </p:grpSpPr>
        <p:sp>
          <p:nvSpPr>
            <p:cNvPr id="34" name="任意多边形 33"/>
            <p:cNvSpPr/>
            <p:nvPr/>
          </p:nvSpPr>
          <p:spPr>
            <a:xfrm>
              <a:off x="9906" y="5533"/>
              <a:ext cx="4099" cy="481"/>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4099" h="481">
                  <a:moveTo>
                    <a:pt x="0" y="0"/>
                  </a:moveTo>
                  <a:lnTo>
                    <a:pt x="855" y="0"/>
                  </a:lnTo>
                  <a:lnTo>
                    <a:pt x="885" y="0"/>
                  </a:lnTo>
                  <a:lnTo>
                    <a:pt x="3787" y="0"/>
                  </a:lnTo>
                  <a:lnTo>
                    <a:pt x="4099" y="475"/>
                  </a:lnTo>
                  <a:lnTo>
                    <a:pt x="3787" y="475"/>
                  </a:lnTo>
                  <a:lnTo>
                    <a:pt x="3787" y="478"/>
                  </a:lnTo>
                  <a:lnTo>
                    <a:pt x="885" y="478"/>
                  </a:lnTo>
                  <a:lnTo>
                    <a:pt x="885" y="481"/>
                  </a:lnTo>
                  <a:lnTo>
                    <a:pt x="0" y="481"/>
                  </a:lnTo>
                  <a:lnTo>
                    <a:pt x="0" y="0"/>
                  </a:lnTo>
                  <a:close/>
                </a:path>
              </a:pathLst>
            </a:custGeom>
            <a:solidFill>
              <a:srgbClr val="DB142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50" name="直接连接符 49"/>
            <p:cNvCxnSpPr/>
            <p:nvPr/>
          </p:nvCxnSpPr>
          <p:spPr>
            <a:xfrm>
              <a:off x="9906" y="6056"/>
              <a:ext cx="7624" cy="0"/>
            </a:xfrm>
            <a:prstGeom prst="line">
              <a:avLst/>
            </a:prstGeom>
            <a:ln w="12700">
              <a:solidFill>
                <a:srgbClr val="DB1421"/>
              </a:solidFill>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6548755" y="3646170"/>
            <a:ext cx="2354580" cy="3067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FFFFF"/>
                </a:solidFill>
                <a:effectLst/>
                <a:uLnTx/>
                <a:uFillTx/>
                <a:cs typeface="+mn-ea"/>
                <a:sym typeface="+mn-lt"/>
              </a:rPr>
              <a:t>军事院校（含国防生）要求</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46" name="文本框 45"/>
          <p:cNvSpPr txBox="1"/>
          <p:nvPr/>
        </p:nvSpPr>
        <p:spPr>
          <a:xfrm>
            <a:off x="6406515" y="4003675"/>
            <a:ext cx="4997450" cy="62992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 typeface="Arial" panose="020B0604020202020204" pitchFamily="34" charset="0"/>
              <a:buNone/>
              <a:defRPr kumimoji="0" sz="900" b="0" i="0" u="none" strike="noStrike" cap="none" spc="0" normalizeH="0" baseline="0">
                <a:ln>
                  <a:noFill/>
                </a:ln>
                <a:solidFill>
                  <a:srgbClr val="000000">
                    <a:lumMod val="65000"/>
                    <a:lumOff val="35000"/>
                  </a:srgb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solidFill>
                  <a:schemeClr val="tx1"/>
                </a:solidFill>
                <a:latin typeface="+mn-lt"/>
                <a:ea typeface="+mn-ea"/>
                <a:cs typeface="+mn-ea"/>
                <a:sym typeface="+mn-lt"/>
              </a:rPr>
              <a:t>军事院校（含国防生）担负着为我国国防现代化培养中、高级专门人才的任务。其招生的特点是：①招生对象是20周岁以下的应届高中毕业生；女生的比例一般不超过15%，甚至不招女生。②实行提前录取。③政治思想品德考核和政审严格。④体检要求严格。</a:t>
            </a:r>
            <a:endParaRPr lang="zh-CN" altLang="en-US" dirty="0">
              <a:solidFill>
                <a:schemeClr val="tx1"/>
              </a:solidFill>
              <a:latin typeface="+mn-lt"/>
              <a:ea typeface="+mn-ea"/>
              <a:cs typeface="+mn-ea"/>
              <a:sym typeface="+mn-lt"/>
            </a:endParaRPr>
          </a:p>
        </p:txBody>
      </p:sp>
      <p:sp>
        <p:nvSpPr>
          <p:cNvPr id="48" name="文本框 47"/>
          <p:cNvSpPr txBox="1"/>
          <p:nvPr/>
        </p:nvSpPr>
        <p:spPr>
          <a:xfrm>
            <a:off x="6548755" y="4787265"/>
            <a:ext cx="1647825" cy="3067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FFFFF"/>
                </a:solidFill>
                <a:effectLst/>
                <a:uLnTx/>
                <a:uFillTx/>
                <a:cs typeface="+mn-ea"/>
                <a:sym typeface="+mn-lt"/>
              </a:rPr>
              <a:t>特殊院校要求</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49" name="文本框 48"/>
          <p:cNvSpPr txBox="1"/>
          <p:nvPr/>
        </p:nvSpPr>
        <p:spPr>
          <a:xfrm>
            <a:off x="6406515" y="5149215"/>
            <a:ext cx="4997450" cy="629920"/>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 typeface="Arial" panose="020B0604020202020204" pitchFamily="34" charset="0"/>
              <a:buNone/>
              <a:defRPr kumimoji="0" sz="900" b="0" i="0" u="none" strike="noStrike" cap="none" spc="0" normalizeH="0" baseline="0">
                <a:ln>
                  <a:noFill/>
                </a:ln>
                <a:solidFill>
                  <a:srgbClr val="000000">
                    <a:lumMod val="65000"/>
                    <a:lumOff val="35000"/>
                  </a:srgbClr>
                </a:solidFill>
                <a:effectLst/>
                <a:uLnTx/>
                <a:uFillTx/>
                <a:latin typeface="阿里巴巴普惠体 L" panose="00020600040101010101" pitchFamily="18" charset="-122"/>
                <a:ea typeface="阿里巴巴普惠体 L" panose="00020600040101010101" pitchFamily="18" charset="-122"/>
                <a:cs typeface="阿里巴巴普惠体 L" panose="00020600040101010101" pitchFamily="18" charset="-122"/>
              </a:defRPr>
            </a:lvl1pPr>
          </a:lstStyle>
          <a:p>
            <a:r>
              <a:rPr lang="zh-CN" altLang="en-US" dirty="0">
                <a:solidFill>
                  <a:schemeClr val="tx1"/>
                </a:solidFill>
                <a:latin typeface="+mn-lt"/>
                <a:ea typeface="+mn-ea"/>
                <a:cs typeface="+mn-ea"/>
                <a:sym typeface="+mn-lt"/>
              </a:rPr>
              <a:t>有一些院校培养目标有其特殊性，因而对招生对象的政治条件提出特殊的要求。如军事、公安、政治、海关、国防等涉及国家机密、军事、法律方面的院校或专业，除按普通院校的政治思想品德考核标准进行政审外，在政治态度、组织纪律、思想品德等方卖弄还要达到一定的要求。</a:t>
            </a:r>
            <a:endParaRPr lang="zh-CN" altLang="en-US" dirty="0">
              <a:solidFill>
                <a:schemeClr val="tx1"/>
              </a:solidFill>
              <a:latin typeface="+mn-lt"/>
              <a:ea typeface="+mn-ea"/>
              <a:cs typeface="+mn-ea"/>
              <a:sym typeface="+mn-lt"/>
            </a:endParaRPr>
          </a:p>
        </p:txBody>
      </p:sp>
      <p:sp>
        <p:nvSpPr>
          <p:cNvPr id="47" name="文本框 46"/>
          <p:cNvSpPr txBox="1"/>
          <p:nvPr/>
        </p:nvSpPr>
        <p:spPr>
          <a:xfrm>
            <a:off x="4550410" y="562610"/>
            <a:ext cx="3194050" cy="4756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500" b="1" i="0" u="none" strike="noStrike" kern="1200" cap="none" spc="300" normalizeH="0" baseline="0" noProof="0" dirty="0">
                <a:ln>
                  <a:noFill/>
                </a:ln>
                <a:solidFill>
                  <a:srgbClr val="DB1421"/>
                </a:solidFill>
                <a:effectLst/>
                <a:uLnTx/>
                <a:uFillTx/>
                <a:cs typeface="+mn-ea"/>
                <a:sym typeface="+mn-lt"/>
              </a:rPr>
              <a:t>第一章 选择大学</a:t>
            </a:r>
            <a:endParaRPr kumimoji="0" lang="zh-CN" altLang="en-US" sz="2500" b="1" i="0" u="none" strike="noStrike" kern="1200" cap="none" spc="300" normalizeH="0" baseline="0" noProof="0" dirty="0">
              <a:ln>
                <a:noFill/>
              </a:ln>
              <a:solidFill>
                <a:srgbClr val="DB1421"/>
              </a:solidFill>
              <a:effectLst/>
              <a:uLnTx/>
              <a:uFillTx/>
              <a:cs typeface="+mn-ea"/>
              <a:sym typeface="+mn-lt"/>
            </a:endParaRPr>
          </a:p>
        </p:txBody>
      </p:sp>
      <p:grpSp>
        <p:nvGrpSpPr>
          <p:cNvPr id="51" name="组合 50"/>
          <p:cNvGrpSpPr/>
          <p:nvPr/>
        </p:nvGrpSpPr>
        <p:grpSpPr>
          <a:xfrm>
            <a:off x="4098606" y="544811"/>
            <a:ext cx="3601087" cy="236081"/>
            <a:chOff x="4883023" y="420727"/>
            <a:chExt cx="3601087" cy="236081"/>
          </a:xfrm>
        </p:grpSpPr>
        <p:sp>
          <p:nvSpPr>
            <p:cNvPr id="52" name="任意多边形: 形状 12"/>
            <p:cNvSpPr/>
            <p:nvPr/>
          </p:nvSpPr>
          <p:spPr>
            <a:xfrm>
              <a:off x="4883023" y="420727"/>
              <a:ext cx="3549650" cy="184150"/>
            </a:xfrm>
            <a:custGeom>
              <a:avLst/>
              <a:gdLst>
                <a:gd name="connsiteX0" fmla="*/ 0 w 3549650"/>
                <a:gd name="connsiteY0" fmla="*/ 0 h 184150"/>
                <a:gd name="connsiteX1" fmla="*/ 3365500 w 3549650"/>
                <a:gd name="connsiteY1" fmla="*/ 0 h 184150"/>
                <a:gd name="connsiteX2" fmla="*/ 3549650 w 3549650"/>
                <a:gd name="connsiteY2" fmla="*/ 184150 h 184150"/>
              </a:gdLst>
              <a:ahLst/>
              <a:cxnLst>
                <a:cxn ang="0">
                  <a:pos x="connsiteX0" y="connsiteY0"/>
                </a:cxn>
                <a:cxn ang="0">
                  <a:pos x="connsiteX1" y="connsiteY1"/>
                </a:cxn>
                <a:cxn ang="0">
                  <a:pos x="connsiteX2" y="connsiteY2"/>
                </a:cxn>
              </a:cxnLst>
              <a:rect l="l" t="t" r="r" b="b"/>
              <a:pathLst>
                <a:path w="3549650" h="184150">
                  <a:moveTo>
                    <a:pt x="0" y="0"/>
                  </a:moveTo>
                  <a:lnTo>
                    <a:pt x="3365500" y="0"/>
                  </a:lnTo>
                  <a:lnTo>
                    <a:pt x="3549650" y="184150"/>
                  </a:lnTo>
                </a:path>
              </a:pathLst>
            </a:custGeom>
            <a:noFill/>
            <a:ln>
              <a:gradFill flip="none" rotWithShape="1">
                <a:gsLst>
                  <a:gs pos="0">
                    <a:srgbClr val="DB1421"/>
                  </a:gs>
                  <a:gs pos="100000">
                    <a:srgbClr val="DB1421">
                      <a:alpha val="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8419340" y="592038"/>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4" name="组合 53"/>
          <p:cNvGrpSpPr/>
          <p:nvPr/>
        </p:nvGrpSpPr>
        <p:grpSpPr>
          <a:xfrm>
            <a:off x="4412740" y="945675"/>
            <a:ext cx="3145210" cy="235878"/>
            <a:chOff x="3707890" y="945675"/>
            <a:chExt cx="3145210" cy="235878"/>
          </a:xfrm>
        </p:grpSpPr>
        <p:sp>
          <p:nvSpPr>
            <p:cNvPr id="55" name="任意多边形: 形状 6"/>
            <p:cNvSpPr/>
            <p:nvPr/>
          </p:nvSpPr>
          <p:spPr>
            <a:xfrm>
              <a:off x="3756785" y="1000286"/>
              <a:ext cx="2794000" cy="158750"/>
            </a:xfrm>
            <a:custGeom>
              <a:avLst/>
              <a:gdLst>
                <a:gd name="connsiteX0" fmla="*/ 4743450 w 4743450"/>
                <a:gd name="connsiteY0" fmla="*/ 158750 h 158750"/>
                <a:gd name="connsiteX1" fmla="*/ 158750 w 4743450"/>
                <a:gd name="connsiteY1" fmla="*/ 158750 h 158750"/>
                <a:gd name="connsiteX2" fmla="*/ 0 w 4743450"/>
                <a:gd name="connsiteY2" fmla="*/ 0 h 158750"/>
                <a:gd name="connsiteX0-1" fmla="*/ 4743450 w 4743450"/>
                <a:gd name="connsiteY0-2" fmla="*/ 158750 h 158750"/>
                <a:gd name="connsiteX1-3" fmla="*/ 2794000 w 4743450"/>
                <a:gd name="connsiteY1-4" fmla="*/ 158670 h 158750"/>
                <a:gd name="connsiteX2-5" fmla="*/ 158750 w 4743450"/>
                <a:gd name="connsiteY2-6" fmla="*/ 158750 h 158750"/>
                <a:gd name="connsiteX3" fmla="*/ 0 w 4743450"/>
                <a:gd name="connsiteY3" fmla="*/ 0 h 158750"/>
                <a:gd name="connsiteX0-7" fmla="*/ 2794000 w 2794000"/>
                <a:gd name="connsiteY0-8" fmla="*/ 158670 h 158750"/>
                <a:gd name="connsiteX1-9" fmla="*/ 158750 w 2794000"/>
                <a:gd name="connsiteY1-10" fmla="*/ 158750 h 158750"/>
                <a:gd name="connsiteX2-11" fmla="*/ 0 w 2794000"/>
                <a:gd name="connsiteY2-12" fmla="*/ 0 h 158750"/>
              </a:gdLst>
              <a:ahLst/>
              <a:cxnLst>
                <a:cxn ang="0">
                  <a:pos x="connsiteX0-1" y="connsiteY0-2"/>
                </a:cxn>
                <a:cxn ang="0">
                  <a:pos x="connsiteX1-3" y="connsiteY1-4"/>
                </a:cxn>
                <a:cxn ang="0">
                  <a:pos x="connsiteX2-5" y="connsiteY2-6"/>
                </a:cxn>
              </a:cxnLst>
              <a:rect l="l" t="t" r="r" b="b"/>
              <a:pathLst>
                <a:path w="2794000" h="158750">
                  <a:moveTo>
                    <a:pt x="2794000" y="158670"/>
                  </a:moveTo>
                  <a:lnTo>
                    <a:pt x="158750" y="158750"/>
                  </a:lnTo>
                  <a:lnTo>
                    <a:pt x="0" y="0"/>
                  </a:lnTo>
                </a:path>
              </a:pathLst>
            </a:custGeom>
            <a:noFill/>
            <a:ln>
              <a:gradFill flip="none" rotWithShape="1">
                <a:gsLst>
                  <a:gs pos="0">
                    <a:srgbClr val="DB1421"/>
                  </a:gs>
                  <a:gs pos="100000">
                    <a:srgbClr val="DB1421">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75" name="任意多边形: 形状 7"/>
            <p:cNvSpPr/>
            <p:nvPr/>
          </p:nvSpPr>
          <p:spPr>
            <a:xfrm>
              <a:off x="4029169" y="1070136"/>
              <a:ext cx="2590800" cy="0"/>
            </a:xfrm>
            <a:custGeom>
              <a:avLst/>
              <a:gdLst>
                <a:gd name="connsiteX0" fmla="*/ 0 w 2590800"/>
                <a:gd name="connsiteY0" fmla="*/ 0 h 0"/>
                <a:gd name="connsiteX1" fmla="*/ 2590800 w 2590800"/>
                <a:gd name="connsiteY1" fmla="*/ 0 h 0"/>
              </a:gdLst>
              <a:ahLst/>
              <a:cxnLst>
                <a:cxn ang="0">
                  <a:pos x="connsiteX0" y="connsiteY0"/>
                </a:cxn>
                <a:cxn ang="0">
                  <a:pos x="connsiteX1" y="connsiteY1"/>
                </a:cxn>
              </a:cxnLst>
              <a:rect l="l" t="t" r="r" b="b"/>
              <a:pathLst>
                <a:path w="2590800">
                  <a:moveTo>
                    <a:pt x="0" y="0"/>
                  </a:moveTo>
                  <a:lnTo>
                    <a:pt x="2590800" y="0"/>
                  </a:lnTo>
                </a:path>
              </a:pathLst>
            </a:custGeom>
            <a:noFill/>
            <a:ln w="6350">
              <a:gradFill flip="none" rotWithShape="1">
                <a:gsLst>
                  <a:gs pos="0">
                    <a:srgbClr val="DB1421"/>
                  </a:gs>
                  <a:gs pos="100000">
                    <a:srgbClr val="DB1421">
                      <a:alpha val="0"/>
                    </a:srgbClr>
                  </a:gs>
                </a:gsLst>
                <a:lin ang="0" scaled="1"/>
                <a:tileRect/>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3707890" y="945675"/>
              <a:ext cx="64770" cy="64770"/>
            </a:xfrm>
            <a:prstGeom prst="ellipse">
              <a:avLst/>
            </a:prstGeom>
            <a:noFill/>
            <a:ln>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7" name="组合 76"/>
            <p:cNvGrpSpPr/>
            <p:nvPr/>
          </p:nvGrpSpPr>
          <p:grpSpPr>
            <a:xfrm>
              <a:off x="6648008" y="1135834"/>
              <a:ext cx="205092" cy="45719"/>
              <a:chOff x="6648008" y="1135834"/>
              <a:chExt cx="205092" cy="45719"/>
            </a:xfrm>
          </p:grpSpPr>
          <p:sp>
            <p:nvSpPr>
              <p:cNvPr id="78" name="矩形 77"/>
              <p:cNvSpPr/>
              <p:nvPr/>
            </p:nvSpPr>
            <p:spPr>
              <a:xfrm>
                <a:off x="6648008"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矩形 78"/>
              <p:cNvSpPr/>
              <p:nvPr/>
            </p:nvSpPr>
            <p:spPr>
              <a:xfrm>
                <a:off x="6727694" y="1135834"/>
                <a:ext cx="45719" cy="45719"/>
              </a:xfrm>
              <a:prstGeom prst="rect">
                <a:avLst/>
              </a:prstGeom>
              <a:solidFill>
                <a:srgbClr val="DB1421"/>
              </a:solid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矩形 79"/>
              <p:cNvSpPr/>
              <p:nvPr/>
            </p:nvSpPr>
            <p:spPr>
              <a:xfrm>
                <a:off x="6807381" y="1135834"/>
                <a:ext cx="45719" cy="45719"/>
              </a:xfrm>
              <a:prstGeom prst="rect">
                <a:avLst/>
              </a:prstGeom>
              <a:noFill/>
              <a:ln w="6350">
                <a:solidFill>
                  <a:srgbClr val="DB14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2149158" y="573885"/>
            <a:ext cx="7893685" cy="3094030"/>
          </a:xfrm>
          <a:prstGeom prst="rect">
            <a:avLst/>
          </a:prstGeom>
        </p:spPr>
      </p:pic>
      <p:pic>
        <p:nvPicPr>
          <p:cNvPr id="7" name="图片 6"/>
          <p:cNvPicPr>
            <a:picLocks noChangeAspect="1"/>
          </p:cNvPicPr>
          <p:nvPr/>
        </p:nvPicPr>
        <p:blipFill>
          <a:blip r:embed="rId2" cstate="screen">
            <a:duotone>
              <a:prstClr val="black"/>
              <a:srgbClr val="FF0000">
                <a:tint val="45000"/>
                <a:satMod val="400000"/>
              </a:srgbClr>
            </a:duotone>
          </a:blip>
          <a:stretch>
            <a:fillRect/>
          </a:stretch>
        </p:blipFill>
        <p:spPr>
          <a:xfrm>
            <a:off x="4103327" y="4064000"/>
            <a:ext cx="3985346" cy="2658745"/>
          </a:xfrm>
          <a:prstGeom prst="rect">
            <a:avLst/>
          </a:prstGeom>
        </p:spPr>
      </p:pic>
      <p:grpSp>
        <p:nvGrpSpPr>
          <p:cNvPr id="8" name="组合 7"/>
          <p:cNvGrpSpPr/>
          <p:nvPr/>
        </p:nvGrpSpPr>
        <p:grpSpPr>
          <a:xfrm>
            <a:off x="3979228" y="1332230"/>
            <a:ext cx="4233545" cy="1600200"/>
            <a:chOff x="7985" y="4109"/>
            <a:chExt cx="6667" cy="2520"/>
          </a:xfrm>
          <a:noFill/>
        </p:grpSpPr>
        <p:sp>
          <p:nvSpPr>
            <p:cNvPr id="9" name="文本框 8"/>
            <p:cNvSpPr txBox="1"/>
            <p:nvPr/>
          </p:nvSpPr>
          <p:spPr>
            <a:xfrm>
              <a:off x="9920" y="4109"/>
              <a:ext cx="2796" cy="921"/>
            </a:xfrm>
            <a:prstGeom prst="rect">
              <a:avLst/>
            </a:prstGeom>
            <a:grp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smtClean="0">
                  <a:ln>
                    <a:noFill/>
                  </a:ln>
                  <a:solidFill>
                    <a:srgbClr val="DB1421"/>
                  </a:solidFill>
                  <a:effectLst/>
                  <a:uLnTx/>
                  <a:uFillTx/>
                  <a:cs typeface="+mn-ea"/>
                  <a:sym typeface="+mn-lt"/>
                </a:rPr>
                <a:t>第二章</a:t>
              </a:r>
              <a:endParaRPr kumimoji="0" lang="zh-CN" altLang="en-US" sz="3200" b="0" i="0" u="none" strike="noStrike" kern="1200" cap="none" spc="0" normalizeH="0" baseline="0" noProof="0" dirty="0">
                <a:ln>
                  <a:noFill/>
                </a:ln>
                <a:solidFill>
                  <a:srgbClr val="DB1421"/>
                </a:solidFill>
                <a:effectLst/>
                <a:uLnTx/>
                <a:uFillTx/>
                <a:cs typeface="+mn-ea"/>
                <a:sym typeface="+mn-lt"/>
              </a:endParaRPr>
            </a:p>
          </p:txBody>
        </p:sp>
        <p:sp>
          <p:nvSpPr>
            <p:cNvPr id="10" name="文本框 9"/>
            <p:cNvSpPr txBox="1"/>
            <p:nvPr/>
          </p:nvSpPr>
          <p:spPr>
            <a:xfrm>
              <a:off x="7985" y="5030"/>
              <a:ext cx="6667" cy="1599"/>
            </a:xfrm>
            <a:prstGeom prst="rect">
              <a:avLst/>
            </a:prstGeom>
            <a:grp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smtClean="0">
                  <a:ln>
                    <a:noFill/>
                  </a:ln>
                  <a:solidFill>
                    <a:srgbClr val="DB1421"/>
                  </a:solidFill>
                  <a:effectLst/>
                  <a:uLnTx/>
                  <a:uFillTx/>
                  <a:cs typeface="+mn-ea"/>
                  <a:sym typeface="+mn-lt"/>
                </a:rPr>
                <a:t>选择专业</a:t>
              </a:r>
              <a:endParaRPr kumimoji="0" lang="zh-CN" altLang="en-US" sz="6000" b="0" i="0" u="none" strike="noStrike" kern="1200" cap="none" spc="0" normalizeH="0" baseline="0" noProof="0" dirty="0">
                <a:ln>
                  <a:noFill/>
                </a:ln>
                <a:solidFill>
                  <a:srgbClr val="DB1421"/>
                </a:solidFill>
                <a:effectLst/>
                <a:uLnTx/>
                <a:uFillTx/>
                <a:cs typeface="+mn-ea"/>
                <a:sym typeface="+mn-lt"/>
              </a:endParaRPr>
            </a:p>
          </p:txBody>
        </p:sp>
      </p:grpSp>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10.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13.xml><?xml version="1.0" encoding="utf-8"?>
<p:tagLst xmlns:p="http://schemas.openxmlformats.org/presentationml/2006/main">
  <p:tag name="KSO_WM_BEAUTIFY_FLAG" val="#wm#"/>
  <p:tag name="KSO_WM_TEMPLATE_CATEGORY" val="custom"/>
  <p:tag name="KSO_WM_TEMPLATE_INDEX" val="20187308"/>
</p:tagLst>
</file>

<file path=ppt/tags/tag1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15.xml><?xml version="1.0" encoding="utf-8"?>
<p:tagLst xmlns:p="http://schemas.openxmlformats.org/presentationml/2006/main">
  <p:tag name="KSO_WM_BEAUTIFY_FLAG" val="#wm#"/>
  <p:tag name="KSO_WM_TEMPLATE_CATEGORY" val="custom"/>
  <p:tag name="KSO_WM_TEMPLATE_INDEX" val="20187308"/>
</p:tagLst>
</file>

<file path=ppt/tags/tag16.xml><?xml version="1.0" encoding="utf-8"?>
<p:tagLst xmlns:p="http://schemas.openxmlformats.org/presentationml/2006/main">
  <p:tag name="KSO_WM_BEAUTIFY_FLAG" val="#wm#"/>
  <p:tag name="KSO_WM_TEMPLATE_CATEGORY" val="custom"/>
  <p:tag name="KSO_WM_TEMPLATE_INDEX" val="20187308"/>
</p:tagLst>
</file>

<file path=ppt/tags/tag17.xml><?xml version="1.0" encoding="utf-8"?>
<p:tagLst xmlns:p="http://schemas.openxmlformats.org/presentationml/2006/main">
  <p:tag name="KSO_WM_BEAUTIFY_FLAG" val="#wm#"/>
  <p:tag name="KSO_WM_TEMPLATE_CATEGORY" val="custom"/>
  <p:tag name="KSO_WM_TEMPLATE_INDEX" val="20187308"/>
</p:tagLst>
</file>

<file path=ppt/tags/tag18.xml><?xml version="1.0" encoding="utf-8"?>
<p:tagLst xmlns:p="http://schemas.openxmlformats.org/presentationml/2006/main">
  <p:tag name="KSO_WM_BEAUTIFY_FLAG" val="#wm#"/>
  <p:tag name="KSO_WM_TEMPLATE_CATEGORY" val="custom"/>
  <p:tag name="KSO_WM_TEMPLATE_INDEX" val="20187308"/>
</p:tagLst>
</file>

<file path=ppt/tags/tag19.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BEAUTIFY_FLAG" val="#wm#"/>
  <p:tag name="KSO_WM_TEMPLATE_CATEGORY" val="custom"/>
  <p:tag name="KSO_WM_TEMPLATE_INDEX" val="20187308"/>
</p:tagLst>
</file>

<file path=ppt/tags/tag2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4.xml><?xml version="1.0" encoding="utf-8"?>
<p:tagLst xmlns:p="http://schemas.openxmlformats.org/presentationml/2006/main">
  <p:tag name="KSO_WM_BEAUTIFY_FLAG" val="#wm#"/>
  <p:tag name="KSO_WM_TEMPLATE_CATEGORY" val="custom"/>
  <p:tag name="KSO_WM_TEMPLATE_INDEX" val="20187308"/>
</p:tagLst>
</file>

<file path=ppt/tags/tag5.xml><?xml version="1.0" encoding="utf-8"?>
<p:tagLst xmlns:p="http://schemas.openxmlformats.org/presentationml/2006/main">
  <p:tag name="KSO_WM_BEAUTIFY_FLAG" val="#wm#"/>
  <p:tag name="KSO_WM_TEMPLATE_CATEGORY" val="custom"/>
  <p:tag name="KSO_WM_TEMPLATE_INDEX" val="20187308"/>
</p:tagLst>
</file>

<file path=ppt/tags/tag6.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5reauql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5685</Words>
  <Application>WPS 演示</Application>
  <PresentationFormat>自定义</PresentationFormat>
  <Paragraphs>279</Paragraphs>
  <Slides>20</Slides>
  <Notes>15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20</vt:i4>
      </vt:variant>
    </vt:vector>
  </HeadingPairs>
  <TitlesOfParts>
    <vt:vector size="31" baseType="lpstr">
      <vt:lpstr>Arial</vt:lpstr>
      <vt:lpstr>宋体</vt:lpstr>
      <vt:lpstr>Wingdings</vt:lpstr>
      <vt:lpstr>微软雅黑</vt:lpstr>
      <vt:lpstr>Wingdings</vt:lpstr>
      <vt:lpstr>阿里巴巴普惠体 L</vt:lpstr>
      <vt:lpstr>Arial Unicode MS</vt:lpstr>
      <vt:lpstr>等线</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高考填报志愿</dc:title>
  <dc:creator>第一PPT</dc:creator>
  <cp:keywords>www.1ppt.com</cp:keywords>
  <dc:description>www.1ppt.com</dc:description>
  <cp:lastModifiedBy>Administrator</cp:lastModifiedBy>
  <cp:revision>18</cp:revision>
  <dcterms:created xsi:type="dcterms:W3CDTF">2021-06-24T02:45:00Z</dcterms:created>
  <dcterms:modified xsi:type="dcterms:W3CDTF">2022-06-05T14:27:50Z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