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7"/>
  </p:notesMasterIdLst>
  <p:sldIdLst>
    <p:sldId id="256" r:id="rId4"/>
    <p:sldId id="259" r:id="rId5"/>
    <p:sldId id="260" r:id="rId6"/>
    <p:sldId id="261" r:id="rId8"/>
    <p:sldId id="264" r:id="rId9"/>
    <p:sldId id="265" r:id="rId10"/>
    <p:sldId id="266" r:id="rId11"/>
    <p:sldId id="267" r:id="rId12"/>
    <p:sldId id="268" r:id="rId13"/>
    <p:sldId id="269" r:id="rId14"/>
    <p:sldId id="282" r:id="rId15"/>
    <p:sldId id="270" r:id="rId16"/>
    <p:sldId id="271" r:id="rId17"/>
    <p:sldId id="272" r:id="rId18"/>
    <p:sldId id="273" r:id="rId19"/>
    <p:sldId id="274" r:id="rId20"/>
    <p:sldId id="262" r:id="rId21"/>
    <p:sldId id="275" r:id="rId22"/>
    <p:sldId id="276" r:id="rId23"/>
    <p:sldId id="263" r:id="rId24"/>
    <p:sldId id="277" r:id="rId25"/>
    <p:sldId id="278" r:id="rId26"/>
    <p:sldId id="279" r:id="rId27"/>
    <p:sldId id="280" r:id="rId28"/>
    <p:sldId id="281" r:id="rId29"/>
    <p:sldId id="25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F1E0C"/>
    <a:srgbClr val="A80000"/>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82" autoAdjust="0"/>
  </p:normalViewPr>
  <p:slideViewPr>
    <p:cSldViewPr snapToGrid="0">
      <p:cViewPr>
        <p:scale>
          <a:sx n="100" d="100"/>
          <a:sy n="100" d="100"/>
        </p:scale>
        <p:origin x="-1062" y="-432"/>
      </p:cViewPr>
      <p:guideLst>
        <p:guide orient="horz" pos="219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微软雅黑" panose="020B0503020204020204" pitchFamily="34" charset="-122"/>
                <a:ea typeface="微软雅黑" panose="020B0503020204020204" pitchFamily="34" charset="-122"/>
              </a:rPr>
              <a:t>模板来自于：第一</a:t>
            </a:r>
            <a:r>
              <a:rPr lang="en-US" altLang="zh-CN" sz="1200" dirty="0"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https://www.1ppt.com/</a:t>
            </a:r>
            <a:endParaRPr lang="zh-CN" altLang="en-US" sz="1200" dirty="0" smtClean="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hyperlink" Target="http://www.1ppt.com/hangye/" TargetMode="Externa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
        <p:nvSpPr>
          <p:cNvPr id="9" name="TextBox 8"/>
          <p:cNvSpPr txBox="1"/>
          <p:nvPr userDrawn="1"/>
        </p:nvSpPr>
        <p:spPr>
          <a:xfrm>
            <a:off x="11651940" y="0"/>
            <a:ext cx="540060" cy="118430"/>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7"/>
              </a:rPr>
              <a:t>行业</a:t>
            </a:r>
            <a:r>
              <a:rPr lang="en-US" altLang="zh-CN" sz="100" dirty="0">
                <a:latin typeface="微软雅黑" panose="020B0503020204020204" pitchFamily="34" charset="-122"/>
                <a:ea typeface="微软雅黑" panose="020B0503020204020204" pitchFamily="34" charset="-122"/>
                <a:hlinkClick r:id="rId7"/>
              </a:rPr>
              <a:t>PPT</a:t>
            </a:r>
            <a:r>
              <a:rPr lang="zh-CN" altLang="en-US" sz="100" dirty="0">
                <a:latin typeface="微软雅黑" panose="020B0503020204020204" pitchFamily="34" charset="-122"/>
                <a:ea typeface="微软雅黑" panose="020B0503020204020204" pitchFamily="34" charset="-122"/>
                <a:hlinkClick r:id="rId7"/>
              </a:rPr>
              <a:t>模板</a:t>
            </a:r>
            <a:r>
              <a:rPr lang="en-US" altLang="zh-CN" sz="100" dirty="0">
                <a:latin typeface="微软雅黑" panose="020B0503020204020204" pitchFamily="34" charset="-122"/>
                <a:ea typeface="微软雅黑" panose="020B0503020204020204" pitchFamily="34" charset="-122"/>
              </a:rPr>
              <a:t>http://www.1ppt.com/hangye/</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1"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1"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4.xml"/><Relationship Id="rId5" Type="http://schemas.openxmlformats.org/officeDocument/2006/relationships/image" Target="../media/image5.png"/><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46.xml"/><Relationship Id="rId2" Type="http://schemas.openxmlformats.org/officeDocument/2006/relationships/image" Target="../media/image2.png"/><Relationship Id="rId1" Type="http://schemas.openxmlformats.org/officeDocument/2006/relationships/tags" Target="../tags/tag145.xml"/></Relationships>
</file>

<file path=ppt/slides/_rels/slide1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7" Type="http://schemas.openxmlformats.org/officeDocument/2006/relationships/slideLayout" Target="../slideLayouts/slideLayout1.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3" Type="http://schemas.openxmlformats.org/officeDocument/2006/relationships/slideLayout" Target="../slideLayouts/slideLayout1.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84.xml"/><Relationship Id="rId2" Type="http://schemas.openxmlformats.org/officeDocument/2006/relationships/image" Target="../media/image2.png"/><Relationship Id="rId1" Type="http://schemas.openxmlformats.org/officeDocument/2006/relationships/tags" Target="../tags/tag183.xml"/></Relationships>
</file>

<file path=ppt/slides/_rels/slide15.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4" Type="http://schemas.openxmlformats.org/officeDocument/2006/relationships/notesSlide" Target="../notesSlides/notesSlide2.xml"/><Relationship Id="rId23" Type="http://schemas.openxmlformats.org/officeDocument/2006/relationships/slideLayout" Target="../slideLayouts/slideLayout1.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1.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2.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3.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4.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16.xml"/><Relationship Id="rId2" Type="http://schemas.openxmlformats.org/officeDocument/2006/relationships/image" Target="../media/image8.png"/><Relationship Id="rId1" Type="http://schemas.openxmlformats.org/officeDocument/2006/relationships/tags" Target="../tags/tag215.xml"/></Relationships>
</file>

<file path=ppt/slides/_rels/slide22.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9" Type="http://schemas.openxmlformats.org/officeDocument/2006/relationships/slideLayout" Target="../slideLayouts/slideLayout1.xml"/><Relationship Id="rId18" Type="http://schemas.openxmlformats.org/officeDocument/2006/relationships/tags" Target="../tags/tag233.xml"/><Relationship Id="rId17" Type="http://schemas.openxmlformats.org/officeDocument/2006/relationships/image" Target="../media/image9.png"/><Relationship Id="rId16" Type="http://schemas.openxmlformats.org/officeDocument/2006/relationships/tags" Target="../tags/tag232.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7.xml"/></Relationships>
</file>

<file path=ppt/slides/_rels/slide23.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6" Type="http://schemas.openxmlformats.org/officeDocument/2006/relationships/slideLayout" Target="../slideLayouts/slideLayout1.xml"/><Relationship Id="rId15" Type="http://schemas.openxmlformats.org/officeDocument/2006/relationships/tags" Target="../tags/tag247.xml"/><Relationship Id="rId14" Type="http://schemas.openxmlformats.org/officeDocument/2006/relationships/image" Target="../media/image9.png"/><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49.xml"/><Relationship Id="rId2" Type="http://schemas.openxmlformats.org/officeDocument/2006/relationships/image" Target="../media/image10.png"/><Relationship Id="rId1" Type="http://schemas.openxmlformats.org/officeDocument/2006/relationships/tags" Target="../tags/tag248.xml"/></Relationships>
</file>

<file path=ppt/slides/_rels/slide25.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tags" Target="../tags/tag25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8" Type="http://schemas.openxmlformats.org/officeDocument/2006/relationships/slideLayout" Target="../slideLayouts/slideLayout1.xml"/><Relationship Id="rId17" Type="http://schemas.openxmlformats.org/officeDocument/2006/relationships/tags" Target="../tags/tag266.xml"/><Relationship Id="rId16" Type="http://schemas.openxmlformats.org/officeDocument/2006/relationships/tags" Target="../tags/tag265.xml"/><Relationship Id="rId15" Type="http://schemas.openxmlformats.org/officeDocument/2006/relationships/tags" Target="../tags/tag264.xml"/><Relationship Id="rId14" Type="http://schemas.openxmlformats.org/officeDocument/2006/relationships/tags" Target="../tags/tag263.xml"/><Relationship Id="rId13" Type="http://schemas.openxmlformats.org/officeDocument/2006/relationships/tags" Target="../tags/tag262.xml"/><Relationship Id="rId12" Type="http://schemas.openxmlformats.org/officeDocument/2006/relationships/tags" Target="../tags/tag261.xml"/><Relationship Id="rId11" Type="http://schemas.openxmlformats.org/officeDocument/2006/relationships/tags" Target="../tags/tag260.xml"/><Relationship Id="rId10" Type="http://schemas.openxmlformats.org/officeDocument/2006/relationships/tags" Target="../tags/tag259.xml"/><Relationship Id="rId1" Type="http://schemas.openxmlformats.org/officeDocument/2006/relationships/tags" Target="../tags/tag25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9" Type="http://schemas.openxmlformats.org/officeDocument/2006/relationships/notesSlide" Target="../notesSlides/notesSlide1.xml"/><Relationship Id="rId18" Type="http://schemas.openxmlformats.org/officeDocument/2006/relationships/slideLayout" Target="../slideLayouts/slideLayout1.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slideLayout" Target="../slideLayouts/slideLayout1.xml"/><Relationship Id="rId12" Type="http://schemas.openxmlformats.org/officeDocument/2006/relationships/tags" Target="../tags/tag96.xml"/><Relationship Id="rId11" Type="http://schemas.openxmlformats.org/officeDocument/2006/relationships/image" Target="../media/image2.png"/><Relationship Id="rId10" Type="http://schemas.openxmlformats.org/officeDocument/2006/relationships/tags" Target="../tags/tag95.xml"/><Relationship Id="rId1" Type="http://schemas.openxmlformats.org/officeDocument/2006/relationships/tags" Target="../tags/tag86.xml"/></Relationships>
</file>

<file path=ppt/slides/_rels/slide6.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5" Type="http://schemas.openxmlformats.org/officeDocument/2006/relationships/slideLayout" Target="../slideLayouts/slideLayout1.xml"/><Relationship Id="rId24" Type="http://schemas.openxmlformats.org/officeDocument/2006/relationships/tags" Target="../tags/tag119.xml"/><Relationship Id="rId23" Type="http://schemas.openxmlformats.org/officeDocument/2006/relationships/tags" Target="../tags/tag118.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tags" Target="../tags/tag97.xml"/><Relationship Id="rId19" Type="http://schemas.openxmlformats.org/officeDocument/2006/relationships/tags" Target="../tags/tag114.xml"/><Relationship Id="rId18" Type="http://schemas.openxmlformats.org/officeDocument/2006/relationships/tags" Target="../tags/tag11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3.jpeg"/><Relationship Id="rId13" Type="http://schemas.openxmlformats.org/officeDocument/2006/relationships/slideLayout" Target="../slideLayouts/slideLayout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image" Target="../media/image2.png"/><Relationship Id="rId1" Type="http://schemas.openxmlformats.org/officeDocument/2006/relationships/tags" Target="../tags/tag13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0.xml"/><Relationship Id="rId5" Type="http://schemas.openxmlformats.org/officeDocument/2006/relationships/image" Target="../media/image4.pn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18" name="文本框 17"/>
          <p:cNvSpPr txBox="1"/>
          <p:nvPr/>
        </p:nvSpPr>
        <p:spPr>
          <a:xfrm>
            <a:off x="1648644" y="260648"/>
            <a:ext cx="8208912" cy="229870"/>
          </a:xfrm>
          <a:prstGeom prst="rect">
            <a:avLst/>
          </a:prstGeom>
          <a:noFill/>
        </p:spPr>
        <p:txBody>
          <a:bodyPr wrap="square">
            <a:spAutoFit/>
          </a:bodyPr>
          <a:lstStyle/>
          <a:p>
            <a:pPr algn="dist"/>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工作计划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工作计划</a:t>
            </a:r>
            <a:endParaRPr lang="zh-CN" altLang="zh-CN" sz="5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2" name="文本框 31"/>
          <p:cNvSpPr txBox="1"/>
          <p:nvPr/>
        </p:nvSpPr>
        <p:spPr>
          <a:xfrm>
            <a:off x="149860" y="219711"/>
            <a:ext cx="1651000" cy="307777"/>
          </a:xfrm>
          <a:prstGeom prst="rect">
            <a:avLst/>
          </a:prstGeom>
          <a:noFill/>
        </p:spPr>
        <p:txBody>
          <a:bodyPr wrap="square" rtlCol="0">
            <a:spAutoFit/>
          </a:bodyPr>
          <a:lstStyle>
            <a:defPPr>
              <a:defRPr lang="en-US"/>
            </a:defPPr>
            <a:lvl1pPr algn="ctr" defTabSz="914400">
              <a:defRPr sz="1400">
                <a:gradFill>
                  <a:gsLst>
                    <a:gs pos="30000">
                      <a:srgbClr val="E74100"/>
                    </a:gs>
                    <a:gs pos="100000">
                      <a:srgbClr val="A80000"/>
                    </a:gs>
                  </a:gsLst>
                  <a:lin ang="5400000" scaled="1"/>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rPr>
              <a:t>YOUR LOGO</a:t>
            </a:r>
            <a:endPar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endParaRPr>
          </a:p>
        </p:txBody>
      </p:sp>
      <p:grpSp>
        <p:nvGrpSpPr>
          <p:cNvPr id="11" name="组合 10"/>
          <p:cNvGrpSpPr/>
          <p:nvPr/>
        </p:nvGrpSpPr>
        <p:grpSpPr>
          <a:xfrm>
            <a:off x="163831" y="1112522"/>
            <a:ext cx="10914380" cy="2807335"/>
            <a:chOff x="258" y="1752"/>
            <a:chExt cx="17188" cy="4421"/>
          </a:xfrm>
        </p:grpSpPr>
        <p:sp>
          <p:nvSpPr>
            <p:cNvPr id="5" name="19"/>
            <p:cNvSpPr txBox="1"/>
            <p:nvPr/>
          </p:nvSpPr>
          <p:spPr>
            <a:xfrm>
              <a:off x="258" y="2635"/>
              <a:ext cx="17188" cy="35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00000"/>
                </a:lnSpc>
                <a:buClrTx/>
                <a:buSzTx/>
                <a:buFontTx/>
              </a:pPr>
              <a:r>
                <a:rPr lang="zh-CN" sz="6800" spc="-100" dirty="0">
                  <a:ln w="0">
                    <a:noFill/>
                  </a:ln>
                  <a:solidFill>
                    <a:srgbClr val="5F1E0C"/>
                  </a:soli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2024年机关党建工作总结</a:t>
              </a:r>
              <a:endParaRPr lang="zh-CN" sz="68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a:p>
              <a:pPr lvl="0" algn="l">
                <a:lnSpc>
                  <a:spcPct val="100000"/>
                </a:lnSpc>
                <a:buClrTx/>
                <a:buSzTx/>
                <a:buFontTx/>
              </a:pPr>
              <a:r>
                <a:rPr lang="zh-CN" sz="72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和2025年工作计划</a:t>
              </a:r>
              <a:endParaRPr lang="zh-CN" sz="72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55" name="文本框 54"/>
            <p:cNvSpPr txBox="1"/>
            <p:nvPr/>
          </p:nvSpPr>
          <p:spPr>
            <a:xfrm>
              <a:off x="314" y="1752"/>
              <a:ext cx="12620" cy="1189"/>
            </a:xfrm>
            <a:prstGeom prst="rect">
              <a:avLst/>
            </a:prstGeom>
            <a:noFill/>
          </p:spPr>
          <p:txBody>
            <a:bodyPr wrap="square" rtlCol="0" anchor="t">
              <a:noAutofit/>
            </a:bodyPr>
            <a:lstStyle/>
            <a:p>
              <a:pPr algn="l" fontAlgn="auto">
                <a:lnSpc>
                  <a:spcPts val="6000"/>
                </a:lnSpc>
              </a:pPr>
              <a:r>
                <a:rPr lang="zh-CN" altLang="en-US" sz="5400" cap="all">
                  <a:solidFill>
                    <a:srgbClr val="5F1E0C">
                      <a:alpha val="5000"/>
                    </a:srgbClr>
                  </a:solidFill>
                  <a:uFillTx/>
                  <a:latin typeface="思源宋体 CN Heavy" panose="02020900000000000000" charset="-122"/>
                  <a:ea typeface="思源宋体 CN Heavy" panose="02020900000000000000" charset="-122"/>
                </a:rPr>
                <a:t>Central Report</a:t>
              </a:r>
              <a:endParaRPr lang="zh-CN" altLang="en-US" sz="5400" cap="all">
                <a:solidFill>
                  <a:srgbClr val="5F1E0C">
                    <a:alpha val="5000"/>
                  </a:srgbClr>
                </a:solidFill>
                <a:uFillTx/>
                <a:latin typeface="思源宋体 CN Heavy" panose="02020900000000000000" charset="-122"/>
                <a:ea typeface="思源宋体 CN Heavy" panose="02020900000000000000" charset="-122"/>
              </a:endParaRPr>
            </a:p>
          </p:txBody>
        </p:sp>
      </p:grpSp>
      <p:grpSp>
        <p:nvGrpSpPr>
          <p:cNvPr id="9" name="组合 8"/>
          <p:cNvGrpSpPr/>
          <p:nvPr/>
        </p:nvGrpSpPr>
        <p:grpSpPr>
          <a:xfrm>
            <a:off x="257811" y="3948430"/>
            <a:ext cx="5611495" cy="505460"/>
            <a:chOff x="406" y="6488"/>
            <a:chExt cx="8837" cy="796"/>
          </a:xfrm>
        </p:grpSpPr>
        <p:sp>
          <p:nvSpPr>
            <p:cNvPr id="49" name="圆角矩形 48"/>
            <p:cNvSpPr/>
            <p:nvPr/>
          </p:nvSpPr>
          <p:spPr>
            <a:xfrm>
              <a:off x="406" y="6488"/>
              <a:ext cx="2419" cy="796"/>
            </a:xfrm>
            <a:prstGeom prst="roundRect">
              <a:avLst>
                <a:gd name="adj" fmla="val 50000"/>
              </a:avLst>
            </a:prstGeom>
            <a:solidFill>
              <a:srgbClr val="F36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359" y="6488"/>
              <a:ext cx="7884" cy="796"/>
            </a:xfrm>
            <a:prstGeom prst="roundRect">
              <a:avLst>
                <a:gd name="adj" fmla="val 50000"/>
              </a:avLst>
            </a:prstGeom>
            <a:solidFill>
              <a:schemeClr val="bg1"/>
            </a:solidFill>
            <a:ln>
              <a:solidFill>
                <a:srgbClr val="F7D1AA"/>
              </a:solidFill>
            </a:ln>
            <a:effectLst>
              <a:outerShdw blurRad="76200" dist="63500" dir="2700000" algn="tl" rotWithShape="0">
                <a:srgbClr val="F36F0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文本框 7"/>
            <p:cNvSpPr txBox="1"/>
            <p:nvPr/>
          </p:nvSpPr>
          <p:spPr>
            <a:xfrm>
              <a:off x="1714" y="6570"/>
              <a:ext cx="7001" cy="582"/>
            </a:xfrm>
            <a:prstGeom prst="rect">
              <a:avLst/>
            </a:prstGeom>
            <a:noFill/>
          </p:spPr>
          <p:txBody>
            <a:bodyPr wrap="square" rtlCol="0" anchor="t">
              <a:spAutoFit/>
            </a:bodyPr>
            <a:lstStyle/>
            <a:p>
              <a:pPr algn="dist"/>
              <a:r>
                <a:rPr lang="en-US" altLang="zh-CN"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党建工作总结</a:t>
              </a:r>
              <a:r>
                <a:rPr lang="en-US" altLang="zh-CN"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党建年终总结</a:t>
              </a:r>
              <a:endParaRPr lang="zh-CN" altLang="en-US"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51" name="五角星 50"/>
            <p:cNvSpPr/>
            <p:nvPr/>
          </p:nvSpPr>
          <p:spPr>
            <a:xfrm>
              <a:off x="734" y="6674"/>
              <a:ext cx="394" cy="39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52" name="组合 51"/>
          <p:cNvGrpSpPr/>
          <p:nvPr/>
        </p:nvGrpSpPr>
        <p:grpSpPr>
          <a:xfrm>
            <a:off x="866141" y="1103632"/>
            <a:ext cx="6980555" cy="921385"/>
            <a:chOff x="658" y="3539"/>
            <a:chExt cx="10993"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51" name="文本框 50"/>
            <p:cNvSpPr txBox="1"/>
            <p:nvPr/>
          </p:nvSpPr>
          <p:spPr>
            <a:xfrm>
              <a:off x="3197" y="3993"/>
              <a:ext cx="84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奋力打造锤炼严实作风的战斗堡垒</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10754"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4" name="组合 3"/>
          <p:cNvGrpSpPr/>
          <p:nvPr/>
        </p:nvGrpSpPr>
        <p:grpSpPr>
          <a:xfrm>
            <a:off x="1085215" y="2223770"/>
            <a:ext cx="7249160" cy="1339850"/>
            <a:chOff x="6329" y="3495"/>
            <a:chExt cx="11416" cy="2110"/>
          </a:xfrm>
        </p:grpSpPr>
        <p:sp>
          <p:nvSpPr>
            <p:cNvPr id="10" name="矩形 9"/>
            <p:cNvSpPr/>
            <p:nvPr>
              <p:custDataLst>
                <p:tags r:id="rId2"/>
              </p:custDataLst>
            </p:nvPr>
          </p:nvSpPr>
          <p:spPr>
            <a:xfrm>
              <a:off x="6329" y="3495"/>
              <a:ext cx="9071" cy="2110"/>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 name="文本框 1"/>
            <p:cNvSpPr txBox="1"/>
            <p:nvPr/>
          </p:nvSpPr>
          <p:spPr>
            <a:xfrm>
              <a:off x="6675" y="3585"/>
              <a:ext cx="11070" cy="1847"/>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坚持</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书记抓、抓书记</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，发挥各级党组织书记</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头羊</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作用，切实履行好党建工作</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第一责任人</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职责，带领支部党员、部门干部以</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严</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的作风抓出</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实</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的成效、取得</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优</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的业绩。</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5" name="组合 4"/>
          <p:cNvGrpSpPr/>
          <p:nvPr/>
        </p:nvGrpSpPr>
        <p:grpSpPr>
          <a:xfrm>
            <a:off x="1085215" y="3762377"/>
            <a:ext cx="7249160" cy="1638935"/>
            <a:chOff x="6329" y="3495"/>
            <a:chExt cx="11416" cy="2581"/>
          </a:xfrm>
        </p:grpSpPr>
        <p:sp>
          <p:nvSpPr>
            <p:cNvPr id="8" name="矩形 7"/>
            <p:cNvSpPr/>
            <p:nvPr>
              <p:custDataLst>
                <p:tags r:id="rId3"/>
              </p:custDataLst>
            </p:nvPr>
          </p:nvSpPr>
          <p:spPr>
            <a:xfrm>
              <a:off x="6329" y="3495"/>
              <a:ext cx="9071" cy="2581"/>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9" name="文本框 8"/>
            <p:cNvSpPr txBox="1"/>
            <p:nvPr/>
          </p:nvSpPr>
          <p:spPr>
            <a:xfrm>
              <a:off x="6675" y="3585"/>
              <a:ext cx="11070"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充分发挥</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近距离</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优势，大力延伸监督触角，贯通</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八小时内外</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监督，为党员干部精准</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画像</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，以又严又实的组织监督和纪律约束，让全面从严治党要求落实到每个支部、每名党员，把纪律作风建设的主阵地在支部建牢、建好、建强。</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1" name="组合 10"/>
          <p:cNvGrpSpPr/>
          <p:nvPr/>
        </p:nvGrpSpPr>
        <p:grpSpPr>
          <a:xfrm>
            <a:off x="1085215" y="5605147"/>
            <a:ext cx="7249160" cy="958215"/>
            <a:chOff x="6329" y="3495"/>
            <a:chExt cx="11416" cy="1509"/>
          </a:xfrm>
        </p:grpSpPr>
        <p:sp>
          <p:nvSpPr>
            <p:cNvPr id="12" name="矩形 11"/>
            <p:cNvSpPr/>
            <p:nvPr>
              <p:custDataLst>
                <p:tags r:id="rId4"/>
              </p:custDataLst>
            </p:nvPr>
          </p:nvSpPr>
          <p:spPr>
            <a:xfrm>
              <a:off x="6329" y="3495"/>
              <a:ext cx="9071" cy="1509"/>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3" name="文本框 12"/>
            <p:cNvSpPr txBox="1"/>
            <p:nvPr/>
          </p:nvSpPr>
          <p:spPr>
            <a:xfrm>
              <a:off x="6675" y="3585"/>
              <a:ext cx="11070" cy="1276"/>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严格贯彻落实中央八项规定及其实施细则精神，驰而不息纠治</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四风</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14" name="同侧圆角矩形 13"/>
          <p:cNvSpPr/>
          <p:nvPr/>
        </p:nvSpPr>
        <p:spPr>
          <a:xfrm>
            <a:off x="8601075" y="1819275"/>
            <a:ext cx="2819400" cy="4362450"/>
          </a:xfrm>
          <a:prstGeom prst="round2SameRect">
            <a:avLst/>
          </a:prstGeom>
          <a:blipFill rotWithShape="1">
            <a:blip r:embed="rId5" cstate="email"/>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ustDataLst>
      <p:tags r:id="rId6"/>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669291"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2589" y="1850"/>
              <a:ext cx="14021"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直击痛难点，聚焦锻造过硬队伍，着力提升发展凝聚力</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03</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2" name="组合 1"/>
          <p:cNvGrpSpPr/>
          <p:nvPr/>
        </p:nvGrpSpPr>
        <p:grpSpPr>
          <a:xfrm>
            <a:off x="866140" y="2247267"/>
            <a:ext cx="5475605" cy="921385"/>
            <a:chOff x="658" y="3539"/>
            <a:chExt cx="8623" cy="1451"/>
          </a:xfrm>
        </p:grpSpPr>
        <p:sp>
          <p:nvSpPr>
            <p:cNvPr id="4"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 name="图片 4" descr="51miz-E1300391-A1927BF5"/>
            <p:cNvPicPr>
              <a:picLocks noChangeAspect="1"/>
            </p:cNvPicPr>
            <p:nvPr/>
          </p:nvPicPr>
          <p:blipFill>
            <a:blip r:embed="rId2" cstate="email"/>
            <a:srcRect/>
            <a:stretch>
              <a:fillRect/>
            </a:stretch>
          </p:blipFill>
          <p:spPr>
            <a:xfrm>
              <a:off x="658" y="3539"/>
              <a:ext cx="2102" cy="1451"/>
            </a:xfrm>
            <a:prstGeom prst="rect">
              <a:avLst/>
            </a:prstGeom>
          </p:spPr>
        </p:pic>
        <p:sp>
          <p:nvSpPr>
            <p:cNvPr id="8" name="文本框 7"/>
            <p:cNvSpPr txBox="1"/>
            <p:nvPr/>
          </p:nvSpPr>
          <p:spPr>
            <a:xfrm>
              <a:off x="3227" y="3993"/>
              <a:ext cx="60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把好理想信念</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总开关</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endPar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9" name="星形: 五角 4"/>
            <p:cNvSpPr/>
            <p:nvPr/>
          </p:nvSpPr>
          <p:spPr>
            <a:xfrm>
              <a:off x="8842" y="4134"/>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23" name="组合 22"/>
          <p:cNvGrpSpPr/>
          <p:nvPr/>
        </p:nvGrpSpPr>
        <p:grpSpPr>
          <a:xfrm>
            <a:off x="1184911" y="3305175"/>
            <a:ext cx="4876800" cy="1169670"/>
            <a:chOff x="1866" y="5205"/>
            <a:chExt cx="7680" cy="1842"/>
          </a:xfrm>
        </p:grpSpPr>
        <p:sp>
          <p:nvSpPr>
            <p:cNvPr id="10" name="星形: 五角 4"/>
            <p:cNvSpPr/>
            <p:nvPr/>
          </p:nvSpPr>
          <p:spPr>
            <a:xfrm>
              <a:off x="1866" y="5400"/>
              <a:ext cx="333" cy="333"/>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2400" y="5205"/>
              <a:ext cx="7147" cy="184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坚持用党的创新理论凝心铸魂，教育引导党员干部坚定理想信念，涵养对党忠诚的政治品格。</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5" name="组合 24"/>
          <p:cNvGrpSpPr/>
          <p:nvPr/>
        </p:nvGrpSpPr>
        <p:grpSpPr>
          <a:xfrm>
            <a:off x="1185545" y="4612005"/>
            <a:ext cx="4877435" cy="1532890"/>
            <a:chOff x="1867" y="7263"/>
            <a:chExt cx="7681" cy="2414"/>
          </a:xfrm>
        </p:grpSpPr>
        <p:sp>
          <p:nvSpPr>
            <p:cNvPr id="12" name="星形: 五角 4"/>
            <p:cNvSpPr/>
            <p:nvPr/>
          </p:nvSpPr>
          <p:spPr>
            <a:xfrm>
              <a:off x="1867" y="7458"/>
              <a:ext cx="333" cy="333"/>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3" name="文本框 12"/>
            <p:cNvSpPr txBox="1"/>
            <p:nvPr/>
          </p:nvSpPr>
          <p:spPr>
            <a:xfrm>
              <a:off x="2401" y="7263"/>
              <a:ext cx="7147"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不断深化理论武装，持续巩固拓展主题教育成果，严格落实</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第一议题</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和党组理论学习中心组学习制度，推动党员领导干部第一时间学习领会、党组第一议题研究落实。</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6" name="组合 25"/>
          <p:cNvGrpSpPr/>
          <p:nvPr/>
        </p:nvGrpSpPr>
        <p:grpSpPr>
          <a:xfrm>
            <a:off x="6405881" y="3305175"/>
            <a:ext cx="5045711" cy="1052830"/>
            <a:chOff x="10088" y="5205"/>
            <a:chExt cx="7946" cy="1658"/>
          </a:xfrm>
        </p:grpSpPr>
        <p:sp>
          <p:nvSpPr>
            <p:cNvPr id="14" name="星形: 五角 4"/>
            <p:cNvSpPr/>
            <p:nvPr/>
          </p:nvSpPr>
          <p:spPr>
            <a:xfrm>
              <a:off x="10088" y="5400"/>
              <a:ext cx="333" cy="333"/>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5" name="文本框 14"/>
            <p:cNvSpPr txBox="1"/>
            <p:nvPr/>
          </p:nvSpPr>
          <p:spPr>
            <a:xfrm>
              <a:off x="10622" y="5205"/>
              <a:ext cx="7412" cy="1658"/>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用好学习研讨、专题培训、宣传宣讲等方式载体，推动党员干部把学习党的创新理论作为终身</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必修课</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长修课</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7" name="组合 26"/>
          <p:cNvGrpSpPr/>
          <p:nvPr/>
        </p:nvGrpSpPr>
        <p:grpSpPr>
          <a:xfrm>
            <a:off x="6406515" y="4462780"/>
            <a:ext cx="5045711" cy="730250"/>
            <a:chOff x="10089" y="7028"/>
            <a:chExt cx="7946" cy="1150"/>
          </a:xfrm>
        </p:grpSpPr>
        <p:sp>
          <p:nvSpPr>
            <p:cNvPr id="17" name="星形: 五角 4"/>
            <p:cNvSpPr/>
            <p:nvPr/>
          </p:nvSpPr>
          <p:spPr>
            <a:xfrm>
              <a:off x="10089" y="7223"/>
              <a:ext cx="333" cy="333"/>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8" name="文本框 17"/>
            <p:cNvSpPr txBox="1"/>
            <p:nvPr/>
          </p:nvSpPr>
          <p:spPr>
            <a:xfrm>
              <a:off x="10623" y="7028"/>
              <a:ext cx="7412" cy="1151"/>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充分运用红色资源，开展党性教育，让红色基因融入血脉、化作动力。</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8" name="组合 27"/>
          <p:cNvGrpSpPr/>
          <p:nvPr/>
        </p:nvGrpSpPr>
        <p:grpSpPr>
          <a:xfrm>
            <a:off x="6407150" y="5341620"/>
            <a:ext cx="5045711" cy="1372870"/>
            <a:chOff x="10090" y="8412"/>
            <a:chExt cx="7946" cy="2162"/>
          </a:xfrm>
        </p:grpSpPr>
        <p:sp>
          <p:nvSpPr>
            <p:cNvPr id="20" name="星形: 五角 4"/>
            <p:cNvSpPr/>
            <p:nvPr/>
          </p:nvSpPr>
          <p:spPr>
            <a:xfrm>
              <a:off x="10090" y="8607"/>
              <a:ext cx="333" cy="333"/>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1" name="文本框 20"/>
            <p:cNvSpPr txBox="1"/>
            <p:nvPr/>
          </p:nvSpPr>
          <p:spPr>
            <a:xfrm>
              <a:off x="10624" y="8412"/>
              <a:ext cx="7412" cy="2162"/>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落实意识形态工作责任制，深入开展牢记总书记嘱托、铸牢中华民族共同体意识教育，健全意识形态阵地建设和管理机制，严格落实</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三同步</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工作机制，规范党员网络行为。</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3"/>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52" name="组合 51"/>
          <p:cNvGrpSpPr/>
          <p:nvPr/>
        </p:nvGrpSpPr>
        <p:grpSpPr>
          <a:xfrm>
            <a:off x="866140" y="1103632"/>
            <a:ext cx="5546725" cy="921385"/>
            <a:chOff x="658" y="3539"/>
            <a:chExt cx="8735"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51" name="文本框 50"/>
            <p:cNvSpPr txBox="1"/>
            <p:nvPr/>
          </p:nvSpPr>
          <p:spPr>
            <a:xfrm>
              <a:off x="3317" y="3993"/>
              <a:ext cx="5697"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树好事业为上</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风向标</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endPar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8984"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4" name="组合 3"/>
          <p:cNvGrpSpPr/>
          <p:nvPr>
            <p:custDataLst>
              <p:tags r:id="rId2"/>
            </p:custDataLst>
          </p:nvPr>
        </p:nvGrpSpPr>
        <p:grpSpPr>
          <a:xfrm>
            <a:off x="1085216" y="2223772"/>
            <a:ext cx="5954395" cy="1227455"/>
            <a:chOff x="6329" y="3495"/>
            <a:chExt cx="9377" cy="1933"/>
          </a:xfrm>
        </p:grpSpPr>
        <p:sp>
          <p:nvSpPr>
            <p:cNvPr id="10" name="矩形 9"/>
            <p:cNvSpPr/>
            <p:nvPr>
              <p:custDataLst>
                <p:tags r:id="rId3"/>
              </p:custDataLst>
            </p:nvPr>
          </p:nvSpPr>
          <p:spPr>
            <a:xfrm>
              <a:off x="6329" y="3495"/>
              <a:ext cx="9071" cy="1933"/>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 name="文本框 1"/>
            <p:cNvSpPr txBox="1"/>
            <p:nvPr>
              <p:custDataLst>
                <p:tags r:id="rId4"/>
              </p:custDataLst>
            </p:nvPr>
          </p:nvSpPr>
          <p:spPr>
            <a:xfrm>
              <a:off x="6675" y="3525"/>
              <a:ext cx="9031" cy="184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聚焦强化法律监督，坚持实战实用实效导向，联系岗位职责和工作实际，抓好党员履职能力培训，补齐补强专业短板。</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5" name="星形: 五角 4"/>
          <p:cNvSpPr/>
          <p:nvPr>
            <p:custDataLst>
              <p:tags r:id="rId5"/>
            </p:custDataLst>
          </p:nvPr>
        </p:nvSpPr>
        <p:spPr>
          <a:xfrm>
            <a:off x="973718" y="2716647"/>
            <a:ext cx="211223" cy="211222"/>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8" name="组合 7"/>
          <p:cNvGrpSpPr/>
          <p:nvPr>
            <p:custDataLst>
              <p:tags r:id="rId6"/>
            </p:custDataLst>
          </p:nvPr>
        </p:nvGrpSpPr>
        <p:grpSpPr>
          <a:xfrm>
            <a:off x="1085850" y="3535681"/>
            <a:ext cx="5954395" cy="1645920"/>
            <a:chOff x="6329" y="3495"/>
            <a:chExt cx="9377" cy="2592"/>
          </a:xfrm>
        </p:grpSpPr>
        <p:sp>
          <p:nvSpPr>
            <p:cNvPr id="9" name="矩形 8"/>
            <p:cNvSpPr/>
            <p:nvPr>
              <p:custDataLst>
                <p:tags r:id="rId7"/>
              </p:custDataLst>
            </p:nvPr>
          </p:nvSpPr>
          <p:spPr>
            <a:xfrm>
              <a:off x="6329" y="3495"/>
              <a:ext cx="9071" cy="2592"/>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1" name="文本框 10"/>
            <p:cNvSpPr txBox="1"/>
            <p:nvPr>
              <p:custDataLst>
                <p:tags r:id="rId8"/>
              </p:custDataLst>
            </p:nvPr>
          </p:nvSpPr>
          <p:spPr>
            <a:xfrm>
              <a:off x="6675" y="3525"/>
              <a:ext cx="9031"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积极组织党员参加各类培训，构建集中培训与日常学习相互结合、线上线下互为补充的立体培训机制，高效用好网络学习平台，不断提升党员服务中心工作的能力和水平。</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12" name="星形: 五角 4"/>
          <p:cNvSpPr/>
          <p:nvPr>
            <p:custDataLst>
              <p:tags r:id="rId9"/>
            </p:custDataLst>
          </p:nvPr>
        </p:nvSpPr>
        <p:spPr>
          <a:xfrm>
            <a:off x="974354" y="4257157"/>
            <a:ext cx="211223" cy="211222"/>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4" name="组合 13"/>
          <p:cNvGrpSpPr/>
          <p:nvPr>
            <p:custDataLst>
              <p:tags r:id="rId10"/>
            </p:custDataLst>
          </p:nvPr>
        </p:nvGrpSpPr>
        <p:grpSpPr>
          <a:xfrm>
            <a:off x="1085850" y="5302252"/>
            <a:ext cx="5954395" cy="1227455"/>
            <a:chOff x="6329" y="3495"/>
            <a:chExt cx="9377" cy="1933"/>
          </a:xfrm>
        </p:grpSpPr>
        <p:sp>
          <p:nvSpPr>
            <p:cNvPr id="15" name="矩形 14"/>
            <p:cNvSpPr/>
            <p:nvPr>
              <p:custDataLst>
                <p:tags r:id="rId11"/>
              </p:custDataLst>
            </p:nvPr>
          </p:nvSpPr>
          <p:spPr>
            <a:xfrm>
              <a:off x="6329" y="3495"/>
              <a:ext cx="9071" cy="1933"/>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6" name="文本框 15"/>
            <p:cNvSpPr txBox="1"/>
            <p:nvPr>
              <p:custDataLst>
                <p:tags r:id="rId12"/>
              </p:custDataLst>
            </p:nvPr>
          </p:nvSpPr>
          <p:spPr>
            <a:xfrm>
              <a:off x="6675" y="3525"/>
              <a:ext cx="9031" cy="184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以</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考实、评准、用好</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为基本导向，推动完善党员全面、全员、全时考核制度，强化考核结果运用，做实奖优罚劣。</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17" name="星形: 五角 4"/>
          <p:cNvSpPr/>
          <p:nvPr>
            <p:custDataLst>
              <p:tags r:id="rId13"/>
            </p:custDataLst>
          </p:nvPr>
        </p:nvSpPr>
        <p:spPr>
          <a:xfrm>
            <a:off x="974354" y="5795127"/>
            <a:ext cx="211223" cy="211222"/>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8" name="组合 17"/>
          <p:cNvGrpSpPr/>
          <p:nvPr/>
        </p:nvGrpSpPr>
        <p:grpSpPr>
          <a:xfrm>
            <a:off x="7608572" y="2223772"/>
            <a:ext cx="4197985" cy="2268855"/>
            <a:chOff x="6329" y="3495"/>
            <a:chExt cx="6611" cy="3573"/>
          </a:xfrm>
        </p:grpSpPr>
        <p:sp>
          <p:nvSpPr>
            <p:cNvPr id="19" name="矩形 18"/>
            <p:cNvSpPr/>
            <p:nvPr>
              <p:custDataLst>
                <p:tags r:id="rId14"/>
              </p:custDataLst>
            </p:nvPr>
          </p:nvSpPr>
          <p:spPr>
            <a:xfrm>
              <a:off x="6329" y="3495"/>
              <a:ext cx="6611" cy="3573"/>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0" name="文本框 19"/>
            <p:cNvSpPr txBox="1"/>
            <p:nvPr/>
          </p:nvSpPr>
          <p:spPr>
            <a:xfrm>
              <a:off x="6675" y="3525"/>
              <a:ext cx="5971" cy="2981"/>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强化先进典型引领示范作用，扎实开展</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两优一先</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等党内表彰工作，做好</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光荣在党</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50</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年</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纪念章颁发工作，积极开展荣誉退休等仪式，营造争先争优、担当作为的浓厚氛围。</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21" name="星形: 五角 4"/>
          <p:cNvSpPr/>
          <p:nvPr/>
        </p:nvSpPr>
        <p:spPr>
          <a:xfrm>
            <a:off x="7497074" y="3201787"/>
            <a:ext cx="211223" cy="211222"/>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22" name="组合 21"/>
          <p:cNvGrpSpPr/>
          <p:nvPr/>
        </p:nvGrpSpPr>
        <p:grpSpPr>
          <a:xfrm>
            <a:off x="7609206" y="4797425"/>
            <a:ext cx="4197985" cy="1694180"/>
            <a:chOff x="6329" y="3495"/>
            <a:chExt cx="6611" cy="2668"/>
          </a:xfrm>
        </p:grpSpPr>
        <p:sp>
          <p:nvSpPr>
            <p:cNvPr id="23" name="矩形 22"/>
            <p:cNvSpPr/>
            <p:nvPr>
              <p:custDataLst>
                <p:tags r:id="rId15"/>
              </p:custDataLst>
            </p:nvPr>
          </p:nvSpPr>
          <p:spPr>
            <a:xfrm>
              <a:off x="6329" y="3495"/>
              <a:ext cx="6611" cy="2668"/>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4" name="文本框 23"/>
            <p:cNvSpPr txBox="1"/>
            <p:nvPr/>
          </p:nvSpPr>
          <p:spPr>
            <a:xfrm>
              <a:off x="6675" y="3525"/>
              <a:ext cx="5971"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认真落实</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三会一课</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、组织生活会、民主评议党员、主题党日等制度，让党员在严格党内政治生活中接受政治体检、提高政治能力。</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25" name="星形: 五角 4"/>
          <p:cNvSpPr/>
          <p:nvPr/>
        </p:nvSpPr>
        <p:spPr>
          <a:xfrm>
            <a:off x="7497708" y="5489692"/>
            <a:ext cx="211223" cy="211222"/>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Tree>
    <p:custDataLst>
      <p:tags r:id="rId16"/>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52" name="组合 51"/>
          <p:cNvGrpSpPr/>
          <p:nvPr/>
        </p:nvGrpSpPr>
        <p:grpSpPr>
          <a:xfrm>
            <a:off x="866140" y="1103632"/>
            <a:ext cx="5546725" cy="921385"/>
            <a:chOff x="658" y="3539"/>
            <a:chExt cx="8735"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51" name="文本框 50"/>
            <p:cNvSpPr txBox="1"/>
            <p:nvPr/>
          </p:nvSpPr>
          <p:spPr>
            <a:xfrm>
              <a:off x="3317" y="3993"/>
              <a:ext cx="5697"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解好严管厚爱</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方程式</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endPar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8984"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22" name="组合 21"/>
          <p:cNvGrpSpPr/>
          <p:nvPr/>
        </p:nvGrpSpPr>
        <p:grpSpPr>
          <a:xfrm>
            <a:off x="0" y="2932432"/>
            <a:ext cx="11861800" cy="2247265"/>
            <a:chOff x="0" y="4348"/>
            <a:chExt cx="18680" cy="3539"/>
          </a:xfrm>
        </p:grpSpPr>
        <p:sp>
          <p:nvSpPr>
            <p:cNvPr id="12" name="箭头: 右 11"/>
            <p:cNvSpPr/>
            <p:nvPr>
              <p:custDataLst>
                <p:tags r:id="rId2"/>
              </p:custDataLst>
            </p:nvPr>
          </p:nvSpPr>
          <p:spPr>
            <a:xfrm>
              <a:off x="0" y="4953"/>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8" name="矩形: 圆角 17"/>
            <p:cNvSpPr/>
            <p:nvPr>
              <p:custDataLst>
                <p:tags r:id="rId3"/>
              </p:custDataLst>
            </p:nvPr>
          </p:nvSpPr>
          <p:spPr>
            <a:xfrm>
              <a:off x="5744" y="5563"/>
              <a:ext cx="3099" cy="1080"/>
            </a:xfrm>
            <a:prstGeom prst="roundRect">
              <a:avLst>
                <a:gd name="adj" fmla="val 50000"/>
              </a:avLst>
            </a:prstGeom>
            <a:gradFill flip="none" rotWithShape="1">
              <a:gsLst>
                <a:gs pos="78000">
                  <a:schemeClr val="bg1"/>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 name="矩形: 圆角 18"/>
            <p:cNvSpPr/>
            <p:nvPr>
              <p:custDataLst>
                <p:tags r:id="rId4"/>
              </p:custDataLst>
            </p:nvPr>
          </p:nvSpPr>
          <p:spPr>
            <a:xfrm>
              <a:off x="9653" y="5563"/>
              <a:ext cx="3099" cy="1080"/>
            </a:xfrm>
            <a:prstGeom prst="roundRect">
              <a:avLst>
                <a:gd name="adj" fmla="val 50000"/>
              </a:avLst>
            </a:prstGeom>
            <a:gradFill flip="none" rotWithShape="1">
              <a:gsLst>
                <a:gs pos="78000">
                  <a:schemeClr val="bg1"/>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 name="矩形: 圆角 19"/>
            <p:cNvSpPr/>
            <p:nvPr>
              <p:custDataLst>
                <p:tags r:id="rId5"/>
              </p:custDataLst>
            </p:nvPr>
          </p:nvSpPr>
          <p:spPr>
            <a:xfrm>
              <a:off x="13562" y="5563"/>
              <a:ext cx="3099" cy="1080"/>
            </a:xfrm>
            <a:prstGeom prst="roundRect">
              <a:avLst>
                <a:gd name="adj" fmla="val 50000"/>
              </a:avLst>
            </a:prstGeom>
            <a:gradFill flip="none" rotWithShape="1">
              <a:gsLst>
                <a:gs pos="78000">
                  <a:schemeClr val="bg1"/>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7" name="矩形: 圆角 16"/>
            <p:cNvSpPr/>
            <p:nvPr>
              <p:custDataLst>
                <p:tags r:id="rId6"/>
              </p:custDataLst>
            </p:nvPr>
          </p:nvSpPr>
          <p:spPr>
            <a:xfrm>
              <a:off x="1836" y="5563"/>
              <a:ext cx="3099" cy="1080"/>
            </a:xfrm>
            <a:prstGeom prst="roundRect">
              <a:avLst>
                <a:gd name="adj" fmla="val 50000"/>
              </a:avLst>
            </a:prstGeom>
            <a:gradFill flip="none" rotWithShape="1">
              <a:gsLst>
                <a:gs pos="78000">
                  <a:schemeClr val="bg1"/>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5" name="组合 14"/>
            <p:cNvGrpSpPr/>
            <p:nvPr>
              <p:custDataLst>
                <p:tags r:id="rId7"/>
              </p:custDataLst>
            </p:nvPr>
          </p:nvGrpSpPr>
          <p:grpSpPr>
            <a:xfrm>
              <a:off x="5964" y="5748"/>
              <a:ext cx="2660" cy="709"/>
              <a:chOff x="3910508" y="3413390"/>
              <a:chExt cx="1688794" cy="450320"/>
            </a:xfrm>
          </p:grpSpPr>
          <p:sp>
            <p:nvSpPr>
              <p:cNvPr id="2" name="矩形: 圆角 5"/>
              <p:cNvSpPr/>
              <p:nvPr>
                <p:custDataLst>
                  <p:tags r:id="rId8"/>
                </p:custDataLst>
              </p:nvPr>
            </p:nvSpPr>
            <p:spPr>
              <a:xfrm>
                <a:off x="3910508" y="3413390"/>
                <a:ext cx="1688794" cy="450320"/>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4" name="矩形 3"/>
              <p:cNvSpPr/>
              <p:nvPr>
                <p:custDataLst>
                  <p:tags r:id="rId9"/>
                </p:custDataLst>
              </p:nvPr>
            </p:nvSpPr>
            <p:spPr>
              <a:xfrm>
                <a:off x="4052166" y="3454400"/>
                <a:ext cx="1405480" cy="368300"/>
              </a:xfrm>
              <a:prstGeom prst="rect">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宋体 CN Heavy" panose="02020900000000000000" charset="-122"/>
                    <a:ea typeface="思源宋体 CN Heavy" panose="02020900000000000000" charset="-122"/>
                    <a:sym typeface="+mn-ea"/>
                  </a:rPr>
                  <a:t>02</a:t>
                </a:r>
                <a:endParaRPr lang="en-US" altLang="zh-CN" dirty="0">
                  <a:latin typeface="思源宋体 CN Heavy" panose="02020900000000000000" charset="-122"/>
                  <a:ea typeface="思源宋体 CN Heavy" panose="02020900000000000000" charset="-122"/>
                  <a:sym typeface="+mn-ea"/>
                </a:endParaRPr>
              </a:p>
            </p:txBody>
          </p:sp>
        </p:grpSp>
        <p:grpSp>
          <p:nvGrpSpPr>
            <p:cNvPr id="13" name="组合 12"/>
            <p:cNvGrpSpPr/>
            <p:nvPr>
              <p:custDataLst>
                <p:tags r:id="rId10"/>
              </p:custDataLst>
            </p:nvPr>
          </p:nvGrpSpPr>
          <p:grpSpPr>
            <a:xfrm>
              <a:off x="9873" y="5748"/>
              <a:ext cx="2660" cy="709"/>
              <a:chOff x="6516071" y="3413390"/>
              <a:chExt cx="1688794" cy="450320"/>
            </a:xfrm>
          </p:grpSpPr>
          <p:sp>
            <p:nvSpPr>
              <p:cNvPr id="8" name="矩形: 圆角 7"/>
              <p:cNvSpPr/>
              <p:nvPr>
                <p:custDataLst>
                  <p:tags r:id="rId11"/>
                </p:custDataLst>
              </p:nvPr>
            </p:nvSpPr>
            <p:spPr>
              <a:xfrm>
                <a:off x="6516071" y="3413390"/>
                <a:ext cx="1688794" cy="450320"/>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9" name="矩形 8"/>
              <p:cNvSpPr/>
              <p:nvPr>
                <p:custDataLst>
                  <p:tags r:id="rId12"/>
                </p:custDataLst>
              </p:nvPr>
            </p:nvSpPr>
            <p:spPr>
              <a:xfrm>
                <a:off x="6657729" y="3454400"/>
                <a:ext cx="1405480" cy="368300"/>
              </a:xfrm>
              <a:prstGeom prst="rect">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宋体 CN Heavy" panose="02020900000000000000" charset="-122"/>
                    <a:ea typeface="思源宋体 CN Heavy" panose="02020900000000000000" charset="-122"/>
                    <a:sym typeface="+mn-ea"/>
                  </a:rPr>
                  <a:t>03</a:t>
                </a:r>
                <a:endParaRPr lang="en-US" altLang="zh-CN" dirty="0">
                  <a:latin typeface="思源宋体 CN Heavy" panose="02020900000000000000" charset="-122"/>
                  <a:ea typeface="思源宋体 CN Heavy" panose="02020900000000000000" charset="-122"/>
                  <a:sym typeface="+mn-ea"/>
                </a:endParaRPr>
              </a:p>
            </p:txBody>
          </p:sp>
        </p:grpSp>
        <p:grpSp>
          <p:nvGrpSpPr>
            <p:cNvPr id="14" name="组合 13"/>
            <p:cNvGrpSpPr/>
            <p:nvPr>
              <p:custDataLst>
                <p:tags r:id="rId13"/>
              </p:custDataLst>
            </p:nvPr>
          </p:nvGrpSpPr>
          <p:grpSpPr>
            <a:xfrm>
              <a:off x="13782" y="5748"/>
              <a:ext cx="2660" cy="709"/>
              <a:chOff x="8778734" y="3413390"/>
              <a:chExt cx="1688794" cy="450320"/>
            </a:xfrm>
          </p:grpSpPr>
          <p:sp>
            <p:nvSpPr>
              <p:cNvPr id="10" name="矩形: 圆角 9"/>
              <p:cNvSpPr/>
              <p:nvPr>
                <p:custDataLst>
                  <p:tags r:id="rId14"/>
                </p:custDataLst>
              </p:nvPr>
            </p:nvSpPr>
            <p:spPr>
              <a:xfrm>
                <a:off x="8778734" y="3413390"/>
                <a:ext cx="1688794" cy="450320"/>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1" name="矩形 10"/>
              <p:cNvSpPr/>
              <p:nvPr>
                <p:custDataLst>
                  <p:tags r:id="rId15"/>
                </p:custDataLst>
              </p:nvPr>
            </p:nvSpPr>
            <p:spPr>
              <a:xfrm>
                <a:off x="8920392" y="3454400"/>
                <a:ext cx="1405480" cy="368300"/>
              </a:xfrm>
              <a:prstGeom prst="rect">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宋体 CN Heavy" panose="02020900000000000000" charset="-122"/>
                    <a:ea typeface="思源宋体 CN Heavy" panose="02020900000000000000" charset="-122"/>
                    <a:sym typeface="+mn-ea"/>
                  </a:rPr>
                  <a:t>04</a:t>
                </a:r>
                <a:endParaRPr lang="en-US" altLang="zh-CN" dirty="0">
                  <a:latin typeface="思源宋体 CN Heavy" panose="02020900000000000000" charset="-122"/>
                  <a:ea typeface="思源宋体 CN Heavy" panose="02020900000000000000" charset="-122"/>
                  <a:sym typeface="+mn-ea"/>
                </a:endParaRPr>
              </a:p>
            </p:txBody>
          </p:sp>
        </p:grpSp>
        <p:sp>
          <p:nvSpPr>
            <p:cNvPr id="5" name="矩形: 圆角 3"/>
            <p:cNvSpPr/>
            <p:nvPr>
              <p:custDataLst>
                <p:tags r:id="rId16"/>
              </p:custDataLst>
            </p:nvPr>
          </p:nvSpPr>
          <p:spPr>
            <a:xfrm>
              <a:off x="2055" y="5748"/>
              <a:ext cx="2660" cy="709"/>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1" name="文本框 20"/>
            <p:cNvSpPr txBox="1"/>
            <p:nvPr>
              <p:custDataLst>
                <p:tags r:id="rId17"/>
              </p:custDataLst>
            </p:nvPr>
          </p:nvSpPr>
          <p:spPr>
            <a:xfrm>
              <a:off x="2278" y="5812"/>
              <a:ext cx="2213" cy="580"/>
            </a:xfrm>
            <a:prstGeom prst="rect">
              <a:avLst/>
            </a:prstGeom>
            <a:noFill/>
          </p:spPr>
          <p:txBody>
            <a:bodyPr wrap="square">
              <a:spAutoFit/>
            </a:bodyPr>
            <a:lstStyle/>
            <a:p>
              <a:pPr algn="ctr"/>
              <a:r>
                <a:rPr lang="en-US" altLang="zh-CN" dirty="0">
                  <a:solidFill>
                    <a:schemeClr val="bg1"/>
                  </a:solidFill>
                  <a:effectLst>
                    <a:outerShdw blurRad="76200" dist="38100" dir="2700000" algn="tl" rotWithShape="0">
                      <a:schemeClr val="accent2">
                        <a:lumMod val="50000"/>
                        <a:alpha val="20000"/>
                      </a:schemeClr>
                    </a:outerShdw>
                  </a:effectLst>
                  <a:latin typeface="思源宋体 CN Heavy" panose="02020900000000000000" charset="-122"/>
                  <a:ea typeface="思源宋体 CN Heavy" panose="02020900000000000000" charset="-122"/>
                  <a:cs typeface="思源黑体 CN Normal" panose="020B0400000000000000" pitchFamily="34" charset="-122"/>
                </a:rPr>
                <a:t>01</a:t>
              </a:r>
              <a:endParaRPr lang="en-US" altLang="zh-CN" dirty="0">
                <a:solidFill>
                  <a:schemeClr val="bg1"/>
                </a:solidFill>
                <a:effectLst>
                  <a:outerShdw blurRad="76200" dist="38100" dir="2700000" algn="tl" rotWithShape="0">
                    <a:schemeClr val="accent2">
                      <a:lumMod val="50000"/>
                      <a:alpha val="20000"/>
                    </a:schemeClr>
                  </a:outerShdw>
                </a:effectLst>
                <a:latin typeface="思源宋体 CN Heavy" panose="02020900000000000000" charset="-122"/>
                <a:ea typeface="思源宋体 CN Heavy" panose="02020900000000000000" charset="-122"/>
                <a:cs typeface="思源黑体 CN Normal" panose="020B0400000000000000" pitchFamily="34" charset="-122"/>
              </a:endParaRPr>
            </a:p>
          </p:txBody>
        </p:sp>
        <p:cxnSp>
          <p:nvCxnSpPr>
            <p:cNvPr id="32" name="直接连接符 31"/>
            <p:cNvCxnSpPr/>
            <p:nvPr>
              <p:custDataLst>
                <p:tags r:id="rId18"/>
              </p:custDataLst>
            </p:nvPr>
          </p:nvCxnSpPr>
          <p:spPr>
            <a:xfrm flipV="1">
              <a:off x="3385" y="4348"/>
              <a:ext cx="0" cy="1170"/>
            </a:xfrm>
            <a:prstGeom prst="line">
              <a:avLst/>
            </a:prstGeom>
            <a:ln w="12700">
              <a:gradFill flip="none" rotWithShape="1">
                <a:gsLst>
                  <a:gs pos="0">
                    <a:schemeClr val="accent6">
                      <a:lumMod val="60000"/>
                      <a:lumOff val="40000"/>
                    </a:schemeClr>
                  </a:gs>
                  <a:gs pos="83000">
                    <a:schemeClr val="accent6">
                      <a:lumMod val="20000"/>
                      <a:lumOff val="80000"/>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19"/>
              </p:custDataLst>
            </p:nvPr>
          </p:nvCxnSpPr>
          <p:spPr>
            <a:xfrm flipV="1">
              <a:off x="11203" y="4348"/>
              <a:ext cx="0" cy="1170"/>
            </a:xfrm>
            <a:prstGeom prst="line">
              <a:avLst/>
            </a:prstGeom>
            <a:ln w="12700">
              <a:gradFill flip="none" rotWithShape="1">
                <a:gsLst>
                  <a:gs pos="0">
                    <a:schemeClr val="accent6">
                      <a:lumMod val="60000"/>
                      <a:lumOff val="40000"/>
                    </a:schemeClr>
                  </a:gs>
                  <a:gs pos="83000">
                    <a:schemeClr val="accent6">
                      <a:lumMod val="20000"/>
                      <a:lumOff val="80000"/>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0"/>
              </p:custDataLst>
            </p:nvPr>
          </p:nvCxnSpPr>
          <p:spPr>
            <a:xfrm>
              <a:off x="7294" y="6717"/>
              <a:ext cx="0" cy="1170"/>
            </a:xfrm>
            <a:prstGeom prst="line">
              <a:avLst/>
            </a:prstGeom>
            <a:ln w="12700">
              <a:gradFill flip="none" rotWithShape="1">
                <a:gsLst>
                  <a:gs pos="0">
                    <a:schemeClr val="accent6">
                      <a:lumMod val="60000"/>
                      <a:lumOff val="40000"/>
                    </a:schemeClr>
                  </a:gs>
                  <a:gs pos="83000">
                    <a:schemeClr val="accent6">
                      <a:lumMod val="20000"/>
                      <a:lumOff val="80000"/>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21"/>
              </p:custDataLst>
            </p:nvPr>
          </p:nvCxnSpPr>
          <p:spPr>
            <a:xfrm>
              <a:off x="15112" y="6717"/>
              <a:ext cx="0" cy="1170"/>
            </a:xfrm>
            <a:prstGeom prst="line">
              <a:avLst/>
            </a:prstGeom>
            <a:ln w="12700">
              <a:gradFill flip="none" rotWithShape="1">
                <a:gsLst>
                  <a:gs pos="0">
                    <a:schemeClr val="accent6">
                      <a:lumMod val="60000"/>
                      <a:lumOff val="40000"/>
                    </a:schemeClr>
                  </a:gs>
                  <a:gs pos="83000">
                    <a:schemeClr val="accent6">
                      <a:lumMod val="20000"/>
                      <a:lumOff val="80000"/>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548641" y="2146302"/>
            <a:ext cx="3775711" cy="1052596"/>
          </a:xfrm>
          <a:prstGeom prst="rect">
            <a:avLst/>
          </a:prstGeom>
          <a:noFill/>
        </p:spPr>
        <p:txBody>
          <a:bodyPr wrap="square" rtlCol="0">
            <a:spAutoFit/>
          </a:bodyPr>
          <a:lstStyle/>
          <a:p>
            <a:pPr lvl="0" algn="ctr">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深化党纪学习教育，把学纪知纪明纪守纪融入日常、严在平常、抓在经常，推动党员习惯在严格约束下奋发干事创业。</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24" name="文本框 23"/>
          <p:cNvSpPr txBox="1"/>
          <p:nvPr/>
        </p:nvSpPr>
        <p:spPr>
          <a:xfrm>
            <a:off x="2645412" y="5226687"/>
            <a:ext cx="3623945" cy="1372683"/>
          </a:xfrm>
          <a:prstGeom prst="rect">
            <a:avLst/>
          </a:prstGeom>
          <a:noFill/>
        </p:spPr>
        <p:txBody>
          <a:bodyPr wrap="square" rtlCol="0">
            <a:spAutoFit/>
          </a:bodyPr>
          <a:lstStyle/>
          <a:p>
            <a:pPr lvl="0" algn="ctr">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落实纪律作风教育提醒、日常监督管理等机制，灵活运用批评教育、督查通报等方式，加强党员干部</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八小时内外</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监督，持续深化纠治</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四风</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25" name="文本框 24"/>
          <p:cNvSpPr txBox="1"/>
          <p:nvPr/>
        </p:nvSpPr>
        <p:spPr>
          <a:xfrm>
            <a:off x="5182870" y="2005967"/>
            <a:ext cx="3862071" cy="1052596"/>
          </a:xfrm>
          <a:prstGeom prst="rect">
            <a:avLst/>
          </a:prstGeom>
          <a:noFill/>
        </p:spPr>
        <p:txBody>
          <a:bodyPr wrap="square" rtlCol="0">
            <a:spAutoFit/>
          </a:bodyPr>
          <a:lstStyle/>
          <a:p>
            <a:pPr lvl="0" algn="ctr">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认真落实党员领导干部配偶、子女及其配偶经商办企业行为常态化管理机制，管好关键人、管到关键处、管住关键事。</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26" name="文本框 25"/>
          <p:cNvSpPr txBox="1"/>
          <p:nvPr/>
        </p:nvSpPr>
        <p:spPr>
          <a:xfrm>
            <a:off x="7470140" y="4896487"/>
            <a:ext cx="4251960" cy="1052596"/>
          </a:xfrm>
          <a:prstGeom prst="rect">
            <a:avLst/>
          </a:prstGeom>
          <a:noFill/>
        </p:spPr>
        <p:txBody>
          <a:bodyPr wrap="square" rtlCol="0">
            <a:spAutoFit/>
          </a:bodyPr>
          <a:lstStyle/>
          <a:p>
            <a:pPr lvl="0" algn="ctr">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加强对退休党员的教育监督管理，建立离退休党支部，搭建线上学习交流载体和线下送学上门平台，把退休党员聚于线下、联在线上。</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Tree>
    <p:custDataLst>
      <p:tags r:id="rId2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669291"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2589" y="1850"/>
              <a:ext cx="14021"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关注落脚点，聚焦服务中心大局，着力提升业务融合力</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04</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2" name="组合 1"/>
          <p:cNvGrpSpPr/>
          <p:nvPr/>
        </p:nvGrpSpPr>
        <p:grpSpPr>
          <a:xfrm>
            <a:off x="866141" y="2247267"/>
            <a:ext cx="7341871" cy="921385"/>
            <a:chOff x="658" y="3539"/>
            <a:chExt cx="11562" cy="1451"/>
          </a:xfrm>
        </p:grpSpPr>
        <p:sp>
          <p:nvSpPr>
            <p:cNvPr id="4"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 name="图片 4" descr="51miz-E1300391-A1927BF5"/>
            <p:cNvPicPr>
              <a:picLocks noChangeAspect="1"/>
            </p:cNvPicPr>
            <p:nvPr/>
          </p:nvPicPr>
          <p:blipFill>
            <a:blip r:embed="rId2" cstate="email"/>
            <a:srcRect/>
            <a:stretch>
              <a:fillRect/>
            </a:stretch>
          </p:blipFill>
          <p:spPr>
            <a:xfrm>
              <a:off x="658" y="3539"/>
              <a:ext cx="2102" cy="1451"/>
            </a:xfrm>
            <a:prstGeom prst="rect">
              <a:avLst/>
            </a:prstGeom>
          </p:spPr>
        </p:pic>
        <p:sp>
          <p:nvSpPr>
            <p:cNvPr id="8" name="文本框 7"/>
            <p:cNvSpPr txBox="1"/>
            <p:nvPr/>
          </p:nvSpPr>
          <p:spPr>
            <a:xfrm>
              <a:off x="3227" y="3993"/>
              <a:ext cx="8993"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突出党的政治建设与理论学习深度融合</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9" name="星形: 五角 4"/>
            <p:cNvSpPr/>
            <p:nvPr/>
          </p:nvSpPr>
          <p:spPr>
            <a:xfrm>
              <a:off x="11811" y="4134"/>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2" name="组合 11"/>
          <p:cNvGrpSpPr/>
          <p:nvPr/>
        </p:nvGrpSpPr>
        <p:grpSpPr>
          <a:xfrm>
            <a:off x="974726" y="3244215"/>
            <a:ext cx="10217151" cy="3253105"/>
            <a:chOff x="1535" y="5109"/>
            <a:chExt cx="16090" cy="5123"/>
          </a:xfrm>
        </p:grpSpPr>
        <p:sp>
          <p:nvSpPr>
            <p:cNvPr id="10" name="矩形: 圆角 4"/>
            <p:cNvSpPr/>
            <p:nvPr/>
          </p:nvSpPr>
          <p:spPr>
            <a:xfrm>
              <a:off x="1535" y="5109"/>
              <a:ext cx="16090" cy="5123"/>
            </a:xfrm>
            <a:prstGeom prst="roundRect">
              <a:avLst>
                <a:gd name="adj" fmla="val 3460"/>
              </a:avLst>
            </a:prstGeom>
            <a:solidFill>
              <a:schemeClr val="bg1"/>
            </a:solidFill>
            <a:ln>
              <a:noFill/>
              <a:prstDash val="dash"/>
            </a:ln>
            <a:effectLst>
              <a:outerShdw blurRad="101600" dist="38100" dir="2700000" algn="tl"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858" y="5385"/>
              <a:ext cx="15588" cy="4682"/>
            </a:xfrm>
            <a:prstGeom prst="rect">
              <a:avLst/>
            </a:prstGeom>
            <a:noFill/>
          </p:spPr>
          <p:txBody>
            <a:bodyPr wrap="square" rtlCol="0">
              <a:spAutoFit/>
            </a:bodyPr>
            <a:lstStyle/>
            <a:p>
              <a:pPr marL="285750" lvl="0" indent="-285750" algn="l">
                <a:lnSpc>
                  <a:spcPct val="130000"/>
                </a:lnSpc>
                <a:spcBef>
                  <a:spcPts val="0"/>
                </a:spcBef>
                <a:spcAft>
                  <a:spcPts val="0"/>
                </a:spcAft>
                <a:buClrTx/>
                <a:buSzTx/>
                <a:buFont typeface="Wingdings" panose="05000000000000000000" charset="0"/>
                <a:buChar char="l"/>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始终坚持政治建设，突出思想引领，创新思路方法，注重能力提升，人才队伍战斗力日益增强。</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a:p>
              <a:pPr marL="285750" lvl="0" indent="-285750" algn="l">
                <a:lnSpc>
                  <a:spcPct val="130000"/>
                </a:lnSpc>
                <a:spcBef>
                  <a:spcPts val="0"/>
                </a:spcBef>
                <a:spcAft>
                  <a:spcPts val="0"/>
                </a:spcAft>
                <a:buClrTx/>
                <a:buSzTx/>
                <a:buFont typeface="Wingdings" panose="05000000000000000000" charset="0"/>
                <a:buChar char="l"/>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始终把加强党员干部思想政治建设作为首要任务，全面深化学习宣传贯彻党的二十届三中全会精神以及重要论述。</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a:p>
              <a:pPr marL="285750" lvl="0" indent="-285750" algn="l">
                <a:lnSpc>
                  <a:spcPct val="130000"/>
                </a:lnSpc>
                <a:spcBef>
                  <a:spcPts val="0"/>
                </a:spcBef>
                <a:spcAft>
                  <a:spcPts val="0"/>
                </a:spcAft>
                <a:buClrTx/>
                <a:buSzTx/>
                <a:buFont typeface="Wingdings" panose="05000000000000000000" charset="0"/>
                <a:buChar char="l"/>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利用支部主题党日每月组织开展“领导干部上讲台”活动，通过政策理论宣讲，不断提高党员干部业务知识水平。</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a:p>
              <a:pPr marL="285750" lvl="0" indent="-285750" algn="l">
                <a:lnSpc>
                  <a:spcPct val="130000"/>
                </a:lnSpc>
                <a:spcBef>
                  <a:spcPts val="0"/>
                </a:spcBef>
                <a:spcAft>
                  <a:spcPts val="0"/>
                </a:spcAft>
                <a:buClrTx/>
                <a:buSzTx/>
                <a:buFont typeface="Wingdings" panose="05000000000000000000" charset="0"/>
                <a:buChar char="l"/>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严明政治纪律和政治规矩，强化廉政警示教育。</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a:p>
              <a:pPr marL="285750" lvl="0" indent="-285750" algn="l">
                <a:lnSpc>
                  <a:spcPct val="130000"/>
                </a:lnSpc>
                <a:spcBef>
                  <a:spcPts val="0"/>
                </a:spcBef>
                <a:spcAft>
                  <a:spcPts val="0"/>
                </a:spcAft>
                <a:buClrTx/>
                <a:buSzTx/>
                <a:buFont typeface="Wingdings" panose="05000000000000000000" charset="0"/>
                <a:buChar char="l"/>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不断筑牢党员干部廉洁思想防线，将关于全面从严治党重要论述、党章、条例等规定内容纳入党组理论学习中心组、支部集中学习计划，让党员干部在学习中加深对党风廉政工作要求和具体纪律规定的理解和掌握，将纪律规矩内化于心。</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3"/>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 name="组合 1"/>
          <p:cNvGrpSpPr/>
          <p:nvPr/>
        </p:nvGrpSpPr>
        <p:grpSpPr>
          <a:xfrm>
            <a:off x="866141" y="1169672"/>
            <a:ext cx="7341871" cy="921385"/>
            <a:chOff x="658" y="3539"/>
            <a:chExt cx="11562" cy="1451"/>
          </a:xfrm>
        </p:grpSpPr>
        <p:sp>
          <p:nvSpPr>
            <p:cNvPr id="4"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 name="图片 4"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8" name="文本框 7"/>
            <p:cNvSpPr txBox="1"/>
            <p:nvPr/>
          </p:nvSpPr>
          <p:spPr>
            <a:xfrm>
              <a:off x="3227" y="3993"/>
              <a:ext cx="8993"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推动党建载体活动与业务工作深度融合</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9" name="星形: 五角 4"/>
            <p:cNvSpPr/>
            <p:nvPr/>
          </p:nvSpPr>
          <p:spPr>
            <a:xfrm>
              <a:off x="11811" y="4134"/>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4" name="组合 13"/>
          <p:cNvGrpSpPr/>
          <p:nvPr>
            <p:custDataLst>
              <p:tags r:id="rId2"/>
            </p:custDataLst>
          </p:nvPr>
        </p:nvGrpSpPr>
        <p:grpSpPr>
          <a:xfrm>
            <a:off x="1145541" y="2185035"/>
            <a:ext cx="4828540" cy="2075815"/>
            <a:chOff x="1804" y="3681"/>
            <a:chExt cx="7604" cy="3269"/>
          </a:xfrm>
        </p:grpSpPr>
        <p:sp>
          <p:nvSpPr>
            <p:cNvPr id="10" name="矩形: 圆角 5"/>
            <p:cNvSpPr/>
            <p:nvPr>
              <p:custDataLst>
                <p:tags r:id="rId3"/>
              </p:custDataLst>
            </p:nvPr>
          </p:nvSpPr>
          <p:spPr>
            <a:xfrm>
              <a:off x="2283" y="3681"/>
              <a:ext cx="7125" cy="3269"/>
            </a:xfrm>
            <a:prstGeom prst="round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 name="椭圆 10"/>
            <p:cNvSpPr/>
            <p:nvPr>
              <p:custDataLst>
                <p:tags r:id="rId4"/>
              </p:custDataLst>
            </p:nvPr>
          </p:nvSpPr>
          <p:spPr>
            <a:xfrm>
              <a:off x="1804" y="4835"/>
              <a:ext cx="960" cy="960"/>
            </a:xfrm>
            <a:prstGeom prst="ellipse">
              <a:avLst/>
            </a:prstGeom>
            <a:gradFill flip="none" rotWithShape="1">
              <a:gsLst>
                <a:gs pos="78000">
                  <a:schemeClr val="accent6">
                    <a:lumMod val="60000"/>
                    <a:lumOff val="4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 name="椭圆 11"/>
            <p:cNvSpPr/>
            <p:nvPr>
              <p:custDataLst>
                <p:tags r:id="rId5"/>
              </p:custDataLst>
            </p:nvPr>
          </p:nvSpPr>
          <p:spPr>
            <a:xfrm>
              <a:off x="1939" y="4970"/>
              <a:ext cx="691" cy="691"/>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dirty="0">
                  <a:latin typeface="思源黑体 CN Normal" panose="020B0400000000000000" pitchFamily="34" charset="-122"/>
                  <a:ea typeface="思源黑体 CN Normal" panose="020B0400000000000000" pitchFamily="34" charset="-122"/>
                  <a:sym typeface="+mn-ea"/>
                </a:rPr>
                <a:t>1</a:t>
              </a: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3" name="文本框 42"/>
            <p:cNvSpPr txBox="1"/>
            <p:nvPr>
              <p:custDataLst>
                <p:tags r:id="rId6"/>
              </p:custDataLst>
            </p:nvPr>
          </p:nvSpPr>
          <p:spPr>
            <a:xfrm flipH="1">
              <a:off x="2909" y="4072"/>
              <a:ext cx="5629" cy="2414"/>
            </a:xfrm>
            <a:prstGeom prst="rect">
              <a:avLst/>
            </a:prstGeom>
            <a:noFill/>
          </p:spPr>
          <p:txBody>
            <a:bodyPr wrap="square"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牢固树立抓党建、带队伍、促发展的工作理念，切实以党建工作引领科技工作，党建工作与业务工作深度融合。</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6" name="组合 15"/>
          <p:cNvGrpSpPr/>
          <p:nvPr>
            <p:custDataLst>
              <p:tags r:id="rId7"/>
            </p:custDataLst>
          </p:nvPr>
        </p:nvGrpSpPr>
        <p:grpSpPr>
          <a:xfrm>
            <a:off x="1145541" y="4507232"/>
            <a:ext cx="4828540" cy="2075815"/>
            <a:chOff x="1804" y="3681"/>
            <a:chExt cx="7604" cy="3269"/>
          </a:xfrm>
        </p:grpSpPr>
        <p:sp>
          <p:nvSpPr>
            <p:cNvPr id="17" name="矩形: 圆角 5"/>
            <p:cNvSpPr/>
            <p:nvPr>
              <p:custDataLst>
                <p:tags r:id="rId8"/>
              </p:custDataLst>
            </p:nvPr>
          </p:nvSpPr>
          <p:spPr>
            <a:xfrm>
              <a:off x="2283" y="3681"/>
              <a:ext cx="7125" cy="3269"/>
            </a:xfrm>
            <a:prstGeom prst="round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8" name="椭圆 17"/>
            <p:cNvSpPr/>
            <p:nvPr>
              <p:custDataLst>
                <p:tags r:id="rId9"/>
              </p:custDataLst>
            </p:nvPr>
          </p:nvSpPr>
          <p:spPr>
            <a:xfrm>
              <a:off x="1804" y="4835"/>
              <a:ext cx="960" cy="960"/>
            </a:xfrm>
            <a:prstGeom prst="ellipse">
              <a:avLst/>
            </a:prstGeom>
            <a:gradFill flip="none" rotWithShape="1">
              <a:gsLst>
                <a:gs pos="78000">
                  <a:schemeClr val="accent6">
                    <a:lumMod val="60000"/>
                    <a:lumOff val="4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 name="椭圆 18"/>
            <p:cNvSpPr/>
            <p:nvPr>
              <p:custDataLst>
                <p:tags r:id="rId10"/>
              </p:custDataLst>
            </p:nvPr>
          </p:nvSpPr>
          <p:spPr>
            <a:xfrm>
              <a:off x="1939" y="4970"/>
              <a:ext cx="691" cy="691"/>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黑体 CN Normal" panose="020B0400000000000000" pitchFamily="34" charset="-122"/>
                  <a:ea typeface="思源黑体 CN Normal" panose="020B0400000000000000" pitchFamily="34" charset="-122"/>
                  <a:sym typeface="+mn-ea"/>
                </a:rPr>
                <a:t>3</a:t>
              </a:r>
              <a:endParaRPr lang="en-US" altLang="zh-CN" dirty="0">
                <a:latin typeface="思源黑体 CN Normal" panose="020B0400000000000000" pitchFamily="34" charset="-122"/>
                <a:ea typeface="思源黑体 CN Normal" panose="020B0400000000000000" pitchFamily="34" charset="-122"/>
                <a:sym typeface="+mn-ea"/>
              </a:endParaRPr>
            </a:p>
          </p:txBody>
        </p:sp>
        <p:sp>
          <p:nvSpPr>
            <p:cNvPr id="20" name="文本框 42"/>
            <p:cNvSpPr txBox="1"/>
            <p:nvPr>
              <p:custDataLst>
                <p:tags r:id="rId11"/>
              </p:custDataLst>
            </p:nvPr>
          </p:nvSpPr>
          <p:spPr>
            <a:xfrm flipH="1">
              <a:off x="2909" y="4342"/>
              <a:ext cx="5629" cy="1847"/>
            </a:xfrm>
            <a:prstGeom prst="rect">
              <a:avLst/>
            </a:prstGeom>
            <a:noFill/>
          </p:spPr>
          <p:txBody>
            <a:bodyPr wrap="square"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通过线下走访和线上培训相结合，及时为企业推送政策，帮助企业掌握政策动态，抢抓惠企机遇。</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36" name="组合 35"/>
          <p:cNvGrpSpPr/>
          <p:nvPr>
            <p:custDataLst>
              <p:tags r:id="rId12"/>
            </p:custDataLst>
          </p:nvPr>
        </p:nvGrpSpPr>
        <p:grpSpPr>
          <a:xfrm>
            <a:off x="6311901" y="2185036"/>
            <a:ext cx="4828540" cy="2075815"/>
            <a:chOff x="1804" y="3681"/>
            <a:chExt cx="7604" cy="3269"/>
          </a:xfrm>
        </p:grpSpPr>
        <p:sp>
          <p:nvSpPr>
            <p:cNvPr id="37" name="矩形: 圆角 5"/>
            <p:cNvSpPr/>
            <p:nvPr>
              <p:custDataLst>
                <p:tags r:id="rId13"/>
              </p:custDataLst>
            </p:nvPr>
          </p:nvSpPr>
          <p:spPr>
            <a:xfrm>
              <a:off x="2283" y="3681"/>
              <a:ext cx="7125" cy="3269"/>
            </a:xfrm>
            <a:prstGeom prst="round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0" name="椭圆 39"/>
            <p:cNvSpPr/>
            <p:nvPr>
              <p:custDataLst>
                <p:tags r:id="rId14"/>
              </p:custDataLst>
            </p:nvPr>
          </p:nvSpPr>
          <p:spPr>
            <a:xfrm>
              <a:off x="1804" y="4835"/>
              <a:ext cx="960" cy="960"/>
            </a:xfrm>
            <a:prstGeom prst="ellipse">
              <a:avLst/>
            </a:prstGeom>
            <a:gradFill flip="none" rotWithShape="1">
              <a:gsLst>
                <a:gs pos="78000">
                  <a:schemeClr val="accent6">
                    <a:lumMod val="60000"/>
                    <a:lumOff val="4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1" name="椭圆 40"/>
            <p:cNvSpPr/>
            <p:nvPr>
              <p:custDataLst>
                <p:tags r:id="rId15"/>
              </p:custDataLst>
            </p:nvPr>
          </p:nvSpPr>
          <p:spPr>
            <a:xfrm>
              <a:off x="1939" y="4970"/>
              <a:ext cx="691" cy="691"/>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阿里巴巴普惠体" panose="00020600040101010101" pitchFamily="18" charset="-122"/>
                  <a:ea typeface="阿里巴巴普惠体" panose="00020600040101010101" pitchFamily="18" charset="-122"/>
                  <a:sym typeface="+mn-ea"/>
                </a:rPr>
                <a:t>2</a:t>
              </a:r>
              <a:endParaRPr lang="en-US" altLang="zh-CN" dirty="0">
                <a:latin typeface="阿里巴巴普惠体" panose="00020600040101010101" pitchFamily="18" charset="-122"/>
                <a:ea typeface="阿里巴巴普惠体" panose="00020600040101010101" pitchFamily="18" charset="-122"/>
                <a:sym typeface="+mn-ea"/>
              </a:endParaRPr>
            </a:p>
          </p:txBody>
        </p:sp>
        <p:sp>
          <p:nvSpPr>
            <p:cNvPr id="42" name="文本框 42"/>
            <p:cNvSpPr txBox="1"/>
            <p:nvPr>
              <p:custDataLst>
                <p:tags r:id="rId16"/>
              </p:custDataLst>
            </p:nvPr>
          </p:nvSpPr>
          <p:spPr>
            <a:xfrm flipH="1">
              <a:off x="2909" y="3772"/>
              <a:ext cx="6499" cy="2981"/>
            </a:xfrm>
            <a:prstGeom prst="rect">
              <a:avLst/>
            </a:prstGeom>
            <a:noFill/>
          </p:spPr>
          <p:txBody>
            <a:bodyPr wrap="square"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开展党员干部联企助企活动，对行管企业实行全覆盖走访调研，坚持把深入企业送政策、送服务、解难题作为</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我为群众办实事</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工作开展的重要抓手，精准服务企业创新发展。</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43" name="组合 42"/>
          <p:cNvGrpSpPr/>
          <p:nvPr>
            <p:custDataLst>
              <p:tags r:id="rId17"/>
            </p:custDataLst>
          </p:nvPr>
        </p:nvGrpSpPr>
        <p:grpSpPr>
          <a:xfrm>
            <a:off x="6311901" y="4507232"/>
            <a:ext cx="4828540" cy="2075815"/>
            <a:chOff x="1804" y="3681"/>
            <a:chExt cx="7604" cy="3269"/>
          </a:xfrm>
        </p:grpSpPr>
        <p:sp>
          <p:nvSpPr>
            <p:cNvPr id="44" name="矩形: 圆角 5"/>
            <p:cNvSpPr/>
            <p:nvPr>
              <p:custDataLst>
                <p:tags r:id="rId18"/>
              </p:custDataLst>
            </p:nvPr>
          </p:nvSpPr>
          <p:spPr>
            <a:xfrm>
              <a:off x="2283" y="3681"/>
              <a:ext cx="7125" cy="3269"/>
            </a:xfrm>
            <a:prstGeom prst="round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5" name="椭圆 44"/>
            <p:cNvSpPr/>
            <p:nvPr>
              <p:custDataLst>
                <p:tags r:id="rId19"/>
              </p:custDataLst>
            </p:nvPr>
          </p:nvSpPr>
          <p:spPr>
            <a:xfrm>
              <a:off x="1804" y="4835"/>
              <a:ext cx="960" cy="960"/>
            </a:xfrm>
            <a:prstGeom prst="ellipse">
              <a:avLst/>
            </a:prstGeom>
            <a:gradFill flip="none" rotWithShape="1">
              <a:gsLst>
                <a:gs pos="78000">
                  <a:schemeClr val="accent6">
                    <a:lumMod val="60000"/>
                    <a:lumOff val="4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6" name="椭圆 45"/>
            <p:cNvSpPr/>
            <p:nvPr>
              <p:custDataLst>
                <p:tags r:id="rId20"/>
              </p:custDataLst>
            </p:nvPr>
          </p:nvSpPr>
          <p:spPr>
            <a:xfrm>
              <a:off x="1939" y="4970"/>
              <a:ext cx="691" cy="691"/>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黑体 CN Normal" panose="020B0400000000000000" pitchFamily="34" charset="-122"/>
                  <a:ea typeface="思源黑体 CN Normal" panose="020B0400000000000000" pitchFamily="34" charset="-122"/>
                  <a:sym typeface="+mn-ea"/>
                </a:rPr>
                <a:t>4</a:t>
              </a:r>
              <a:endParaRPr lang="en-US" altLang="zh-CN" dirty="0">
                <a:latin typeface="思源黑体 CN Normal" panose="020B0400000000000000" pitchFamily="34" charset="-122"/>
                <a:ea typeface="思源黑体 CN Normal" panose="020B0400000000000000" pitchFamily="34" charset="-122"/>
                <a:sym typeface="+mn-ea"/>
              </a:endParaRPr>
            </a:p>
          </p:txBody>
        </p:sp>
        <p:sp>
          <p:nvSpPr>
            <p:cNvPr id="47" name="文本框 42"/>
            <p:cNvSpPr txBox="1"/>
            <p:nvPr>
              <p:custDataLst>
                <p:tags r:id="rId21"/>
              </p:custDataLst>
            </p:nvPr>
          </p:nvSpPr>
          <p:spPr>
            <a:xfrm flipH="1">
              <a:off x="2909" y="4072"/>
              <a:ext cx="6402" cy="2414"/>
            </a:xfrm>
            <a:prstGeom prst="rect">
              <a:avLst/>
            </a:prstGeom>
            <a:noFill/>
          </p:spPr>
          <p:txBody>
            <a:bodyPr wrap="square"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开展</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一对一</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上门贴身式服务，帮助企业转型升级，健全完善梯次培育体系，评价入库中小企业</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家，认定创新型企业</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家，备案高新技术企业达</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家。</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2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 name="组合 1"/>
          <p:cNvGrpSpPr/>
          <p:nvPr/>
        </p:nvGrpSpPr>
        <p:grpSpPr>
          <a:xfrm>
            <a:off x="866141" y="1169672"/>
            <a:ext cx="7341871" cy="921385"/>
            <a:chOff x="658" y="3539"/>
            <a:chExt cx="11562" cy="1451"/>
          </a:xfrm>
        </p:grpSpPr>
        <p:sp>
          <p:nvSpPr>
            <p:cNvPr id="4"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 name="图片 4"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8" name="文本框 7"/>
            <p:cNvSpPr txBox="1"/>
            <p:nvPr/>
          </p:nvSpPr>
          <p:spPr>
            <a:xfrm>
              <a:off x="3227" y="3993"/>
              <a:ext cx="8993"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加强党建引领与人才培养深度融合</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9" name="星形: 五角 4"/>
            <p:cNvSpPr/>
            <p:nvPr/>
          </p:nvSpPr>
          <p:spPr>
            <a:xfrm>
              <a:off x="10971" y="4134"/>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0" name="组合 9"/>
          <p:cNvGrpSpPr/>
          <p:nvPr/>
        </p:nvGrpSpPr>
        <p:grpSpPr>
          <a:xfrm>
            <a:off x="1085216" y="2261871"/>
            <a:ext cx="9839325" cy="902335"/>
            <a:chOff x="6329" y="3495"/>
            <a:chExt cx="15495" cy="1421"/>
          </a:xfrm>
        </p:grpSpPr>
        <p:sp>
          <p:nvSpPr>
            <p:cNvPr id="11" name="矩形 10"/>
            <p:cNvSpPr/>
            <p:nvPr>
              <p:custDataLst>
                <p:tags r:id="rId2"/>
              </p:custDataLst>
            </p:nvPr>
          </p:nvSpPr>
          <p:spPr>
            <a:xfrm>
              <a:off x="6329" y="3495"/>
              <a:ext cx="9071" cy="1421"/>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2" name="文本框 11"/>
            <p:cNvSpPr txBox="1"/>
            <p:nvPr/>
          </p:nvSpPr>
          <p:spPr>
            <a:xfrm>
              <a:off x="6675" y="3585"/>
              <a:ext cx="15149" cy="115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以党建为引领，坚持正确用人导向，把人才队伍建设与创新开展业务统筹起来，在引进和培育人才，特别是高端人才方面再发力，贯彻柔性引进高层次人才，为创新工作高质量发展提供坚实的人才保障。</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3" name="组合 12"/>
          <p:cNvGrpSpPr/>
          <p:nvPr/>
        </p:nvGrpSpPr>
        <p:grpSpPr>
          <a:xfrm>
            <a:off x="1085216" y="3277236"/>
            <a:ext cx="9839325" cy="892175"/>
            <a:chOff x="6329" y="3495"/>
            <a:chExt cx="15495" cy="1405"/>
          </a:xfrm>
        </p:grpSpPr>
        <p:sp>
          <p:nvSpPr>
            <p:cNvPr id="14" name="矩形 13"/>
            <p:cNvSpPr/>
            <p:nvPr>
              <p:custDataLst>
                <p:tags r:id="rId3"/>
              </p:custDataLst>
            </p:nvPr>
          </p:nvSpPr>
          <p:spPr>
            <a:xfrm>
              <a:off x="6329" y="3495"/>
              <a:ext cx="9071" cy="1405"/>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5" name="文本框 14"/>
            <p:cNvSpPr txBox="1"/>
            <p:nvPr/>
          </p:nvSpPr>
          <p:spPr>
            <a:xfrm>
              <a:off x="6675" y="3585"/>
              <a:ext cx="15149" cy="115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围绕新时代中国特色社会主义思想和党的二十大精神开展宣讲活动，紧紧抓牢主题党日活动、</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三会一课</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和</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红色课堂</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教育培训主阵地，不断提高人才队伍政治判断力、政治领悟力和政治执行力。</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6" name="组合 15"/>
          <p:cNvGrpSpPr/>
          <p:nvPr/>
        </p:nvGrpSpPr>
        <p:grpSpPr>
          <a:xfrm>
            <a:off x="1085216" y="4292600"/>
            <a:ext cx="9839325" cy="1149350"/>
            <a:chOff x="6329" y="3495"/>
            <a:chExt cx="15495" cy="1810"/>
          </a:xfrm>
        </p:grpSpPr>
        <p:sp>
          <p:nvSpPr>
            <p:cNvPr id="17" name="矩形 16"/>
            <p:cNvSpPr/>
            <p:nvPr>
              <p:custDataLst>
                <p:tags r:id="rId4"/>
              </p:custDataLst>
            </p:nvPr>
          </p:nvSpPr>
          <p:spPr>
            <a:xfrm>
              <a:off x="6329" y="3495"/>
              <a:ext cx="9071" cy="1810"/>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8" name="文本框 17"/>
            <p:cNvSpPr txBox="1"/>
            <p:nvPr/>
          </p:nvSpPr>
          <p:spPr>
            <a:xfrm>
              <a:off x="6675" y="3585"/>
              <a:ext cx="15149" cy="1658"/>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以</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请进来、走出去</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相结合的方式，对新进人才进行初任培训，筑牢引进人才思想根基，让引进人才上好政治理论课、廉政警示课、红色教育课、政务实用课，帮助新进人才尽快熟悉掌握岗位职责所需的知识技能，提升廉洁奉公、真情实意服务社会的</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内功</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9" name="组合 18"/>
          <p:cNvGrpSpPr/>
          <p:nvPr/>
        </p:nvGrpSpPr>
        <p:grpSpPr>
          <a:xfrm>
            <a:off x="1085216" y="5593715"/>
            <a:ext cx="9839325" cy="885190"/>
            <a:chOff x="6329" y="3495"/>
            <a:chExt cx="15495" cy="1394"/>
          </a:xfrm>
        </p:grpSpPr>
        <p:sp>
          <p:nvSpPr>
            <p:cNvPr id="20" name="矩形 19"/>
            <p:cNvSpPr/>
            <p:nvPr>
              <p:custDataLst>
                <p:tags r:id="rId5"/>
              </p:custDataLst>
            </p:nvPr>
          </p:nvSpPr>
          <p:spPr>
            <a:xfrm>
              <a:off x="6329" y="3495"/>
              <a:ext cx="9071" cy="1394"/>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1" name="文本框 20"/>
            <p:cNvSpPr txBox="1"/>
            <p:nvPr/>
          </p:nvSpPr>
          <p:spPr>
            <a:xfrm>
              <a:off x="6675" y="3585"/>
              <a:ext cx="15149" cy="115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分层分类进行培训，教育各类专技人员在参训过程中，深入了解行业文化和产业优势，打造一支应用型、复合型和高素质的人才队伍，更好的发挥优势，服务社会。</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6"/>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18" name="文本框 17"/>
          <p:cNvSpPr txBox="1"/>
          <p:nvPr/>
        </p:nvSpPr>
        <p:spPr>
          <a:xfrm>
            <a:off x="1648644" y="260648"/>
            <a:ext cx="8208912" cy="229870"/>
          </a:xfrm>
          <a:prstGeom prst="rect">
            <a:avLst/>
          </a:prstGeom>
          <a:noFill/>
        </p:spPr>
        <p:txBody>
          <a:bodyPr wrap="square">
            <a:spAutoFit/>
          </a:bodyPr>
          <a:lstStyle/>
          <a:p>
            <a:pPr algn="dist"/>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工作计划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工作计划</a:t>
            </a:r>
            <a:endParaRPr lang="zh-CN" altLang="zh-CN" sz="5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2" name="文本框 31"/>
          <p:cNvSpPr txBox="1"/>
          <p:nvPr/>
        </p:nvSpPr>
        <p:spPr>
          <a:xfrm>
            <a:off x="149860" y="219711"/>
            <a:ext cx="1651000" cy="307777"/>
          </a:xfrm>
          <a:prstGeom prst="rect">
            <a:avLst/>
          </a:prstGeom>
          <a:noFill/>
        </p:spPr>
        <p:txBody>
          <a:bodyPr wrap="square" rtlCol="0">
            <a:spAutoFit/>
          </a:bodyPr>
          <a:lstStyle>
            <a:defPPr>
              <a:defRPr lang="en-US"/>
            </a:defPPr>
            <a:lvl1pPr algn="ctr" defTabSz="914400">
              <a:defRPr sz="1400">
                <a:gradFill>
                  <a:gsLst>
                    <a:gs pos="30000">
                      <a:srgbClr val="E74100"/>
                    </a:gs>
                    <a:gs pos="100000">
                      <a:srgbClr val="A80000"/>
                    </a:gs>
                  </a:gsLst>
                  <a:lin ang="5400000" scaled="1"/>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rPr>
              <a:t>YOUR LOGO</a:t>
            </a:r>
            <a:endPar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endParaRPr>
          </a:p>
        </p:txBody>
      </p:sp>
      <p:sp>
        <p:nvSpPr>
          <p:cNvPr id="5" name="19"/>
          <p:cNvSpPr txBox="1"/>
          <p:nvPr/>
        </p:nvSpPr>
        <p:spPr>
          <a:xfrm>
            <a:off x="240031" y="2762885"/>
            <a:ext cx="10914380" cy="1004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存在的主要问题</a:t>
            </a:r>
            <a:endPar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2" name="文本框 1"/>
          <p:cNvSpPr txBox="1"/>
          <p:nvPr/>
        </p:nvSpPr>
        <p:spPr>
          <a:xfrm>
            <a:off x="220981" y="1855472"/>
            <a:ext cx="6642100" cy="755015"/>
          </a:xfrm>
          <a:prstGeom prst="rect">
            <a:avLst/>
          </a:prstGeom>
          <a:noFill/>
        </p:spPr>
        <p:txBody>
          <a:bodyPr wrap="square" rtlCol="0" anchor="t">
            <a:noAutofit/>
          </a:bodyPr>
          <a:lstStyle/>
          <a:p>
            <a:pPr algn="l" fontAlgn="auto">
              <a:lnSpc>
                <a:spcPts val="6000"/>
              </a:lnSpc>
            </a:pPr>
            <a:r>
              <a:rPr lang="en-US" altLang="zh-CN" sz="6000" cap="all">
                <a:solidFill>
                  <a:srgbClr val="5F1E0C">
                    <a:alpha val="10000"/>
                  </a:srgbClr>
                </a:solidFill>
                <a:uFillTx/>
                <a:latin typeface="思源宋体 CN Heavy" panose="02020900000000000000" charset="-122"/>
                <a:ea typeface="思源宋体 CN Heavy" panose="02020900000000000000" charset="-122"/>
              </a:rPr>
              <a:t>part TWO</a:t>
            </a:r>
            <a:endParaRPr lang="en-US" altLang="zh-CN" sz="6000" cap="all">
              <a:solidFill>
                <a:srgbClr val="5F1E0C">
                  <a:alpha val="10000"/>
                </a:srgbClr>
              </a:solidFill>
              <a:uFillTx/>
              <a:latin typeface="思源宋体 CN Heavy" panose="02020900000000000000" charset="-122"/>
              <a:ea typeface="思源宋体 CN Heavy" panose="02020900000000000000" charset="-122"/>
            </a:endParaRPr>
          </a:p>
        </p:txBody>
      </p:sp>
      <p:cxnSp>
        <p:nvCxnSpPr>
          <p:cNvPr id="57" name="直接连接符 56"/>
          <p:cNvCxnSpPr/>
          <p:nvPr/>
        </p:nvCxnSpPr>
        <p:spPr>
          <a:xfrm>
            <a:off x="366397" y="4349115"/>
            <a:ext cx="687705" cy="0"/>
          </a:xfrm>
          <a:prstGeom prst="line">
            <a:avLst/>
          </a:prstGeom>
          <a:ln w="15875">
            <a:solidFill>
              <a:srgbClr val="441609">
                <a:alpha val="67000"/>
              </a:srgb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存在的主要问题</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2" name="文本框 1"/>
          <p:cNvSpPr txBox="1"/>
          <p:nvPr/>
        </p:nvSpPr>
        <p:spPr>
          <a:xfrm>
            <a:off x="1152526" y="1362075"/>
            <a:ext cx="9963151" cy="810260"/>
          </a:xfrm>
          <a:prstGeom prst="rect">
            <a:avLst/>
          </a:prstGeom>
          <a:noFill/>
        </p:spPr>
        <p:txBody>
          <a:bodyPr wrap="square" rtlCol="0">
            <a:spAutoFit/>
          </a:bodyPr>
          <a:lstStyle/>
          <a:p>
            <a:pPr lvl="0" algn="ctr">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党的建设与业务工作应充分结合，相互促进，才能实现共同发展，但在具体工作实践中，机关党建与业务工作脱节、相互割裂的情况依然存在，</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5" name="矩形: 圆角 4"/>
          <p:cNvSpPr/>
          <p:nvPr/>
        </p:nvSpPr>
        <p:spPr>
          <a:xfrm>
            <a:off x="1152526" y="2704465"/>
            <a:ext cx="6057900" cy="3441700"/>
          </a:xfrm>
          <a:prstGeom prst="roundRect">
            <a:avLst>
              <a:gd name="adj" fmla="val 320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bIns="45720"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grpSp>
        <p:nvGrpSpPr>
          <p:cNvPr id="22" name="组合 21"/>
          <p:cNvGrpSpPr/>
          <p:nvPr/>
        </p:nvGrpSpPr>
        <p:grpSpPr>
          <a:xfrm>
            <a:off x="4029870" y="3456551"/>
            <a:ext cx="493604" cy="126000"/>
            <a:chOff x="5768182" y="2396736"/>
            <a:chExt cx="493604" cy="126000"/>
          </a:xfrm>
        </p:grpSpPr>
        <p:sp>
          <p:nvSpPr>
            <p:cNvPr id="23" name="星形: 五角 22"/>
            <p:cNvSpPr/>
            <p:nvPr/>
          </p:nvSpPr>
          <p:spPr>
            <a:xfrm>
              <a:off x="5768182" y="2396736"/>
              <a:ext cx="126000" cy="126000"/>
            </a:xfrm>
            <a:prstGeom prst="star5">
              <a:avLst/>
            </a:prstGeom>
            <a:gradFill>
              <a:gsLst>
                <a:gs pos="19000">
                  <a:schemeClr val="bg1"/>
                </a:gs>
                <a:gs pos="93578">
                  <a:schemeClr val="accent1">
                    <a:lumMod val="20000"/>
                    <a:lumOff val="80000"/>
                  </a:schemeClr>
                </a:gs>
              </a:gsLst>
              <a:lin ang="5400000" scaled="1"/>
            </a:gradFill>
            <a:ln>
              <a:noFill/>
            </a:ln>
            <a:effectLst>
              <a:outerShdw blurRad="38100" dist="127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4" name="星形: 五角 23"/>
            <p:cNvSpPr/>
            <p:nvPr/>
          </p:nvSpPr>
          <p:spPr>
            <a:xfrm>
              <a:off x="5951984" y="2396736"/>
              <a:ext cx="126000" cy="126000"/>
            </a:xfrm>
            <a:prstGeom prst="star5">
              <a:avLst/>
            </a:prstGeom>
            <a:gradFill>
              <a:gsLst>
                <a:gs pos="19000">
                  <a:schemeClr val="bg1"/>
                </a:gs>
                <a:gs pos="93578">
                  <a:schemeClr val="accent1">
                    <a:lumMod val="20000"/>
                    <a:lumOff val="80000"/>
                  </a:schemeClr>
                </a:gs>
              </a:gsLst>
              <a:lin ang="5400000" scaled="1"/>
            </a:gradFill>
            <a:ln>
              <a:noFill/>
            </a:ln>
            <a:effectLst>
              <a:outerShdw blurRad="38100" dist="127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5" name="星形: 五角 24"/>
            <p:cNvSpPr/>
            <p:nvPr/>
          </p:nvSpPr>
          <p:spPr>
            <a:xfrm>
              <a:off x="6135786" y="2396736"/>
              <a:ext cx="126000" cy="126000"/>
            </a:xfrm>
            <a:prstGeom prst="star5">
              <a:avLst/>
            </a:prstGeom>
            <a:gradFill>
              <a:gsLst>
                <a:gs pos="19000">
                  <a:schemeClr val="bg1"/>
                </a:gs>
                <a:gs pos="93578">
                  <a:schemeClr val="accent1">
                    <a:lumMod val="20000"/>
                    <a:lumOff val="80000"/>
                  </a:schemeClr>
                </a:gs>
              </a:gsLst>
              <a:lin ang="5400000" scaled="1"/>
            </a:gradFill>
            <a:ln>
              <a:noFill/>
            </a:ln>
            <a:effectLst>
              <a:outerShdw blurRad="38100" dist="127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4" name="文本框 3"/>
          <p:cNvSpPr txBox="1"/>
          <p:nvPr/>
        </p:nvSpPr>
        <p:spPr>
          <a:xfrm>
            <a:off x="2244725" y="2903222"/>
            <a:ext cx="4064000" cy="460375"/>
          </a:xfrm>
          <a:prstGeom prst="rect">
            <a:avLst/>
          </a:prstGeom>
          <a:noFill/>
        </p:spPr>
        <p:txBody>
          <a:bodyPr wrap="square" rtlCol="0">
            <a:spAutoFit/>
          </a:bodyPr>
          <a:lstStyle/>
          <a:p>
            <a:pPr algn="ctr"/>
            <a:r>
              <a:rPr lang="zh-CN" altLang="en-US" sz="2400">
                <a:solidFill>
                  <a:schemeClr val="bg1"/>
                </a:solidFill>
                <a:latin typeface="思源宋体 CN Heavy" panose="02020900000000000000" charset="-122"/>
                <a:ea typeface="思源宋体 CN Heavy" panose="02020900000000000000" charset="-122"/>
              </a:rPr>
              <a:t>具体表现在</a:t>
            </a:r>
            <a:endParaRPr lang="zh-CN" altLang="en-US" sz="2400">
              <a:solidFill>
                <a:schemeClr val="bg1"/>
              </a:solidFill>
              <a:latin typeface="思源宋体 CN Heavy" panose="02020900000000000000" charset="-122"/>
              <a:ea typeface="思源宋体 CN Heavy" panose="02020900000000000000" charset="-122"/>
            </a:endParaRPr>
          </a:p>
        </p:txBody>
      </p:sp>
      <p:sp>
        <p:nvSpPr>
          <p:cNvPr id="8" name="文本框 7"/>
          <p:cNvSpPr txBox="1"/>
          <p:nvPr/>
        </p:nvSpPr>
        <p:spPr>
          <a:xfrm>
            <a:off x="1431925" y="3743325"/>
            <a:ext cx="4064000" cy="400110"/>
          </a:xfrm>
          <a:prstGeom prst="rect">
            <a:avLst/>
          </a:prstGeom>
          <a:noFill/>
        </p:spPr>
        <p:txBody>
          <a:bodyPr wrap="square" rtlCol="0">
            <a:spAutoFit/>
          </a:bodyPr>
          <a:lstStyle/>
          <a:p>
            <a:r>
              <a:rPr lang="zh-CN" altLang="en-US" sz="2000" b="1">
                <a:solidFill>
                  <a:schemeClr val="bg1"/>
                </a:solidFill>
                <a:latin typeface="阿里巴巴普惠体" panose="00020600040101010101" pitchFamily="18" charset="-122"/>
                <a:ea typeface="阿里巴巴普惠体" panose="00020600040101010101" pitchFamily="18" charset="-122"/>
              </a:rPr>
              <a:t>一是党建谋划与中心工作相脱节。</a:t>
            </a:r>
            <a:endParaRPr lang="zh-CN" altLang="en-US" sz="2000" b="1">
              <a:solidFill>
                <a:schemeClr val="bg1"/>
              </a:solidFill>
              <a:latin typeface="阿里巴巴普惠体" panose="00020600040101010101" pitchFamily="18" charset="-122"/>
              <a:ea typeface="阿里巴巴普惠体" panose="00020600040101010101" pitchFamily="18" charset="-122"/>
            </a:endParaRPr>
          </a:p>
        </p:txBody>
      </p:sp>
      <p:sp>
        <p:nvSpPr>
          <p:cNvPr id="9" name="文本框 8"/>
          <p:cNvSpPr txBox="1"/>
          <p:nvPr/>
        </p:nvSpPr>
        <p:spPr>
          <a:xfrm>
            <a:off x="1476377" y="4257676"/>
            <a:ext cx="5600065" cy="1532727"/>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在研究党建时，未能围绕机关工作谋篇布局；在谋划业务工作时，未将党建工作融入其中，造成部署党建工作成了脱离业务的自我循环，业务工作不善于“借”党建之力。</a:t>
            </a:r>
            <a:endParaRPr lang="zh-CN" altLang="en-US"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10" name="矩形: 圆角 4"/>
          <p:cNvSpPr/>
          <p:nvPr/>
        </p:nvSpPr>
        <p:spPr>
          <a:xfrm>
            <a:off x="7452360" y="2704465"/>
            <a:ext cx="3625851" cy="3441700"/>
          </a:xfrm>
          <a:prstGeom prst="roundRect">
            <a:avLst>
              <a:gd name="adj" fmla="val 3205"/>
            </a:avLst>
          </a:prstGeom>
          <a:blipFill rotWithShape="1">
            <a:blip r:embed="rId1" cstate="email"/>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bIns="45720"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8" grpId="0"/>
      <p:bldP spid="9" grpId="0"/>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10" name="矩形: 圆角 4"/>
          <p:cNvSpPr/>
          <p:nvPr/>
        </p:nvSpPr>
        <p:spPr>
          <a:xfrm>
            <a:off x="1000126" y="1902462"/>
            <a:ext cx="10217151" cy="1824355"/>
          </a:xfrm>
          <a:prstGeom prst="roundRect">
            <a:avLst>
              <a:gd name="adj" fmla="val 3460"/>
            </a:avLst>
          </a:prstGeom>
          <a:solidFill>
            <a:schemeClr val="bg1"/>
          </a:solidFill>
          <a:ln>
            <a:noFill/>
            <a:prstDash val="dash"/>
          </a:ln>
          <a:effectLst>
            <a:outerShdw blurRad="101600" dist="38100" dir="2700000" algn="tl"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Normal" panose="020B0400000000000000" pitchFamily="34" charset="-122"/>
              <a:ea typeface="思源黑体 CN Normal" panose="020B0400000000000000" pitchFamily="34" charset="-122"/>
            </a:endParaRPr>
          </a:p>
        </p:txBody>
      </p:sp>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存在的主要问题</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5" name="矩形: 圆角 4"/>
          <p:cNvSpPr/>
          <p:nvPr/>
        </p:nvSpPr>
        <p:spPr>
          <a:xfrm>
            <a:off x="1000125" y="1092837"/>
            <a:ext cx="4819651" cy="655955"/>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bIns="45720" numCol="1" spcCol="0" rtlCol="0" fromWordArt="0" anchor="ctr" anchorCtr="0" forceAA="0" compatLnSpc="1">
            <a:noAutofit/>
          </a:bodyPr>
          <a:lstStyle/>
          <a:p>
            <a:pPr lvl="0" algn="ctr">
              <a:buClrTx/>
              <a:buSzTx/>
              <a:buFontTx/>
            </a:pPr>
            <a:r>
              <a:rPr lang="zh-CN" altLang="en-US" sz="2000" b="1" dirty="0">
                <a:latin typeface="阿里巴巴普惠体" panose="00020600040101010101" pitchFamily="18" charset="-122"/>
                <a:ea typeface="阿里巴巴普惠体" panose="00020600040101010101" pitchFamily="18" charset="-122"/>
                <a:sym typeface="+mn-ea"/>
              </a:rPr>
              <a:t>二是理论学习与工作实践相脱节。</a:t>
            </a:r>
            <a:endParaRPr lang="zh-CN" altLang="en-US" sz="2000" b="1" dirty="0">
              <a:latin typeface="阿里巴巴普惠体" panose="00020600040101010101" pitchFamily="18" charset="-122"/>
              <a:ea typeface="阿里巴巴普惠体" panose="00020600040101010101" pitchFamily="18" charset="-122"/>
              <a:sym typeface="+mn-ea"/>
            </a:endParaRPr>
          </a:p>
        </p:txBody>
      </p:sp>
      <p:sp>
        <p:nvSpPr>
          <p:cNvPr id="2" name="文本框 1"/>
          <p:cNvSpPr txBox="1"/>
          <p:nvPr/>
        </p:nvSpPr>
        <p:spPr>
          <a:xfrm>
            <a:off x="1343026" y="2080896"/>
            <a:ext cx="7448551" cy="1532727"/>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在理论学习过程中，从书本到书本多，联系实际少，甚至与业务工作不沾边，在用理论指导实践、推动工作方面找不准着力点，让党员感到“学习就是做样子”。有的学习教育没有解决好党员理想信念问题，甚至出现学而不懂、懂而不信的现象。</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4" name="矩形: 圆角 4"/>
          <p:cNvSpPr/>
          <p:nvPr/>
        </p:nvSpPr>
        <p:spPr>
          <a:xfrm>
            <a:off x="1000126" y="4907282"/>
            <a:ext cx="10217151" cy="1595755"/>
          </a:xfrm>
          <a:prstGeom prst="roundRect">
            <a:avLst>
              <a:gd name="adj" fmla="val 3460"/>
            </a:avLst>
          </a:prstGeom>
          <a:solidFill>
            <a:schemeClr val="bg1"/>
          </a:solidFill>
          <a:ln>
            <a:noFill/>
            <a:prstDash val="dash"/>
          </a:ln>
          <a:effectLst>
            <a:outerShdw blurRad="101600" dist="38100" dir="2700000" algn="tl"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Normal" panose="020B0400000000000000" pitchFamily="34" charset="-122"/>
              <a:ea typeface="思源黑体 CN Normal" panose="020B0400000000000000" pitchFamily="34" charset="-122"/>
            </a:endParaRPr>
          </a:p>
        </p:txBody>
      </p:sp>
      <p:sp>
        <p:nvSpPr>
          <p:cNvPr id="8" name="矩形: 圆角 4"/>
          <p:cNvSpPr/>
          <p:nvPr/>
        </p:nvSpPr>
        <p:spPr>
          <a:xfrm>
            <a:off x="1000126" y="4097657"/>
            <a:ext cx="5676265" cy="655955"/>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bIns="45720" numCol="1" spcCol="0" rtlCol="0" fromWordArt="0" anchor="ctr" anchorCtr="0" forceAA="0" compatLnSpc="1">
            <a:noAutofit/>
          </a:bodyPr>
          <a:lstStyle/>
          <a:p>
            <a:pPr lvl="0" algn="ctr">
              <a:buClrTx/>
              <a:buSzTx/>
              <a:buFontTx/>
            </a:pPr>
            <a:r>
              <a:rPr lang="zh-CN" altLang="en-US" sz="2000" b="1" dirty="0">
                <a:latin typeface="阿里巴巴普惠体" panose="00020600040101010101" pitchFamily="18" charset="-122"/>
                <a:ea typeface="阿里巴巴普惠体" panose="00020600040101010101" pitchFamily="18" charset="-122"/>
                <a:sym typeface="+mn-ea"/>
              </a:rPr>
              <a:t>三是党建活动载体与业务工作需要相脱节。</a:t>
            </a:r>
            <a:endParaRPr lang="zh-CN" altLang="en-US" sz="2000" b="1" dirty="0">
              <a:latin typeface="阿里巴巴普惠体" panose="00020600040101010101" pitchFamily="18" charset="-122"/>
              <a:ea typeface="阿里巴巴普惠体" panose="00020600040101010101" pitchFamily="18" charset="-122"/>
              <a:sym typeface="+mn-ea"/>
            </a:endParaRPr>
          </a:p>
        </p:txBody>
      </p:sp>
      <p:sp>
        <p:nvSpPr>
          <p:cNvPr id="9" name="文本框 8"/>
          <p:cNvSpPr txBox="1"/>
          <p:nvPr/>
        </p:nvSpPr>
        <p:spPr>
          <a:xfrm>
            <a:off x="1343026" y="5085717"/>
            <a:ext cx="7448551" cy="1172629"/>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党建活动载体与中心工作不沾边或者看似</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融合</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，实质上没有发挥党组织和党员作用，有的制度或品牌变成了</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展板工程</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，看起来内容丰富，实际效果欠佳，甚至成为党员负担。</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pic>
        <p:nvPicPr>
          <p:cNvPr id="11" name="图片 10" descr="1015001"/>
          <p:cNvPicPr>
            <a:picLocks noChangeAspect="1"/>
          </p:cNvPicPr>
          <p:nvPr/>
        </p:nvPicPr>
        <p:blipFill>
          <a:blip r:embed="rId1" cstate="email"/>
          <a:stretch>
            <a:fillRect/>
          </a:stretch>
        </p:blipFill>
        <p:spPr>
          <a:xfrm flipH="1">
            <a:off x="8373111" y="996315"/>
            <a:ext cx="3837940" cy="6858000"/>
          </a:xfrm>
          <a:prstGeom prst="rect">
            <a:avLst/>
          </a:prstGeom>
        </p:spPr>
      </p:pic>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6" name="文本框 5"/>
          <p:cNvSpPr txBox="1"/>
          <p:nvPr/>
        </p:nvSpPr>
        <p:spPr>
          <a:xfrm>
            <a:off x="1028701" y="314962"/>
            <a:ext cx="6945631" cy="1227455"/>
          </a:xfrm>
          <a:prstGeom prst="rect">
            <a:avLst/>
          </a:prstGeom>
          <a:noFill/>
        </p:spPr>
        <p:txBody>
          <a:bodyPr vert="horz" wrap="square" rtlCol="0" anchor="t">
            <a:noAutofit/>
          </a:bodyPr>
          <a:lstStyle/>
          <a:p>
            <a:pPr algn="l">
              <a:buClrTx/>
              <a:buSzTx/>
              <a:buFontTx/>
            </a:pPr>
            <a:r>
              <a:rPr lang="en-US" altLang="zh-CN" sz="8000" cap="all">
                <a:solidFill>
                  <a:srgbClr val="5F1E0C">
                    <a:alpha val="5000"/>
                  </a:srgbClr>
                </a:solidFill>
                <a:uFillTx/>
                <a:latin typeface="思源宋体 CN Heavy" panose="02020900000000000000" charset="-122"/>
                <a:ea typeface="思源宋体 CN Heavy" panose="02020900000000000000" charset="-122"/>
                <a:sym typeface="+mn-ea"/>
              </a:rPr>
              <a:t>Preface</a:t>
            </a:r>
            <a:endParaRPr lang="en-US" altLang="zh-CN" sz="8000" cap="all">
              <a:solidFill>
                <a:srgbClr val="5F1E0C">
                  <a:alpha val="5000"/>
                </a:srgbClr>
              </a:solidFill>
              <a:uFillTx/>
              <a:latin typeface="思源宋体 CN Heavy" panose="02020900000000000000" charset="-122"/>
              <a:ea typeface="思源宋体 CN Heavy" panose="02020900000000000000" charset="-122"/>
              <a:sym typeface="+mn-ea"/>
            </a:endParaRPr>
          </a:p>
        </p:txBody>
      </p:sp>
      <p:sp>
        <p:nvSpPr>
          <p:cNvPr id="2" name="文本框 1"/>
          <p:cNvSpPr txBox="1"/>
          <p:nvPr/>
        </p:nvSpPr>
        <p:spPr>
          <a:xfrm>
            <a:off x="609600" y="1542416"/>
            <a:ext cx="8153400" cy="2893100"/>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20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2024年，在上级党委的坚强领导下，在机关工委的精心指导下，机关党建工作始终坚持以新时代中国特色社会主义思想为指导，紧紧围绕新时代党的建设总要求，把牢“围绕中心、建设队伍、服务群众”职责定位，以“机关党建促发展”为主题，通过进一步强化党建引领，提升基层组织的凝聚力和战斗力，充分发挥基层党组织战斗堡垒作用和广大党员先锋模范作用，确保党建工作与业务工作同频共振，全力书写以高质量党建引领高质量发展的优秀答卷。</a:t>
            </a:r>
            <a:endParaRPr lang="zh-CN" altLang="en-US" sz="20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3" name="文本框 2"/>
          <p:cNvSpPr txBox="1"/>
          <p:nvPr/>
        </p:nvSpPr>
        <p:spPr>
          <a:xfrm>
            <a:off x="523241" y="680087"/>
            <a:ext cx="2140585" cy="829945"/>
          </a:xfrm>
          <a:prstGeom prst="rect">
            <a:avLst/>
          </a:prstGeom>
          <a:noFill/>
        </p:spPr>
        <p:txBody>
          <a:bodyPr vert="horz"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4800" spc="-100" dirty="0">
                <a:ln w="0">
                  <a:noFill/>
                </a:ln>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rPr>
              <a:t>前言</a:t>
            </a:r>
            <a:endParaRPr lang="zh-CN" altLang="en-US" sz="4800" spc="-100" dirty="0">
              <a:ln w="0">
                <a:noFill/>
              </a:ln>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endParaRPr>
          </a:p>
        </p:txBody>
      </p:sp>
      <p:sp>
        <p:nvSpPr>
          <p:cNvPr id="7" name="TextBox 4"/>
          <p:cNvSpPr txBox="1"/>
          <p:nvPr/>
        </p:nvSpPr>
        <p:spPr>
          <a:xfrm>
            <a:off x="0" y="0"/>
            <a:ext cx="453650" cy="118430"/>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行业</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a:t>
            </a:r>
            <a:r>
              <a:rPr lang="en-US" altLang="zh-CN" sz="100" dirty="0">
                <a:noFill/>
                <a:latin typeface="微软雅黑" panose="020B0503020204020204" pitchFamily="34" charset="-122"/>
                <a:ea typeface="微软雅黑" panose="020B0503020204020204" pitchFamily="34" charset="-122"/>
              </a:rPr>
              <a:t>http://www.1ppt.com/hangye/</a:t>
            </a:r>
            <a:endParaRPr lang="en-US" altLang="zh-CN" sz="100" dirty="0">
              <a:no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18" name="文本框 17"/>
          <p:cNvSpPr txBox="1"/>
          <p:nvPr/>
        </p:nvSpPr>
        <p:spPr>
          <a:xfrm>
            <a:off x="1648644" y="260648"/>
            <a:ext cx="8208912" cy="229870"/>
          </a:xfrm>
          <a:prstGeom prst="rect">
            <a:avLst/>
          </a:prstGeom>
          <a:noFill/>
        </p:spPr>
        <p:txBody>
          <a:bodyPr wrap="square">
            <a:spAutoFit/>
          </a:bodyPr>
          <a:lstStyle/>
          <a:p>
            <a:pPr algn="dist"/>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工作计划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工作计划</a:t>
            </a:r>
            <a:endParaRPr lang="zh-CN" altLang="zh-CN" sz="5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2" name="文本框 31"/>
          <p:cNvSpPr txBox="1"/>
          <p:nvPr/>
        </p:nvSpPr>
        <p:spPr>
          <a:xfrm>
            <a:off x="149860" y="219711"/>
            <a:ext cx="1651000" cy="307777"/>
          </a:xfrm>
          <a:prstGeom prst="rect">
            <a:avLst/>
          </a:prstGeom>
          <a:noFill/>
        </p:spPr>
        <p:txBody>
          <a:bodyPr wrap="square" rtlCol="0">
            <a:spAutoFit/>
          </a:bodyPr>
          <a:lstStyle>
            <a:defPPr>
              <a:defRPr lang="en-US"/>
            </a:defPPr>
            <a:lvl1pPr algn="ctr" defTabSz="914400">
              <a:defRPr sz="1400">
                <a:gradFill>
                  <a:gsLst>
                    <a:gs pos="30000">
                      <a:srgbClr val="E74100"/>
                    </a:gs>
                    <a:gs pos="100000">
                      <a:srgbClr val="A80000"/>
                    </a:gs>
                  </a:gsLst>
                  <a:lin ang="5400000" scaled="1"/>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rPr>
              <a:t>YOUR LOGO</a:t>
            </a:r>
            <a:endPar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endParaRPr>
          </a:p>
        </p:txBody>
      </p:sp>
      <p:sp>
        <p:nvSpPr>
          <p:cNvPr id="5" name="19"/>
          <p:cNvSpPr txBox="1"/>
          <p:nvPr/>
        </p:nvSpPr>
        <p:spPr>
          <a:xfrm>
            <a:off x="240031" y="2038987"/>
            <a:ext cx="10914380" cy="19183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en-US" altLang="zh-CN"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2025</a:t>
            </a:r>
            <a:r>
              <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a:t>
            </a:r>
            <a:endPar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a:p>
            <a:pPr lvl="0" algn="l">
              <a:lnSpc>
                <a:spcPct val="90000"/>
              </a:lnSpc>
              <a:buClrTx/>
              <a:buSzTx/>
              <a:buFontTx/>
            </a:pPr>
            <a:r>
              <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党建工作计划</a:t>
            </a:r>
            <a:endPar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2" name="文本框 1"/>
          <p:cNvSpPr txBox="1"/>
          <p:nvPr/>
        </p:nvSpPr>
        <p:spPr>
          <a:xfrm>
            <a:off x="220981" y="1283972"/>
            <a:ext cx="6642100" cy="755015"/>
          </a:xfrm>
          <a:prstGeom prst="rect">
            <a:avLst/>
          </a:prstGeom>
          <a:noFill/>
        </p:spPr>
        <p:txBody>
          <a:bodyPr wrap="square" rtlCol="0" anchor="t">
            <a:noAutofit/>
          </a:bodyPr>
          <a:lstStyle/>
          <a:p>
            <a:pPr algn="l" fontAlgn="auto">
              <a:lnSpc>
                <a:spcPts val="6000"/>
              </a:lnSpc>
            </a:pPr>
            <a:r>
              <a:rPr lang="en-US" altLang="zh-CN" sz="6000" cap="all">
                <a:solidFill>
                  <a:srgbClr val="5F1E0C">
                    <a:alpha val="10000"/>
                  </a:srgbClr>
                </a:solidFill>
                <a:uFillTx/>
                <a:latin typeface="思源宋体 CN Heavy" panose="02020900000000000000" charset="-122"/>
                <a:ea typeface="思源宋体 CN Heavy" panose="02020900000000000000" charset="-122"/>
              </a:rPr>
              <a:t>part THREE</a:t>
            </a:r>
            <a:endParaRPr lang="en-US" altLang="zh-CN" sz="6000" cap="all">
              <a:solidFill>
                <a:srgbClr val="5F1E0C">
                  <a:alpha val="10000"/>
                </a:srgbClr>
              </a:solidFill>
              <a:uFillTx/>
              <a:latin typeface="思源宋体 CN Heavy" panose="02020900000000000000" charset="-122"/>
              <a:ea typeface="思源宋体 CN Heavy" panose="02020900000000000000" charset="-122"/>
            </a:endParaRPr>
          </a:p>
        </p:txBody>
      </p:sp>
      <p:cxnSp>
        <p:nvCxnSpPr>
          <p:cNvPr id="57" name="直接连接符 56"/>
          <p:cNvCxnSpPr/>
          <p:nvPr/>
        </p:nvCxnSpPr>
        <p:spPr>
          <a:xfrm>
            <a:off x="366397" y="4349115"/>
            <a:ext cx="687705" cy="0"/>
          </a:xfrm>
          <a:prstGeom prst="line">
            <a:avLst/>
          </a:prstGeom>
          <a:ln w="15875">
            <a:solidFill>
              <a:srgbClr val="441609">
                <a:alpha val="67000"/>
              </a:srgb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2025</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年党建工作计划</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1236980"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4883" y="1850"/>
              <a:ext cx="11862"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强化政治建设，增强政治属性引领力</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01</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27" name="组合 26"/>
          <p:cNvGrpSpPr/>
          <p:nvPr/>
        </p:nvGrpSpPr>
        <p:grpSpPr>
          <a:xfrm>
            <a:off x="967740" y="2316482"/>
            <a:ext cx="7146925" cy="1320165"/>
            <a:chOff x="1524" y="3648"/>
            <a:chExt cx="11255" cy="2079"/>
          </a:xfrm>
        </p:grpSpPr>
        <p:sp>
          <p:nvSpPr>
            <p:cNvPr id="15" name="文本框 42"/>
            <p:cNvSpPr txBox="1"/>
            <p:nvPr/>
          </p:nvSpPr>
          <p:spPr>
            <a:xfrm flipH="1">
              <a:off x="2109" y="4451"/>
              <a:ext cx="10670" cy="1276"/>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组织党员干部认真学习党的历届大会精神和重要讲话精神，推动党员干部在政治上更加坚定自觉。</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17" name="矩形: 圆角 16"/>
            <p:cNvSpPr/>
            <p:nvPr/>
          </p:nvSpPr>
          <p:spPr>
            <a:xfrm>
              <a:off x="1524" y="3813"/>
              <a:ext cx="120" cy="1755"/>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grpSp>
          <p:nvGrpSpPr>
            <p:cNvPr id="5" name="组合 4"/>
            <p:cNvGrpSpPr/>
            <p:nvPr/>
          </p:nvGrpSpPr>
          <p:grpSpPr>
            <a:xfrm>
              <a:off x="2109" y="3648"/>
              <a:ext cx="7038" cy="824"/>
              <a:chOff x="2109" y="4128"/>
              <a:chExt cx="7038" cy="824"/>
            </a:xfrm>
          </p:grpSpPr>
          <p:sp>
            <p:nvSpPr>
              <p:cNvPr id="2" name="文本框 1"/>
              <p:cNvSpPr txBox="1"/>
              <p:nvPr/>
            </p:nvSpPr>
            <p:spPr>
              <a:xfrm>
                <a:off x="2109" y="4217"/>
                <a:ext cx="5455" cy="679"/>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2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继续深入学习贯彻新思想</a:t>
                </a:r>
                <a:endParaRPr lang="zh-CN" altLang="en-US" sz="22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4" name="文本框 3"/>
              <p:cNvSpPr txBox="1"/>
              <p:nvPr/>
            </p:nvSpPr>
            <p:spPr>
              <a:xfrm>
                <a:off x="8011" y="4128"/>
                <a:ext cx="1136"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01</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cxnSp>
            <p:nvCxnSpPr>
              <p:cNvPr id="21" name="直接连接符 20"/>
              <p:cNvCxnSpPr/>
              <p:nvPr/>
            </p:nvCxnSpPr>
            <p:spPr>
              <a:xfrm flipH="1">
                <a:off x="7777" y="4324"/>
                <a:ext cx="238" cy="43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967740" y="3775076"/>
            <a:ext cx="7146925" cy="1322705"/>
            <a:chOff x="1524" y="5945"/>
            <a:chExt cx="11255" cy="2083"/>
          </a:xfrm>
        </p:grpSpPr>
        <p:sp>
          <p:nvSpPr>
            <p:cNvPr id="8" name="文本框 42"/>
            <p:cNvSpPr txBox="1"/>
            <p:nvPr/>
          </p:nvSpPr>
          <p:spPr>
            <a:xfrm flipH="1">
              <a:off x="2109" y="6748"/>
              <a:ext cx="10670" cy="1280"/>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切实增强党员干部的政治敏锐性和政治鉴别力，确保党的路线方针政策和决策部署在市直单位不折不扣落实到位。</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9" name="矩形: 圆角 16"/>
            <p:cNvSpPr/>
            <p:nvPr/>
          </p:nvSpPr>
          <p:spPr>
            <a:xfrm>
              <a:off x="1524" y="6110"/>
              <a:ext cx="120" cy="1755"/>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11" name="文本框 10"/>
            <p:cNvSpPr txBox="1"/>
            <p:nvPr/>
          </p:nvSpPr>
          <p:spPr>
            <a:xfrm>
              <a:off x="2109" y="6034"/>
              <a:ext cx="6475" cy="679"/>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2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进一步落实党的政治建设任务</a:t>
              </a:r>
              <a:endParaRPr lang="zh-CN" altLang="en-US" sz="22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12" name="文本框 11"/>
            <p:cNvSpPr txBox="1"/>
            <p:nvPr/>
          </p:nvSpPr>
          <p:spPr>
            <a:xfrm>
              <a:off x="9049" y="5945"/>
              <a:ext cx="1136"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0</a:t>
              </a:r>
              <a:r>
                <a:rPr lang="en-US" altLang="zh-CN"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2</a:t>
              </a:r>
              <a:endParaRPr lang="en-US" altLang="zh-CN"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cxnSp>
          <p:nvCxnSpPr>
            <p:cNvPr id="13" name="直接连接符 12"/>
            <p:cNvCxnSpPr/>
            <p:nvPr/>
          </p:nvCxnSpPr>
          <p:spPr>
            <a:xfrm flipH="1">
              <a:off x="8827" y="6141"/>
              <a:ext cx="238" cy="43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67740" y="5295266"/>
            <a:ext cx="7146925" cy="1322705"/>
            <a:chOff x="1524" y="8339"/>
            <a:chExt cx="11255" cy="2083"/>
          </a:xfrm>
        </p:grpSpPr>
        <p:sp>
          <p:nvSpPr>
            <p:cNvPr id="14" name="文本框 42"/>
            <p:cNvSpPr txBox="1"/>
            <p:nvPr/>
          </p:nvSpPr>
          <p:spPr>
            <a:xfrm flipH="1">
              <a:off x="2109" y="9142"/>
              <a:ext cx="10670" cy="1280"/>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确保</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三会一课</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、民主生活会等党内生活制度不走形式、不走过场，进一步提升党内政治生活的严肃性和规范性。</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18" name="矩形: 圆角 16"/>
            <p:cNvSpPr/>
            <p:nvPr/>
          </p:nvSpPr>
          <p:spPr>
            <a:xfrm>
              <a:off x="1524" y="8504"/>
              <a:ext cx="120" cy="1755"/>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20" name="文本框 19"/>
            <p:cNvSpPr txBox="1"/>
            <p:nvPr/>
          </p:nvSpPr>
          <p:spPr>
            <a:xfrm>
              <a:off x="2109" y="8428"/>
              <a:ext cx="6475" cy="679"/>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2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加强对党内政治生活的监督</a:t>
              </a:r>
              <a:endParaRPr lang="zh-CN" altLang="en-US" sz="22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5" name="文本框 24"/>
            <p:cNvSpPr txBox="1"/>
            <p:nvPr/>
          </p:nvSpPr>
          <p:spPr>
            <a:xfrm>
              <a:off x="9049" y="8339"/>
              <a:ext cx="1136"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0</a:t>
              </a:r>
              <a:r>
                <a:rPr lang="en-US" altLang="zh-CN"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3</a:t>
              </a:r>
              <a:endParaRPr lang="en-US" altLang="zh-CN"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cxnSp>
          <p:nvCxnSpPr>
            <p:cNvPr id="26" name="直接连接符 25"/>
            <p:cNvCxnSpPr/>
            <p:nvPr/>
          </p:nvCxnSpPr>
          <p:spPr>
            <a:xfrm flipH="1">
              <a:off x="8827" y="8535"/>
              <a:ext cx="238" cy="43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30" name="图片 29" descr="51miz-E845532-C4A0AEAC"/>
          <p:cNvPicPr>
            <a:picLocks noChangeAspect="1"/>
          </p:cNvPicPr>
          <p:nvPr/>
        </p:nvPicPr>
        <p:blipFill>
          <a:blip r:embed="rId2" cstate="email"/>
          <a:stretch>
            <a:fillRect/>
          </a:stretch>
        </p:blipFill>
        <p:spPr>
          <a:xfrm>
            <a:off x="8611237" y="3429002"/>
            <a:ext cx="2877185" cy="2877185"/>
          </a:xfrm>
          <a:prstGeom prst="rect">
            <a:avLst/>
          </a:prstGeom>
        </p:spPr>
      </p:pic>
    </p:spTree>
    <p:custDataLst>
      <p:tags r:id="rId3"/>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2025</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年党建工作计划</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1236980"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4883" y="1850"/>
              <a:ext cx="11862"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加强思想建设，推动理论学习再深化</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02</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17" name="组合 16"/>
          <p:cNvGrpSpPr/>
          <p:nvPr>
            <p:custDataLst>
              <p:tags r:id="rId2"/>
            </p:custDataLst>
          </p:nvPr>
        </p:nvGrpSpPr>
        <p:grpSpPr>
          <a:xfrm>
            <a:off x="932815" y="2686050"/>
            <a:ext cx="3335020" cy="2782570"/>
            <a:chOff x="1469" y="3900"/>
            <a:chExt cx="5252" cy="4382"/>
          </a:xfrm>
        </p:grpSpPr>
        <p:sp>
          <p:nvSpPr>
            <p:cNvPr id="25" name="矩形: 圆角 24"/>
            <p:cNvSpPr/>
            <p:nvPr>
              <p:custDataLst>
                <p:tags r:id="rId3"/>
              </p:custDataLst>
            </p:nvPr>
          </p:nvSpPr>
          <p:spPr>
            <a:xfrm>
              <a:off x="1469" y="3900"/>
              <a:ext cx="5252" cy="438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26" name="矩形: 圆顶角 25"/>
            <p:cNvSpPr/>
            <p:nvPr>
              <p:custDataLst>
                <p:tags r:id="rId4"/>
              </p:custDataLst>
            </p:nvPr>
          </p:nvSpPr>
          <p:spPr>
            <a:xfrm rot="5400000">
              <a:off x="2819" y="2927"/>
              <a:ext cx="901" cy="3600"/>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4" name="文本框 3"/>
            <p:cNvSpPr txBox="1"/>
            <p:nvPr>
              <p:custDataLst>
                <p:tags r:id="rId5"/>
              </p:custDataLst>
            </p:nvPr>
          </p:nvSpPr>
          <p:spPr>
            <a:xfrm>
              <a:off x="2491" y="4425"/>
              <a:ext cx="2230" cy="677"/>
            </a:xfrm>
            <a:prstGeom prst="rect">
              <a:avLst/>
            </a:prstGeom>
            <a:noFill/>
          </p:spPr>
          <p:txBody>
            <a:bodyPr wrap="square" rtlCol="0">
              <a:spAutoFit/>
            </a:bodyPr>
            <a:lstStyle/>
            <a:p>
              <a:r>
                <a:rPr lang="zh-CN" altLang="en-US" sz="2200">
                  <a:solidFill>
                    <a:schemeClr val="bg1"/>
                  </a:solidFill>
                  <a:latin typeface="思源宋体 CN Heavy" panose="02020900000000000000" charset="-122"/>
                  <a:ea typeface="思源宋体 CN Heavy" panose="02020900000000000000" charset="-122"/>
                </a:rPr>
                <a:t>一是</a:t>
              </a:r>
              <a:endParaRPr lang="zh-CN" altLang="en-US" sz="2200">
                <a:solidFill>
                  <a:schemeClr val="bg1"/>
                </a:solidFill>
                <a:latin typeface="思源宋体 CN Heavy" panose="02020900000000000000" charset="-122"/>
                <a:ea typeface="思源宋体 CN Heavy" panose="02020900000000000000" charset="-122"/>
              </a:endParaRPr>
            </a:p>
          </p:txBody>
        </p:sp>
        <p:sp>
          <p:nvSpPr>
            <p:cNvPr id="5" name="文本框 4"/>
            <p:cNvSpPr txBox="1"/>
            <p:nvPr>
              <p:custDataLst>
                <p:tags r:id="rId6"/>
              </p:custDataLst>
            </p:nvPr>
          </p:nvSpPr>
          <p:spPr>
            <a:xfrm>
              <a:off x="1771" y="5475"/>
              <a:ext cx="4950" cy="2414"/>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继续深入开展新思想的学习教育，创新学习载体和形式，推动理论学习往深里走、往心里走、往实里走。</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8" name="组合 17"/>
          <p:cNvGrpSpPr/>
          <p:nvPr>
            <p:custDataLst>
              <p:tags r:id="rId7"/>
            </p:custDataLst>
          </p:nvPr>
        </p:nvGrpSpPr>
        <p:grpSpPr>
          <a:xfrm>
            <a:off x="4511675" y="2686050"/>
            <a:ext cx="3335020" cy="2782570"/>
            <a:chOff x="7105" y="3900"/>
            <a:chExt cx="5252" cy="4382"/>
          </a:xfrm>
        </p:grpSpPr>
        <p:sp>
          <p:nvSpPr>
            <p:cNvPr id="8" name="矩形: 圆角 24"/>
            <p:cNvSpPr/>
            <p:nvPr>
              <p:custDataLst>
                <p:tags r:id="rId8"/>
              </p:custDataLst>
            </p:nvPr>
          </p:nvSpPr>
          <p:spPr>
            <a:xfrm>
              <a:off x="7105" y="3900"/>
              <a:ext cx="5252" cy="438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9" name="矩形: 圆顶角 25"/>
            <p:cNvSpPr/>
            <p:nvPr>
              <p:custDataLst>
                <p:tags r:id="rId9"/>
              </p:custDataLst>
            </p:nvPr>
          </p:nvSpPr>
          <p:spPr>
            <a:xfrm rot="5400000">
              <a:off x="8455" y="2927"/>
              <a:ext cx="901" cy="3600"/>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10" name="文本框 9"/>
            <p:cNvSpPr txBox="1"/>
            <p:nvPr>
              <p:custDataLst>
                <p:tags r:id="rId10"/>
              </p:custDataLst>
            </p:nvPr>
          </p:nvSpPr>
          <p:spPr>
            <a:xfrm>
              <a:off x="8127" y="4425"/>
              <a:ext cx="2230" cy="677"/>
            </a:xfrm>
            <a:prstGeom prst="rect">
              <a:avLst/>
            </a:prstGeom>
            <a:noFill/>
          </p:spPr>
          <p:txBody>
            <a:bodyPr wrap="square" rtlCol="0">
              <a:spAutoFit/>
            </a:bodyPr>
            <a:lstStyle/>
            <a:p>
              <a:r>
                <a:rPr lang="zh-CN" altLang="en-US" sz="2200">
                  <a:solidFill>
                    <a:schemeClr val="bg1"/>
                  </a:solidFill>
                  <a:latin typeface="思源宋体 CN Heavy" panose="02020900000000000000" charset="-122"/>
                  <a:ea typeface="思源宋体 CN Heavy" panose="02020900000000000000" charset="-122"/>
                </a:rPr>
                <a:t>二是</a:t>
              </a:r>
              <a:endParaRPr lang="zh-CN" altLang="en-US" sz="2200">
                <a:solidFill>
                  <a:schemeClr val="bg1"/>
                </a:solidFill>
                <a:latin typeface="思源宋体 CN Heavy" panose="02020900000000000000" charset="-122"/>
                <a:ea typeface="思源宋体 CN Heavy" panose="02020900000000000000" charset="-122"/>
              </a:endParaRPr>
            </a:p>
          </p:txBody>
        </p:sp>
        <p:sp>
          <p:nvSpPr>
            <p:cNvPr id="11" name="文本框 10"/>
            <p:cNvSpPr txBox="1"/>
            <p:nvPr>
              <p:custDataLst>
                <p:tags r:id="rId11"/>
              </p:custDataLst>
            </p:nvPr>
          </p:nvSpPr>
          <p:spPr>
            <a:xfrm>
              <a:off x="7407" y="5475"/>
              <a:ext cx="4950" cy="1843"/>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加强对党员干部理论学习的监督检查，确保学习成效落到实处。</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0" name="组合 19"/>
          <p:cNvGrpSpPr/>
          <p:nvPr>
            <p:custDataLst>
              <p:tags r:id="rId12"/>
            </p:custDataLst>
          </p:nvPr>
        </p:nvGrpSpPr>
        <p:grpSpPr>
          <a:xfrm>
            <a:off x="8091171" y="2686050"/>
            <a:ext cx="3335020" cy="2782570"/>
            <a:chOff x="12742" y="3900"/>
            <a:chExt cx="5252" cy="4382"/>
          </a:xfrm>
        </p:grpSpPr>
        <p:sp>
          <p:nvSpPr>
            <p:cNvPr id="12" name="矩形: 圆角 24"/>
            <p:cNvSpPr/>
            <p:nvPr>
              <p:custDataLst>
                <p:tags r:id="rId13"/>
              </p:custDataLst>
            </p:nvPr>
          </p:nvSpPr>
          <p:spPr>
            <a:xfrm>
              <a:off x="12742" y="3900"/>
              <a:ext cx="5252" cy="438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13" name="矩形: 圆顶角 25"/>
            <p:cNvSpPr/>
            <p:nvPr>
              <p:custDataLst>
                <p:tags r:id="rId14"/>
              </p:custDataLst>
            </p:nvPr>
          </p:nvSpPr>
          <p:spPr>
            <a:xfrm rot="5400000">
              <a:off x="14092" y="2927"/>
              <a:ext cx="901" cy="3600"/>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14" name="文本框 13"/>
            <p:cNvSpPr txBox="1"/>
            <p:nvPr>
              <p:custDataLst>
                <p:tags r:id="rId15"/>
              </p:custDataLst>
            </p:nvPr>
          </p:nvSpPr>
          <p:spPr>
            <a:xfrm>
              <a:off x="13764" y="4425"/>
              <a:ext cx="2230" cy="677"/>
            </a:xfrm>
            <a:prstGeom prst="rect">
              <a:avLst/>
            </a:prstGeom>
            <a:noFill/>
          </p:spPr>
          <p:txBody>
            <a:bodyPr wrap="square" rtlCol="0">
              <a:spAutoFit/>
            </a:bodyPr>
            <a:lstStyle/>
            <a:p>
              <a:r>
                <a:rPr lang="zh-CN" altLang="en-US" sz="2200">
                  <a:solidFill>
                    <a:schemeClr val="bg1"/>
                  </a:solidFill>
                  <a:latin typeface="思源宋体 CN Heavy" panose="02020900000000000000" charset="-122"/>
                  <a:ea typeface="思源宋体 CN Heavy" panose="02020900000000000000" charset="-122"/>
                </a:rPr>
                <a:t>三是</a:t>
              </a:r>
              <a:endParaRPr lang="zh-CN" altLang="en-US" sz="2200">
                <a:solidFill>
                  <a:schemeClr val="bg1"/>
                </a:solidFill>
                <a:latin typeface="思源宋体 CN Heavy" panose="02020900000000000000" charset="-122"/>
                <a:ea typeface="思源宋体 CN Heavy" panose="02020900000000000000" charset="-122"/>
              </a:endParaRPr>
            </a:p>
          </p:txBody>
        </p:sp>
        <p:sp>
          <p:nvSpPr>
            <p:cNvPr id="15" name="文本框 14"/>
            <p:cNvSpPr txBox="1"/>
            <p:nvPr>
              <p:custDataLst>
                <p:tags r:id="rId16"/>
              </p:custDataLst>
            </p:nvPr>
          </p:nvSpPr>
          <p:spPr>
            <a:xfrm>
              <a:off x="13044" y="5475"/>
              <a:ext cx="4950" cy="1847"/>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推动学习成果转化，把学习成果运用到实践中，指导和推动党建工作与业务工作同步提升。</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pic>
        <p:nvPicPr>
          <p:cNvPr id="21" name="图片 20" descr="51miz-E827452-EC5D545C"/>
          <p:cNvPicPr>
            <a:picLocks noChangeAspect="1"/>
          </p:cNvPicPr>
          <p:nvPr/>
        </p:nvPicPr>
        <p:blipFill>
          <a:blip r:embed="rId17" cstate="email"/>
          <a:stretch>
            <a:fillRect/>
          </a:stretch>
        </p:blipFill>
        <p:spPr>
          <a:xfrm>
            <a:off x="0" y="4637407"/>
            <a:ext cx="12192000" cy="2220595"/>
          </a:xfrm>
          <a:prstGeom prst="rect">
            <a:avLst/>
          </a:prstGeom>
        </p:spPr>
      </p:pic>
    </p:spTree>
    <p:custDataLst>
      <p:tags r:id="rId18"/>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2025</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年党建工作计划</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1236980"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4883" y="1850"/>
              <a:ext cx="11862"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夯实组织建设，推动组织建设提质效</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03</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17" name="组合 16"/>
          <p:cNvGrpSpPr/>
          <p:nvPr/>
        </p:nvGrpSpPr>
        <p:grpSpPr>
          <a:xfrm>
            <a:off x="932815" y="2686050"/>
            <a:ext cx="3335020" cy="3125470"/>
            <a:chOff x="1469" y="3900"/>
            <a:chExt cx="5252" cy="4922"/>
          </a:xfrm>
        </p:grpSpPr>
        <p:sp>
          <p:nvSpPr>
            <p:cNvPr id="25" name="矩形: 圆角 24"/>
            <p:cNvSpPr/>
            <p:nvPr>
              <p:custDataLst>
                <p:tags r:id="rId2"/>
              </p:custDataLst>
            </p:nvPr>
          </p:nvSpPr>
          <p:spPr>
            <a:xfrm>
              <a:off x="1469" y="3900"/>
              <a:ext cx="5252" cy="492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26" name="矩形: 圆顶角 25"/>
            <p:cNvSpPr/>
            <p:nvPr>
              <p:custDataLst>
                <p:tags r:id="rId3"/>
              </p:custDataLst>
            </p:nvPr>
          </p:nvSpPr>
          <p:spPr>
            <a:xfrm rot="5400000">
              <a:off x="2819" y="2927"/>
              <a:ext cx="901" cy="3600"/>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4" name="文本框 3"/>
            <p:cNvSpPr txBox="1"/>
            <p:nvPr>
              <p:custDataLst>
                <p:tags r:id="rId4"/>
              </p:custDataLst>
            </p:nvPr>
          </p:nvSpPr>
          <p:spPr>
            <a:xfrm>
              <a:off x="2491" y="4425"/>
              <a:ext cx="2230" cy="677"/>
            </a:xfrm>
            <a:prstGeom prst="rect">
              <a:avLst/>
            </a:prstGeom>
            <a:noFill/>
          </p:spPr>
          <p:txBody>
            <a:bodyPr wrap="square" rtlCol="0">
              <a:spAutoFit/>
            </a:bodyPr>
            <a:lstStyle/>
            <a:p>
              <a:r>
                <a:rPr lang="zh-CN" altLang="en-US" sz="2200">
                  <a:solidFill>
                    <a:schemeClr val="bg1"/>
                  </a:solidFill>
                  <a:latin typeface="思源宋体 CN Heavy" panose="02020900000000000000" charset="-122"/>
                  <a:ea typeface="思源宋体 CN Heavy" panose="02020900000000000000" charset="-122"/>
                </a:rPr>
                <a:t>一是</a:t>
              </a:r>
              <a:endParaRPr lang="zh-CN" altLang="en-US" sz="2200">
                <a:solidFill>
                  <a:schemeClr val="bg1"/>
                </a:solidFill>
                <a:latin typeface="思源宋体 CN Heavy" panose="02020900000000000000" charset="-122"/>
                <a:ea typeface="思源宋体 CN Heavy" panose="02020900000000000000" charset="-122"/>
              </a:endParaRPr>
            </a:p>
          </p:txBody>
        </p:sp>
        <p:sp>
          <p:nvSpPr>
            <p:cNvPr id="5" name="文本框 4"/>
            <p:cNvSpPr txBox="1"/>
            <p:nvPr>
              <p:custDataLst>
                <p:tags r:id="rId5"/>
              </p:custDataLst>
            </p:nvPr>
          </p:nvSpPr>
          <p:spPr>
            <a:xfrm>
              <a:off x="1771" y="5475"/>
              <a:ext cx="4950" cy="2414"/>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继续优化党组织设置，推动基层党组织覆盖面进一步扩大，确保党建工作渗透到业务工作各个环节。</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8" name="组合 17"/>
          <p:cNvGrpSpPr/>
          <p:nvPr/>
        </p:nvGrpSpPr>
        <p:grpSpPr>
          <a:xfrm>
            <a:off x="4511675" y="2686051"/>
            <a:ext cx="3335020" cy="3128010"/>
            <a:chOff x="7105" y="3900"/>
            <a:chExt cx="5252" cy="4926"/>
          </a:xfrm>
        </p:grpSpPr>
        <p:sp>
          <p:nvSpPr>
            <p:cNvPr id="8" name="矩形: 圆角 24"/>
            <p:cNvSpPr/>
            <p:nvPr>
              <p:custDataLst>
                <p:tags r:id="rId6"/>
              </p:custDataLst>
            </p:nvPr>
          </p:nvSpPr>
          <p:spPr>
            <a:xfrm>
              <a:off x="7105" y="3900"/>
              <a:ext cx="5252" cy="4926"/>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9" name="矩形: 圆顶角 25"/>
            <p:cNvSpPr/>
            <p:nvPr>
              <p:custDataLst>
                <p:tags r:id="rId7"/>
              </p:custDataLst>
            </p:nvPr>
          </p:nvSpPr>
          <p:spPr>
            <a:xfrm rot="5400000">
              <a:off x="8455" y="2927"/>
              <a:ext cx="901" cy="3600"/>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10" name="文本框 9"/>
            <p:cNvSpPr txBox="1"/>
            <p:nvPr>
              <p:custDataLst>
                <p:tags r:id="rId8"/>
              </p:custDataLst>
            </p:nvPr>
          </p:nvSpPr>
          <p:spPr>
            <a:xfrm>
              <a:off x="8127" y="4425"/>
              <a:ext cx="2230" cy="677"/>
            </a:xfrm>
            <a:prstGeom prst="rect">
              <a:avLst/>
            </a:prstGeom>
            <a:noFill/>
          </p:spPr>
          <p:txBody>
            <a:bodyPr wrap="square" rtlCol="0">
              <a:spAutoFit/>
            </a:bodyPr>
            <a:lstStyle/>
            <a:p>
              <a:r>
                <a:rPr lang="zh-CN" altLang="en-US" sz="2200">
                  <a:solidFill>
                    <a:schemeClr val="bg1"/>
                  </a:solidFill>
                  <a:latin typeface="思源宋体 CN Heavy" panose="02020900000000000000" charset="-122"/>
                  <a:ea typeface="思源宋体 CN Heavy" panose="02020900000000000000" charset="-122"/>
                </a:rPr>
                <a:t>二是</a:t>
              </a:r>
              <a:endParaRPr lang="zh-CN" altLang="en-US" sz="2200">
                <a:solidFill>
                  <a:schemeClr val="bg1"/>
                </a:solidFill>
                <a:latin typeface="思源宋体 CN Heavy" panose="02020900000000000000" charset="-122"/>
                <a:ea typeface="思源宋体 CN Heavy" panose="02020900000000000000" charset="-122"/>
              </a:endParaRPr>
            </a:p>
          </p:txBody>
        </p:sp>
        <p:sp>
          <p:nvSpPr>
            <p:cNvPr id="11" name="文本框 10"/>
            <p:cNvSpPr txBox="1"/>
            <p:nvPr>
              <p:custDataLst>
                <p:tags r:id="rId9"/>
              </p:custDataLst>
            </p:nvPr>
          </p:nvSpPr>
          <p:spPr>
            <a:xfrm>
              <a:off x="7407" y="5475"/>
              <a:ext cx="4950" cy="2414"/>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加大对基层党支部的支持和指导力度，帮助基层党支部解决实际困难，提高基层党支部的组织力、凝聚力和战斗力。</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0" name="组合 19"/>
          <p:cNvGrpSpPr/>
          <p:nvPr/>
        </p:nvGrpSpPr>
        <p:grpSpPr>
          <a:xfrm>
            <a:off x="8091171" y="2686052"/>
            <a:ext cx="3335020" cy="3122295"/>
            <a:chOff x="12742" y="3900"/>
            <a:chExt cx="5252" cy="4917"/>
          </a:xfrm>
        </p:grpSpPr>
        <p:sp>
          <p:nvSpPr>
            <p:cNvPr id="12" name="矩形: 圆角 24"/>
            <p:cNvSpPr/>
            <p:nvPr>
              <p:custDataLst>
                <p:tags r:id="rId10"/>
              </p:custDataLst>
            </p:nvPr>
          </p:nvSpPr>
          <p:spPr>
            <a:xfrm>
              <a:off x="12742" y="3900"/>
              <a:ext cx="5252" cy="4917"/>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13" name="矩形: 圆顶角 25"/>
            <p:cNvSpPr/>
            <p:nvPr>
              <p:custDataLst>
                <p:tags r:id="rId11"/>
              </p:custDataLst>
            </p:nvPr>
          </p:nvSpPr>
          <p:spPr>
            <a:xfrm rot="5400000">
              <a:off x="14092" y="2927"/>
              <a:ext cx="901" cy="3600"/>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14" name="文本框 13"/>
            <p:cNvSpPr txBox="1"/>
            <p:nvPr>
              <p:custDataLst>
                <p:tags r:id="rId12"/>
              </p:custDataLst>
            </p:nvPr>
          </p:nvSpPr>
          <p:spPr>
            <a:xfrm>
              <a:off x="13764" y="4425"/>
              <a:ext cx="2230" cy="677"/>
            </a:xfrm>
            <a:prstGeom prst="rect">
              <a:avLst/>
            </a:prstGeom>
            <a:noFill/>
          </p:spPr>
          <p:txBody>
            <a:bodyPr wrap="square" rtlCol="0">
              <a:spAutoFit/>
            </a:bodyPr>
            <a:lstStyle/>
            <a:p>
              <a:r>
                <a:rPr lang="zh-CN" altLang="en-US" sz="2200">
                  <a:solidFill>
                    <a:schemeClr val="bg1"/>
                  </a:solidFill>
                  <a:latin typeface="思源宋体 CN Heavy" panose="02020900000000000000" charset="-122"/>
                  <a:ea typeface="思源宋体 CN Heavy" panose="02020900000000000000" charset="-122"/>
                </a:rPr>
                <a:t>三是</a:t>
              </a:r>
              <a:endParaRPr lang="zh-CN" altLang="en-US" sz="2200">
                <a:solidFill>
                  <a:schemeClr val="bg1"/>
                </a:solidFill>
                <a:latin typeface="思源宋体 CN Heavy" panose="02020900000000000000" charset="-122"/>
                <a:ea typeface="思源宋体 CN Heavy" panose="02020900000000000000" charset="-122"/>
              </a:endParaRPr>
            </a:p>
          </p:txBody>
        </p:sp>
        <p:sp>
          <p:nvSpPr>
            <p:cNvPr id="15" name="文本框 14"/>
            <p:cNvSpPr txBox="1"/>
            <p:nvPr>
              <p:custDataLst>
                <p:tags r:id="rId13"/>
              </p:custDataLst>
            </p:nvPr>
          </p:nvSpPr>
          <p:spPr>
            <a:xfrm>
              <a:off x="13044" y="5475"/>
              <a:ext cx="4950" cy="2414"/>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持续推进党员队伍建设，</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2025</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年计划发展党员</a:t>
              </a:r>
              <a:r>
                <a:rPr lang="en-US" altLang="zh-CN"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35</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名，确保党员队伍结构合理、素质过硬。</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pic>
        <p:nvPicPr>
          <p:cNvPr id="21" name="图片 20" descr="51miz-E827452-EC5D545C"/>
          <p:cNvPicPr>
            <a:picLocks noChangeAspect="1"/>
          </p:cNvPicPr>
          <p:nvPr/>
        </p:nvPicPr>
        <p:blipFill>
          <a:blip r:embed="rId14" cstate="email"/>
          <a:stretch>
            <a:fillRect/>
          </a:stretch>
        </p:blipFill>
        <p:spPr>
          <a:xfrm>
            <a:off x="0" y="4637407"/>
            <a:ext cx="12192000" cy="2220595"/>
          </a:xfrm>
          <a:prstGeom prst="rect">
            <a:avLst/>
          </a:prstGeom>
        </p:spPr>
      </p:pic>
    </p:spTree>
    <p:custDataLst>
      <p:tags r:id="rId15"/>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2025</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年党建工作计划</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1236980"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4883" y="1850"/>
              <a:ext cx="11862"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狠抓作风建设，推动廉政建设深发展</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04</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5" name="组合 4"/>
          <p:cNvGrpSpPr/>
          <p:nvPr/>
        </p:nvGrpSpPr>
        <p:grpSpPr>
          <a:xfrm>
            <a:off x="2141855" y="2621280"/>
            <a:ext cx="7907655" cy="509270"/>
            <a:chOff x="3373" y="4128"/>
            <a:chExt cx="12453" cy="802"/>
          </a:xfrm>
        </p:grpSpPr>
        <p:grpSp>
          <p:nvGrpSpPr>
            <p:cNvPr id="31" name="组合 30"/>
            <p:cNvGrpSpPr/>
            <p:nvPr/>
          </p:nvGrpSpPr>
          <p:grpSpPr>
            <a:xfrm>
              <a:off x="3373" y="4128"/>
              <a:ext cx="12453" cy="802"/>
              <a:chOff x="2895600" y="1594303"/>
              <a:chExt cx="6400800" cy="509389"/>
            </a:xfrm>
          </p:grpSpPr>
          <p:cxnSp>
            <p:nvCxnSpPr>
              <p:cNvPr id="2" name="直接连接符 1"/>
              <p:cNvCxnSpPr/>
              <p:nvPr/>
            </p:nvCxnSpPr>
            <p:spPr>
              <a:xfrm>
                <a:off x="2895600" y="1594303"/>
                <a:ext cx="6400800" cy="0"/>
              </a:xfrm>
              <a:prstGeom prst="line">
                <a:avLst/>
              </a:prstGeom>
              <a:ln>
                <a:gradFill flip="none" rotWithShape="1">
                  <a:gsLst>
                    <a:gs pos="10000">
                      <a:schemeClr val="accent2">
                        <a:alpha val="0"/>
                      </a:schemeClr>
                    </a:gs>
                    <a:gs pos="45000">
                      <a:schemeClr val="accent2"/>
                    </a:gs>
                    <a:gs pos="55000">
                      <a:schemeClr val="accent2"/>
                    </a:gs>
                    <a:gs pos="9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895600" y="2103692"/>
                <a:ext cx="6400800" cy="0"/>
              </a:xfrm>
              <a:prstGeom prst="line">
                <a:avLst/>
              </a:prstGeom>
              <a:ln>
                <a:gradFill flip="none" rotWithShape="1">
                  <a:gsLst>
                    <a:gs pos="10000">
                      <a:schemeClr val="accent2">
                        <a:alpha val="0"/>
                      </a:schemeClr>
                    </a:gs>
                    <a:gs pos="45000">
                      <a:schemeClr val="accent2"/>
                    </a:gs>
                    <a:gs pos="55000">
                      <a:schemeClr val="accent2"/>
                    </a:gs>
                    <a:gs pos="9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373" y="4215"/>
              <a:ext cx="12309" cy="630"/>
            </a:xfrm>
            <a:prstGeom prst="rect">
              <a:avLst/>
            </a:prstGeom>
            <a:noFill/>
          </p:spPr>
          <p:txBody>
            <a:bodyPr wrap="square" rtlCol="0" anchor="t">
              <a:spAutoFit/>
            </a:bodyPr>
            <a:lstStyle/>
            <a:p>
              <a:pPr lvl="0" algn="ctr">
                <a:buClrTx/>
                <a:buSzTx/>
                <a:buFontTx/>
              </a:pPr>
              <a:r>
                <a:rPr lang="en-US" altLang="zh-CN" sz="20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作风建设永远在路上，持续推进作风建设，不断优化政治生态。</a:t>
              </a:r>
              <a:endParaRPr lang="en-US" altLang="zh-CN" sz="20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8" name="文本框 7"/>
          <p:cNvSpPr txBox="1"/>
          <p:nvPr/>
        </p:nvSpPr>
        <p:spPr>
          <a:xfrm>
            <a:off x="1200786" y="3535046"/>
            <a:ext cx="6362700" cy="2252924"/>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marL="285750" lvl="0" indent="-285750" algn="l">
              <a:lnSpc>
                <a:spcPct val="130000"/>
              </a:lnSpc>
              <a:spcBef>
                <a:spcPts val="0"/>
              </a:spcBef>
              <a:spcAft>
                <a:spcPts val="0"/>
              </a:spcAft>
              <a:buClrTx/>
              <a:buSzTx/>
              <a:buFont typeface="Wingdings" panose="05000000000000000000" charset="0"/>
              <a:buChar char="l"/>
            </a:pPr>
            <a:r>
              <a:rPr lang="zh-CN" altLang="en-US" sz="1800"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一是坚决贯彻落实中央八项规定及其实施细则精神</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，持续整治“四风”问题，特别是防范形式主义、官僚主义新表现。</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a:p>
            <a:pPr marL="285750" lvl="0" indent="-285750" algn="l">
              <a:lnSpc>
                <a:spcPct val="130000"/>
              </a:lnSpc>
              <a:spcBef>
                <a:spcPts val="0"/>
              </a:spcBef>
              <a:spcAft>
                <a:spcPts val="0"/>
              </a:spcAft>
              <a:buClrTx/>
              <a:buSzTx/>
              <a:buFont typeface="Wingdings" panose="05000000000000000000" charset="0"/>
              <a:buChar char="l"/>
            </a:pPr>
            <a:r>
              <a:rPr lang="zh-CN" altLang="en-US" sz="1800"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二是强化党风廉政建设，</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加大监督执纪力度，确保党员干部严格遵守法律。</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a:p>
            <a:pPr marL="285750" lvl="0" indent="-285750" algn="l">
              <a:lnSpc>
                <a:spcPct val="130000"/>
              </a:lnSpc>
              <a:spcBef>
                <a:spcPts val="0"/>
              </a:spcBef>
              <a:spcAft>
                <a:spcPts val="0"/>
              </a:spcAft>
              <a:buClrTx/>
              <a:buSzTx/>
              <a:buFont typeface="Wingdings" panose="05000000000000000000" charset="0"/>
              <a:buChar char="l"/>
            </a:pPr>
            <a:r>
              <a:rPr lang="zh-CN" altLang="en-US" sz="1800"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三是加强警示教育，</a:t>
            </a: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持续开展纪律教育活动，推动党员干部树立廉洁自律意识，营造风清气正的政治生态。</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pic>
        <p:nvPicPr>
          <p:cNvPr id="9" name="图片 8" descr="1034592"/>
          <p:cNvPicPr>
            <a:picLocks noChangeAspect="1"/>
          </p:cNvPicPr>
          <p:nvPr/>
        </p:nvPicPr>
        <p:blipFill>
          <a:blip r:embed="rId2" cstate="email"/>
          <a:stretch>
            <a:fillRect/>
          </a:stretch>
        </p:blipFill>
        <p:spPr>
          <a:xfrm>
            <a:off x="7334886" y="2541272"/>
            <a:ext cx="4305935" cy="4305935"/>
          </a:xfrm>
          <a:prstGeom prst="rect">
            <a:avLst/>
          </a:prstGeom>
        </p:spPr>
      </p:pic>
    </p:spTree>
    <p:custDataLst>
      <p:tags r:id="rId3"/>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2025</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年党建工作计划</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1236980"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4883" y="1850"/>
              <a:ext cx="11862"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严守纪律规矩，巩固从严治党出成果</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05</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5" name="组合 4"/>
          <p:cNvGrpSpPr/>
          <p:nvPr/>
        </p:nvGrpSpPr>
        <p:grpSpPr>
          <a:xfrm>
            <a:off x="2141857" y="2468880"/>
            <a:ext cx="7907655" cy="509270"/>
            <a:chOff x="3373" y="4128"/>
            <a:chExt cx="12453" cy="802"/>
          </a:xfrm>
        </p:grpSpPr>
        <p:grpSp>
          <p:nvGrpSpPr>
            <p:cNvPr id="31" name="组合 30"/>
            <p:cNvGrpSpPr/>
            <p:nvPr/>
          </p:nvGrpSpPr>
          <p:grpSpPr>
            <a:xfrm>
              <a:off x="3373" y="4128"/>
              <a:ext cx="12453" cy="802"/>
              <a:chOff x="2895600" y="1594303"/>
              <a:chExt cx="6400800" cy="509389"/>
            </a:xfrm>
          </p:grpSpPr>
          <p:cxnSp>
            <p:nvCxnSpPr>
              <p:cNvPr id="2" name="直接连接符 1"/>
              <p:cNvCxnSpPr/>
              <p:nvPr/>
            </p:nvCxnSpPr>
            <p:spPr>
              <a:xfrm>
                <a:off x="2895600" y="1594303"/>
                <a:ext cx="6400800" cy="0"/>
              </a:xfrm>
              <a:prstGeom prst="line">
                <a:avLst/>
              </a:prstGeom>
              <a:ln>
                <a:gradFill flip="none" rotWithShape="1">
                  <a:gsLst>
                    <a:gs pos="10000">
                      <a:schemeClr val="accent2">
                        <a:alpha val="0"/>
                      </a:schemeClr>
                    </a:gs>
                    <a:gs pos="45000">
                      <a:schemeClr val="accent2"/>
                    </a:gs>
                    <a:gs pos="55000">
                      <a:schemeClr val="accent2"/>
                    </a:gs>
                    <a:gs pos="9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895600" y="2103692"/>
                <a:ext cx="6400800" cy="0"/>
              </a:xfrm>
              <a:prstGeom prst="line">
                <a:avLst/>
              </a:prstGeom>
              <a:ln>
                <a:gradFill flip="none" rotWithShape="1">
                  <a:gsLst>
                    <a:gs pos="10000">
                      <a:schemeClr val="accent2">
                        <a:alpha val="0"/>
                      </a:schemeClr>
                    </a:gs>
                    <a:gs pos="45000">
                      <a:schemeClr val="accent2"/>
                    </a:gs>
                    <a:gs pos="55000">
                      <a:schemeClr val="accent2"/>
                    </a:gs>
                    <a:gs pos="9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373" y="4215"/>
              <a:ext cx="12309" cy="630"/>
            </a:xfrm>
            <a:prstGeom prst="rect">
              <a:avLst/>
            </a:prstGeom>
            <a:noFill/>
          </p:spPr>
          <p:txBody>
            <a:bodyPr wrap="square" rtlCol="0" anchor="t">
              <a:spAutoFit/>
            </a:bodyPr>
            <a:lstStyle/>
            <a:p>
              <a:pPr lvl="0" algn="ctr">
                <a:buClrTx/>
                <a:buSzTx/>
                <a:buFontTx/>
              </a:pPr>
              <a:r>
                <a:rPr lang="zh-CN" altLang="en-US" sz="20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继续强化纪律建设，确保党员干部守纪律、讲规矩。</a:t>
              </a:r>
              <a:endParaRPr lang="zh-CN" altLang="en-US" sz="20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9" name="组合 28"/>
          <p:cNvGrpSpPr/>
          <p:nvPr/>
        </p:nvGrpSpPr>
        <p:grpSpPr>
          <a:xfrm>
            <a:off x="932815" y="3317241"/>
            <a:ext cx="3335020" cy="3239770"/>
            <a:chOff x="1469" y="5224"/>
            <a:chExt cx="5252" cy="5102"/>
          </a:xfrm>
        </p:grpSpPr>
        <p:grpSp>
          <p:nvGrpSpPr>
            <p:cNvPr id="8" name="组合 7"/>
            <p:cNvGrpSpPr/>
            <p:nvPr>
              <p:custDataLst>
                <p:tags r:id="rId2"/>
              </p:custDataLst>
            </p:nvPr>
          </p:nvGrpSpPr>
          <p:grpSpPr>
            <a:xfrm>
              <a:off x="1469" y="5224"/>
              <a:ext cx="5252" cy="5102"/>
              <a:chOff x="1469" y="3900"/>
              <a:chExt cx="5252" cy="5102"/>
            </a:xfrm>
          </p:grpSpPr>
          <p:sp>
            <p:nvSpPr>
              <p:cNvPr id="25" name="矩形: 圆角 24"/>
              <p:cNvSpPr/>
              <p:nvPr>
                <p:custDataLst>
                  <p:tags r:id="rId3"/>
                </p:custDataLst>
              </p:nvPr>
            </p:nvSpPr>
            <p:spPr>
              <a:xfrm>
                <a:off x="1469" y="3900"/>
                <a:ext cx="5252" cy="510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26" name="矩形: 圆顶角 25"/>
              <p:cNvSpPr/>
              <p:nvPr>
                <p:custDataLst>
                  <p:tags r:id="rId4"/>
                </p:custDataLst>
              </p:nvPr>
            </p:nvSpPr>
            <p:spPr>
              <a:xfrm rot="5400000">
                <a:off x="2592" y="3155"/>
                <a:ext cx="787" cy="3031"/>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9" name="文本框 8"/>
              <p:cNvSpPr txBox="1"/>
              <p:nvPr>
                <p:custDataLst>
                  <p:tags r:id="rId5"/>
                </p:custDataLst>
              </p:nvPr>
            </p:nvSpPr>
            <p:spPr>
              <a:xfrm>
                <a:off x="2311" y="4335"/>
                <a:ext cx="2230" cy="628"/>
              </a:xfrm>
              <a:prstGeom prst="rect">
                <a:avLst/>
              </a:prstGeom>
              <a:noFill/>
            </p:spPr>
            <p:txBody>
              <a:bodyPr wrap="square" rtlCol="0">
                <a:spAutoFit/>
              </a:bodyPr>
              <a:lstStyle/>
              <a:p>
                <a:r>
                  <a:rPr lang="zh-CN" altLang="en-US" sz="2000">
                    <a:solidFill>
                      <a:schemeClr val="bg1"/>
                    </a:solidFill>
                    <a:latin typeface="思源宋体 CN Heavy" panose="02020900000000000000" charset="-122"/>
                    <a:ea typeface="思源宋体 CN Heavy" panose="02020900000000000000" charset="-122"/>
                  </a:rPr>
                  <a:t>一是</a:t>
                </a:r>
                <a:endParaRPr lang="zh-CN" altLang="en-US" sz="2000">
                  <a:solidFill>
                    <a:schemeClr val="bg1"/>
                  </a:solidFill>
                  <a:latin typeface="思源宋体 CN Heavy" panose="02020900000000000000" charset="-122"/>
                  <a:ea typeface="思源宋体 CN Heavy" panose="02020900000000000000" charset="-122"/>
                </a:endParaRPr>
              </a:p>
            </p:txBody>
          </p:sp>
          <p:sp>
            <p:nvSpPr>
              <p:cNvPr id="10" name="文本框 9"/>
              <p:cNvSpPr txBox="1"/>
              <p:nvPr>
                <p:custDataLst>
                  <p:tags r:id="rId6"/>
                </p:custDataLst>
              </p:nvPr>
            </p:nvSpPr>
            <p:spPr>
              <a:xfrm>
                <a:off x="1621" y="5325"/>
                <a:ext cx="4950" cy="1404"/>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marL="285750" lvl="0" indent="-285750" algn="l">
                  <a:lnSpc>
                    <a:spcPct val="130000"/>
                  </a:lnSpc>
                  <a:spcBef>
                    <a:spcPts val="0"/>
                  </a:spcBef>
                  <a:spcAft>
                    <a:spcPts val="0"/>
                  </a:spcAft>
                  <a:buClrTx/>
                  <a:buSzTx/>
                  <a:buFont typeface="Wingdings" panose="05000000000000000000" charset="0"/>
                  <a:buChar char="l"/>
                </a:pPr>
                <a:r>
                  <a:rPr lang="zh-CN" altLang="en-US" sz="2000" b="1"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加强对党员干部的纪律教育</a:t>
                </a:r>
                <a:endParaRPr lang="zh-CN" altLang="en-US" sz="2000" b="1"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28" name="文本框 27"/>
            <p:cNvSpPr txBox="1"/>
            <p:nvPr/>
          </p:nvSpPr>
          <p:spPr>
            <a:xfrm>
              <a:off x="1741" y="8145"/>
              <a:ext cx="4710" cy="1847"/>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通过警示教育、廉政谈话等方式，推动党员干部知敬畏、存戒惧、守底线。</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30" name="组合 29"/>
          <p:cNvGrpSpPr/>
          <p:nvPr/>
        </p:nvGrpSpPr>
        <p:grpSpPr>
          <a:xfrm>
            <a:off x="4511675" y="3317240"/>
            <a:ext cx="3335020" cy="3239770"/>
            <a:chOff x="1469" y="5224"/>
            <a:chExt cx="5252" cy="5102"/>
          </a:xfrm>
        </p:grpSpPr>
        <p:grpSp>
          <p:nvGrpSpPr>
            <p:cNvPr id="32" name="组合 31"/>
            <p:cNvGrpSpPr/>
            <p:nvPr>
              <p:custDataLst>
                <p:tags r:id="rId7"/>
              </p:custDataLst>
            </p:nvPr>
          </p:nvGrpSpPr>
          <p:grpSpPr>
            <a:xfrm>
              <a:off x="1469" y="5224"/>
              <a:ext cx="5252" cy="5102"/>
              <a:chOff x="1469" y="3900"/>
              <a:chExt cx="5252" cy="5102"/>
            </a:xfrm>
          </p:grpSpPr>
          <p:sp>
            <p:nvSpPr>
              <p:cNvPr id="33" name="矩形: 圆角 24"/>
              <p:cNvSpPr/>
              <p:nvPr>
                <p:custDataLst>
                  <p:tags r:id="rId8"/>
                </p:custDataLst>
              </p:nvPr>
            </p:nvSpPr>
            <p:spPr>
              <a:xfrm>
                <a:off x="1469" y="3900"/>
                <a:ext cx="5252" cy="510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34" name="矩形: 圆顶角 25"/>
              <p:cNvSpPr/>
              <p:nvPr>
                <p:custDataLst>
                  <p:tags r:id="rId9"/>
                </p:custDataLst>
              </p:nvPr>
            </p:nvSpPr>
            <p:spPr>
              <a:xfrm rot="5400000">
                <a:off x="2592" y="3155"/>
                <a:ext cx="787" cy="3031"/>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35" name="文本框 34"/>
              <p:cNvSpPr txBox="1"/>
              <p:nvPr>
                <p:custDataLst>
                  <p:tags r:id="rId10"/>
                </p:custDataLst>
              </p:nvPr>
            </p:nvSpPr>
            <p:spPr>
              <a:xfrm>
                <a:off x="2311" y="4335"/>
                <a:ext cx="2230" cy="628"/>
              </a:xfrm>
              <a:prstGeom prst="rect">
                <a:avLst/>
              </a:prstGeom>
              <a:noFill/>
            </p:spPr>
            <p:txBody>
              <a:bodyPr wrap="square" rtlCol="0">
                <a:spAutoFit/>
              </a:bodyPr>
              <a:lstStyle/>
              <a:p>
                <a:r>
                  <a:rPr lang="zh-CN" altLang="en-US" sz="2000">
                    <a:solidFill>
                      <a:schemeClr val="bg1"/>
                    </a:solidFill>
                    <a:latin typeface="思源宋体 CN Heavy" panose="02020900000000000000" charset="-122"/>
                    <a:ea typeface="思源宋体 CN Heavy" panose="02020900000000000000" charset="-122"/>
                  </a:rPr>
                  <a:t>二是</a:t>
                </a:r>
                <a:endParaRPr lang="zh-CN" altLang="en-US" sz="2000">
                  <a:solidFill>
                    <a:schemeClr val="bg1"/>
                  </a:solidFill>
                  <a:latin typeface="思源宋体 CN Heavy" panose="02020900000000000000" charset="-122"/>
                  <a:ea typeface="思源宋体 CN Heavy" panose="02020900000000000000" charset="-122"/>
                </a:endParaRPr>
              </a:p>
            </p:txBody>
          </p:sp>
          <p:sp>
            <p:nvSpPr>
              <p:cNvPr id="36" name="文本框 35"/>
              <p:cNvSpPr txBox="1"/>
              <p:nvPr>
                <p:custDataLst>
                  <p:tags r:id="rId11"/>
                </p:custDataLst>
              </p:nvPr>
            </p:nvSpPr>
            <p:spPr>
              <a:xfrm>
                <a:off x="1621" y="5325"/>
                <a:ext cx="4950" cy="776"/>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marL="285750" lvl="0" indent="-285750" algn="l">
                  <a:lnSpc>
                    <a:spcPct val="130000"/>
                  </a:lnSpc>
                  <a:spcBef>
                    <a:spcPts val="0"/>
                  </a:spcBef>
                  <a:spcAft>
                    <a:spcPts val="0"/>
                  </a:spcAft>
                  <a:buClrTx/>
                  <a:buSzTx/>
                  <a:buFont typeface="Wingdings" panose="05000000000000000000" charset="0"/>
                  <a:buChar char="l"/>
                </a:pPr>
                <a:r>
                  <a:rPr lang="zh-CN" altLang="en-US" sz="2000" b="1"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继续深化党风廉政建设</a:t>
                </a:r>
                <a:endParaRPr lang="zh-CN" altLang="en-US" sz="2000" b="1"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37" name="文本框 36"/>
            <p:cNvSpPr txBox="1"/>
            <p:nvPr/>
          </p:nvSpPr>
          <p:spPr>
            <a:xfrm>
              <a:off x="1741" y="7684"/>
              <a:ext cx="4710" cy="1847"/>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强化党内监督，健全完善各类规章制度，确保党内监督常态化、长效化。</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38" name="组合 37"/>
          <p:cNvGrpSpPr/>
          <p:nvPr/>
        </p:nvGrpSpPr>
        <p:grpSpPr>
          <a:xfrm>
            <a:off x="8059421" y="3317240"/>
            <a:ext cx="3335020" cy="3239770"/>
            <a:chOff x="1469" y="5224"/>
            <a:chExt cx="5252" cy="5102"/>
          </a:xfrm>
        </p:grpSpPr>
        <p:grpSp>
          <p:nvGrpSpPr>
            <p:cNvPr id="39" name="组合 38"/>
            <p:cNvGrpSpPr/>
            <p:nvPr>
              <p:custDataLst>
                <p:tags r:id="rId12"/>
              </p:custDataLst>
            </p:nvPr>
          </p:nvGrpSpPr>
          <p:grpSpPr>
            <a:xfrm>
              <a:off x="1469" y="5224"/>
              <a:ext cx="5252" cy="5102"/>
              <a:chOff x="1469" y="3900"/>
              <a:chExt cx="5252" cy="5102"/>
            </a:xfrm>
          </p:grpSpPr>
          <p:sp>
            <p:nvSpPr>
              <p:cNvPr id="40" name="矩形: 圆角 24"/>
              <p:cNvSpPr/>
              <p:nvPr>
                <p:custDataLst>
                  <p:tags r:id="rId13"/>
                </p:custDataLst>
              </p:nvPr>
            </p:nvSpPr>
            <p:spPr>
              <a:xfrm>
                <a:off x="1469" y="3900"/>
                <a:ext cx="5252" cy="5102"/>
              </a:xfrm>
              <a:prstGeom prst="roundRect">
                <a:avLst>
                  <a:gd name="adj" fmla="val 7573"/>
                </a:avLst>
              </a:prstGeom>
              <a:solidFill>
                <a:schemeClr val="bg1"/>
              </a:solidFill>
              <a:ln w="3175">
                <a:gradFill flip="none" rotWithShape="1">
                  <a:gsLst>
                    <a:gs pos="0">
                      <a:schemeClr val="accent6">
                        <a:lumMod val="40000"/>
                        <a:lumOff val="60000"/>
                      </a:schemeClr>
                    </a:gs>
                    <a:gs pos="100000">
                      <a:schemeClr val="accent6">
                        <a:lumMod val="20000"/>
                        <a:lumOff val="80000"/>
                      </a:schemeClr>
                    </a:gs>
                  </a:gsLst>
                  <a:lin ang="5400000" scaled="1"/>
                  <a:tileRect/>
                </a:gradFill>
              </a:ln>
              <a:effectLst>
                <a:outerShdw blurRad="1270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dirty="0">
                  <a:latin typeface="思源黑体 CN Normal" panose="020B0400000000000000" pitchFamily="34" charset="-122"/>
                  <a:ea typeface="思源黑体 CN Normal" panose="020B0400000000000000" pitchFamily="34" charset="-122"/>
                </a:endParaRPr>
              </a:p>
            </p:txBody>
          </p:sp>
          <p:sp>
            <p:nvSpPr>
              <p:cNvPr id="41" name="矩形: 圆顶角 25"/>
              <p:cNvSpPr/>
              <p:nvPr>
                <p:custDataLst>
                  <p:tags r:id="rId14"/>
                </p:custDataLst>
              </p:nvPr>
            </p:nvSpPr>
            <p:spPr>
              <a:xfrm rot="5400000">
                <a:off x="2592" y="3155"/>
                <a:ext cx="787" cy="3031"/>
              </a:xfrm>
              <a:prstGeom prst="round2SameRect">
                <a:avLst>
                  <a:gd name="adj1" fmla="val 50000"/>
                  <a:gd name="adj2" fmla="val 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42" name="文本框 41"/>
              <p:cNvSpPr txBox="1"/>
              <p:nvPr>
                <p:custDataLst>
                  <p:tags r:id="rId15"/>
                </p:custDataLst>
              </p:nvPr>
            </p:nvSpPr>
            <p:spPr>
              <a:xfrm>
                <a:off x="2311" y="4335"/>
                <a:ext cx="2230" cy="628"/>
              </a:xfrm>
              <a:prstGeom prst="rect">
                <a:avLst/>
              </a:prstGeom>
              <a:noFill/>
            </p:spPr>
            <p:txBody>
              <a:bodyPr wrap="square" rtlCol="0">
                <a:spAutoFit/>
              </a:bodyPr>
              <a:lstStyle/>
              <a:p>
                <a:r>
                  <a:rPr lang="zh-CN" altLang="en-US" sz="2000">
                    <a:solidFill>
                      <a:schemeClr val="bg1"/>
                    </a:solidFill>
                    <a:latin typeface="思源宋体 CN Heavy" panose="02020900000000000000" charset="-122"/>
                    <a:ea typeface="思源宋体 CN Heavy" panose="02020900000000000000" charset="-122"/>
                  </a:rPr>
                  <a:t>三是</a:t>
                </a:r>
                <a:endParaRPr lang="zh-CN" altLang="en-US" sz="2000">
                  <a:solidFill>
                    <a:schemeClr val="bg1"/>
                  </a:solidFill>
                  <a:latin typeface="思源宋体 CN Heavy" panose="02020900000000000000" charset="-122"/>
                  <a:ea typeface="思源宋体 CN Heavy" panose="02020900000000000000" charset="-122"/>
                </a:endParaRPr>
              </a:p>
            </p:txBody>
          </p:sp>
          <p:sp>
            <p:nvSpPr>
              <p:cNvPr id="43" name="文本框 42"/>
              <p:cNvSpPr txBox="1"/>
              <p:nvPr>
                <p:custDataLst>
                  <p:tags r:id="rId16"/>
                </p:custDataLst>
              </p:nvPr>
            </p:nvSpPr>
            <p:spPr>
              <a:xfrm>
                <a:off x="1621" y="5325"/>
                <a:ext cx="4950" cy="1406"/>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marL="285750" lvl="0" indent="-285750" algn="l">
                  <a:lnSpc>
                    <a:spcPct val="130000"/>
                  </a:lnSpc>
                  <a:spcBef>
                    <a:spcPts val="0"/>
                  </a:spcBef>
                  <a:spcAft>
                    <a:spcPts val="0"/>
                  </a:spcAft>
                  <a:buClrTx/>
                  <a:buSzTx/>
                  <a:buFont typeface="Wingdings" panose="05000000000000000000" charset="0"/>
                  <a:buChar char="l"/>
                </a:pPr>
                <a:r>
                  <a:rPr lang="zh-CN" altLang="en-US" sz="2000" b="1"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加大对重点岗位、关键领域的监督力度</a:t>
                </a:r>
                <a:endParaRPr lang="zh-CN" altLang="en-US" sz="2000" b="1" dirty="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
          <p:nvSpPr>
            <p:cNvPr id="44" name="文本框 43"/>
            <p:cNvSpPr txBox="1"/>
            <p:nvPr/>
          </p:nvSpPr>
          <p:spPr>
            <a:xfrm>
              <a:off x="1741" y="8145"/>
              <a:ext cx="4710" cy="1280"/>
            </a:xfrm>
            <a:prstGeom prst="rect">
              <a:avLst/>
            </a:prstGeom>
            <a:noFill/>
          </p:spPr>
          <p:txBody>
            <a:bodyPr wrap="square" lIns="91440" tIns="45720" rIns="91440" bIns="45720" rtlCol="0">
              <a:spAutoFit/>
            </a:bodyPr>
            <a:lstStyle>
              <a:defPPr>
                <a:defRPr lang="zh-CN"/>
              </a:defPPr>
              <a:lvl1pPr algn="just">
                <a:lnSpc>
                  <a:spcPct val="150000"/>
                </a:lnSpc>
                <a:defRPr sz="1400">
                  <a:solidFill>
                    <a:schemeClr val="tx1">
                      <a:lumMod val="75000"/>
                      <a:lumOff val="25000"/>
                    </a:schemeClr>
                  </a:solidFill>
                  <a:latin typeface="汉仪旗黑-50S" panose="00020600040101010101" pitchFamily="18" charset="-122"/>
                  <a:ea typeface="汉仪旗黑-50S" panose="00020600040101010101" pitchFamily="18" charset="-122"/>
                </a:defRPr>
              </a:lvl1pPr>
            </a:lstStyle>
            <a:p>
              <a:pPr lvl="0" algn="l">
                <a:lnSpc>
                  <a:spcPct val="130000"/>
                </a:lnSpc>
                <a:spcBef>
                  <a:spcPts val="0"/>
                </a:spcBef>
                <a:spcAft>
                  <a:spcPts val="0"/>
                </a:spcAft>
                <a:buClrTx/>
                <a:buSzTx/>
                <a:buFontTx/>
              </a:pPr>
              <a:r>
                <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严肃查处违纪违法行为，确保全面从严治党向纵深推进。</a:t>
              </a:r>
              <a:endParaRPr lang="zh-CN" altLang="en-US" sz="18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17"/>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18" name="文本框 17"/>
          <p:cNvSpPr txBox="1"/>
          <p:nvPr/>
        </p:nvSpPr>
        <p:spPr>
          <a:xfrm>
            <a:off x="1648644" y="260648"/>
            <a:ext cx="8208912" cy="229870"/>
          </a:xfrm>
          <a:prstGeom prst="rect">
            <a:avLst/>
          </a:prstGeom>
          <a:noFill/>
        </p:spPr>
        <p:txBody>
          <a:bodyPr wrap="square">
            <a:spAutoFit/>
          </a:bodyPr>
          <a:lstStyle/>
          <a:p>
            <a:pPr algn="dist"/>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工作计划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工作计划</a:t>
            </a:r>
            <a:endParaRPr lang="zh-CN" altLang="zh-CN" sz="5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2" name="文本框 31"/>
          <p:cNvSpPr txBox="1"/>
          <p:nvPr/>
        </p:nvSpPr>
        <p:spPr>
          <a:xfrm>
            <a:off x="149860" y="219711"/>
            <a:ext cx="1651000" cy="307777"/>
          </a:xfrm>
          <a:prstGeom prst="rect">
            <a:avLst/>
          </a:prstGeom>
          <a:noFill/>
        </p:spPr>
        <p:txBody>
          <a:bodyPr wrap="square" rtlCol="0">
            <a:spAutoFit/>
          </a:bodyPr>
          <a:lstStyle>
            <a:defPPr>
              <a:defRPr lang="en-US"/>
            </a:defPPr>
            <a:lvl1pPr algn="ctr" defTabSz="914400">
              <a:defRPr sz="1400">
                <a:gradFill>
                  <a:gsLst>
                    <a:gs pos="30000">
                      <a:srgbClr val="E74100"/>
                    </a:gs>
                    <a:gs pos="100000">
                      <a:srgbClr val="A80000"/>
                    </a:gs>
                  </a:gsLst>
                  <a:lin ang="5400000" scaled="1"/>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rPr>
              <a:t>YOUR LOGO</a:t>
            </a:r>
            <a:endPar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endParaRPr>
          </a:p>
        </p:txBody>
      </p:sp>
      <p:grpSp>
        <p:nvGrpSpPr>
          <p:cNvPr id="11" name="组合 10"/>
          <p:cNvGrpSpPr/>
          <p:nvPr/>
        </p:nvGrpSpPr>
        <p:grpSpPr>
          <a:xfrm>
            <a:off x="163831" y="1112522"/>
            <a:ext cx="10914380" cy="2806065"/>
            <a:chOff x="258" y="1752"/>
            <a:chExt cx="17188" cy="4419"/>
          </a:xfrm>
        </p:grpSpPr>
        <p:sp>
          <p:nvSpPr>
            <p:cNvPr id="5" name="19"/>
            <p:cNvSpPr txBox="1"/>
            <p:nvPr/>
          </p:nvSpPr>
          <p:spPr>
            <a:xfrm>
              <a:off x="258" y="2635"/>
              <a:ext cx="17188" cy="35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00000"/>
                </a:lnSpc>
                <a:buClrTx/>
                <a:buSzTx/>
                <a:buFontTx/>
              </a:pPr>
              <a:r>
                <a:rPr lang="zh-CN" altLang="en-US" sz="6800" spc="-100" dirty="0">
                  <a:ln w="0">
                    <a:noFill/>
                  </a:ln>
                  <a:solidFill>
                    <a:srgbClr val="5F1E0C"/>
                  </a:soli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展示完毕</a:t>
              </a:r>
              <a:endParaRPr lang="zh-CN" sz="68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a:p>
              <a:pPr lvl="0" algn="l">
                <a:lnSpc>
                  <a:spcPct val="100000"/>
                </a:lnSpc>
                <a:buClrTx/>
                <a:buSzTx/>
                <a:buFontTx/>
              </a:pPr>
              <a:r>
                <a:rPr lang="zh-CN" sz="72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感谢你的观看指导</a:t>
              </a:r>
              <a:endParaRPr lang="zh-CN" sz="72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55" name="文本框 54"/>
            <p:cNvSpPr txBox="1"/>
            <p:nvPr/>
          </p:nvSpPr>
          <p:spPr>
            <a:xfrm>
              <a:off x="314" y="1752"/>
              <a:ext cx="12620" cy="1189"/>
            </a:xfrm>
            <a:prstGeom prst="rect">
              <a:avLst/>
            </a:prstGeom>
            <a:noFill/>
          </p:spPr>
          <p:txBody>
            <a:bodyPr wrap="square" rtlCol="0" anchor="t">
              <a:noAutofit/>
            </a:bodyPr>
            <a:lstStyle/>
            <a:p>
              <a:pPr algn="l" fontAlgn="auto">
                <a:lnSpc>
                  <a:spcPts val="6000"/>
                </a:lnSpc>
              </a:pPr>
              <a:r>
                <a:rPr lang="zh-CN" altLang="en-US" sz="5400" cap="all">
                  <a:solidFill>
                    <a:srgbClr val="5F1E0C">
                      <a:alpha val="5000"/>
                    </a:srgbClr>
                  </a:solidFill>
                  <a:uFillTx/>
                  <a:latin typeface="思源宋体 CN Heavy" panose="02020900000000000000" charset="-122"/>
                  <a:ea typeface="思源宋体 CN Heavy" panose="02020900000000000000" charset="-122"/>
                </a:rPr>
                <a:t>Central Report</a:t>
              </a:r>
              <a:endParaRPr lang="zh-CN" altLang="en-US" sz="5400" cap="all">
                <a:solidFill>
                  <a:srgbClr val="5F1E0C">
                    <a:alpha val="5000"/>
                  </a:srgbClr>
                </a:solidFill>
                <a:uFillTx/>
                <a:latin typeface="思源宋体 CN Heavy" panose="02020900000000000000" charset="-122"/>
                <a:ea typeface="思源宋体 CN Heavy" panose="02020900000000000000" charset="-122"/>
              </a:endParaRPr>
            </a:p>
          </p:txBody>
        </p:sp>
      </p:grpSp>
      <p:grpSp>
        <p:nvGrpSpPr>
          <p:cNvPr id="9" name="组合 8"/>
          <p:cNvGrpSpPr/>
          <p:nvPr/>
        </p:nvGrpSpPr>
        <p:grpSpPr>
          <a:xfrm>
            <a:off x="257811" y="3948430"/>
            <a:ext cx="5611495" cy="505460"/>
            <a:chOff x="406" y="6488"/>
            <a:chExt cx="8837" cy="796"/>
          </a:xfrm>
        </p:grpSpPr>
        <p:sp>
          <p:nvSpPr>
            <p:cNvPr id="49" name="圆角矩形 48"/>
            <p:cNvSpPr/>
            <p:nvPr/>
          </p:nvSpPr>
          <p:spPr>
            <a:xfrm>
              <a:off x="406" y="6488"/>
              <a:ext cx="2419" cy="796"/>
            </a:xfrm>
            <a:prstGeom prst="roundRect">
              <a:avLst>
                <a:gd name="adj" fmla="val 50000"/>
              </a:avLst>
            </a:prstGeom>
            <a:solidFill>
              <a:srgbClr val="F36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359" y="6488"/>
              <a:ext cx="7884" cy="796"/>
            </a:xfrm>
            <a:prstGeom prst="roundRect">
              <a:avLst>
                <a:gd name="adj" fmla="val 50000"/>
              </a:avLst>
            </a:prstGeom>
            <a:solidFill>
              <a:schemeClr val="bg1"/>
            </a:solidFill>
            <a:ln>
              <a:solidFill>
                <a:srgbClr val="F7D1AA"/>
              </a:solidFill>
            </a:ln>
            <a:effectLst>
              <a:outerShdw blurRad="76200" dist="63500" dir="2700000" algn="tl" rotWithShape="0">
                <a:srgbClr val="F36F0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文本框 7"/>
            <p:cNvSpPr txBox="1"/>
            <p:nvPr/>
          </p:nvSpPr>
          <p:spPr>
            <a:xfrm>
              <a:off x="1714" y="6570"/>
              <a:ext cx="7001" cy="582"/>
            </a:xfrm>
            <a:prstGeom prst="rect">
              <a:avLst/>
            </a:prstGeom>
            <a:noFill/>
          </p:spPr>
          <p:txBody>
            <a:bodyPr wrap="square" rtlCol="0" anchor="t">
              <a:spAutoFit/>
            </a:bodyPr>
            <a:lstStyle/>
            <a:p>
              <a:pPr algn="dist"/>
              <a:r>
                <a:rPr lang="en-US" altLang="zh-CN"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党建工作总结</a:t>
              </a:r>
              <a:r>
                <a:rPr lang="en-US" altLang="zh-CN"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党建年终总结</a:t>
              </a:r>
              <a:endParaRPr lang="zh-CN" altLang="en-US"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51" name="五角星 50"/>
            <p:cNvSpPr/>
            <p:nvPr/>
          </p:nvSpPr>
          <p:spPr>
            <a:xfrm>
              <a:off x="734" y="6674"/>
              <a:ext cx="394" cy="39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6" name="文本框 5"/>
          <p:cNvSpPr txBox="1"/>
          <p:nvPr/>
        </p:nvSpPr>
        <p:spPr>
          <a:xfrm>
            <a:off x="1028701" y="314962"/>
            <a:ext cx="6945631" cy="1227455"/>
          </a:xfrm>
          <a:prstGeom prst="rect">
            <a:avLst/>
          </a:prstGeom>
          <a:noFill/>
        </p:spPr>
        <p:txBody>
          <a:bodyPr vert="horz" wrap="square" rtlCol="0" anchor="t">
            <a:noAutofit/>
          </a:bodyPr>
          <a:lstStyle/>
          <a:p>
            <a:pPr algn="l">
              <a:buClrTx/>
              <a:buSzTx/>
              <a:buFontTx/>
            </a:pPr>
            <a:r>
              <a:rPr lang="en-US" altLang="zh-CN" sz="8000" cap="all">
                <a:solidFill>
                  <a:srgbClr val="5F1E0C">
                    <a:alpha val="5000"/>
                  </a:srgbClr>
                </a:solidFill>
                <a:uFillTx/>
                <a:latin typeface="思源宋体 CN Heavy" panose="02020900000000000000" charset="-122"/>
                <a:ea typeface="思源宋体 CN Heavy" panose="02020900000000000000" charset="-122"/>
                <a:sym typeface="+mn-ea"/>
              </a:rPr>
              <a:t>Contents</a:t>
            </a:r>
            <a:endParaRPr lang="en-US" altLang="zh-CN" sz="8000" cap="all">
              <a:solidFill>
                <a:srgbClr val="5F1E0C">
                  <a:alpha val="5000"/>
                </a:srgbClr>
              </a:solidFill>
              <a:uFillTx/>
              <a:latin typeface="思源宋体 CN Heavy" panose="02020900000000000000" charset="-122"/>
              <a:ea typeface="思源宋体 CN Heavy" panose="02020900000000000000" charset="-122"/>
              <a:sym typeface="+mn-ea"/>
            </a:endParaRPr>
          </a:p>
        </p:txBody>
      </p:sp>
      <p:sp>
        <p:nvSpPr>
          <p:cNvPr id="3" name="文本框 2"/>
          <p:cNvSpPr txBox="1"/>
          <p:nvPr/>
        </p:nvSpPr>
        <p:spPr>
          <a:xfrm>
            <a:off x="523241" y="680087"/>
            <a:ext cx="2140585" cy="829945"/>
          </a:xfrm>
          <a:prstGeom prst="rect">
            <a:avLst/>
          </a:prstGeom>
          <a:noFill/>
        </p:spPr>
        <p:txBody>
          <a:bodyPr vert="horz"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4800" spc="-100" dirty="0">
                <a:ln w="0">
                  <a:noFill/>
                </a:ln>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rPr>
              <a:t>目录</a:t>
            </a:r>
            <a:endParaRPr lang="zh-CN" altLang="en-US" sz="4800" spc="-100" dirty="0">
              <a:ln w="0">
                <a:noFill/>
              </a:ln>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endParaRPr>
          </a:p>
        </p:txBody>
      </p:sp>
      <p:grpSp>
        <p:nvGrpSpPr>
          <p:cNvPr id="5" name="组合 4"/>
          <p:cNvGrpSpPr/>
          <p:nvPr>
            <p:custDataLst>
              <p:tags r:id="rId2"/>
            </p:custDataLst>
          </p:nvPr>
        </p:nvGrpSpPr>
        <p:grpSpPr>
          <a:xfrm>
            <a:off x="614680" y="1778636"/>
            <a:ext cx="6715760" cy="690245"/>
            <a:chOff x="968" y="2801"/>
            <a:chExt cx="10576" cy="1087"/>
          </a:xfrm>
        </p:grpSpPr>
        <p:sp>
          <p:nvSpPr>
            <p:cNvPr id="26" name="圆角矩形 25"/>
            <p:cNvSpPr/>
            <p:nvPr>
              <p:custDataLst>
                <p:tags r:id="rId3"/>
              </p:custDataLst>
            </p:nvPr>
          </p:nvSpPr>
          <p:spPr>
            <a:xfrm>
              <a:off x="968" y="2801"/>
              <a:ext cx="3351" cy="1087"/>
            </a:xfrm>
            <a:prstGeom prst="roundRect">
              <a:avLst>
                <a:gd name="adj" fmla="val 50000"/>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custDataLst>
                <p:tags r:id="rId4"/>
              </p:custDataLst>
            </p:nvPr>
          </p:nvSpPr>
          <p:spPr>
            <a:xfrm>
              <a:off x="2463" y="2801"/>
              <a:ext cx="9081" cy="1087"/>
            </a:xfrm>
            <a:prstGeom prst="roundRect">
              <a:avLst>
                <a:gd name="adj" fmla="val 50000"/>
              </a:avLst>
            </a:prstGeom>
            <a:solidFill>
              <a:schemeClr val="bg1"/>
            </a:solidFill>
            <a:ln>
              <a:solidFill>
                <a:srgbClr val="F7D1AA"/>
              </a:solidFill>
            </a:ln>
            <a:effectLst>
              <a:outerShdw blurRad="76200" dist="63500" dir="2700000" algn="tl" rotWithShape="0">
                <a:srgbClr val="F36F0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0"/>
            <p:cNvSpPr txBox="1"/>
            <p:nvPr>
              <p:custDataLst>
                <p:tags r:id="rId5"/>
              </p:custDataLst>
            </p:nvPr>
          </p:nvSpPr>
          <p:spPr>
            <a:xfrm>
              <a:off x="3087" y="2920"/>
              <a:ext cx="7946" cy="727"/>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en-US" altLang="zh-CN" sz="24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2024年党建工作开展情况</a:t>
              </a:r>
              <a:endParaRPr lang="en-US" altLang="zh-CN" sz="24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34" name="文本框 33"/>
            <p:cNvSpPr txBox="1"/>
            <p:nvPr>
              <p:custDataLst>
                <p:tags r:id="rId6"/>
              </p:custDataLst>
            </p:nvPr>
          </p:nvSpPr>
          <p:spPr>
            <a:xfrm>
              <a:off x="1493" y="2905"/>
              <a:ext cx="745" cy="871"/>
            </a:xfrm>
            <a:prstGeom prst="rect">
              <a:avLst/>
            </a:prstGeom>
            <a:noFill/>
          </p:spPr>
          <p:txBody>
            <a:bodyPr wrap="square" rtlCol="0" anchor="t">
              <a:spAutoFit/>
            </a:bodyPr>
            <a:lstStyle/>
            <a:p>
              <a:pPr algn="ctr"/>
              <a:r>
                <a:rPr lang="zh-CN" altLang="en-US" sz="3000">
                  <a:solidFill>
                    <a:schemeClr val="bg1"/>
                  </a:solidFill>
                  <a:latin typeface="思源宋体 CN Heavy" panose="02020900000000000000" charset="-122"/>
                  <a:ea typeface="思源宋体 CN Heavy" panose="02020900000000000000" charset="-122"/>
                </a:rPr>
                <a:t>壹</a:t>
              </a:r>
              <a:endParaRPr lang="zh-CN" altLang="en-US" sz="3000">
                <a:solidFill>
                  <a:schemeClr val="bg1"/>
                </a:solidFill>
                <a:latin typeface="思源宋体 CN Heavy" panose="02020900000000000000" charset="-122"/>
                <a:ea typeface="思源宋体 CN Heavy" panose="02020900000000000000" charset="-122"/>
              </a:endParaRPr>
            </a:p>
          </p:txBody>
        </p:sp>
      </p:grpSp>
      <p:grpSp>
        <p:nvGrpSpPr>
          <p:cNvPr id="7" name="组合 6"/>
          <p:cNvGrpSpPr/>
          <p:nvPr>
            <p:custDataLst>
              <p:tags r:id="rId7"/>
            </p:custDataLst>
          </p:nvPr>
        </p:nvGrpSpPr>
        <p:grpSpPr>
          <a:xfrm>
            <a:off x="614680" y="2800352"/>
            <a:ext cx="6715760" cy="690245"/>
            <a:chOff x="968" y="4410"/>
            <a:chExt cx="10576" cy="1087"/>
          </a:xfrm>
        </p:grpSpPr>
        <p:sp>
          <p:nvSpPr>
            <p:cNvPr id="23" name="圆角矩形 22"/>
            <p:cNvSpPr/>
            <p:nvPr>
              <p:custDataLst>
                <p:tags r:id="rId8"/>
              </p:custDataLst>
            </p:nvPr>
          </p:nvSpPr>
          <p:spPr>
            <a:xfrm>
              <a:off x="968" y="4410"/>
              <a:ext cx="3351" cy="1087"/>
            </a:xfrm>
            <a:prstGeom prst="roundRect">
              <a:avLst>
                <a:gd name="adj" fmla="val 50000"/>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custDataLst>
                <p:tags r:id="rId9"/>
              </p:custDataLst>
            </p:nvPr>
          </p:nvSpPr>
          <p:spPr>
            <a:xfrm>
              <a:off x="2463" y="4410"/>
              <a:ext cx="9081" cy="1087"/>
            </a:xfrm>
            <a:prstGeom prst="roundRect">
              <a:avLst>
                <a:gd name="adj" fmla="val 50000"/>
              </a:avLst>
            </a:prstGeom>
            <a:solidFill>
              <a:schemeClr val="bg1"/>
            </a:solidFill>
            <a:ln>
              <a:solidFill>
                <a:srgbClr val="F7D1AA"/>
              </a:solidFill>
            </a:ln>
            <a:effectLst>
              <a:outerShdw blurRad="76200" dist="63500" dir="2700000" algn="tl" rotWithShape="0">
                <a:srgbClr val="F36F0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0"/>
            <p:cNvSpPr txBox="1"/>
            <p:nvPr>
              <p:custDataLst>
                <p:tags r:id="rId10"/>
              </p:custDataLst>
            </p:nvPr>
          </p:nvSpPr>
          <p:spPr>
            <a:xfrm>
              <a:off x="3267" y="4618"/>
              <a:ext cx="7946" cy="72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en-US" altLang="zh-CN" sz="24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rPr>
                <a:t>存在的主要问题</a:t>
              </a:r>
              <a:endParaRPr lang="en-US" altLang="zh-CN" sz="24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35" name="文本框 34"/>
            <p:cNvSpPr txBox="1"/>
            <p:nvPr>
              <p:custDataLst>
                <p:tags r:id="rId11"/>
              </p:custDataLst>
            </p:nvPr>
          </p:nvSpPr>
          <p:spPr>
            <a:xfrm>
              <a:off x="1493" y="4506"/>
              <a:ext cx="745" cy="872"/>
            </a:xfrm>
            <a:prstGeom prst="rect">
              <a:avLst/>
            </a:prstGeom>
            <a:noFill/>
          </p:spPr>
          <p:txBody>
            <a:bodyPr wrap="square" rtlCol="0" anchor="t">
              <a:spAutoFit/>
            </a:bodyPr>
            <a:lstStyle/>
            <a:p>
              <a:pPr algn="ctr"/>
              <a:r>
                <a:rPr lang="zh-CN" altLang="en-US" sz="3000">
                  <a:solidFill>
                    <a:schemeClr val="bg1"/>
                  </a:solidFill>
                  <a:latin typeface="思源宋体 CN Heavy" panose="02020900000000000000" charset="-122"/>
                  <a:ea typeface="思源宋体 CN Heavy" panose="02020900000000000000" charset="-122"/>
                </a:rPr>
                <a:t>贰</a:t>
              </a:r>
              <a:endParaRPr lang="zh-CN" altLang="en-US" sz="3000">
                <a:solidFill>
                  <a:schemeClr val="bg1"/>
                </a:solidFill>
                <a:latin typeface="思源宋体 CN Heavy" panose="02020900000000000000" charset="-122"/>
                <a:ea typeface="思源宋体 CN Heavy" panose="02020900000000000000" charset="-122"/>
              </a:endParaRPr>
            </a:p>
          </p:txBody>
        </p:sp>
      </p:grpSp>
      <p:grpSp>
        <p:nvGrpSpPr>
          <p:cNvPr id="8" name="组合 7"/>
          <p:cNvGrpSpPr/>
          <p:nvPr>
            <p:custDataLst>
              <p:tags r:id="rId12"/>
            </p:custDataLst>
          </p:nvPr>
        </p:nvGrpSpPr>
        <p:grpSpPr>
          <a:xfrm>
            <a:off x="614680" y="3822065"/>
            <a:ext cx="6715760" cy="690245"/>
            <a:chOff x="968" y="6019"/>
            <a:chExt cx="10576" cy="1087"/>
          </a:xfrm>
        </p:grpSpPr>
        <p:sp>
          <p:nvSpPr>
            <p:cNvPr id="29" name="圆角矩形 28"/>
            <p:cNvSpPr/>
            <p:nvPr>
              <p:custDataLst>
                <p:tags r:id="rId13"/>
              </p:custDataLst>
            </p:nvPr>
          </p:nvSpPr>
          <p:spPr>
            <a:xfrm>
              <a:off x="968" y="6019"/>
              <a:ext cx="3351" cy="1087"/>
            </a:xfrm>
            <a:prstGeom prst="roundRect">
              <a:avLst>
                <a:gd name="adj" fmla="val 50000"/>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custDataLst>
                <p:tags r:id="rId14"/>
              </p:custDataLst>
            </p:nvPr>
          </p:nvSpPr>
          <p:spPr>
            <a:xfrm>
              <a:off x="2463" y="6019"/>
              <a:ext cx="9081" cy="1087"/>
            </a:xfrm>
            <a:prstGeom prst="roundRect">
              <a:avLst>
                <a:gd name="adj" fmla="val 50000"/>
              </a:avLst>
            </a:prstGeom>
            <a:solidFill>
              <a:schemeClr val="bg1"/>
            </a:solidFill>
            <a:ln>
              <a:solidFill>
                <a:srgbClr val="F7D1AA"/>
              </a:solidFill>
            </a:ln>
            <a:effectLst>
              <a:outerShdw blurRad="76200" dist="63500" dir="2700000" algn="tl" rotWithShape="0">
                <a:srgbClr val="F36F0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10"/>
            <p:cNvSpPr txBox="1"/>
            <p:nvPr>
              <p:custDataLst>
                <p:tags r:id="rId15"/>
              </p:custDataLst>
            </p:nvPr>
          </p:nvSpPr>
          <p:spPr>
            <a:xfrm>
              <a:off x="3297" y="6257"/>
              <a:ext cx="7946" cy="72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en-US" altLang="zh-CN" sz="24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2025年党建工作计划</a:t>
              </a:r>
              <a:endParaRPr lang="en-US" altLang="zh-CN" sz="2400" b="1" spc="200" dirty="0">
                <a:gradFill>
                  <a:gsLst>
                    <a:gs pos="80000">
                      <a:srgbClr val="CE2620"/>
                    </a:gs>
                    <a:gs pos="33000">
                      <a:srgbClr val="FB3C34"/>
                    </a:gs>
                  </a:gsLst>
                  <a:lin ang="5400000" scaled="1"/>
                </a:gra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36" name="文本框 35"/>
            <p:cNvSpPr txBox="1"/>
            <p:nvPr>
              <p:custDataLst>
                <p:tags r:id="rId16"/>
              </p:custDataLst>
            </p:nvPr>
          </p:nvSpPr>
          <p:spPr>
            <a:xfrm>
              <a:off x="1493" y="6107"/>
              <a:ext cx="745" cy="871"/>
            </a:xfrm>
            <a:prstGeom prst="rect">
              <a:avLst/>
            </a:prstGeom>
            <a:noFill/>
          </p:spPr>
          <p:txBody>
            <a:bodyPr wrap="square" rtlCol="0" anchor="t">
              <a:spAutoFit/>
            </a:bodyPr>
            <a:lstStyle/>
            <a:p>
              <a:pPr algn="ctr"/>
              <a:r>
                <a:rPr lang="zh-CN" altLang="en-US" sz="3000">
                  <a:solidFill>
                    <a:schemeClr val="bg1"/>
                  </a:solidFill>
                  <a:latin typeface="思源宋体 CN Heavy" panose="02020900000000000000" charset="-122"/>
                  <a:ea typeface="思源宋体 CN Heavy" panose="02020900000000000000" charset="-122"/>
                </a:rPr>
                <a:t>叁</a:t>
              </a:r>
              <a:endParaRPr lang="zh-CN" altLang="en-US" sz="3000">
                <a:solidFill>
                  <a:schemeClr val="bg1"/>
                </a:solidFill>
                <a:latin typeface="思源宋体 CN Heavy" panose="02020900000000000000" charset="-122"/>
                <a:ea typeface="思源宋体 CN Heavy" panose="02020900000000000000" charset="-122"/>
              </a:endParaRPr>
            </a:p>
          </p:txBody>
        </p:sp>
      </p:grpSp>
    </p:spTree>
    <p:custDataLst>
      <p:tags r:id="rId17"/>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pic>
        <p:nvPicPr>
          <p:cNvPr id="4" name="图片 3" descr="0fb9fdc0-3959-41b4-a4d6-a9b025c193df"/>
          <p:cNvPicPr>
            <a:picLocks noChangeAspect="1"/>
          </p:cNvPicPr>
          <p:nvPr/>
        </p:nvPicPr>
        <p:blipFill>
          <a:blip r:embed="rId1" cstate="email"/>
          <a:stretch>
            <a:fillRect/>
          </a:stretch>
        </p:blipFill>
        <p:spPr>
          <a:xfrm>
            <a:off x="0" y="-635"/>
            <a:ext cx="12192000" cy="6858635"/>
          </a:xfrm>
          <a:prstGeom prst="rect">
            <a:avLst/>
          </a:prstGeom>
        </p:spPr>
      </p:pic>
      <p:sp>
        <p:nvSpPr>
          <p:cNvPr id="18" name="文本框 17"/>
          <p:cNvSpPr txBox="1"/>
          <p:nvPr/>
        </p:nvSpPr>
        <p:spPr>
          <a:xfrm>
            <a:off x="1648644" y="260648"/>
            <a:ext cx="8208912" cy="229870"/>
          </a:xfrm>
          <a:prstGeom prst="rect">
            <a:avLst/>
          </a:prstGeom>
          <a:noFill/>
        </p:spPr>
        <p:txBody>
          <a:bodyPr wrap="square">
            <a:spAutoFit/>
          </a:bodyPr>
          <a:lstStyle/>
          <a:p>
            <a:pPr algn="dist"/>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工作计划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工作总结 </a:t>
            </a:r>
            <a:r>
              <a:rPr lang="en-US" altLang="zh-CN"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 </a:t>
            </a:r>
            <a:r>
              <a:rPr lang="zh-CN" altLang="en-US" sz="9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工作计划</a:t>
            </a:r>
            <a:endParaRPr lang="zh-CN" altLang="zh-CN" sz="500" kern="100" dirty="0">
              <a:solidFill>
                <a:schemeClr val="tx1">
                  <a:lumMod val="65000"/>
                  <a:lumOff val="35000"/>
                </a:schemeClr>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2" name="文本框 31"/>
          <p:cNvSpPr txBox="1"/>
          <p:nvPr/>
        </p:nvSpPr>
        <p:spPr>
          <a:xfrm>
            <a:off x="149860" y="219711"/>
            <a:ext cx="1651000" cy="307777"/>
          </a:xfrm>
          <a:prstGeom prst="rect">
            <a:avLst/>
          </a:prstGeom>
          <a:noFill/>
        </p:spPr>
        <p:txBody>
          <a:bodyPr wrap="square" rtlCol="0">
            <a:spAutoFit/>
          </a:bodyPr>
          <a:lstStyle>
            <a:defPPr>
              <a:defRPr lang="en-US"/>
            </a:defPPr>
            <a:lvl1pPr algn="ctr" defTabSz="914400">
              <a:defRPr sz="1400">
                <a:gradFill>
                  <a:gsLst>
                    <a:gs pos="30000">
                      <a:srgbClr val="E74100"/>
                    </a:gs>
                    <a:gs pos="100000">
                      <a:srgbClr val="A80000"/>
                    </a:gs>
                  </a:gsLst>
                  <a:lin ang="5400000" scaled="1"/>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rPr>
              <a:t>YOUR LOGO</a:t>
            </a:r>
            <a:endParaRPr kumimoji="0" lang="en-US" altLang="zh-CN" i="0" u="none" strike="noStrike" kern="1200" cap="none" spc="0" normalizeH="0" baseline="0" noProof="0" dirty="0">
              <a:ln>
                <a:noFill/>
              </a:ln>
              <a:solidFill>
                <a:srgbClr val="C00000"/>
              </a:solidFill>
              <a:effectLst/>
              <a:uLnTx/>
              <a:uFillTx/>
              <a:latin typeface="思源宋体 CN Heavy" panose="02020900000000000000" charset="-122"/>
              <a:ea typeface="思源宋体 CN Heavy" panose="02020900000000000000" charset="-122"/>
            </a:endParaRPr>
          </a:p>
        </p:txBody>
      </p:sp>
      <p:sp>
        <p:nvSpPr>
          <p:cNvPr id="5" name="19"/>
          <p:cNvSpPr txBox="1"/>
          <p:nvPr/>
        </p:nvSpPr>
        <p:spPr>
          <a:xfrm>
            <a:off x="240031" y="2038987"/>
            <a:ext cx="10914380" cy="19183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en-US" altLang="zh-CN"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2024</a:t>
            </a:r>
            <a:r>
              <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a:t>
            </a:r>
            <a:endPar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a:p>
            <a:pPr lvl="0" algn="l">
              <a:lnSpc>
                <a:spcPct val="90000"/>
              </a:lnSpc>
              <a:buClrTx/>
              <a:buSzTx/>
              <a:buFontTx/>
            </a:pPr>
            <a:r>
              <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党建工作开展情况</a:t>
            </a:r>
            <a:endParaRPr lang="zh-CN" altLang="en-US" sz="6600" spc="-100" dirty="0">
              <a:ln w="0">
                <a:noFill/>
              </a:ln>
              <a:gradFill>
                <a:gsLst>
                  <a:gs pos="0">
                    <a:srgbClr val="FCA95E"/>
                  </a:gs>
                  <a:gs pos="41000">
                    <a:srgbClr val="E52833"/>
                  </a:gs>
                  <a:gs pos="91000">
                    <a:srgbClr val="780001"/>
                  </a:gs>
                </a:gsLst>
                <a:lin ang="5400000" scaled="0"/>
              </a:gradFill>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sp>
        <p:nvSpPr>
          <p:cNvPr id="2" name="文本框 1"/>
          <p:cNvSpPr txBox="1"/>
          <p:nvPr/>
        </p:nvSpPr>
        <p:spPr>
          <a:xfrm>
            <a:off x="220981" y="1283972"/>
            <a:ext cx="6642100" cy="755015"/>
          </a:xfrm>
          <a:prstGeom prst="rect">
            <a:avLst/>
          </a:prstGeom>
          <a:noFill/>
        </p:spPr>
        <p:txBody>
          <a:bodyPr wrap="square" rtlCol="0" anchor="t">
            <a:noAutofit/>
          </a:bodyPr>
          <a:lstStyle/>
          <a:p>
            <a:pPr algn="l" fontAlgn="auto">
              <a:lnSpc>
                <a:spcPts val="6000"/>
              </a:lnSpc>
            </a:pPr>
            <a:r>
              <a:rPr lang="en-US" altLang="zh-CN" sz="6000" cap="all">
                <a:solidFill>
                  <a:srgbClr val="5F1E0C">
                    <a:alpha val="10000"/>
                  </a:srgbClr>
                </a:solidFill>
                <a:uFillTx/>
                <a:latin typeface="思源宋体 CN Heavy" panose="02020900000000000000" charset="-122"/>
                <a:ea typeface="思源宋体 CN Heavy" panose="02020900000000000000" charset="-122"/>
              </a:rPr>
              <a:t>part one</a:t>
            </a:r>
            <a:endParaRPr lang="en-US" altLang="zh-CN" sz="6000" cap="all">
              <a:solidFill>
                <a:srgbClr val="5F1E0C">
                  <a:alpha val="10000"/>
                </a:srgbClr>
              </a:solidFill>
              <a:uFillTx/>
              <a:latin typeface="思源宋体 CN Heavy" panose="02020900000000000000" charset="-122"/>
              <a:ea typeface="思源宋体 CN Heavy" panose="02020900000000000000" charset="-122"/>
            </a:endParaRPr>
          </a:p>
        </p:txBody>
      </p:sp>
      <p:cxnSp>
        <p:nvCxnSpPr>
          <p:cNvPr id="57" name="直接连接符 56"/>
          <p:cNvCxnSpPr/>
          <p:nvPr/>
        </p:nvCxnSpPr>
        <p:spPr>
          <a:xfrm>
            <a:off x="366397" y="4349115"/>
            <a:ext cx="687705" cy="0"/>
          </a:xfrm>
          <a:prstGeom prst="line">
            <a:avLst/>
          </a:prstGeom>
          <a:ln w="15875">
            <a:solidFill>
              <a:srgbClr val="441609">
                <a:alpha val="67000"/>
              </a:srgb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669291"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2589" y="1850"/>
              <a:ext cx="14021"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找准切入点，聚焦建强政治机关，着力提升思想引领力</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01</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sp>
        <p:nvSpPr>
          <p:cNvPr id="23" name="矩形: 圆角 6"/>
          <p:cNvSpPr/>
          <p:nvPr>
            <p:custDataLst>
              <p:tags r:id="rId2"/>
            </p:custDataLst>
          </p:nvPr>
        </p:nvSpPr>
        <p:spPr>
          <a:xfrm>
            <a:off x="217805" y="3528695"/>
            <a:ext cx="3747771" cy="2683510"/>
          </a:xfrm>
          <a:prstGeom prst="roundRect">
            <a:avLst>
              <a:gd name="adj" fmla="val 0"/>
            </a:avLst>
          </a:prstGeom>
          <a:solidFill>
            <a:schemeClr val="bg1"/>
          </a:solidFill>
          <a:ln>
            <a:noFill/>
            <a:prstDash val="dash"/>
          </a:ln>
          <a:effectLst>
            <a:outerShdw blurRad="101600" dist="38100" dir="2700000" algn="tl"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Normal" panose="020B0400000000000000" pitchFamily="34" charset="-122"/>
              <a:ea typeface="思源黑体 CN Normal" panose="020B0400000000000000" pitchFamily="34" charset="-122"/>
            </a:endParaRPr>
          </a:p>
        </p:txBody>
      </p:sp>
      <p:sp>
        <p:nvSpPr>
          <p:cNvPr id="26" name="矩形: 圆角 23"/>
          <p:cNvSpPr/>
          <p:nvPr>
            <p:custDataLst>
              <p:tags r:id="rId3"/>
            </p:custDataLst>
          </p:nvPr>
        </p:nvSpPr>
        <p:spPr>
          <a:xfrm>
            <a:off x="589915" y="3816987"/>
            <a:ext cx="3003551" cy="450215"/>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r>
              <a:rPr lang="zh-CN" altLang="en-US"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带头践行</a:t>
            </a:r>
            <a:r>
              <a:rPr lang="en-US" altLang="zh-CN"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a:t>
            </a:r>
            <a:r>
              <a:rPr lang="zh-CN" altLang="en-US"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两个维护</a:t>
            </a:r>
            <a:r>
              <a:rPr lang="en-US" altLang="zh-CN"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a:t>
            </a:r>
            <a:endParaRPr lang="en-US" altLang="zh-CN"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33" name="文本框 32"/>
          <p:cNvSpPr txBox="1"/>
          <p:nvPr>
            <p:custDataLst>
              <p:tags r:id="rId4"/>
            </p:custDataLst>
          </p:nvPr>
        </p:nvSpPr>
        <p:spPr>
          <a:xfrm>
            <a:off x="417831" y="4486276"/>
            <a:ext cx="3429000" cy="1532727"/>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坚持把系列重要讲话精神作为“第一议题”抓学习、“第一遵循”抓贯彻、“第一要件”抓落实，深刻领悟“两个确立”</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34" name="矩形: 圆角 6"/>
          <p:cNvSpPr/>
          <p:nvPr>
            <p:custDataLst>
              <p:tags r:id="rId5"/>
            </p:custDataLst>
          </p:nvPr>
        </p:nvSpPr>
        <p:spPr>
          <a:xfrm>
            <a:off x="4217669" y="3528695"/>
            <a:ext cx="3747771" cy="2683510"/>
          </a:xfrm>
          <a:prstGeom prst="roundRect">
            <a:avLst>
              <a:gd name="adj" fmla="val 0"/>
            </a:avLst>
          </a:prstGeom>
          <a:solidFill>
            <a:schemeClr val="bg1"/>
          </a:solidFill>
          <a:ln>
            <a:noFill/>
            <a:prstDash val="dash"/>
          </a:ln>
          <a:effectLst>
            <a:outerShdw blurRad="101600" dist="38100" dir="2700000" algn="tl"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Normal" panose="020B0400000000000000" pitchFamily="34" charset="-122"/>
              <a:ea typeface="思源黑体 CN Normal" panose="020B0400000000000000" pitchFamily="34" charset="-122"/>
            </a:endParaRPr>
          </a:p>
        </p:txBody>
      </p:sp>
      <p:sp>
        <p:nvSpPr>
          <p:cNvPr id="35" name="矩形: 圆角 23"/>
          <p:cNvSpPr/>
          <p:nvPr>
            <p:custDataLst>
              <p:tags r:id="rId6"/>
            </p:custDataLst>
          </p:nvPr>
        </p:nvSpPr>
        <p:spPr>
          <a:xfrm>
            <a:off x="4589781" y="3816987"/>
            <a:ext cx="3003551" cy="450215"/>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r>
              <a:rPr lang="zh-CN" altLang="en-US"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带头严肃党内政治生活</a:t>
            </a:r>
            <a:endParaRPr lang="zh-CN" altLang="en-US"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36" name="文本框 35"/>
          <p:cNvSpPr txBox="1"/>
          <p:nvPr>
            <p:custDataLst>
              <p:tags r:id="rId7"/>
            </p:custDataLst>
          </p:nvPr>
        </p:nvSpPr>
        <p:spPr>
          <a:xfrm>
            <a:off x="4417695" y="4486277"/>
            <a:ext cx="3429000" cy="137268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认真落实</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三会一课</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、民主生活会、组织生活会等制度，组织党员过</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政治生日</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、重温入党誓词等活动</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次，规范机关党支部组织生活。</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
        <p:nvSpPr>
          <p:cNvPr id="37" name="矩形: 圆角 6"/>
          <p:cNvSpPr/>
          <p:nvPr>
            <p:custDataLst>
              <p:tags r:id="rId8"/>
            </p:custDataLst>
          </p:nvPr>
        </p:nvSpPr>
        <p:spPr>
          <a:xfrm>
            <a:off x="8178165" y="3528695"/>
            <a:ext cx="3747771" cy="2683510"/>
          </a:xfrm>
          <a:prstGeom prst="roundRect">
            <a:avLst>
              <a:gd name="adj" fmla="val 0"/>
            </a:avLst>
          </a:prstGeom>
          <a:solidFill>
            <a:schemeClr val="bg1"/>
          </a:solidFill>
          <a:ln>
            <a:noFill/>
            <a:prstDash val="dash"/>
          </a:ln>
          <a:effectLst>
            <a:outerShdw blurRad="101600" dist="38100" dir="2700000" algn="tl"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Normal" panose="020B0400000000000000" pitchFamily="34" charset="-122"/>
              <a:ea typeface="思源黑体 CN Normal" panose="020B0400000000000000" pitchFamily="34" charset="-122"/>
            </a:endParaRPr>
          </a:p>
        </p:txBody>
      </p:sp>
      <p:sp>
        <p:nvSpPr>
          <p:cNvPr id="38" name="矩形: 圆角 23"/>
          <p:cNvSpPr/>
          <p:nvPr>
            <p:custDataLst>
              <p:tags r:id="rId9"/>
            </p:custDataLst>
          </p:nvPr>
        </p:nvSpPr>
        <p:spPr>
          <a:xfrm>
            <a:off x="8474077" y="3816987"/>
            <a:ext cx="3193415" cy="450215"/>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r>
              <a:rPr lang="zh-CN" altLang="en-US"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主要负责人带头落实党建责任</a:t>
            </a:r>
            <a:endParaRPr lang="zh-CN" altLang="en-US"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39" name="文本框 38"/>
          <p:cNvSpPr txBox="1"/>
          <p:nvPr>
            <p:custDataLst>
              <p:tags r:id="rId10"/>
            </p:custDataLst>
          </p:nvPr>
        </p:nvSpPr>
        <p:spPr>
          <a:xfrm>
            <a:off x="8378191" y="4486277"/>
            <a:ext cx="3429000" cy="1172629"/>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研究部署机关党建工作</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次，加强人财物保障，督促班子成员履行好</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一岗双责</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cxnSp>
        <p:nvCxnSpPr>
          <p:cNvPr id="42" name="直接连接符 41"/>
          <p:cNvCxnSpPr/>
          <p:nvPr/>
        </p:nvCxnSpPr>
        <p:spPr>
          <a:xfrm>
            <a:off x="2115344" y="3353435"/>
            <a:ext cx="7612856" cy="0"/>
          </a:xfrm>
          <a:prstGeom prst="line">
            <a:avLst/>
          </a:prstGeom>
          <a:ln>
            <a:gradFill flip="none" rotWithShape="1">
              <a:gsLst>
                <a:gs pos="0">
                  <a:schemeClr val="accent6">
                    <a:lumMod val="20000"/>
                    <a:lumOff val="80000"/>
                    <a:alpha val="0"/>
                  </a:schemeClr>
                </a:gs>
                <a:gs pos="100000">
                  <a:schemeClr val="accent6">
                    <a:lumMod val="20000"/>
                    <a:lumOff val="80000"/>
                    <a:alpha val="0"/>
                  </a:schemeClr>
                </a:gs>
                <a:gs pos="51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115979" y="6487160"/>
            <a:ext cx="7612856" cy="0"/>
          </a:xfrm>
          <a:prstGeom prst="line">
            <a:avLst/>
          </a:prstGeom>
          <a:ln>
            <a:gradFill flip="none" rotWithShape="1">
              <a:gsLst>
                <a:gs pos="0">
                  <a:schemeClr val="accent6">
                    <a:lumMod val="20000"/>
                    <a:lumOff val="80000"/>
                    <a:alpha val="0"/>
                  </a:schemeClr>
                </a:gs>
                <a:gs pos="100000">
                  <a:schemeClr val="accent6">
                    <a:lumMod val="20000"/>
                    <a:lumOff val="80000"/>
                    <a:alpha val="0"/>
                  </a:schemeClr>
                </a:gs>
                <a:gs pos="51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866141" y="2247267"/>
            <a:ext cx="6980555" cy="921385"/>
            <a:chOff x="658" y="3539"/>
            <a:chExt cx="10993"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1" cstate="email"/>
            <a:srcRect/>
            <a:stretch>
              <a:fillRect/>
            </a:stretch>
          </p:blipFill>
          <p:spPr>
            <a:xfrm>
              <a:off x="658" y="3539"/>
              <a:ext cx="2102" cy="1451"/>
            </a:xfrm>
            <a:prstGeom prst="rect">
              <a:avLst/>
            </a:prstGeom>
          </p:spPr>
        </p:pic>
        <p:sp>
          <p:nvSpPr>
            <p:cNvPr id="51" name="文本框 50"/>
            <p:cNvSpPr txBox="1"/>
            <p:nvPr/>
          </p:nvSpPr>
          <p:spPr>
            <a:xfrm>
              <a:off x="3197" y="3993"/>
              <a:ext cx="84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在擦亮</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忠诚底色</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上持续发力</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10255"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Tree>
    <p:custDataLst>
      <p:tags r:id="rId1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52" name="组合 51"/>
          <p:cNvGrpSpPr/>
          <p:nvPr/>
        </p:nvGrpSpPr>
        <p:grpSpPr>
          <a:xfrm>
            <a:off x="866141" y="1122682"/>
            <a:ext cx="6980555" cy="921385"/>
            <a:chOff x="658" y="3539"/>
            <a:chExt cx="10993"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51" name="文本框 50"/>
            <p:cNvSpPr txBox="1"/>
            <p:nvPr/>
          </p:nvSpPr>
          <p:spPr>
            <a:xfrm>
              <a:off x="3197" y="3993"/>
              <a:ext cx="84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在筑牢</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思想根基</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上持续发力</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10255"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6" name="组合 15"/>
          <p:cNvGrpSpPr/>
          <p:nvPr>
            <p:custDataLst>
              <p:tags r:id="rId2"/>
            </p:custDataLst>
          </p:nvPr>
        </p:nvGrpSpPr>
        <p:grpSpPr>
          <a:xfrm>
            <a:off x="790575" y="2320925"/>
            <a:ext cx="2498725" cy="4036060"/>
            <a:chOff x="1575" y="3655"/>
            <a:chExt cx="3935" cy="6356"/>
          </a:xfrm>
        </p:grpSpPr>
        <p:sp>
          <p:nvSpPr>
            <p:cNvPr id="4" name="矩形 3"/>
            <p:cNvSpPr/>
            <p:nvPr>
              <p:custDataLst>
                <p:tags r:id="rId3"/>
              </p:custDataLst>
            </p:nvPr>
          </p:nvSpPr>
          <p:spPr>
            <a:xfrm>
              <a:off x="1575" y="3655"/>
              <a:ext cx="3739" cy="6356"/>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 name="矩形: 圆角 6"/>
            <p:cNvSpPr/>
            <p:nvPr>
              <p:custDataLst>
                <p:tags r:id="rId4"/>
              </p:custDataLst>
            </p:nvPr>
          </p:nvSpPr>
          <p:spPr>
            <a:xfrm>
              <a:off x="1875" y="4168"/>
              <a:ext cx="3440" cy="709"/>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dirty="0">
                  <a:latin typeface="思源宋体 CN Heavy" panose="02020900000000000000" charset="-122"/>
                  <a:ea typeface="思源宋体 CN Heavy" panose="02020900000000000000" charset="-122"/>
                  <a:sym typeface="+mn-ea"/>
                </a:rPr>
                <a:t>聚焦思想政治教育</a:t>
              </a:r>
              <a:endParaRPr lang="zh-CN" altLang="en-US" dirty="0">
                <a:latin typeface="思源宋体 CN Heavy" panose="02020900000000000000" charset="-122"/>
                <a:ea typeface="思源宋体 CN Heavy" panose="02020900000000000000" charset="-122"/>
                <a:sym typeface="+mn-ea"/>
              </a:endParaRPr>
            </a:p>
          </p:txBody>
        </p:sp>
        <p:grpSp>
          <p:nvGrpSpPr>
            <p:cNvPr id="13" name="组合 12"/>
            <p:cNvGrpSpPr/>
            <p:nvPr/>
          </p:nvGrpSpPr>
          <p:grpSpPr>
            <a:xfrm>
              <a:off x="3093" y="9576"/>
              <a:ext cx="703" cy="104"/>
              <a:chOff x="1395167" y="5448693"/>
              <a:chExt cx="446341" cy="65988"/>
            </a:xfrm>
          </p:grpSpPr>
          <p:sp>
            <p:nvSpPr>
              <p:cNvPr id="10" name="椭圆 9"/>
              <p:cNvSpPr/>
              <p:nvPr>
                <p:custDataLst>
                  <p:tags r:id="rId5"/>
                </p:custDataLst>
              </p:nvPr>
            </p:nvSpPr>
            <p:spPr>
              <a:xfrm>
                <a:off x="1395167"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 name="椭圆 10"/>
              <p:cNvSpPr/>
              <p:nvPr>
                <p:custDataLst>
                  <p:tags r:id="rId6"/>
                </p:custDataLst>
              </p:nvPr>
            </p:nvSpPr>
            <p:spPr>
              <a:xfrm>
                <a:off x="1585344" y="5448693"/>
                <a:ext cx="65988" cy="65988"/>
              </a:xfrm>
              <a:prstGeom prst="ellipse">
                <a:avLst/>
              </a:prstGeom>
              <a:solidFill>
                <a:schemeClr val="accent6">
                  <a:lumMod val="40000"/>
                  <a:lumOff val="60000"/>
                </a:schemeClr>
              </a:solid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 name="椭圆 11"/>
              <p:cNvSpPr/>
              <p:nvPr>
                <p:custDataLst>
                  <p:tags r:id="rId7"/>
                </p:custDataLst>
              </p:nvPr>
            </p:nvSpPr>
            <p:spPr>
              <a:xfrm>
                <a:off x="1775520"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9" name="文本框 8"/>
            <p:cNvSpPr txBox="1"/>
            <p:nvPr>
              <p:custDataLst>
                <p:tags r:id="rId8"/>
              </p:custDataLst>
            </p:nvPr>
          </p:nvSpPr>
          <p:spPr>
            <a:xfrm>
              <a:off x="1901" y="5055"/>
              <a:ext cx="3609" cy="4178"/>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巩固拓展主题教育成果，压紧夯实意识形态工作责任制，持续深化党的二十大精神、二十届三中全会学用贯通，落实党内激励关怀帮扶措施，做好新形势下机关思想政治教育工作。</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25" name="组合 24"/>
          <p:cNvGrpSpPr/>
          <p:nvPr>
            <p:custDataLst>
              <p:tags r:id="rId9"/>
            </p:custDataLst>
          </p:nvPr>
        </p:nvGrpSpPr>
        <p:grpSpPr>
          <a:xfrm>
            <a:off x="3510280" y="2320925"/>
            <a:ext cx="2498725" cy="4036060"/>
            <a:chOff x="1575" y="3655"/>
            <a:chExt cx="3935" cy="6356"/>
          </a:xfrm>
        </p:grpSpPr>
        <p:sp>
          <p:nvSpPr>
            <p:cNvPr id="34" name="矩形 33"/>
            <p:cNvSpPr/>
            <p:nvPr>
              <p:custDataLst>
                <p:tags r:id="rId10"/>
              </p:custDataLst>
            </p:nvPr>
          </p:nvSpPr>
          <p:spPr>
            <a:xfrm>
              <a:off x="1575" y="3655"/>
              <a:ext cx="3739" cy="6356"/>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1" name="矩形: 圆角 6"/>
            <p:cNvSpPr/>
            <p:nvPr>
              <p:custDataLst>
                <p:tags r:id="rId11"/>
              </p:custDataLst>
            </p:nvPr>
          </p:nvSpPr>
          <p:spPr>
            <a:xfrm>
              <a:off x="1875" y="4168"/>
              <a:ext cx="3440" cy="709"/>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dirty="0">
                  <a:latin typeface="思源宋体 CN Heavy" panose="02020900000000000000" charset="-122"/>
                  <a:ea typeface="思源宋体 CN Heavy" panose="02020900000000000000" charset="-122"/>
                  <a:sym typeface="+mn-ea"/>
                </a:rPr>
                <a:t>聚焦理论知识学习</a:t>
              </a:r>
              <a:endParaRPr lang="zh-CN" altLang="en-US" dirty="0">
                <a:latin typeface="思源宋体 CN Heavy" panose="02020900000000000000" charset="-122"/>
                <a:ea typeface="思源宋体 CN Heavy" panose="02020900000000000000" charset="-122"/>
                <a:sym typeface="+mn-ea"/>
              </a:endParaRPr>
            </a:p>
          </p:txBody>
        </p:sp>
        <p:grpSp>
          <p:nvGrpSpPr>
            <p:cNvPr id="42" name="组合 41"/>
            <p:cNvGrpSpPr/>
            <p:nvPr/>
          </p:nvGrpSpPr>
          <p:grpSpPr>
            <a:xfrm>
              <a:off x="3093" y="9576"/>
              <a:ext cx="703" cy="104"/>
              <a:chOff x="1395167" y="5448693"/>
              <a:chExt cx="446341" cy="65988"/>
            </a:xfrm>
          </p:grpSpPr>
          <p:sp>
            <p:nvSpPr>
              <p:cNvPr id="43" name="椭圆 42"/>
              <p:cNvSpPr/>
              <p:nvPr>
                <p:custDataLst>
                  <p:tags r:id="rId12"/>
                </p:custDataLst>
              </p:nvPr>
            </p:nvSpPr>
            <p:spPr>
              <a:xfrm>
                <a:off x="1395167"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4" name="椭圆 43"/>
              <p:cNvSpPr/>
              <p:nvPr>
                <p:custDataLst>
                  <p:tags r:id="rId13"/>
                </p:custDataLst>
              </p:nvPr>
            </p:nvSpPr>
            <p:spPr>
              <a:xfrm>
                <a:off x="1585344" y="5448693"/>
                <a:ext cx="65988" cy="65988"/>
              </a:xfrm>
              <a:prstGeom prst="ellipse">
                <a:avLst/>
              </a:prstGeom>
              <a:solidFill>
                <a:schemeClr val="accent6">
                  <a:lumMod val="40000"/>
                  <a:lumOff val="60000"/>
                </a:schemeClr>
              </a:solid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5" name="椭圆 44"/>
              <p:cNvSpPr/>
              <p:nvPr>
                <p:custDataLst>
                  <p:tags r:id="rId14"/>
                </p:custDataLst>
              </p:nvPr>
            </p:nvSpPr>
            <p:spPr>
              <a:xfrm>
                <a:off x="1775520"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46" name="文本框 45"/>
            <p:cNvSpPr txBox="1"/>
            <p:nvPr>
              <p:custDataLst>
                <p:tags r:id="rId15"/>
              </p:custDataLst>
            </p:nvPr>
          </p:nvSpPr>
          <p:spPr>
            <a:xfrm>
              <a:off x="1901" y="5055"/>
              <a:ext cx="3609" cy="367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建立</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四学联动</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机制，用好红色资源优势，组织开展专题党课、</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学习身边榜样</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业务大讲堂</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场次，推动机关党组织和党员干部学习融入日常、抓在经常。</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47" name="组合 46"/>
          <p:cNvGrpSpPr/>
          <p:nvPr>
            <p:custDataLst>
              <p:tags r:id="rId16"/>
            </p:custDataLst>
          </p:nvPr>
        </p:nvGrpSpPr>
        <p:grpSpPr>
          <a:xfrm>
            <a:off x="6191886" y="2320925"/>
            <a:ext cx="2498725" cy="4036060"/>
            <a:chOff x="1575" y="3655"/>
            <a:chExt cx="3935" cy="6356"/>
          </a:xfrm>
        </p:grpSpPr>
        <p:sp>
          <p:nvSpPr>
            <p:cNvPr id="48" name="矩形 47"/>
            <p:cNvSpPr/>
            <p:nvPr>
              <p:custDataLst>
                <p:tags r:id="rId17"/>
              </p:custDataLst>
            </p:nvPr>
          </p:nvSpPr>
          <p:spPr>
            <a:xfrm>
              <a:off x="1575" y="3655"/>
              <a:ext cx="3739" cy="6356"/>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4" name="矩形: 圆角 6"/>
            <p:cNvSpPr/>
            <p:nvPr>
              <p:custDataLst>
                <p:tags r:id="rId18"/>
              </p:custDataLst>
            </p:nvPr>
          </p:nvSpPr>
          <p:spPr>
            <a:xfrm>
              <a:off x="1875" y="4168"/>
              <a:ext cx="3440" cy="709"/>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dirty="0">
                  <a:latin typeface="思源宋体 CN Heavy" panose="02020900000000000000" charset="-122"/>
                  <a:ea typeface="思源宋体 CN Heavy" panose="02020900000000000000" charset="-122"/>
                  <a:sym typeface="+mn-ea"/>
                </a:rPr>
                <a:t>聚焦年轻干部培养</a:t>
              </a:r>
              <a:endParaRPr lang="zh-CN" altLang="en-US" dirty="0">
                <a:latin typeface="思源宋体 CN Heavy" panose="02020900000000000000" charset="-122"/>
                <a:ea typeface="思源宋体 CN Heavy" panose="02020900000000000000" charset="-122"/>
                <a:sym typeface="+mn-ea"/>
              </a:endParaRPr>
            </a:p>
          </p:txBody>
        </p:sp>
        <p:grpSp>
          <p:nvGrpSpPr>
            <p:cNvPr id="55" name="组合 54"/>
            <p:cNvGrpSpPr/>
            <p:nvPr/>
          </p:nvGrpSpPr>
          <p:grpSpPr>
            <a:xfrm>
              <a:off x="3093" y="9576"/>
              <a:ext cx="703" cy="104"/>
              <a:chOff x="1395167" y="5448693"/>
              <a:chExt cx="446341" cy="65988"/>
            </a:xfrm>
          </p:grpSpPr>
          <p:sp>
            <p:nvSpPr>
              <p:cNvPr id="56" name="椭圆 55"/>
              <p:cNvSpPr/>
              <p:nvPr>
                <p:custDataLst>
                  <p:tags r:id="rId19"/>
                </p:custDataLst>
              </p:nvPr>
            </p:nvSpPr>
            <p:spPr>
              <a:xfrm>
                <a:off x="1395167"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7" name="椭圆 56"/>
              <p:cNvSpPr/>
              <p:nvPr>
                <p:custDataLst>
                  <p:tags r:id="rId20"/>
                </p:custDataLst>
              </p:nvPr>
            </p:nvSpPr>
            <p:spPr>
              <a:xfrm>
                <a:off x="1585344" y="5448693"/>
                <a:ext cx="65988" cy="65988"/>
              </a:xfrm>
              <a:prstGeom prst="ellipse">
                <a:avLst/>
              </a:prstGeom>
              <a:solidFill>
                <a:schemeClr val="accent6">
                  <a:lumMod val="40000"/>
                  <a:lumOff val="60000"/>
                </a:schemeClr>
              </a:solid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8" name="椭圆 57"/>
              <p:cNvSpPr/>
              <p:nvPr>
                <p:custDataLst>
                  <p:tags r:id="rId21"/>
                </p:custDataLst>
              </p:nvPr>
            </p:nvSpPr>
            <p:spPr>
              <a:xfrm>
                <a:off x="1775520"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59" name="文本框 58"/>
            <p:cNvSpPr txBox="1"/>
            <p:nvPr>
              <p:custDataLst>
                <p:tags r:id="rId22"/>
              </p:custDataLst>
            </p:nvPr>
          </p:nvSpPr>
          <p:spPr>
            <a:xfrm>
              <a:off x="1901" y="5055"/>
              <a:ext cx="3609" cy="4178"/>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建立</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月有活动，季有主题</a:t>
              </a:r>
              <a:r>
                <a: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机制，开展机关青年理论学习提升行动，通过邀请专家学者讲理论、领导干部讲实践、专业人才讲业务、先进模范讲事迹等模式，加强年轻干部综合培养。</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60" name="组合 59"/>
          <p:cNvGrpSpPr/>
          <p:nvPr/>
        </p:nvGrpSpPr>
        <p:grpSpPr>
          <a:xfrm>
            <a:off x="8959851" y="2320925"/>
            <a:ext cx="2498725" cy="4036060"/>
            <a:chOff x="1575" y="3655"/>
            <a:chExt cx="3935" cy="6356"/>
          </a:xfrm>
        </p:grpSpPr>
        <p:sp>
          <p:nvSpPr>
            <p:cNvPr id="61" name="矩形 60"/>
            <p:cNvSpPr/>
            <p:nvPr/>
          </p:nvSpPr>
          <p:spPr>
            <a:xfrm>
              <a:off x="1575" y="3655"/>
              <a:ext cx="3739" cy="6356"/>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2" name="矩形: 圆角 6"/>
            <p:cNvSpPr/>
            <p:nvPr/>
          </p:nvSpPr>
          <p:spPr>
            <a:xfrm>
              <a:off x="1875" y="4168"/>
              <a:ext cx="3440" cy="709"/>
            </a:xfrm>
            <a:prstGeom prst="roundRect">
              <a:avLst>
                <a:gd name="adj" fmla="val 50000"/>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dirty="0">
                  <a:latin typeface="思源宋体 CN Heavy" panose="02020900000000000000" charset="-122"/>
                  <a:ea typeface="思源宋体 CN Heavy" panose="02020900000000000000" charset="-122"/>
                  <a:sym typeface="+mn-ea"/>
                </a:rPr>
                <a:t>聚焦机关文化提升</a:t>
              </a:r>
              <a:endParaRPr lang="zh-CN" altLang="en-US" dirty="0">
                <a:latin typeface="思源宋体 CN Heavy" panose="02020900000000000000" charset="-122"/>
                <a:ea typeface="思源宋体 CN Heavy" panose="02020900000000000000" charset="-122"/>
                <a:sym typeface="+mn-ea"/>
              </a:endParaRPr>
            </a:p>
          </p:txBody>
        </p:sp>
        <p:grpSp>
          <p:nvGrpSpPr>
            <p:cNvPr id="63" name="组合 62"/>
            <p:cNvGrpSpPr/>
            <p:nvPr/>
          </p:nvGrpSpPr>
          <p:grpSpPr>
            <a:xfrm>
              <a:off x="3093" y="9576"/>
              <a:ext cx="703" cy="104"/>
              <a:chOff x="1395167" y="5448693"/>
              <a:chExt cx="446341" cy="65988"/>
            </a:xfrm>
          </p:grpSpPr>
          <p:sp>
            <p:nvSpPr>
              <p:cNvPr id="64" name="椭圆 63"/>
              <p:cNvSpPr/>
              <p:nvPr/>
            </p:nvSpPr>
            <p:spPr>
              <a:xfrm>
                <a:off x="1395167"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5" name="椭圆 64"/>
              <p:cNvSpPr/>
              <p:nvPr/>
            </p:nvSpPr>
            <p:spPr>
              <a:xfrm>
                <a:off x="1585344" y="5448693"/>
                <a:ext cx="65988" cy="65988"/>
              </a:xfrm>
              <a:prstGeom prst="ellipse">
                <a:avLst/>
              </a:prstGeom>
              <a:solidFill>
                <a:schemeClr val="accent6">
                  <a:lumMod val="40000"/>
                  <a:lumOff val="60000"/>
                </a:schemeClr>
              </a:solid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6" name="椭圆 65"/>
              <p:cNvSpPr/>
              <p:nvPr/>
            </p:nvSpPr>
            <p:spPr>
              <a:xfrm>
                <a:off x="1775520"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67" name="文本框 66"/>
            <p:cNvSpPr txBox="1"/>
            <p:nvPr>
              <p:custDataLst>
                <p:tags r:id="rId23"/>
              </p:custDataLst>
            </p:nvPr>
          </p:nvSpPr>
          <p:spPr>
            <a:xfrm>
              <a:off x="1901" y="5055"/>
              <a:ext cx="3609"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对照党组织标准化要求，优化活动阵地，鼓励党员干部开展读书活动</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场次。</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24"/>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52" name="组合 51"/>
          <p:cNvGrpSpPr/>
          <p:nvPr/>
        </p:nvGrpSpPr>
        <p:grpSpPr>
          <a:xfrm>
            <a:off x="6256021" y="982981"/>
            <a:ext cx="5984875" cy="1313815"/>
            <a:chOff x="2226" y="2651"/>
            <a:chExt cx="9425" cy="2069"/>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 cstate="email"/>
            <a:srcRect/>
            <a:stretch>
              <a:fillRect/>
            </a:stretch>
          </p:blipFill>
          <p:spPr>
            <a:xfrm>
              <a:off x="2226" y="2651"/>
              <a:ext cx="2102" cy="1451"/>
            </a:xfrm>
            <a:prstGeom prst="rect">
              <a:avLst/>
            </a:prstGeom>
          </p:spPr>
        </p:pic>
        <p:sp>
          <p:nvSpPr>
            <p:cNvPr id="51" name="文本框 50"/>
            <p:cNvSpPr txBox="1"/>
            <p:nvPr/>
          </p:nvSpPr>
          <p:spPr>
            <a:xfrm>
              <a:off x="3197" y="3993"/>
              <a:ext cx="84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在拧紧</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监管链条</a:t>
              </a:r>
              <a:r>
                <a:rPr lang="en-US" altLang="zh-CN" sz="2400">
                  <a:solidFill>
                    <a:srgbClr val="5F1E0C"/>
                  </a:solidFill>
                  <a:latin typeface="思源宋体 CN Heavy" panose="02020900000000000000" charset="-122"/>
                  <a:ea typeface="思源宋体 CN Heavy" panose="02020900000000000000" charset="-122"/>
                  <a:cs typeface="思源宋体 CN Heavy" panose="02020900000000000000" charset="-122"/>
                </a:rPr>
                <a:t>”</a:t>
              </a:r>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上持续发力</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10255"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9" name="组合 8"/>
          <p:cNvGrpSpPr/>
          <p:nvPr/>
        </p:nvGrpSpPr>
        <p:grpSpPr>
          <a:xfrm>
            <a:off x="7100571" y="2380617"/>
            <a:ext cx="4297045" cy="4205605"/>
            <a:chOff x="10669" y="2732"/>
            <a:chExt cx="7675" cy="7512"/>
          </a:xfrm>
        </p:grpSpPr>
        <p:sp>
          <p:nvSpPr>
            <p:cNvPr id="19" name="椭圆 18"/>
            <p:cNvSpPr/>
            <p:nvPr/>
          </p:nvSpPr>
          <p:spPr>
            <a:xfrm>
              <a:off x="10747" y="2732"/>
              <a:ext cx="7513" cy="7513"/>
            </a:xfrm>
            <a:prstGeom prst="ellipse">
              <a:avLst/>
            </a:prstGeom>
            <a:noFill/>
            <a:ln w="12700">
              <a:gradFill flip="none" rotWithShape="1">
                <a:gsLst>
                  <a:gs pos="0">
                    <a:schemeClr val="accent6">
                      <a:lumMod val="60000"/>
                      <a:lumOff val="40000"/>
                    </a:schemeClr>
                  </a:gs>
                  <a:gs pos="28000">
                    <a:schemeClr val="accent6">
                      <a:lumMod val="20000"/>
                      <a:lumOff val="80000"/>
                      <a:alpha val="0"/>
                    </a:schemeClr>
                  </a:gs>
                  <a:gs pos="72000">
                    <a:schemeClr val="accent6">
                      <a:lumMod val="20000"/>
                      <a:lumOff val="80000"/>
                      <a:alpha val="0"/>
                    </a:schemeClr>
                  </a:gs>
                  <a:gs pos="100000">
                    <a:schemeClr val="accent6">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椭圆 15"/>
            <p:cNvSpPr/>
            <p:nvPr/>
          </p:nvSpPr>
          <p:spPr>
            <a:xfrm>
              <a:off x="11399" y="3385"/>
              <a:ext cx="6209" cy="6209"/>
            </a:xfrm>
            <a:prstGeom prst="ellipse">
              <a:avLst/>
            </a:prstGeom>
            <a:gradFill flip="none" rotWithShape="1">
              <a:gsLst>
                <a:gs pos="76000">
                  <a:schemeClr val="accent6">
                    <a:lumMod val="20000"/>
                    <a:lumOff val="80000"/>
                  </a:schemeClr>
                </a:gs>
                <a:gs pos="44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4" name="椭圆 13"/>
            <p:cNvSpPr/>
            <p:nvPr/>
          </p:nvSpPr>
          <p:spPr>
            <a:xfrm>
              <a:off x="11991" y="3976"/>
              <a:ext cx="5026" cy="5026"/>
            </a:xfrm>
            <a:prstGeom prst="ellipse">
              <a:avLst/>
            </a:prstGeom>
            <a:gradFill flip="none" rotWithShape="1">
              <a:gsLst>
                <a:gs pos="94000">
                  <a:schemeClr val="accent6">
                    <a:lumMod val="20000"/>
                    <a:lumOff val="80000"/>
                  </a:schemeClr>
                </a:gs>
                <a:gs pos="50000">
                  <a:schemeClr val="bg1">
                    <a:alpha val="7000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 name="椭圆 1"/>
            <p:cNvSpPr/>
            <p:nvPr/>
          </p:nvSpPr>
          <p:spPr>
            <a:xfrm>
              <a:off x="12357" y="4342"/>
              <a:ext cx="4293" cy="4293"/>
            </a:xfrm>
            <a:prstGeom prst="ellipse">
              <a:avLst/>
            </a:prstGeom>
            <a:blipFill rotWithShape="1">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bIns="144000" rtlCol="0" anchor="ctr">
              <a:noAutofit/>
            </a:bodyPr>
            <a:lstStyle/>
            <a:p>
              <a:pPr algn="ctr"/>
              <a:endParaRPr lang="zh-CN" altLang="en-US" sz="3600" dirty="0">
                <a:solidFill>
                  <a:schemeClr val="bg1"/>
                </a:solidFill>
                <a:latin typeface="思源宋体 CN Heavy" panose="02020900000000000000" charset="-122"/>
                <a:ea typeface="思源宋体 CN Heavy" panose="02020900000000000000" charset="-122"/>
              </a:endParaRPr>
            </a:p>
          </p:txBody>
        </p:sp>
        <p:sp>
          <p:nvSpPr>
            <p:cNvPr id="33" name="椭圆 32"/>
            <p:cNvSpPr/>
            <p:nvPr/>
          </p:nvSpPr>
          <p:spPr>
            <a:xfrm flipH="1">
              <a:off x="10669" y="6404"/>
              <a:ext cx="170" cy="17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5" name="组合 34"/>
            <p:cNvGrpSpPr/>
            <p:nvPr/>
          </p:nvGrpSpPr>
          <p:grpSpPr>
            <a:xfrm>
              <a:off x="11464" y="4059"/>
              <a:ext cx="170" cy="4859"/>
              <a:chOff x="7477737" y="2203978"/>
              <a:chExt cx="108000" cy="3085295"/>
            </a:xfrm>
            <a:solidFill>
              <a:schemeClr val="accent6">
                <a:lumMod val="60000"/>
                <a:lumOff val="40000"/>
              </a:schemeClr>
            </a:solidFill>
          </p:grpSpPr>
          <p:sp>
            <p:nvSpPr>
              <p:cNvPr id="32" name="椭圆 31"/>
              <p:cNvSpPr/>
              <p:nvPr/>
            </p:nvSpPr>
            <p:spPr>
              <a:xfrm flipH="1">
                <a:off x="7477737" y="2203978"/>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4" name="椭圆 33"/>
              <p:cNvSpPr/>
              <p:nvPr/>
            </p:nvSpPr>
            <p:spPr>
              <a:xfrm flipH="1">
                <a:off x="7477737" y="5181273"/>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36" name="椭圆 35"/>
            <p:cNvSpPr/>
            <p:nvPr/>
          </p:nvSpPr>
          <p:spPr>
            <a:xfrm flipH="1">
              <a:off x="18174" y="6404"/>
              <a:ext cx="170" cy="17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5" name="组合 4"/>
          <p:cNvGrpSpPr/>
          <p:nvPr/>
        </p:nvGrpSpPr>
        <p:grpSpPr>
          <a:xfrm>
            <a:off x="763271" y="974090"/>
            <a:ext cx="762000" cy="762000"/>
            <a:chOff x="1202" y="3569"/>
            <a:chExt cx="1200" cy="1200"/>
          </a:xfrm>
        </p:grpSpPr>
        <p:sp>
          <p:nvSpPr>
            <p:cNvPr id="20" name="椭圆 19"/>
            <p:cNvSpPr/>
            <p:nvPr>
              <p:custDataLst>
                <p:tags r:id="rId3"/>
              </p:custDataLst>
            </p:nvPr>
          </p:nvSpPr>
          <p:spPr>
            <a:xfrm>
              <a:off x="1202" y="3569"/>
              <a:ext cx="1200" cy="1200"/>
            </a:xfrm>
            <a:prstGeom prst="ellipse">
              <a:avLst/>
            </a:prstGeom>
            <a:gradFill flip="none" rotWithShape="1">
              <a:gsLst>
                <a:gs pos="78000">
                  <a:schemeClr val="accent6">
                    <a:lumMod val="40000"/>
                    <a:lumOff val="6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1" name="椭圆 20"/>
            <p:cNvSpPr/>
            <p:nvPr>
              <p:custDataLst>
                <p:tags r:id="rId4"/>
              </p:custDataLst>
            </p:nvPr>
          </p:nvSpPr>
          <p:spPr>
            <a:xfrm>
              <a:off x="1369" y="3736"/>
              <a:ext cx="864" cy="864"/>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dirty="0">
                  <a:latin typeface="思源宋体 CN Heavy" panose="02020900000000000000" charset="-122"/>
                  <a:ea typeface="思源宋体 CN Heavy" panose="02020900000000000000" charset="-122"/>
                  <a:sym typeface="+mn-ea"/>
                </a:rPr>
                <a:t>1</a:t>
              </a:r>
              <a:endParaRPr lang="zh-CN" altLang="en-US" dirty="0">
                <a:latin typeface="思源宋体 CN Heavy" panose="02020900000000000000" charset="-122"/>
                <a:ea typeface="思源宋体 CN Heavy" panose="02020900000000000000" charset="-122"/>
                <a:sym typeface="+mn-ea"/>
              </a:endParaRPr>
            </a:p>
          </p:txBody>
        </p:sp>
      </p:grpSp>
      <p:sp>
        <p:nvSpPr>
          <p:cNvPr id="23" name="文本框 12"/>
          <p:cNvSpPr txBox="1"/>
          <p:nvPr>
            <p:custDataLst>
              <p:tags r:id="rId5"/>
            </p:custDataLst>
          </p:nvPr>
        </p:nvSpPr>
        <p:spPr>
          <a:xfrm>
            <a:off x="1578989" y="1167756"/>
            <a:ext cx="2586003" cy="398780"/>
          </a:xfrm>
          <a:prstGeom prst="rect">
            <a:avLst/>
          </a:prstGeom>
          <a:noFill/>
        </p:spPr>
        <p:txBody>
          <a:bodyPr wrap="square" rtlCol="0">
            <a:spAutoFit/>
          </a:bodyPr>
          <a:lstStyle>
            <a:defPPr>
              <a:defRPr lang="zh-CN"/>
            </a:defPPr>
            <a:lvl1pPr algn="just">
              <a:lnSpc>
                <a:spcPct val="100000"/>
              </a:lnSpc>
              <a:defRPr sz="3600">
                <a:gradFill>
                  <a:gsLst>
                    <a:gs pos="16000">
                      <a:schemeClr val="accent3"/>
                    </a:gs>
                    <a:gs pos="86000">
                      <a:schemeClr val="accent3">
                        <a:lumMod val="75000"/>
                      </a:schemeClr>
                    </a:gs>
                  </a:gsLst>
                  <a:lin ang="5400000" scaled="1"/>
                </a:gradFill>
                <a:latin typeface="汉仪润圆-65简" panose="00020600040101010101" pitchFamily="18" charset="-122"/>
                <a:ea typeface="汉仪润圆-65简" panose="00020600040101010101" pitchFamily="18" charset="-122"/>
              </a:defRPr>
            </a:lvl1pPr>
          </a:lstStyle>
          <a:p>
            <a:pPr lvl="0" algn="l">
              <a:buClrTx/>
              <a:buSzTx/>
              <a:buFontTx/>
            </a:pPr>
            <a:r>
              <a:rPr lang="zh-CN" altLang="en-US" sz="2000">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rPr>
              <a:t>强化务实作风</a:t>
            </a:r>
            <a:endParaRPr lang="zh-CN" altLang="en-US" sz="2000">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endParaRPr>
          </a:p>
        </p:txBody>
      </p:sp>
      <p:sp>
        <p:nvSpPr>
          <p:cNvPr id="8" name="文本框 7"/>
          <p:cNvSpPr txBox="1"/>
          <p:nvPr/>
        </p:nvSpPr>
        <p:spPr>
          <a:xfrm>
            <a:off x="1552575" y="1631951"/>
            <a:ext cx="4850131" cy="177279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严格落实中央八项规定及其实施细则精神，深化拓展“干部作风能力提升年”活动，持续强化“十项措施”、整治“十项顽疾”、落实“十个注重”，组织开展好“四下基层”活动，认真解决基层工作思想实践问题，安排X名优秀干部到党纪学习教育、生态环保、文明创建、巡视巡察等重点中心工作专班下沉历练。</a:t>
            </a:r>
            <a:endPar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nvGrpSpPr>
          <p:cNvPr id="10" name="组合 9"/>
          <p:cNvGrpSpPr/>
          <p:nvPr/>
        </p:nvGrpSpPr>
        <p:grpSpPr>
          <a:xfrm>
            <a:off x="763271" y="3388360"/>
            <a:ext cx="762000" cy="762000"/>
            <a:chOff x="1202" y="3569"/>
            <a:chExt cx="1200" cy="1200"/>
          </a:xfrm>
        </p:grpSpPr>
        <p:sp>
          <p:nvSpPr>
            <p:cNvPr id="11" name="椭圆 10"/>
            <p:cNvSpPr/>
            <p:nvPr>
              <p:custDataLst>
                <p:tags r:id="rId6"/>
              </p:custDataLst>
            </p:nvPr>
          </p:nvSpPr>
          <p:spPr>
            <a:xfrm>
              <a:off x="1202" y="3569"/>
              <a:ext cx="1200" cy="1200"/>
            </a:xfrm>
            <a:prstGeom prst="ellipse">
              <a:avLst/>
            </a:prstGeom>
            <a:gradFill flip="none" rotWithShape="1">
              <a:gsLst>
                <a:gs pos="78000">
                  <a:schemeClr val="accent6">
                    <a:lumMod val="40000"/>
                    <a:lumOff val="6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 name="椭圆 11"/>
            <p:cNvSpPr/>
            <p:nvPr>
              <p:custDataLst>
                <p:tags r:id="rId7"/>
              </p:custDataLst>
            </p:nvPr>
          </p:nvSpPr>
          <p:spPr>
            <a:xfrm>
              <a:off x="1369" y="3736"/>
              <a:ext cx="864" cy="864"/>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宋体 CN Heavy" panose="02020900000000000000" charset="-122"/>
                  <a:ea typeface="思源宋体 CN Heavy" panose="02020900000000000000" charset="-122"/>
                  <a:sym typeface="+mn-ea"/>
                </a:rPr>
                <a:t>2</a:t>
              </a:r>
              <a:endParaRPr lang="en-US" altLang="zh-CN" dirty="0">
                <a:latin typeface="思源宋体 CN Heavy" panose="02020900000000000000" charset="-122"/>
                <a:ea typeface="思源宋体 CN Heavy" panose="02020900000000000000" charset="-122"/>
                <a:sym typeface="+mn-ea"/>
              </a:endParaRPr>
            </a:p>
          </p:txBody>
        </p:sp>
      </p:grpSp>
      <p:sp>
        <p:nvSpPr>
          <p:cNvPr id="15" name="文本框 12"/>
          <p:cNvSpPr txBox="1"/>
          <p:nvPr>
            <p:custDataLst>
              <p:tags r:id="rId8"/>
            </p:custDataLst>
          </p:nvPr>
        </p:nvSpPr>
        <p:spPr>
          <a:xfrm>
            <a:off x="1578989" y="3582026"/>
            <a:ext cx="2586003" cy="398780"/>
          </a:xfrm>
          <a:prstGeom prst="rect">
            <a:avLst/>
          </a:prstGeom>
          <a:noFill/>
        </p:spPr>
        <p:txBody>
          <a:bodyPr wrap="square" rtlCol="0">
            <a:spAutoFit/>
          </a:bodyPr>
          <a:lstStyle>
            <a:defPPr>
              <a:defRPr lang="zh-CN"/>
            </a:defPPr>
            <a:lvl1pPr algn="just">
              <a:lnSpc>
                <a:spcPct val="100000"/>
              </a:lnSpc>
              <a:defRPr sz="3600">
                <a:gradFill>
                  <a:gsLst>
                    <a:gs pos="16000">
                      <a:schemeClr val="accent3"/>
                    </a:gs>
                    <a:gs pos="86000">
                      <a:schemeClr val="accent3">
                        <a:lumMod val="75000"/>
                      </a:schemeClr>
                    </a:gs>
                  </a:gsLst>
                  <a:lin ang="5400000" scaled="1"/>
                </a:gradFill>
                <a:latin typeface="汉仪润圆-65简" panose="00020600040101010101" pitchFamily="18" charset="-122"/>
                <a:ea typeface="汉仪润圆-65简" panose="00020600040101010101" pitchFamily="18" charset="-122"/>
              </a:defRPr>
            </a:lvl1pPr>
          </a:lstStyle>
          <a:p>
            <a:pPr lvl="0" algn="l">
              <a:buClrTx/>
              <a:buSzTx/>
              <a:buFontTx/>
            </a:pPr>
            <a:r>
              <a:rPr lang="zh-CN" altLang="en-US" sz="2000">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rPr>
              <a:t>强化纪律教育</a:t>
            </a:r>
            <a:endParaRPr lang="zh-CN" altLang="en-US" sz="2000">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endParaRPr>
          </a:p>
        </p:txBody>
      </p:sp>
      <p:sp>
        <p:nvSpPr>
          <p:cNvPr id="17" name="文本框 16"/>
          <p:cNvSpPr txBox="1"/>
          <p:nvPr/>
        </p:nvSpPr>
        <p:spPr>
          <a:xfrm>
            <a:off x="1552576" y="4046220"/>
            <a:ext cx="4698365" cy="93256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严格按照要求深入开展党纪学习教育，党组理论学习中心组、各党支部组织学习共</a:t>
            </a:r>
            <a:r>
              <a:rPr lang="en-US" altLang="zh-CN"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次，开展专题研讨</a:t>
            </a:r>
            <a:r>
              <a:rPr lang="en-US" altLang="zh-CN"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X</a:t>
            </a: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次，确保党纪学习教育取得扎实成效。</a:t>
            </a:r>
            <a:endPar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nvGrpSpPr>
          <p:cNvPr id="18" name="组合 17"/>
          <p:cNvGrpSpPr/>
          <p:nvPr/>
        </p:nvGrpSpPr>
        <p:grpSpPr>
          <a:xfrm>
            <a:off x="763271" y="5038725"/>
            <a:ext cx="762000" cy="762000"/>
            <a:chOff x="1202" y="3569"/>
            <a:chExt cx="1200" cy="1200"/>
          </a:xfrm>
        </p:grpSpPr>
        <p:sp>
          <p:nvSpPr>
            <p:cNvPr id="22" name="椭圆 21"/>
            <p:cNvSpPr/>
            <p:nvPr>
              <p:custDataLst>
                <p:tags r:id="rId9"/>
              </p:custDataLst>
            </p:nvPr>
          </p:nvSpPr>
          <p:spPr>
            <a:xfrm>
              <a:off x="1202" y="3569"/>
              <a:ext cx="1200" cy="1200"/>
            </a:xfrm>
            <a:prstGeom prst="ellipse">
              <a:avLst/>
            </a:prstGeom>
            <a:gradFill flip="none" rotWithShape="1">
              <a:gsLst>
                <a:gs pos="78000">
                  <a:schemeClr val="accent6">
                    <a:lumMod val="40000"/>
                    <a:lumOff val="60000"/>
                  </a:schemeClr>
                </a:gs>
                <a:gs pos="47000">
                  <a:schemeClr val="bg1">
                    <a:alpha val="0"/>
                  </a:schemeClr>
                </a:gs>
              </a:gsLst>
              <a:path path="circl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4" name="椭圆 23"/>
            <p:cNvSpPr/>
            <p:nvPr>
              <p:custDataLst>
                <p:tags r:id="rId10"/>
              </p:custDataLst>
            </p:nvPr>
          </p:nvSpPr>
          <p:spPr>
            <a:xfrm>
              <a:off x="1369" y="3736"/>
              <a:ext cx="864" cy="864"/>
            </a:xfrm>
            <a:prstGeom prst="ellipse">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dirty="0">
                  <a:latin typeface="思源宋体 CN Heavy" panose="02020900000000000000" charset="-122"/>
                  <a:ea typeface="思源宋体 CN Heavy" panose="02020900000000000000" charset="-122"/>
                  <a:sym typeface="+mn-ea"/>
                </a:rPr>
                <a:t>3</a:t>
              </a:r>
              <a:endParaRPr lang="en-US" altLang="zh-CN" dirty="0">
                <a:latin typeface="思源宋体 CN Heavy" panose="02020900000000000000" charset="-122"/>
                <a:ea typeface="思源宋体 CN Heavy" panose="02020900000000000000" charset="-122"/>
                <a:sym typeface="+mn-ea"/>
              </a:endParaRPr>
            </a:p>
          </p:txBody>
        </p:sp>
      </p:grpSp>
      <p:sp>
        <p:nvSpPr>
          <p:cNvPr id="25" name="文本框 12"/>
          <p:cNvSpPr txBox="1"/>
          <p:nvPr>
            <p:custDataLst>
              <p:tags r:id="rId11"/>
            </p:custDataLst>
          </p:nvPr>
        </p:nvSpPr>
        <p:spPr>
          <a:xfrm>
            <a:off x="1579245" y="5232400"/>
            <a:ext cx="3651885" cy="400110"/>
          </a:xfrm>
          <a:prstGeom prst="rect">
            <a:avLst/>
          </a:prstGeom>
          <a:noFill/>
        </p:spPr>
        <p:txBody>
          <a:bodyPr wrap="square" rtlCol="0">
            <a:spAutoFit/>
          </a:bodyPr>
          <a:lstStyle>
            <a:defPPr>
              <a:defRPr lang="zh-CN"/>
            </a:defPPr>
            <a:lvl1pPr algn="just">
              <a:lnSpc>
                <a:spcPct val="100000"/>
              </a:lnSpc>
              <a:defRPr sz="3600">
                <a:gradFill>
                  <a:gsLst>
                    <a:gs pos="16000">
                      <a:schemeClr val="accent3"/>
                    </a:gs>
                    <a:gs pos="86000">
                      <a:schemeClr val="accent3">
                        <a:lumMod val="75000"/>
                      </a:schemeClr>
                    </a:gs>
                  </a:gsLst>
                  <a:lin ang="5400000" scaled="1"/>
                </a:gradFill>
                <a:latin typeface="汉仪润圆-65简" panose="00020600040101010101" pitchFamily="18" charset="-122"/>
                <a:ea typeface="汉仪润圆-65简" panose="00020600040101010101" pitchFamily="18" charset="-122"/>
              </a:defRPr>
            </a:lvl1pPr>
          </a:lstStyle>
          <a:p>
            <a:pPr lvl="0" algn="l">
              <a:buClrTx/>
              <a:buSzTx/>
              <a:buFontTx/>
            </a:pPr>
            <a:r>
              <a:rPr lang="zh-CN" altLang="en-US" sz="2000">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rPr>
              <a:t>加强干部家庭家教家风教育</a:t>
            </a:r>
            <a:endParaRPr lang="zh-CN" altLang="en-US" sz="2000">
              <a:solidFill>
                <a:srgbClr val="5F1E0C"/>
              </a:solidFill>
              <a:latin typeface="思源宋体 CN Heavy" panose="02020900000000000000" charset="-122"/>
              <a:ea typeface="思源宋体 CN Heavy" panose="02020900000000000000" charset="-122"/>
              <a:cs typeface="思源宋体 CN Heavy" panose="02020900000000000000" charset="-122"/>
              <a:sym typeface="+mn-ea"/>
            </a:endParaRPr>
          </a:p>
        </p:txBody>
      </p:sp>
      <p:sp>
        <p:nvSpPr>
          <p:cNvPr id="26" name="文本框 25"/>
          <p:cNvSpPr txBox="1"/>
          <p:nvPr/>
        </p:nvSpPr>
        <p:spPr>
          <a:xfrm>
            <a:off x="1552575" y="5696586"/>
            <a:ext cx="4544060" cy="652486"/>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举办廉洁家风建设专题讲座，签订家庭助廉承诺书，引导干部家属做好</a:t>
            </a:r>
            <a:r>
              <a:rPr lang="en-US" altLang="zh-CN"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廉内助</a:t>
            </a:r>
            <a:r>
              <a:rPr lang="en-US" altLang="zh-CN"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贤内助</a:t>
            </a:r>
            <a:r>
              <a:rPr lang="en-US" altLang="zh-CN"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endPar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spTree>
    <p:custDataLst>
      <p:tags r:id="rId1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 calcmode="lin" valueType="num">
                                      <p:cBhvr>
                                        <p:cTn id="16" dur="500" fill="hold"/>
                                        <p:tgtEl>
                                          <p:spTgt spid="9"/>
                                        </p:tgtEl>
                                        <p:attrNameLst>
                                          <p:attrName>style.rotation</p:attrName>
                                        </p:attrNameLst>
                                      </p:cBhvr>
                                      <p:tavLst>
                                        <p:tav tm="0">
                                          <p:val>
                                            <p:fltVal val="360"/>
                                          </p:val>
                                        </p:tav>
                                        <p:tav tm="100000">
                                          <p:val>
                                            <p:fltVal val="0"/>
                                          </p:val>
                                        </p:tav>
                                      </p:tavLst>
                                    </p:anim>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8" grpId="0"/>
      <p:bldP spid="15" grpId="0"/>
      <p:bldP spid="17"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22" name="组合 21"/>
          <p:cNvGrpSpPr/>
          <p:nvPr/>
        </p:nvGrpSpPr>
        <p:grpSpPr>
          <a:xfrm>
            <a:off x="-669291" y="897890"/>
            <a:ext cx="11861800" cy="1460500"/>
            <a:chOff x="0" y="1114"/>
            <a:chExt cx="18680" cy="2300"/>
          </a:xfrm>
        </p:grpSpPr>
        <p:sp>
          <p:nvSpPr>
            <p:cNvPr id="19" name="箭头: 右 11"/>
            <p:cNvSpPr/>
            <p:nvPr>
              <p:custDataLst>
                <p:tags r:id="rId1"/>
              </p:custDataLst>
            </p:nvPr>
          </p:nvSpPr>
          <p:spPr>
            <a:xfrm>
              <a:off x="0" y="1114"/>
              <a:ext cx="18680" cy="2300"/>
            </a:xfrm>
            <a:prstGeom prst="rightArrow">
              <a:avLst>
                <a:gd name="adj1" fmla="val 70870"/>
                <a:gd name="adj2" fmla="val 57826"/>
              </a:avLst>
            </a:prstGeom>
            <a:gradFill flip="none" rotWithShape="1">
              <a:gsLst>
                <a:gs pos="19000">
                  <a:schemeClr val="accent6">
                    <a:lumMod val="20000"/>
                    <a:lumOff val="80000"/>
                    <a:alpha val="0"/>
                  </a:schemeClr>
                </a:gs>
                <a:gs pos="100000">
                  <a:schemeClr val="accent6">
                    <a:lumMod val="20000"/>
                    <a:lumOff val="80000"/>
                    <a:alpha val="44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文本框 12"/>
            <p:cNvSpPr txBox="1"/>
            <p:nvPr/>
          </p:nvSpPr>
          <p:spPr>
            <a:xfrm>
              <a:off x="2589" y="1850"/>
              <a:ext cx="14021" cy="824"/>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抓住关键点，聚焦打造坚强堡垒，着力提升组织向心力</a:t>
              </a:r>
              <a:endParaRPr lang="zh-CN" altLang="en-US" sz="28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sp>
          <p:nvSpPr>
            <p:cNvPr id="24" name="椭圆 23"/>
            <p:cNvSpPr/>
            <p:nvPr/>
          </p:nvSpPr>
          <p:spPr>
            <a:xfrm>
              <a:off x="16745" y="1631"/>
              <a:ext cx="1191" cy="1191"/>
            </a:xfrm>
            <a:prstGeom prst="ellipse">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rPr>
                <a:t>02</a:t>
              </a:r>
              <a:endParaRPr lang="en-US" altLang="zh-CN" sz="28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endParaRPr>
            </a:p>
          </p:txBody>
        </p:sp>
      </p:grpSp>
      <p:grpSp>
        <p:nvGrpSpPr>
          <p:cNvPr id="52" name="组合 51"/>
          <p:cNvGrpSpPr/>
          <p:nvPr/>
        </p:nvGrpSpPr>
        <p:grpSpPr>
          <a:xfrm>
            <a:off x="866141" y="2247267"/>
            <a:ext cx="6980555" cy="921385"/>
            <a:chOff x="658" y="3539"/>
            <a:chExt cx="10993"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2" cstate="email"/>
            <a:srcRect/>
            <a:stretch>
              <a:fillRect/>
            </a:stretch>
          </p:blipFill>
          <p:spPr>
            <a:xfrm>
              <a:off x="658" y="3539"/>
              <a:ext cx="2102" cy="1451"/>
            </a:xfrm>
            <a:prstGeom prst="rect">
              <a:avLst/>
            </a:prstGeom>
          </p:spPr>
        </p:pic>
        <p:sp>
          <p:nvSpPr>
            <p:cNvPr id="51" name="文本框 50"/>
            <p:cNvSpPr txBox="1"/>
            <p:nvPr/>
          </p:nvSpPr>
          <p:spPr>
            <a:xfrm>
              <a:off x="3197" y="3993"/>
              <a:ext cx="84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奋力打造政治机关建设的坚强堡垒</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10784" y="4134"/>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28" name="组合 27"/>
          <p:cNvGrpSpPr/>
          <p:nvPr/>
        </p:nvGrpSpPr>
        <p:grpSpPr>
          <a:xfrm>
            <a:off x="1035685" y="3521710"/>
            <a:ext cx="3769360" cy="831215"/>
            <a:chOff x="1631" y="5546"/>
            <a:chExt cx="5936" cy="1309"/>
          </a:xfrm>
        </p:grpSpPr>
        <p:sp>
          <p:nvSpPr>
            <p:cNvPr id="11" name="矩形: 圆角 10"/>
            <p:cNvSpPr/>
            <p:nvPr>
              <p:custDataLst>
                <p:tags r:id="rId3"/>
              </p:custDataLst>
            </p:nvPr>
          </p:nvSpPr>
          <p:spPr>
            <a:xfrm>
              <a:off x="1631" y="5666"/>
              <a:ext cx="816" cy="709"/>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r>
                <a:rPr lang="zh-CN" altLang="en-US" sz="20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壹</a:t>
              </a:r>
              <a:endParaRPr lang="zh-CN" altLang="en-US" sz="20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35" name="文本框 12"/>
            <p:cNvSpPr txBox="1"/>
            <p:nvPr>
              <p:custDataLst>
                <p:tags r:id="rId4"/>
              </p:custDataLst>
            </p:nvPr>
          </p:nvSpPr>
          <p:spPr>
            <a:xfrm>
              <a:off x="2549" y="5546"/>
              <a:ext cx="5018" cy="1309"/>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Tx/>
                <a:buSzTx/>
                <a:buFontTx/>
              </a:pPr>
              <a:r>
                <a:rPr lang="zh-CN" altLang="en-US"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自觉扛牢本支部党建工作的</a:t>
              </a:r>
              <a:r>
                <a:rPr lang="en-US" altLang="zh-CN"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a:t>
              </a:r>
              <a:r>
                <a:rPr lang="zh-CN" altLang="en-US"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第一责任人</a:t>
              </a:r>
              <a:r>
                <a:rPr lang="en-US" altLang="zh-CN"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a:t>
              </a:r>
              <a:r>
                <a:rPr lang="zh-CN" altLang="en-US"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职责</a:t>
              </a:r>
              <a:endParaRPr lang="zh-CN" altLang="en-US"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grpSp>
      <p:sp>
        <p:nvSpPr>
          <p:cNvPr id="2" name="文本框 1"/>
          <p:cNvSpPr txBox="1"/>
          <p:nvPr/>
        </p:nvSpPr>
        <p:spPr>
          <a:xfrm>
            <a:off x="1027431" y="4505327"/>
            <a:ext cx="3543300" cy="1692771"/>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坚持最高标准、最强担当、最佳状态，敢干、实干、快干、会干，带好头、当标杆、作表率，充分释放“头羊”效应，推动机关各项工作走在前、做示范。</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nvGrpSpPr>
          <p:cNvPr id="29" name="组合 28"/>
          <p:cNvGrpSpPr/>
          <p:nvPr/>
        </p:nvGrpSpPr>
        <p:grpSpPr>
          <a:xfrm>
            <a:off x="5008881" y="3521710"/>
            <a:ext cx="2837815" cy="831215"/>
            <a:chOff x="7888" y="5546"/>
            <a:chExt cx="4469" cy="1309"/>
          </a:xfrm>
        </p:grpSpPr>
        <p:sp>
          <p:nvSpPr>
            <p:cNvPr id="4" name="矩形: 圆角 10"/>
            <p:cNvSpPr/>
            <p:nvPr>
              <p:custDataLst>
                <p:tags r:id="rId5"/>
              </p:custDataLst>
            </p:nvPr>
          </p:nvSpPr>
          <p:spPr>
            <a:xfrm>
              <a:off x="7888" y="5666"/>
              <a:ext cx="816" cy="709"/>
            </a:xfrm>
            <a:prstGeom prst="roundRect">
              <a:avLst>
                <a:gd name="adj" fmla="val 50000"/>
              </a:avLst>
            </a:prstGeom>
            <a:gradFill>
              <a:gsLst>
                <a:gs pos="19000">
                  <a:srgbClr val="FD7E76"/>
                </a:gs>
                <a:gs pos="93578">
                  <a:srgbClr val="CE2620"/>
                </a:gs>
                <a:gs pos="56000">
                  <a:srgbClr val="FB3C34"/>
                </a:gs>
              </a:gsLst>
              <a:lin ang="5400000" scaled="1"/>
            </a:gradFill>
            <a:ln>
              <a:noFill/>
            </a:ln>
            <a:effectLst>
              <a:outerShdw blurRad="76200" dist="508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spcFirstLastPara="0" vertOverflow="overflow" horzOverflow="overflow" vert="horz" wrap="none" lIns="91440" tIns="45720" rIns="91440" bIns="45720" numCol="1" spcCol="0" rtlCol="0" fromWordArt="0" anchor="ctr" anchorCtr="0" forceAA="0" compatLnSpc="1">
              <a:noAutofit/>
            </a:bodyPr>
            <a:lstStyle/>
            <a:p>
              <a:pPr lvl="0" algn="ctr">
                <a:buClrTx/>
                <a:buSzTx/>
                <a:buFontTx/>
              </a:pPr>
              <a:r>
                <a:rPr lang="zh-CN" altLang="en-US" sz="20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rPr>
                <a:t>贰</a:t>
              </a:r>
              <a:endParaRPr lang="zh-CN" altLang="en-US" sz="2000" dirty="0">
                <a:solidFill>
                  <a:schemeClr val="bg1"/>
                </a:solidFill>
                <a:effectLst>
                  <a:outerShdw blurRad="76200" dist="38100" dir="2700000" algn="tl" rotWithShape="0">
                    <a:schemeClr val="accent2">
                      <a:lumMod val="50000"/>
                      <a:alpha val="30000"/>
                    </a:schemeClr>
                  </a:outerShdw>
                </a:effectLst>
                <a:latin typeface="思源宋体 CN Heavy" panose="02020900000000000000" charset="-122"/>
                <a:ea typeface="思源宋体 CN Heavy" panose="02020900000000000000" charset="-122"/>
                <a:sym typeface="+mn-ea"/>
              </a:endParaRPr>
            </a:p>
          </p:txBody>
        </p:sp>
        <p:sp>
          <p:nvSpPr>
            <p:cNvPr id="5" name="文本框 12"/>
            <p:cNvSpPr txBox="1"/>
            <p:nvPr>
              <p:custDataLst>
                <p:tags r:id="rId6"/>
              </p:custDataLst>
            </p:nvPr>
          </p:nvSpPr>
          <p:spPr>
            <a:xfrm>
              <a:off x="8806" y="5546"/>
              <a:ext cx="3551" cy="1309"/>
            </a:xfrm>
            <a:prstGeom prst="rect">
              <a:avLst/>
            </a:prstGeom>
            <a:noFill/>
          </p:spPr>
          <p:txBody>
            <a:bodyPr wrap="square" lIns="91440" tIns="45720" rIns="91440" bIns="4572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Tx/>
                <a:buSzTx/>
                <a:buFontTx/>
              </a:pPr>
              <a:r>
                <a:rPr lang="zh-CN" altLang="en-US"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rPr>
                <a:t>牢固树立学做一体融合意识</a:t>
              </a:r>
              <a:endParaRPr lang="zh-CN" altLang="en-US" sz="2000" dirty="0">
                <a:gradFill>
                  <a:gsLst>
                    <a:gs pos="80000">
                      <a:srgbClr val="CE2620"/>
                    </a:gs>
                    <a:gs pos="33000">
                      <a:srgbClr val="FB3C34"/>
                    </a:gs>
                  </a:gsLst>
                  <a:lin ang="5400000" scaled="1"/>
                </a:gradFill>
                <a:effectLst/>
                <a:latin typeface="思源宋体 CN Heavy" panose="02020900000000000000" charset="-122"/>
                <a:ea typeface="思源宋体 CN Heavy" panose="02020900000000000000" charset="-122"/>
                <a:cs typeface="阿里巴巴普惠体" panose="00020600040101010101" pitchFamily="18" charset="-122"/>
                <a:sym typeface="+mn-ea"/>
              </a:endParaRPr>
            </a:p>
          </p:txBody>
        </p:sp>
      </p:grpSp>
      <p:sp>
        <p:nvSpPr>
          <p:cNvPr id="8" name="文本框 7"/>
          <p:cNvSpPr txBox="1"/>
          <p:nvPr/>
        </p:nvSpPr>
        <p:spPr>
          <a:xfrm>
            <a:off x="5000626" y="4505327"/>
            <a:ext cx="2846705" cy="1372683"/>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立足本条线本岗位职责，既掌握工作领域的专业本领，又将党的理论理念、工作方法融入运用到实践。</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nvGrpSpPr>
          <p:cNvPr id="30" name="组合 29"/>
          <p:cNvGrpSpPr/>
          <p:nvPr/>
        </p:nvGrpSpPr>
        <p:grpSpPr>
          <a:xfrm>
            <a:off x="8277225" y="2624456"/>
            <a:ext cx="2915920" cy="3732530"/>
            <a:chOff x="13035" y="4133"/>
            <a:chExt cx="4592" cy="5878"/>
          </a:xfrm>
        </p:grpSpPr>
        <p:sp>
          <p:nvSpPr>
            <p:cNvPr id="61" name="矩形 60"/>
            <p:cNvSpPr/>
            <p:nvPr/>
          </p:nvSpPr>
          <p:spPr>
            <a:xfrm>
              <a:off x="13035" y="4133"/>
              <a:ext cx="3739" cy="5878"/>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63" name="组合 62"/>
            <p:cNvGrpSpPr/>
            <p:nvPr/>
          </p:nvGrpSpPr>
          <p:grpSpPr>
            <a:xfrm>
              <a:off x="15243" y="9576"/>
              <a:ext cx="703" cy="104"/>
              <a:chOff x="1395167" y="5448693"/>
              <a:chExt cx="446341" cy="65988"/>
            </a:xfrm>
          </p:grpSpPr>
          <p:sp>
            <p:nvSpPr>
              <p:cNvPr id="64" name="椭圆 63"/>
              <p:cNvSpPr/>
              <p:nvPr/>
            </p:nvSpPr>
            <p:spPr>
              <a:xfrm>
                <a:off x="1395167"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5" name="椭圆 64"/>
              <p:cNvSpPr/>
              <p:nvPr/>
            </p:nvSpPr>
            <p:spPr>
              <a:xfrm>
                <a:off x="1585344" y="5448693"/>
                <a:ext cx="65988" cy="65988"/>
              </a:xfrm>
              <a:prstGeom prst="ellipse">
                <a:avLst/>
              </a:prstGeom>
              <a:solidFill>
                <a:schemeClr val="accent6">
                  <a:lumMod val="40000"/>
                  <a:lumOff val="60000"/>
                </a:schemeClr>
              </a:solid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6" name="椭圆 65"/>
              <p:cNvSpPr/>
              <p:nvPr/>
            </p:nvSpPr>
            <p:spPr>
              <a:xfrm>
                <a:off x="1775520" y="5448693"/>
                <a:ext cx="65988" cy="65988"/>
              </a:xfrm>
              <a:prstGeom prst="ellipse">
                <a:avLst/>
              </a:prstGeom>
              <a:noFill/>
              <a:ln w="63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67" name="文本框 66"/>
            <p:cNvSpPr txBox="1"/>
            <p:nvPr>
              <p:custDataLst>
                <p:tags r:id="rId7"/>
              </p:custDataLst>
            </p:nvPr>
          </p:nvSpPr>
          <p:spPr>
            <a:xfrm>
              <a:off x="13361" y="4990"/>
              <a:ext cx="4266" cy="4178"/>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对标《关于新形势下党内政治生活的若干准则》等党内学习制度、重大问题请示报告制度、党的组织生活制度等补短板、强弱项、促提升，从党内政治生活管起、严起，以高质量的组织生活开创工作新局面。</a:t>
              </a:r>
              <a:endParaRPr lang="zh-CN" altLang="en-US"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spTree>
    <p:custDataLst>
      <p:tags r:id="rId8"/>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AFAFA"/>
            </a:gs>
            <a:gs pos="100000">
              <a:schemeClr val="accent6">
                <a:lumMod val="20000"/>
                <a:lumOff val="80000"/>
                <a:alpha val="44000"/>
              </a:schemeClr>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0" y="97790"/>
            <a:ext cx="12211051" cy="533400"/>
          </a:xfrm>
          <a:prstGeom prst="rect">
            <a:avLst/>
          </a:prstGeom>
          <a:solidFill>
            <a:srgbClr val="5F1E0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nvSpPr>
        <p:spPr>
          <a:xfrm>
            <a:off x="0" y="0"/>
            <a:ext cx="12211051" cy="533400"/>
          </a:xfrm>
          <a:prstGeom prst="rect">
            <a:avLst/>
          </a:prstGeom>
          <a:solidFill>
            <a:srgbClr val="A8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19"/>
          <p:cNvSpPr txBox="1"/>
          <p:nvPr/>
        </p:nvSpPr>
        <p:spPr>
          <a:xfrm>
            <a:off x="163831" y="74295"/>
            <a:ext cx="10914380"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90000"/>
              </a:lnSpc>
              <a:buClrTx/>
              <a:buSzTx/>
              <a:buFontTx/>
            </a:pP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a:t>
            </a:r>
            <a:r>
              <a:rPr lang="en-US" altLang="zh-CN"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 2024</a:t>
            </a:r>
            <a:r>
              <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rPr>
              <a:t>年党建工作开展情况</a:t>
            </a:r>
            <a:endParaRPr lang="zh-CN" altLang="en-US" sz="2600" dirty="0">
              <a:ln w="0">
                <a:noFill/>
              </a:ln>
              <a:solidFill>
                <a:schemeClr val="bg1"/>
              </a:solidFill>
              <a:uFillTx/>
              <a:latin typeface="思源宋体 CN Heavy" panose="02020900000000000000" charset="-122"/>
              <a:ea typeface="思源宋体 CN Heavy" panose="02020900000000000000" charset="-122"/>
              <a:cs typeface="思源宋体 CN Heavy" panose="02020900000000000000" charset="-122"/>
              <a:sym typeface="阿里巴巴普惠体" panose="00020600040101010101" pitchFamily="18" charset="-122"/>
            </a:endParaRPr>
          </a:p>
        </p:txBody>
      </p:sp>
      <p:grpSp>
        <p:nvGrpSpPr>
          <p:cNvPr id="52" name="组合 51"/>
          <p:cNvGrpSpPr/>
          <p:nvPr/>
        </p:nvGrpSpPr>
        <p:grpSpPr>
          <a:xfrm>
            <a:off x="866141" y="817882"/>
            <a:ext cx="6980555" cy="921385"/>
            <a:chOff x="658" y="3539"/>
            <a:chExt cx="10993" cy="1451"/>
          </a:xfrm>
        </p:grpSpPr>
        <p:sp>
          <p:nvSpPr>
            <p:cNvPr id="49" name="星形: 五角 4"/>
            <p:cNvSpPr/>
            <p:nvPr/>
          </p:nvSpPr>
          <p:spPr>
            <a:xfrm>
              <a:off x="2698"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50" name="图片 49" descr="51miz-E1300391-A1927BF5"/>
            <p:cNvPicPr>
              <a:picLocks noChangeAspect="1"/>
            </p:cNvPicPr>
            <p:nvPr/>
          </p:nvPicPr>
          <p:blipFill>
            <a:blip r:embed="rId1" cstate="email"/>
            <a:srcRect/>
            <a:stretch>
              <a:fillRect/>
            </a:stretch>
          </p:blipFill>
          <p:spPr>
            <a:xfrm>
              <a:off x="658" y="3539"/>
              <a:ext cx="2102" cy="1451"/>
            </a:xfrm>
            <a:prstGeom prst="rect">
              <a:avLst/>
            </a:prstGeom>
          </p:spPr>
        </p:pic>
        <p:sp>
          <p:nvSpPr>
            <p:cNvPr id="51" name="文本框 50"/>
            <p:cNvSpPr txBox="1"/>
            <p:nvPr/>
          </p:nvSpPr>
          <p:spPr>
            <a:xfrm>
              <a:off x="3197" y="3993"/>
              <a:ext cx="8454" cy="727"/>
            </a:xfrm>
            <a:prstGeom prst="rect">
              <a:avLst/>
            </a:prstGeom>
            <a:noFill/>
          </p:spPr>
          <p:txBody>
            <a:bodyPr wrap="square" rtlCol="0">
              <a:spAutoFit/>
            </a:bodyPr>
            <a:lstStyle/>
            <a:p>
              <a:r>
                <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rPr>
                <a:t>奋力打造抓好主责主业的先锋堡垒</a:t>
              </a:r>
              <a:endParaRPr lang="zh-CN" altLang="en-US" sz="2400">
                <a:solidFill>
                  <a:srgbClr val="5F1E0C"/>
                </a:solidFill>
                <a:latin typeface="思源宋体 CN Heavy" panose="02020900000000000000" charset="-122"/>
                <a:ea typeface="思源宋体 CN Heavy" panose="02020900000000000000" charset="-122"/>
                <a:cs typeface="思源宋体 CN Heavy" panose="02020900000000000000" charset="-122"/>
              </a:endParaRPr>
            </a:p>
          </p:txBody>
        </p:sp>
        <p:sp>
          <p:nvSpPr>
            <p:cNvPr id="53" name="星形: 五角 4"/>
            <p:cNvSpPr/>
            <p:nvPr/>
          </p:nvSpPr>
          <p:spPr>
            <a:xfrm>
              <a:off x="10754" y="4142"/>
              <a:ext cx="409" cy="409"/>
            </a:xfrm>
            <a:prstGeom prst="star5">
              <a:avLst/>
            </a:prstGeom>
            <a:gradFill>
              <a:gsLst>
                <a:gs pos="19000">
                  <a:srgbClr val="FD7E76"/>
                </a:gs>
                <a:gs pos="93578">
                  <a:srgbClr val="CE2620"/>
                </a:gs>
                <a:gs pos="56000">
                  <a:srgbClr val="FB3C3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4" name="组合 3"/>
          <p:cNvGrpSpPr/>
          <p:nvPr/>
        </p:nvGrpSpPr>
        <p:grpSpPr>
          <a:xfrm>
            <a:off x="4018915" y="1895476"/>
            <a:ext cx="7249160" cy="1681480"/>
            <a:chOff x="6329" y="3495"/>
            <a:chExt cx="11416" cy="2648"/>
          </a:xfrm>
        </p:grpSpPr>
        <p:sp>
          <p:nvSpPr>
            <p:cNvPr id="10" name="矩形 9"/>
            <p:cNvSpPr/>
            <p:nvPr>
              <p:custDataLst>
                <p:tags r:id="rId2"/>
              </p:custDataLst>
            </p:nvPr>
          </p:nvSpPr>
          <p:spPr>
            <a:xfrm>
              <a:off x="6329" y="3495"/>
              <a:ext cx="9071" cy="2648"/>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2" name="文本框 1"/>
            <p:cNvSpPr txBox="1"/>
            <p:nvPr/>
          </p:nvSpPr>
          <p:spPr>
            <a:xfrm>
              <a:off x="6675" y="3585"/>
              <a:ext cx="11070"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守好履主责、干主业的支部“主战场”，时刻自警自省，在反思中不断调整工作方法，不断改进、总结、提高，让部门工作、支部事业在担责尽责中高质量完成，让党业融合、工作目标在创新探索中高质量推进。</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5" name="组合 4"/>
          <p:cNvGrpSpPr/>
          <p:nvPr/>
        </p:nvGrpSpPr>
        <p:grpSpPr>
          <a:xfrm>
            <a:off x="4018915" y="3753487"/>
            <a:ext cx="7249160" cy="996315"/>
            <a:chOff x="6329" y="3495"/>
            <a:chExt cx="11416" cy="1569"/>
          </a:xfrm>
        </p:grpSpPr>
        <p:sp>
          <p:nvSpPr>
            <p:cNvPr id="8" name="矩形 7"/>
            <p:cNvSpPr/>
            <p:nvPr>
              <p:custDataLst>
                <p:tags r:id="rId3"/>
              </p:custDataLst>
            </p:nvPr>
          </p:nvSpPr>
          <p:spPr>
            <a:xfrm>
              <a:off x="6329" y="3495"/>
              <a:ext cx="9071" cy="1569"/>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9" name="文本框 8"/>
            <p:cNvSpPr txBox="1"/>
            <p:nvPr/>
          </p:nvSpPr>
          <p:spPr>
            <a:xfrm>
              <a:off x="6675" y="3585"/>
              <a:ext cx="11070" cy="1276"/>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在全力以赴抓好组重点工作任务中守正创新，进一步解决好</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怎么融</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的问题。</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grpSp>
        <p:nvGrpSpPr>
          <p:cNvPr id="11" name="组合 10"/>
          <p:cNvGrpSpPr/>
          <p:nvPr/>
        </p:nvGrpSpPr>
        <p:grpSpPr>
          <a:xfrm>
            <a:off x="4018915" y="4926331"/>
            <a:ext cx="7249160" cy="1681480"/>
            <a:chOff x="6329" y="3495"/>
            <a:chExt cx="11416" cy="2648"/>
          </a:xfrm>
        </p:grpSpPr>
        <p:sp>
          <p:nvSpPr>
            <p:cNvPr id="12" name="矩形 11"/>
            <p:cNvSpPr/>
            <p:nvPr>
              <p:custDataLst>
                <p:tags r:id="rId4"/>
              </p:custDataLst>
            </p:nvPr>
          </p:nvSpPr>
          <p:spPr>
            <a:xfrm>
              <a:off x="6329" y="3495"/>
              <a:ext cx="9071" cy="2648"/>
            </a:xfrm>
            <a:prstGeom prst="rect">
              <a:avLst/>
            </a:prstGeom>
            <a:gradFill>
              <a:gsLst>
                <a:gs pos="0">
                  <a:schemeClr val="bg1">
                    <a:alpha val="0"/>
                  </a:schemeClr>
                </a:gs>
                <a:gs pos="85000">
                  <a:schemeClr val="bg1">
                    <a:alpha val="80000"/>
                  </a:schemeClr>
                </a:gs>
              </a:gsLst>
              <a:lin ang="10560000" scaled="1"/>
            </a:gradFill>
            <a:ln>
              <a:gradFill flip="none" rotWithShape="1">
                <a:gsLst>
                  <a:gs pos="5000">
                    <a:schemeClr val="accent1">
                      <a:lumMod val="20000"/>
                      <a:lumOff val="80000"/>
                      <a:alpha val="0"/>
                    </a:schemeClr>
                  </a:gs>
                  <a:gs pos="84000">
                    <a:schemeClr val="accent6">
                      <a:lumMod val="40000"/>
                      <a:lumOff val="60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思源黑体 CN Normal" panose="020B0400000000000000" pitchFamily="34" charset="-122"/>
                <a:ea typeface="思源黑体 CN Normal" panose="020B0400000000000000" pitchFamily="34" charset="-122"/>
                <a:sym typeface="+mn-ea"/>
              </a:endParaRPr>
            </a:p>
          </p:txBody>
        </p:sp>
        <p:sp>
          <p:nvSpPr>
            <p:cNvPr id="13" name="文本框 12"/>
            <p:cNvSpPr txBox="1"/>
            <p:nvPr/>
          </p:nvSpPr>
          <p:spPr>
            <a:xfrm>
              <a:off x="6675" y="3585"/>
              <a:ext cx="11070" cy="2414"/>
            </a:xfrm>
            <a:prstGeom prst="rect">
              <a:avLst/>
            </a:prstGeom>
            <a:noFill/>
          </p:spPr>
          <p:txBody>
            <a:bodyPr wrap="square" rtlCol="0">
              <a:spAutoFit/>
            </a:bodyPr>
            <a:lstStyle/>
            <a:p>
              <a:pPr lvl="0" algn="l">
                <a:lnSpc>
                  <a:spcPct val="130000"/>
                </a:lnSpc>
                <a:spcBef>
                  <a:spcPts val="0"/>
                </a:spcBef>
                <a:spcAft>
                  <a:spcPts val="0"/>
                </a:spcAft>
                <a:buClrTx/>
                <a:buSzTx/>
                <a:buFontTx/>
              </a:pP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以创建</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四强</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党支部为目标，引领党员在关键时刻冲得上去、危急关头豁得出来，在接好</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烫手山芋</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中锤炼党性，在啃下</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硬骨头</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中提能励为，在挑起</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重担子</a:t>
              </a:r>
              <a:r>
                <a:rPr lang="en-US" altLang="zh-CN"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a:t>
              </a:r>
              <a:r>
                <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中脱颖而出，让党组织和党员作用进一步彰显，争先创优的工作局面进一步打开。</a:t>
              </a:r>
              <a:endParaRPr lang="zh-CN" altLang="en-US"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pic>
        <p:nvPicPr>
          <p:cNvPr id="14" name="图片 13" descr="1012555"/>
          <p:cNvPicPr>
            <a:picLocks noChangeAspect="1"/>
          </p:cNvPicPr>
          <p:nvPr/>
        </p:nvPicPr>
        <p:blipFill>
          <a:blip r:embed="rId5" cstate="email"/>
          <a:stretch>
            <a:fillRect/>
          </a:stretch>
        </p:blipFill>
        <p:spPr>
          <a:xfrm>
            <a:off x="0" y="1734187"/>
            <a:ext cx="4409440" cy="5123815"/>
          </a:xfrm>
          <a:prstGeom prst="rect">
            <a:avLst/>
          </a:prstGeom>
        </p:spPr>
      </p:pic>
    </p:spTree>
    <p:custDataLst>
      <p:tags r:id="rId6"/>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17.8,&quot;left&quot;:62.25,&quot;top&quot;:182.75,&quot;width&quot;:622.05}"/>
</p:tagLst>
</file>

<file path=ppt/tags/tag101.xml><?xml version="1.0" encoding="utf-8"?>
<p:tagLst xmlns:p="http://schemas.openxmlformats.org/presentationml/2006/main">
  <p:tag name="KSO_WM_DIAGRAM_VIRTUALLY_FRAME" val="{&quot;height&quot;:317.8,&quot;left&quot;:62.25,&quot;top&quot;:182.75,&quot;width&quot;:622.05}"/>
</p:tagLst>
</file>

<file path=ppt/tags/tag102.xml><?xml version="1.0" encoding="utf-8"?>
<p:tagLst xmlns:p="http://schemas.openxmlformats.org/presentationml/2006/main">
  <p:tag name="KSO_WM_DIAGRAM_VIRTUALLY_FRAME" val="{&quot;height&quot;:317.8,&quot;left&quot;:62.25,&quot;top&quot;:182.75,&quot;width&quot;:622.05}"/>
</p:tagLst>
</file>

<file path=ppt/tags/tag103.xml><?xml version="1.0" encoding="utf-8"?>
<p:tagLst xmlns:p="http://schemas.openxmlformats.org/presentationml/2006/main">
  <p:tag name="KSO_WM_DIAGRAM_VIRTUALLY_FRAME" val="{&quot;height&quot;:317.8,&quot;left&quot;:62.25,&quot;top&quot;:182.75,&quot;width&quot;:622.05}"/>
</p:tagLst>
</file>

<file path=ppt/tags/tag104.xml><?xml version="1.0" encoding="utf-8"?>
<p:tagLst xmlns:p="http://schemas.openxmlformats.org/presentationml/2006/main">
  <p:tag name="KSO_WM_DIAGRAM_VIRTUALLY_FRAME" val="{&quot;height&quot;:317.8,&quot;left&quot;:62.25,&quot;top&quot;:182.75,&quot;width&quot;:622.05}"/>
</p:tagLst>
</file>

<file path=ppt/tags/tag105.xml><?xml version="1.0" encoding="utf-8"?>
<p:tagLst xmlns:p="http://schemas.openxmlformats.org/presentationml/2006/main">
  <p:tag name="KSO_WM_DIAGRAM_VIRTUALLY_FRAME" val="{&quot;height&quot;:317.8,&quot;left&quot;:62.25,&quot;top&quot;:182.75,&quot;width&quot;:622.05}"/>
</p:tagLst>
</file>

<file path=ppt/tags/tag106.xml><?xml version="1.0" encoding="utf-8"?>
<p:tagLst xmlns:p="http://schemas.openxmlformats.org/presentationml/2006/main">
  <p:tag name="KSO_WM_DIAGRAM_VIRTUALLY_FRAME" val="{&quot;height&quot;:317.8,&quot;left&quot;:62.25,&quot;top&quot;:182.75,&quot;width&quot;:622.05}"/>
</p:tagLst>
</file>

<file path=ppt/tags/tag107.xml><?xml version="1.0" encoding="utf-8"?>
<p:tagLst xmlns:p="http://schemas.openxmlformats.org/presentationml/2006/main">
  <p:tag name="KSO_WM_DIAGRAM_VIRTUALLY_FRAME" val="{&quot;height&quot;:317.8,&quot;left&quot;:62.25,&quot;top&quot;:182.75,&quot;width&quot;:622.05}"/>
</p:tagLst>
</file>

<file path=ppt/tags/tag108.xml><?xml version="1.0" encoding="utf-8"?>
<p:tagLst xmlns:p="http://schemas.openxmlformats.org/presentationml/2006/main">
  <p:tag name="KSO_WM_DIAGRAM_VIRTUALLY_FRAME" val="{&quot;height&quot;:317.8,&quot;left&quot;:62.25,&quot;top&quot;:182.75,&quot;width&quot;:622.05}"/>
</p:tagLst>
</file>

<file path=ppt/tags/tag109.xml><?xml version="1.0" encoding="utf-8"?>
<p:tagLst xmlns:p="http://schemas.openxmlformats.org/presentationml/2006/main">
  <p:tag name="KSO_WM_DIAGRAM_VIRTUALLY_FRAME" val="{&quot;height&quot;:317.8,&quot;left&quot;:62.25,&quot;top&quot;:182.75,&quot;width&quot;:622.0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17.8,&quot;left&quot;:62.25,&quot;top&quot;:182.75,&quot;width&quot;:622.05}"/>
</p:tagLst>
</file>

<file path=ppt/tags/tag111.xml><?xml version="1.0" encoding="utf-8"?>
<p:tagLst xmlns:p="http://schemas.openxmlformats.org/presentationml/2006/main">
  <p:tag name="KSO_WM_DIAGRAM_VIRTUALLY_FRAME" val="{&quot;height&quot;:317.8,&quot;left&quot;:62.25,&quot;top&quot;:182.75,&quot;width&quot;:622.05}"/>
</p:tagLst>
</file>

<file path=ppt/tags/tag112.xml><?xml version="1.0" encoding="utf-8"?>
<p:tagLst xmlns:p="http://schemas.openxmlformats.org/presentationml/2006/main">
  <p:tag name="KSO_WM_DIAGRAM_VIRTUALLY_FRAME" val="{&quot;height&quot;:317.8,&quot;left&quot;:62.25,&quot;top&quot;:182.75,&quot;width&quot;:622.05}"/>
</p:tagLst>
</file>

<file path=ppt/tags/tag113.xml><?xml version="1.0" encoding="utf-8"?>
<p:tagLst xmlns:p="http://schemas.openxmlformats.org/presentationml/2006/main">
  <p:tag name="KSO_WM_DIAGRAM_VIRTUALLY_FRAME" val="{&quot;height&quot;:317.8,&quot;left&quot;:62.25,&quot;top&quot;:182.75,&quot;width&quot;:622.05}"/>
</p:tagLst>
</file>

<file path=ppt/tags/tag114.xml><?xml version="1.0" encoding="utf-8"?>
<p:tagLst xmlns:p="http://schemas.openxmlformats.org/presentationml/2006/main">
  <p:tag name="KSO_WM_DIAGRAM_VIRTUALLY_FRAME" val="{&quot;height&quot;:317.8,&quot;left&quot;:62.25,&quot;top&quot;:182.75,&quot;width&quot;:622.05}"/>
</p:tagLst>
</file>

<file path=ppt/tags/tag115.xml><?xml version="1.0" encoding="utf-8"?>
<p:tagLst xmlns:p="http://schemas.openxmlformats.org/presentationml/2006/main">
  <p:tag name="KSO_WM_DIAGRAM_VIRTUALLY_FRAME" val="{&quot;height&quot;:317.8,&quot;left&quot;:62.25,&quot;top&quot;:182.75,&quot;width&quot;:622.05}"/>
</p:tagLst>
</file>

<file path=ppt/tags/tag116.xml><?xml version="1.0" encoding="utf-8"?>
<p:tagLst xmlns:p="http://schemas.openxmlformats.org/presentationml/2006/main">
  <p:tag name="KSO_WM_DIAGRAM_VIRTUALLY_FRAME" val="{&quot;height&quot;:317.8,&quot;left&quot;:62.25,&quot;top&quot;:182.75,&quot;width&quot;:622.05}"/>
</p:tagLst>
</file>

<file path=ppt/tags/tag117.xml><?xml version="1.0" encoding="utf-8"?>
<p:tagLst xmlns:p="http://schemas.openxmlformats.org/presentationml/2006/main">
  <p:tag name="KSO_WM_DIAGRAM_VIRTUALLY_FRAME" val="{&quot;height&quot;:317.8,&quot;left&quot;:62.25,&quot;top&quot;:182.75,&quot;width&quot;:622.05}"/>
</p:tagLst>
</file>

<file path=ppt/tags/tag118.xml><?xml version="1.0" encoding="utf-8"?>
<p:tagLst xmlns:p="http://schemas.openxmlformats.org/presentationml/2006/main">
  <p:tag name="KSO_WM_DIAGRAM_VIRTUALLY_FRAME" val="{&quot;height&quot;:211.3,&quot;left&quot;:17.15,&quot;top&quot;:277.85,&quot;width&quot;:921.9}"/>
</p:tagLst>
</file>

<file path=ppt/tags/tag1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84.62,&quot;left&quot;:60.07141732283465,&quot;top&quot;:145.69929133858267,&quot;width&quot;:457.1582677165355}"/>
</p:tagLst>
</file>

<file path=ppt/tags/tag121.xml><?xml version="1.0" encoding="utf-8"?>
<p:tagLst xmlns:p="http://schemas.openxmlformats.org/presentationml/2006/main">
  <p:tag name="KSO_WM_DIAGRAM_VIRTUALLY_FRAME" val="{&quot;height&quot;:284.62,&quot;left&quot;:60.07141732283465,&quot;top&quot;:145.69929133858267,&quot;width&quot;:457.1582677165355}"/>
</p:tagLst>
</file>

<file path=ppt/tags/tag122.xml><?xml version="1.0" encoding="utf-8"?>
<p:tagLst xmlns:p="http://schemas.openxmlformats.org/presentationml/2006/main">
  <p:tag name="KSO_WM_DIAGRAM_VIRTUALLY_FRAME" val="{&quot;height&quot;:284.62,&quot;left&quot;:60.07141732283465,&quot;top&quot;:145.69929133858267,&quot;width&quot;:457.1582677165355}"/>
</p:tagLst>
</file>

<file path=ppt/tags/tag123.xml><?xml version="1.0" encoding="utf-8"?>
<p:tagLst xmlns:p="http://schemas.openxmlformats.org/presentationml/2006/main">
  <p:tag name="KSO_WM_DIAGRAM_VIRTUALLY_FRAME" val="{&quot;height&quot;:284.62,&quot;left&quot;:60.07141732283465,&quot;top&quot;:145.69929133858267,&quot;width&quot;:457.1582677165355}"/>
</p:tagLst>
</file>

<file path=ppt/tags/tag124.xml><?xml version="1.0" encoding="utf-8"?>
<p:tagLst xmlns:p="http://schemas.openxmlformats.org/presentationml/2006/main">
  <p:tag name="KSO_WM_DIAGRAM_VIRTUALLY_FRAME" val="{&quot;height&quot;:284.62,&quot;left&quot;:60.07141732283465,&quot;top&quot;:145.69929133858267,&quot;width&quot;:457.1582677165355}"/>
</p:tagLst>
</file>

<file path=ppt/tags/tag125.xml><?xml version="1.0" encoding="utf-8"?>
<p:tagLst xmlns:p="http://schemas.openxmlformats.org/presentationml/2006/main">
  <p:tag name="KSO_WM_DIAGRAM_VIRTUALLY_FRAME" val="{&quot;height&quot;:284.62,&quot;left&quot;:60.07141732283465,&quot;top&quot;:145.69929133858267,&quot;width&quot;:457.1582677165355}"/>
</p:tagLst>
</file>

<file path=ppt/tags/tag126.xml><?xml version="1.0" encoding="utf-8"?>
<p:tagLst xmlns:p="http://schemas.openxmlformats.org/presentationml/2006/main">
  <p:tag name="KSO_WM_DIAGRAM_VIRTUALLY_FRAME" val="{&quot;height&quot;:284.62,&quot;left&quot;:60.07141732283465,&quot;top&quot;:145.69929133858267,&quot;width&quot;:457.1582677165355}"/>
</p:tagLst>
</file>

<file path=ppt/tags/tag127.xml><?xml version="1.0" encoding="utf-8"?>
<p:tagLst xmlns:p="http://schemas.openxmlformats.org/presentationml/2006/main">
  <p:tag name="KSO_WM_DIAGRAM_VIRTUALLY_FRAME" val="{&quot;height&quot;:284.62,&quot;left&quot;:60.07141732283465,&quot;top&quot;:145.69929133858267,&quot;width&quot;:457.1582677165355}"/>
</p:tagLst>
</file>

<file path=ppt/tags/tag128.xml><?xml version="1.0" encoding="utf-8"?>
<p:tagLst xmlns:p="http://schemas.openxmlformats.org/presentationml/2006/main">
  <p:tag name="KSO_WM_DIAGRAM_VIRTUALLY_FRAME" val="{&quot;height&quot;:284.62,&quot;left&quot;:60.07141732283465,&quot;top&quot;:145.69929133858267,&quot;width&quot;:457.1582677165355}"/>
</p:tagLst>
</file>

<file path=ppt/tags/tag1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84.38149606299214,&quot;left&quot;:0,&quot;top&quot;:111.24220472440945,&quot;width&quot;:934}"/>
</p:tagLst>
</file>

<file path=ppt/tags/tag131.xml><?xml version="1.0" encoding="utf-8"?>
<p:tagLst xmlns:p="http://schemas.openxmlformats.org/presentationml/2006/main">
  <p:tag name="KSO_WM_DIAGRAM_VIRTUALLY_FRAME" val="{&quot;height&quot;:351.53984251968507,&quot;left&quot;:481.15236220472445,&quot;top&quot;:146.8,&quot;width&quot;:422.84763779527555}"/>
</p:tagLst>
</file>

<file path=ppt/tags/tag132.xml><?xml version="1.0" encoding="utf-8"?>
<p:tagLst xmlns:p="http://schemas.openxmlformats.org/presentationml/2006/main">
  <p:tag name="KSO_WM_DIAGRAM_VIRTUALLY_FRAME" val="{&quot;height&quot;:351.53984251968507,&quot;left&quot;:481.15236220472445,&quot;top&quot;:146.8,&quot;width&quot;:422.84763779527555}"/>
</p:tagLst>
</file>

<file path=ppt/tags/tag133.xml><?xml version="1.0" encoding="utf-8"?>
<p:tagLst xmlns:p="http://schemas.openxmlformats.org/presentationml/2006/main">
  <p:tag name="KSO_WM_DIAGRAM_VIRTUALLY_FRAME" val="{&quot;height&quot;:351.53984251968507,&quot;left&quot;:481.15236220472445,&quot;top&quot;:146.8,&quot;width&quot;:422.84763779527555}"/>
</p:tagLst>
</file>

<file path=ppt/tags/tag134.xml><?xml version="1.0" encoding="utf-8"?>
<p:tagLst xmlns:p="http://schemas.openxmlformats.org/presentationml/2006/main">
  <p:tag name="KSO_WM_DIAGRAM_VIRTUALLY_FRAME" val="{&quot;height&quot;:351.53984251968507,&quot;left&quot;:481.15236220472445,&quot;top&quot;:146.8,&quot;width&quot;:422.84763779527555}"/>
</p:tagLst>
</file>

<file path=ppt/tags/tag135.xml><?xml version="1.0" encoding="utf-8"?>
<p:tagLst xmlns:p="http://schemas.openxmlformats.org/presentationml/2006/main">
  <p:tag name="KSO_WM_DIAGRAM_VIRTUALLY_FRAME" val="{&quot;height&quot;:211.3,&quot;left&quot;:17.15,&quot;top&quot;:277.85,&quot;width&quot;:921.9}"/>
</p:tagLst>
</file>

<file path=ppt/tags/tag1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7.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38.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39.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1.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42.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43.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4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5.xml><?xml version="1.0" encoding="utf-8"?>
<p:tagLst xmlns:p="http://schemas.openxmlformats.org/presentationml/2006/main">
  <p:tag name="KSO_WM_DIAGRAM_VIRTUALLY_FRAME" val="{&quot;height&quot;:384.38149606299214,&quot;left&quot;:0,&quot;top&quot;:111.24220472440945,&quot;width&quot;:934}"/>
</p:tagLst>
</file>

<file path=ppt/tags/tag1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p="http://schemas.openxmlformats.org/presentationml/2006/main">
  <p:tag name="KSO_WM_DIAGRAM_VIRTUALLY_FRAME" val="{&quot;height&quot;:339.05,&quot;left&quot;:76.67070866141732,&quot;top&quot;:175.1,&quot;width&quot;:477.6792913385827}"/>
</p:tagLst>
</file>

<file path=ppt/tags/tag148.xml><?xml version="1.0" encoding="utf-8"?>
<p:tagLst xmlns:p="http://schemas.openxmlformats.org/presentationml/2006/main">
  <p:tag name="KSO_WM_DIAGRAM_VIRTUALLY_FRAME" val="{&quot;height&quot;:339.05,&quot;left&quot;:76.67070866141732,&quot;top&quot;:175.1,&quot;width&quot;:477.6792913385827}"/>
</p:tagLst>
</file>

<file path=ppt/tags/tag149.xml><?xml version="1.0" encoding="utf-8"?>
<p:tagLst xmlns:p="http://schemas.openxmlformats.org/presentationml/2006/main">
  <p:tag name="KSO_WM_DIAGRAM_VIRTUALLY_FRAME" val="{&quot;height&quot;:339.05,&quot;left&quot;:76.67070866141732,&quot;top&quot;:175.1,&quot;width&quot;:477.6792913385827}"/>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39.05,&quot;left&quot;:76.67070866141732,&quot;top&quot;:175.1,&quot;width&quot;:477.6792913385827}"/>
</p:tagLst>
</file>

<file path=ppt/tags/tag151.xml><?xml version="1.0" encoding="utf-8"?>
<p:tagLst xmlns:p="http://schemas.openxmlformats.org/presentationml/2006/main">
  <p:tag name="KSO_WM_DIAGRAM_VIRTUALLY_FRAME" val="{&quot;height&quot;:339.05,&quot;left&quot;:76.67070866141732,&quot;top&quot;:175.1,&quot;width&quot;:477.6792913385827}"/>
</p:tagLst>
</file>

<file path=ppt/tags/tag152.xml><?xml version="1.0" encoding="utf-8"?>
<p:tagLst xmlns:p="http://schemas.openxmlformats.org/presentationml/2006/main">
  <p:tag name="KSO_WM_DIAGRAM_VIRTUALLY_FRAME" val="{&quot;height&quot;:339.05,&quot;left&quot;:76.67070866141732,&quot;top&quot;:175.1,&quot;width&quot;:477.6792913385827}"/>
</p:tagLst>
</file>

<file path=ppt/tags/tag153.xml><?xml version="1.0" encoding="utf-8"?>
<p:tagLst xmlns:p="http://schemas.openxmlformats.org/presentationml/2006/main">
  <p:tag name="KSO_WM_DIAGRAM_VIRTUALLY_FRAME" val="{&quot;height&quot;:339.05,&quot;left&quot;:76.67070866141732,&quot;top&quot;:175.1,&quot;width&quot;:477.6792913385827}"/>
</p:tagLst>
</file>

<file path=ppt/tags/tag154.xml><?xml version="1.0" encoding="utf-8"?>
<p:tagLst xmlns:p="http://schemas.openxmlformats.org/presentationml/2006/main">
  <p:tag name="KSO_WM_DIAGRAM_VIRTUALLY_FRAME" val="{&quot;height&quot;:339.05,&quot;left&quot;:76.67070866141732,&quot;top&quot;:175.1,&quot;width&quot;:477.6792913385827}"/>
</p:tagLst>
</file>

<file path=ppt/tags/tag155.xml><?xml version="1.0" encoding="utf-8"?>
<p:tagLst xmlns:p="http://schemas.openxmlformats.org/presentationml/2006/main">
  <p:tag name="KSO_WM_DIAGRAM_VIRTUALLY_FRAME" val="{&quot;height&quot;:339.05,&quot;left&quot;:76.67070866141732,&quot;top&quot;:175.1,&quot;width&quot;:477.6792913385827}"/>
</p:tagLst>
</file>

<file path=ppt/tags/tag156.xml><?xml version="1.0" encoding="utf-8"?>
<p:tagLst xmlns:p="http://schemas.openxmlformats.org/presentationml/2006/main">
  <p:tag name="KSO_WM_DIAGRAM_VIRTUALLY_FRAME" val="{&quot;height&quot;:339.05,&quot;left&quot;:76.67070866141732,&quot;top&quot;:175.1,&quot;width&quot;:477.6792913385827}"/>
</p:tagLst>
</file>

<file path=ppt/tags/tag157.xml><?xml version="1.0" encoding="utf-8"?>
<p:tagLst xmlns:p="http://schemas.openxmlformats.org/presentationml/2006/main">
  <p:tag name="KSO_WM_DIAGRAM_VIRTUALLY_FRAME" val="{&quot;height&quot;:339.05,&quot;left&quot;:76.67070866141732,&quot;top&quot;:175.1,&quot;width&quot;:477.6792913385827}"/>
</p:tagLst>
</file>

<file path=ppt/tags/tag158.xml><?xml version="1.0" encoding="utf-8"?>
<p:tagLst xmlns:p="http://schemas.openxmlformats.org/presentationml/2006/main">
  <p:tag name="KSO_WM_DIAGRAM_VIRTUALLY_FRAME" val="{&quot;height&quot;:339.05,&quot;left&quot;:76.67070866141732,&quot;top&quot;:175.1,&quot;width&quot;:477.6792913385827}"/>
</p:tagLst>
</file>

<file path=ppt/tags/tag159.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16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2.xml><?xml version="1.0" encoding="utf-8"?>
<p:tagLst xmlns:p="http://schemas.openxmlformats.org/presentationml/2006/main">
  <p:tag name="KSO_WM_DIAGRAM_VIRTUALLY_FRAME" val="{&quot;height&quot;:384.38149606299214,&quot;left&quot;:0,&quot;top&quot;:111.24220472440945,&quot;width&quot;:934}"/>
</p:tagLst>
</file>

<file path=ppt/tags/tag163.xml><?xml version="1.0" encoding="utf-8"?>
<p:tagLst xmlns:p="http://schemas.openxmlformats.org/presentationml/2006/main">
  <p:tag name="KSO_WM_DIAGRAM_VIRTUALLY_FRAME" val="{&quot;height&quot;:384.38149606299214,&quot;left&quot;:0,&quot;top&quot;:111.24220472440945,&quot;width&quot;:934}"/>
</p:tagLst>
</file>

<file path=ppt/tags/tag164.xml><?xml version="1.0" encoding="utf-8"?>
<p:tagLst xmlns:p="http://schemas.openxmlformats.org/presentationml/2006/main">
  <p:tag name="KSO_WM_DIAGRAM_VIRTUALLY_FRAME" val="{&quot;height&quot;:384.38149606299214,&quot;left&quot;:0,&quot;top&quot;:111.24220472440945,&quot;width&quot;:934}"/>
</p:tagLst>
</file>

<file path=ppt/tags/tag165.xml><?xml version="1.0" encoding="utf-8"?>
<p:tagLst xmlns:p="http://schemas.openxmlformats.org/presentationml/2006/main">
  <p:tag name="KSO_WM_DIAGRAM_VIRTUALLY_FRAME" val="{&quot;height&quot;:384.38149606299214,&quot;left&quot;:0,&quot;top&quot;:111.24220472440945,&quot;width&quot;:934}"/>
</p:tagLst>
</file>

<file path=ppt/tags/tag166.xml><?xml version="1.0" encoding="utf-8"?>
<p:tagLst xmlns:p="http://schemas.openxmlformats.org/presentationml/2006/main">
  <p:tag name="KSO_WM_DIAGRAM_VIRTUALLY_FRAME" val="{&quot;height&quot;:384.38149606299214,&quot;left&quot;:0,&quot;top&quot;:111.24220472440945,&quot;width&quot;:934}"/>
</p:tagLst>
</file>

<file path=ppt/tags/tag167.xml><?xml version="1.0" encoding="utf-8"?>
<p:tagLst xmlns:p="http://schemas.openxmlformats.org/presentationml/2006/main">
  <p:tag name="KSO_WM_DIAGRAM_VIRTUALLY_FRAME" val="{&quot;height&quot;:384.38149606299214,&quot;left&quot;:0,&quot;top&quot;:111.24220472440945,&quot;width&quot;:934}"/>
</p:tagLst>
</file>

<file path=ppt/tags/tag168.xml><?xml version="1.0" encoding="utf-8"?>
<p:tagLst xmlns:p="http://schemas.openxmlformats.org/presentationml/2006/main">
  <p:tag name="KSO_WM_DIAGRAM_VIRTUALLY_FRAME" val="{&quot;height&quot;:384.38149606299214,&quot;left&quot;:0,&quot;top&quot;:111.24220472440945,&quot;width&quot;:934}"/>
</p:tagLst>
</file>

<file path=ppt/tags/tag169.xml><?xml version="1.0" encoding="utf-8"?>
<p:tagLst xmlns:p="http://schemas.openxmlformats.org/presentationml/2006/main">
  <p:tag name="KSO_WM_DIAGRAM_VIRTUALLY_FRAME" val="{&quot;height&quot;:384.38149606299214,&quot;left&quot;:0,&quot;top&quot;:111.24220472440945,&quot;width&quot;:93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384.38149606299214,&quot;left&quot;:0,&quot;top&quot;:111.24220472440945,&quot;width&quot;:934}"/>
</p:tagLst>
</file>

<file path=ppt/tags/tag171.xml><?xml version="1.0" encoding="utf-8"?>
<p:tagLst xmlns:p="http://schemas.openxmlformats.org/presentationml/2006/main">
  <p:tag name="KSO_WM_DIAGRAM_VIRTUALLY_FRAME" val="{&quot;height&quot;:384.38149606299214,&quot;left&quot;:0,&quot;top&quot;:111.24220472440945,&quot;width&quot;:934}"/>
</p:tagLst>
</file>

<file path=ppt/tags/tag172.xml><?xml version="1.0" encoding="utf-8"?>
<p:tagLst xmlns:p="http://schemas.openxmlformats.org/presentationml/2006/main">
  <p:tag name="KSO_WM_DIAGRAM_VIRTUALLY_FRAME" val="{&quot;height&quot;:384.38149606299214,&quot;left&quot;:0,&quot;top&quot;:111.24220472440945,&quot;width&quot;:934}"/>
</p:tagLst>
</file>

<file path=ppt/tags/tag173.xml><?xml version="1.0" encoding="utf-8"?>
<p:tagLst xmlns:p="http://schemas.openxmlformats.org/presentationml/2006/main">
  <p:tag name="KSO_WM_DIAGRAM_VIRTUALLY_FRAME" val="{&quot;height&quot;:384.38149606299214,&quot;left&quot;:0,&quot;top&quot;:111.24220472440945,&quot;width&quot;:934}"/>
</p:tagLst>
</file>

<file path=ppt/tags/tag174.xml><?xml version="1.0" encoding="utf-8"?>
<p:tagLst xmlns:p="http://schemas.openxmlformats.org/presentationml/2006/main">
  <p:tag name="KSO_WM_DIAGRAM_VIRTUALLY_FRAME" val="{&quot;height&quot;:384.38149606299214,&quot;left&quot;:0,&quot;top&quot;:111.24220472440945,&quot;width&quot;:934}"/>
</p:tagLst>
</file>

<file path=ppt/tags/tag175.xml><?xml version="1.0" encoding="utf-8"?>
<p:tagLst xmlns:p="http://schemas.openxmlformats.org/presentationml/2006/main">
  <p:tag name="KSO_WM_DIAGRAM_VIRTUALLY_FRAME" val="{&quot;height&quot;:384.38149606299214,&quot;left&quot;:0,&quot;top&quot;:111.24220472440945,&quot;width&quot;:934}"/>
</p:tagLst>
</file>

<file path=ppt/tags/tag176.xml><?xml version="1.0" encoding="utf-8"?>
<p:tagLst xmlns:p="http://schemas.openxmlformats.org/presentationml/2006/main">
  <p:tag name="KSO_WM_DIAGRAM_VIRTUALLY_FRAME" val="{&quot;height&quot;:384.38149606299214,&quot;left&quot;:0,&quot;top&quot;:111.24220472440945,&quot;width&quot;:934}"/>
</p:tagLst>
</file>

<file path=ppt/tags/tag177.xml><?xml version="1.0" encoding="utf-8"?>
<p:tagLst xmlns:p="http://schemas.openxmlformats.org/presentationml/2006/main">
  <p:tag name="KSO_WM_DIAGRAM_VIRTUALLY_FRAME" val="{&quot;height&quot;:384.38149606299214,&quot;left&quot;:0,&quot;top&quot;:111.24220472440945,&quot;width&quot;:934}"/>
</p:tagLst>
</file>

<file path=ppt/tags/tag178.xml><?xml version="1.0" encoding="utf-8"?>
<p:tagLst xmlns:p="http://schemas.openxmlformats.org/presentationml/2006/main">
  <p:tag name="KSO_WM_DIAGRAM_VIRTUALLY_FRAME" val="{&quot;height&quot;:384.38149606299214,&quot;left&quot;:0,&quot;top&quot;:111.24220472440945,&quot;width&quot;:934}"/>
</p:tagLst>
</file>

<file path=ppt/tags/tag179.xml><?xml version="1.0" encoding="utf-8"?>
<p:tagLst xmlns:p="http://schemas.openxmlformats.org/presentationml/2006/main">
  <p:tag name="KSO_WM_DIAGRAM_VIRTUALLY_FRAME" val="{&quot;height&quot;:384.38149606299214,&quot;left&quot;:0,&quot;top&quot;:111.24220472440945,&quot;width&quot;:93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384.38149606299214,&quot;left&quot;:0,&quot;top&quot;:111.24220472440945,&quot;width&quot;:934}"/>
</p:tagLst>
</file>

<file path=ppt/tags/tag181.xml><?xml version="1.0" encoding="utf-8"?>
<p:tagLst xmlns:p="http://schemas.openxmlformats.org/presentationml/2006/main">
  <p:tag name="KSO_WM_DIAGRAM_VIRTUALLY_FRAME" val="{&quot;height&quot;:384.38149606299214,&quot;left&quot;:0,&quot;top&quot;:111.24220472440945,&quot;width&quot;:934}"/>
</p:tagLst>
</file>

<file path=ppt/tags/tag1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3.xml><?xml version="1.0" encoding="utf-8"?>
<p:tagLst xmlns:p="http://schemas.openxmlformats.org/presentationml/2006/main">
  <p:tag name="KSO_WM_DIAGRAM_VIRTUALLY_FRAME" val="{&quot;height&quot;:384.38149606299214,&quot;left&quot;:0,&quot;top&quot;:111.24220472440945,&quot;width&quot;:934}"/>
</p:tagLst>
</file>

<file path=ppt/tags/tag1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5.xml><?xml version="1.0" encoding="utf-8"?>
<p:tagLst xmlns:p="http://schemas.openxmlformats.org/presentationml/2006/main">
  <p:tag name="KSO_WM_DIAGRAM_VIRTUALLY_FRAME" val="{&quot;height&quot;:351.2,&quot;left&quot;:90.2,&quot;top&quot;:172.05,&quot;width&quot;:787}"/>
</p:tagLst>
</file>

<file path=ppt/tags/tag186.xml><?xml version="1.0" encoding="utf-8"?>
<p:tagLst xmlns:p="http://schemas.openxmlformats.org/presentationml/2006/main">
  <p:tag name="KSO_WM_DIAGRAM_VIRTUALLY_FRAME" val="{&quot;height&quot;:351.2,&quot;left&quot;:90.2,&quot;top&quot;:172.05,&quot;width&quot;:787}"/>
</p:tagLst>
</file>

<file path=ppt/tags/tag187.xml><?xml version="1.0" encoding="utf-8"?>
<p:tagLst xmlns:p="http://schemas.openxmlformats.org/presentationml/2006/main">
  <p:tag name="KSO_WM_DIAGRAM_VIRTUALLY_FRAME" val="{&quot;height&quot;:351.2,&quot;left&quot;:90.2,&quot;top&quot;:172.05,&quot;width&quot;:787}"/>
</p:tagLst>
</file>

<file path=ppt/tags/tag188.xml><?xml version="1.0" encoding="utf-8"?>
<p:tagLst xmlns:p="http://schemas.openxmlformats.org/presentationml/2006/main">
  <p:tag name="KSO_WM_DIAGRAM_VIRTUALLY_FRAME" val="{&quot;height&quot;:351.2,&quot;left&quot;:90.2,&quot;top&quot;:172.05,&quot;width&quot;:787}"/>
</p:tagLst>
</file>

<file path=ppt/tags/tag189.xml><?xml version="1.0" encoding="utf-8"?>
<p:tagLst xmlns:p="http://schemas.openxmlformats.org/presentationml/2006/main">
  <p:tag name="KSO_WM_DIAGRAM_VIRTUALLY_FRAME" val="{&quot;height&quot;:351.2,&quot;left&quot;:90.2,&quot;top&quot;:172.05,&quot;width&quot;:787}"/>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351.2,&quot;left&quot;:90.2,&quot;top&quot;:172.05,&quot;width&quot;:787}"/>
</p:tagLst>
</file>

<file path=ppt/tags/tag191.xml><?xml version="1.0" encoding="utf-8"?>
<p:tagLst xmlns:p="http://schemas.openxmlformats.org/presentationml/2006/main">
  <p:tag name="KSO_WM_DIAGRAM_VIRTUALLY_FRAME" val="{&quot;height&quot;:351.2,&quot;left&quot;:90.2,&quot;top&quot;:172.05,&quot;width&quot;:787}"/>
</p:tagLst>
</file>

<file path=ppt/tags/tag192.xml><?xml version="1.0" encoding="utf-8"?>
<p:tagLst xmlns:p="http://schemas.openxmlformats.org/presentationml/2006/main">
  <p:tag name="KSO_WM_DIAGRAM_VIRTUALLY_FRAME" val="{&quot;height&quot;:351.2,&quot;left&quot;:90.2,&quot;top&quot;:172.05,&quot;width&quot;:787}"/>
</p:tagLst>
</file>

<file path=ppt/tags/tag193.xml><?xml version="1.0" encoding="utf-8"?>
<p:tagLst xmlns:p="http://schemas.openxmlformats.org/presentationml/2006/main">
  <p:tag name="KSO_WM_DIAGRAM_VIRTUALLY_FRAME" val="{&quot;height&quot;:351.2,&quot;left&quot;:90.2,&quot;top&quot;:172.05,&quot;width&quot;:787}"/>
</p:tagLst>
</file>

<file path=ppt/tags/tag194.xml><?xml version="1.0" encoding="utf-8"?>
<p:tagLst xmlns:p="http://schemas.openxmlformats.org/presentationml/2006/main">
  <p:tag name="KSO_WM_DIAGRAM_VIRTUALLY_FRAME" val="{&quot;height&quot;:351.2,&quot;left&quot;:90.2,&quot;top&quot;:172.05,&quot;width&quot;:787}"/>
</p:tagLst>
</file>

<file path=ppt/tags/tag195.xml><?xml version="1.0" encoding="utf-8"?>
<p:tagLst xmlns:p="http://schemas.openxmlformats.org/presentationml/2006/main">
  <p:tag name="KSO_WM_DIAGRAM_VIRTUALLY_FRAME" val="{&quot;height&quot;:351.2,&quot;left&quot;:90.2,&quot;top&quot;:172.05,&quot;width&quot;:787}"/>
</p:tagLst>
</file>

<file path=ppt/tags/tag196.xml><?xml version="1.0" encoding="utf-8"?>
<p:tagLst xmlns:p="http://schemas.openxmlformats.org/presentationml/2006/main">
  <p:tag name="KSO_WM_DIAGRAM_VIRTUALLY_FRAME" val="{&quot;height&quot;:351.2,&quot;left&quot;:90.2,&quot;top&quot;:172.05,&quot;width&quot;:787}"/>
</p:tagLst>
</file>

<file path=ppt/tags/tag197.xml><?xml version="1.0" encoding="utf-8"?>
<p:tagLst xmlns:p="http://schemas.openxmlformats.org/presentationml/2006/main">
  <p:tag name="KSO_WM_DIAGRAM_VIRTUALLY_FRAME" val="{&quot;height&quot;:351.2,&quot;left&quot;:90.2,&quot;top&quot;:172.05,&quot;width&quot;:787}"/>
</p:tagLst>
</file>

<file path=ppt/tags/tag198.xml><?xml version="1.0" encoding="utf-8"?>
<p:tagLst xmlns:p="http://schemas.openxmlformats.org/presentationml/2006/main">
  <p:tag name="KSO_WM_DIAGRAM_VIRTUALLY_FRAME" val="{&quot;height&quot;:351.2,&quot;left&quot;:90.2,&quot;top&quot;:172.05,&quot;width&quot;:787}"/>
</p:tagLst>
</file>

<file path=ppt/tags/tag199.xml><?xml version="1.0" encoding="utf-8"?>
<p:tagLst xmlns:p="http://schemas.openxmlformats.org/presentationml/2006/main">
  <p:tag name="KSO_WM_DIAGRAM_VIRTUALLY_FRAME" val="{&quot;height&quot;:351.2,&quot;left&quot;:90.2,&quot;top&quot;:172.05,&quot;width&quot;:78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351.2,&quot;left&quot;:90.2,&quot;top&quot;:172.05,&quot;width&quot;:787}"/>
</p:tagLst>
</file>

<file path=ppt/tags/tag201.xml><?xml version="1.0" encoding="utf-8"?>
<p:tagLst xmlns:p="http://schemas.openxmlformats.org/presentationml/2006/main">
  <p:tag name="KSO_WM_DIAGRAM_VIRTUALLY_FRAME" val="{&quot;height&quot;:351.2,&quot;left&quot;:90.2,&quot;top&quot;:172.05,&quot;width&quot;:787}"/>
</p:tagLst>
</file>

<file path=ppt/tags/tag202.xml><?xml version="1.0" encoding="utf-8"?>
<p:tagLst xmlns:p="http://schemas.openxmlformats.org/presentationml/2006/main">
  <p:tag name="KSO_WM_DIAGRAM_VIRTUALLY_FRAME" val="{&quot;height&quot;:351.2,&quot;left&quot;:90.2,&quot;top&quot;:172.05,&quot;width&quot;:787}"/>
</p:tagLst>
</file>

<file path=ppt/tags/tag203.xml><?xml version="1.0" encoding="utf-8"?>
<p:tagLst xmlns:p="http://schemas.openxmlformats.org/presentationml/2006/main">
  <p:tag name="KSO_WM_DIAGRAM_VIRTUALLY_FRAME" val="{&quot;height&quot;:351.2,&quot;left&quot;:90.2,&quot;top&quot;:172.05,&quot;width&quot;:787}"/>
</p:tagLst>
</file>

<file path=ppt/tags/tag204.xml><?xml version="1.0" encoding="utf-8"?>
<p:tagLst xmlns:p="http://schemas.openxmlformats.org/presentationml/2006/main">
  <p:tag name="KSO_WM_DIAGRAM_VIRTUALLY_FRAME" val="{&quot;height&quot;:351.2,&quot;left&quot;:90.2,&quot;top&quot;:172.05,&quot;width&quot;:787}"/>
</p:tagLst>
</file>

<file path=ppt/tags/tag20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6.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207.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208.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209.xml><?xml version="1.0" encoding="utf-8"?>
<p:tagLst xmlns:p="http://schemas.openxmlformats.org/presentationml/2006/main">
  <p:tag name="KSO_WM_DIAGRAM_VIRTUALLY_FRAME" val="{&quot;height&quot;:81.5100787401575,&quot;left&quot;:58.43818897637796,&quot;top&quot;:411.74803149606294,&quot;width&quot;:886.463464566929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5.xml><?xml version="1.0" encoding="utf-8"?>
<p:tagLst xmlns:p="http://schemas.openxmlformats.org/presentationml/2006/main">
  <p:tag name="KSO_WM_DIAGRAM_VIRTUALLY_FRAME" val="{&quot;height&quot;:384.38149606299214,&quot;left&quot;:0,&quot;top&quot;:111.24220472440945,&quot;width&quot;:934}"/>
</p:tagLst>
</file>

<file path=ppt/tags/tag21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7.xml><?xml version="1.0" encoding="utf-8"?>
<p:tagLst xmlns:p="http://schemas.openxmlformats.org/presentationml/2006/main">
  <p:tag name="KSO_WM_DIAGRAM_VIRTUALLY_FRAME" val="{&quot;height&quot;:384.38149606299214,&quot;left&quot;:0,&quot;top&quot;:111.24220472440945,&quot;width&quot;:934}"/>
</p:tagLst>
</file>

<file path=ppt/tags/tag218.xml><?xml version="1.0" encoding="utf-8"?>
<p:tagLst xmlns:p="http://schemas.openxmlformats.org/presentationml/2006/main">
  <p:tag name="KSO_WM_DIAGRAM_VIRTUALLY_FRAME" val="{&quot;height&quot;:219.1,&quot;left&quot;:73.45,&quot;top&quot;:211.5,&quot;width&quot;:826.25}"/>
</p:tagLst>
</file>

<file path=ppt/tags/tag219.xml><?xml version="1.0" encoding="utf-8"?>
<p:tagLst xmlns:p="http://schemas.openxmlformats.org/presentationml/2006/main">
  <p:tag name="KSO_WM_DIAGRAM_VIRTUALLY_FRAME" val="{&quot;height&quot;:219.1,&quot;left&quot;:73.45,&quot;top&quot;:211.5,&quot;width&quot;:826.2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IRTUALLY_FRAME" val="{&quot;height&quot;:219.1,&quot;left&quot;:73.45,&quot;top&quot;:211.5,&quot;width&quot;:826.25}"/>
</p:tagLst>
</file>

<file path=ppt/tags/tag221.xml><?xml version="1.0" encoding="utf-8"?>
<p:tagLst xmlns:p="http://schemas.openxmlformats.org/presentationml/2006/main">
  <p:tag name="KSO_WM_DIAGRAM_VIRTUALLY_FRAME" val="{&quot;height&quot;:219.1,&quot;left&quot;:73.45,&quot;top&quot;:211.5,&quot;width&quot;:826.25}"/>
</p:tagLst>
</file>

<file path=ppt/tags/tag222.xml><?xml version="1.0" encoding="utf-8"?>
<p:tagLst xmlns:p="http://schemas.openxmlformats.org/presentationml/2006/main">
  <p:tag name="KSO_WM_DIAGRAM_VIRTUALLY_FRAME" val="{&quot;height&quot;:219.1,&quot;left&quot;:73.45,&quot;top&quot;:211.5,&quot;width&quot;:826.25}"/>
</p:tagLst>
</file>

<file path=ppt/tags/tag223.xml><?xml version="1.0" encoding="utf-8"?>
<p:tagLst xmlns:p="http://schemas.openxmlformats.org/presentationml/2006/main">
  <p:tag name="KSO_WM_DIAGRAM_VIRTUALLY_FRAME" val="{&quot;height&quot;:219.1,&quot;left&quot;:73.45,&quot;top&quot;:211.5,&quot;width&quot;:826.25}"/>
</p:tagLst>
</file>

<file path=ppt/tags/tag224.xml><?xml version="1.0" encoding="utf-8"?>
<p:tagLst xmlns:p="http://schemas.openxmlformats.org/presentationml/2006/main">
  <p:tag name="KSO_WM_DIAGRAM_VIRTUALLY_FRAME" val="{&quot;height&quot;:219.1,&quot;left&quot;:73.45,&quot;top&quot;:211.5,&quot;width&quot;:826.25}"/>
</p:tagLst>
</file>

<file path=ppt/tags/tag225.xml><?xml version="1.0" encoding="utf-8"?>
<p:tagLst xmlns:p="http://schemas.openxmlformats.org/presentationml/2006/main">
  <p:tag name="KSO_WM_DIAGRAM_VIRTUALLY_FRAME" val="{&quot;height&quot;:219.1,&quot;left&quot;:73.45,&quot;top&quot;:211.5,&quot;width&quot;:826.25}"/>
</p:tagLst>
</file>

<file path=ppt/tags/tag226.xml><?xml version="1.0" encoding="utf-8"?>
<p:tagLst xmlns:p="http://schemas.openxmlformats.org/presentationml/2006/main">
  <p:tag name="KSO_WM_DIAGRAM_VIRTUALLY_FRAME" val="{&quot;height&quot;:219.1,&quot;left&quot;:73.45,&quot;top&quot;:211.5,&quot;width&quot;:826.25}"/>
</p:tagLst>
</file>

<file path=ppt/tags/tag227.xml><?xml version="1.0" encoding="utf-8"?>
<p:tagLst xmlns:p="http://schemas.openxmlformats.org/presentationml/2006/main">
  <p:tag name="KSO_WM_DIAGRAM_VIRTUALLY_FRAME" val="{&quot;height&quot;:219.1,&quot;left&quot;:73.45,&quot;top&quot;:211.5,&quot;width&quot;:826.25}"/>
</p:tagLst>
</file>

<file path=ppt/tags/tag228.xml><?xml version="1.0" encoding="utf-8"?>
<p:tagLst xmlns:p="http://schemas.openxmlformats.org/presentationml/2006/main">
  <p:tag name="KSO_WM_DIAGRAM_VIRTUALLY_FRAME" val="{&quot;height&quot;:219.1,&quot;left&quot;:73.45,&quot;top&quot;:211.5,&quot;width&quot;:826.25}"/>
</p:tagLst>
</file>

<file path=ppt/tags/tag229.xml><?xml version="1.0" encoding="utf-8"?>
<p:tagLst xmlns:p="http://schemas.openxmlformats.org/presentationml/2006/main">
  <p:tag name="KSO_WM_DIAGRAM_VIRTUALLY_FRAME" val="{&quot;height&quot;:219.1,&quot;left&quot;:73.45,&quot;top&quot;:211.5,&quot;width&quot;:826.2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IRTUALLY_FRAME" val="{&quot;height&quot;:219.1,&quot;left&quot;:73.45,&quot;top&quot;:211.5,&quot;width&quot;:826.25}"/>
</p:tagLst>
</file>

<file path=ppt/tags/tag231.xml><?xml version="1.0" encoding="utf-8"?>
<p:tagLst xmlns:p="http://schemas.openxmlformats.org/presentationml/2006/main">
  <p:tag name="KSO_WM_DIAGRAM_VIRTUALLY_FRAME" val="{&quot;height&quot;:219.1,&quot;left&quot;:73.45,&quot;top&quot;:211.5,&quot;width&quot;:826.25}"/>
</p:tagLst>
</file>

<file path=ppt/tags/tag232.xml><?xml version="1.0" encoding="utf-8"?>
<p:tagLst xmlns:p="http://schemas.openxmlformats.org/presentationml/2006/main">
  <p:tag name="KSO_WM_DIAGRAM_VIRTUALLY_FRAME" val="{&quot;height&quot;:219.1,&quot;left&quot;:73.45,&quot;top&quot;:211.5,&quot;width&quot;:826.25}"/>
</p:tagLst>
</file>

<file path=ppt/tags/tag23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4.xml><?xml version="1.0" encoding="utf-8"?>
<p:tagLst xmlns:p="http://schemas.openxmlformats.org/presentationml/2006/main">
  <p:tag name="KSO_WM_DIAGRAM_VIRTUALLY_FRAME" val="{&quot;height&quot;:384.38149606299214,&quot;left&quot;:0,&quot;top&quot;:111.24220472440945,&quot;width&quot;:934}"/>
</p:tagLst>
</file>

<file path=ppt/tags/tag235.xml><?xml version="1.0" encoding="utf-8"?>
<p:tagLst xmlns:p="http://schemas.openxmlformats.org/presentationml/2006/main">
  <p:tag name="KSO_WM_DIAGRAM_VIRTUALLY_FRAME" val="{&quot;height&quot;:219.1,&quot;left&quot;:73.45,&quot;top&quot;:195,&quot;width&quot;:544.4}"/>
</p:tagLst>
</file>

<file path=ppt/tags/tag236.xml><?xml version="1.0" encoding="utf-8"?>
<p:tagLst xmlns:p="http://schemas.openxmlformats.org/presentationml/2006/main">
  <p:tag name="KSO_WM_DIAGRAM_VIRTUALLY_FRAME" val="{&quot;height&quot;:219.1,&quot;left&quot;:73.45,&quot;top&quot;:195,&quot;width&quot;:544.4}"/>
</p:tagLst>
</file>

<file path=ppt/tags/tag237.xml><?xml version="1.0" encoding="utf-8"?>
<p:tagLst xmlns:p="http://schemas.openxmlformats.org/presentationml/2006/main">
  <p:tag name="KSO_WM_DIAGRAM_VIRTUALLY_FRAME" val="{&quot;height&quot;:219.1,&quot;left&quot;:73.45,&quot;top&quot;:195,&quot;width&quot;:544.4}"/>
</p:tagLst>
</file>

<file path=ppt/tags/tag238.xml><?xml version="1.0" encoding="utf-8"?>
<p:tagLst xmlns:p="http://schemas.openxmlformats.org/presentationml/2006/main">
  <p:tag name="KSO_WM_DIAGRAM_VIRTUALLY_FRAME" val="{&quot;height&quot;:219.1,&quot;left&quot;:73.45,&quot;top&quot;:195,&quot;width&quot;:544.4}"/>
</p:tagLst>
</file>

<file path=ppt/tags/tag239.xml><?xml version="1.0" encoding="utf-8"?>
<p:tagLst xmlns:p="http://schemas.openxmlformats.org/presentationml/2006/main">
  <p:tag name="KSO_WM_DIAGRAM_VIRTUALLY_FRAME" val="{&quot;height&quot;:219.1,&quot;left&quot;:73.45,&quot;top&quot;:195,&quot;width&quot;:544.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IRTUALLY_FRAME" val="{&quot;height&quot;:219.1,&quot;left&quot;:73.45,&quot;top&quot;:195,&quot;width&quot;:544.4}"/>
</p:tagLst>
</file>

<file path=ppt/tags/tag241.xml><?xml version="1.0" encoding="utf-8"?>
<p:tagLst xmlns:p="http://schemas.openxmlformats.org/presentationml/2006/main">
  <p:tag name="KSO_WM_DIAGRAM_VIRTUALLY_FRAME" val="{&quot;height&quot;:219.1,&quot;left&quot;:73.45,&quot;top&quot;:195,&quot;width&quot;:544.4}"/>
</p:tagLst>
</file>

<file path=ppt/tags/tag242.xml><?xml version="1.0" encoding="utf-8"?>
<p:tagLst xmlns:p="http://schemas.openxmlformats.org/presentationml/2006/main">
  <p:tag name="KSO_WM_DIAGRAM_VIRTUALLY_FRAME" val="{&quot;height&quot;:219.1,&quot;left&quot;:73.45,&quot;top&quot;:195,&quot;width&quot;:544.4}"/>
</p:tagLst>
</file>

<file path=ppt/tags/tag243.xml><?xml version="1.0" encoding="utf-8"?>
<p:tagLst xmlns:p="http://schemas.openxmlformats.org/presentationml/2006/main">
  <p:tag name="KSO_WM_DIAGRAM_VIRTUALLY_FRAME" val="{&quot;height&quot;:219.1,&quot;left&quot;:73.45,&quot;top&quot;:195,&quot;width&quot;:544.4}"/>
</p:tagLst>
</file>

<file path=ppt/tags/tag244.xml><?xml version="1.0" encoding="utf-8"?>
<p:tagLst xmlns:p="http://schemas.openxmlformats.org/presentationml/2006/main">
  <p:tag name="KSO_WM_DIAGRAM_VIRTUALLY_FRAME" val="{&quot;height&quot;:219.1,&quot;left&quot;:73.45,&quot;top&quot;:195,&quot;width&quot;:544.4}"/>
</p:tagLst>
</file>

<file path=ppt/tags/tag245.xml><?xml version="1.0" encoding="utf-8"?>
<p:tagLst xmlns:p="http://schemas.openxmlformats.org/presentationml/2006/main">
  <p:tag name="KSO_WM_DIAGRAM_VIRTUALLY_FRAME" val="{&quot;height&quot;:219.1,&quot;left&quot;:73.45,&quot;top&quot;:195,&quot;width&quot;:544.4}"/>
</p:tagLst>
</file>

<file path=ppt/tags/tag246.xml><?xml version="1.0" encoding="utf-8"?>
<p:tagLst xmlns:p="http://schemas.openxmlformats.org/presentationml/2006/main">
  <p:tag name="KSO_WM_DIAGRAM_VIRTUALLY_FRAME" val="{&quot;height&quot;:219.1,&quot;left&quot;:73.45,&quot;top&quot;:195,&quot;width&quot;:544.4}"/>
</p:tagLst>
</file>

<file path=ppt/tags/tag2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8.xml><?xml version="1.0" encoding="utf-8"?>
<p:tagLst xmlns:p="http://schemas.openxmlformats.org/presentationml/2006/main">
  <p:tag name="KSO_WM_DIAGRAM_VIRTUALLY_FRAME" val="{&quot;height&quot;:384.38149606299214,&quot;left&quot;:0,&quot;top&quot;:111.24220472440945,&quot;width&quot;:934}"/>
</p:tagLst>
</file>

<file path=ppt/tags/tag2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IRTUALLY_FRAME" val="{&quot;height&quot;:384.38149606299214,&quot;left&quot;:0,&quot;top&quot;:111.24220472440945,&quot;width&quot;:934}"/>
</p:tagLst>
</file>

<file path=ppt/tags/tag251.xml><?xml version="1.0" encoding="utf-8"?>
<p:tagLst xmlns:p="http://schemas.openxmlformats.org/presentationml/2006/main">
  <p:tag name="KSO_WM_DIAGRAM_VIRTUALLY_FRAME" val="{&quot;height&quot;:255.1,&quot;left&quot;:73.45,&quot;top&quot;:261.2,&quot;width&quot;:826.25}"/>
</p:tagLst>
</file>

<file path=ppt/tags/tag252.xml><?xml version="1.0" encoding="utf-8"?>
<p:tagLst xmlns:p="http://schemas.openxmlformats.org/presentationml/2006/main">
  <p:tag name="KSO_WM_DIAGRAM_VIRTUALLY_FRAME" val="{&quot;height&quot;:255.1,&quot;left&quot;:73.45,&quot;top&quot;:261.2,&quot;width&quot;:826.25}"/>
</p:tagLst>
</file>

<file path=ppt/tags/tag253.xml><?xml version="1.0" encoding="utf-8"?>
<p:tagLst xmlns:p="http://schemas.openxmlformats.org/presentationml/2006/main">
  <p:tag name="KSO_WM_DIAGRAM_VIRTUALLY_FRAME" val="{&quot;height&quot;:255.1,&quot;left&quot;:73.45,&quot;top&quot;:261.2,&quot;width&quot;:826.25}"/>
</p:tagLst>
</file>

<file path=ppt/tags/tag254.xml><?xml version="1.0" encoding="utf-8"?>
<p:tagLst xmlns:p="http://schemas.openxmlformats.org/presentationml/2006/main">
  <p:tag name="KSO_WM_DIAGRAM_VIRTUALLY_FRAME" val="{&quot;height&quot;:255.1,&quot;left&quot;:73.45,&quot;top&quot;:261.2,&quot;width&quot;:826.25}"/>
</p:tagLst>
</file>

<file path=ppt/tags/tag255.xml><?xml version="1.0" encoding="utf-8"?>
<p:tagLst xmlns:p="http://schemas.openxmlformats.org/presentationml/2006/main">
  <p:tag name="KSO_WM_DIAGRAM_VIRTUALLY_FRAME" val="{&quot;height&quot;:255.1,&quot;left&quot;:73.45,&quot;top&quot;:261.2,&quot;width&quot;:826.25}"/>
</p:tagLst>
</file>

<file path=ppt/tags/tag256.xml><?xml version="1.0" encoding="utf-8"?>
<p:tagLst xmlns:p="http://schemas.openxmlformats.org/presentationml/2006/main">
  <p:tag name="KSO_WM_DIAGRAM_VIRTUALLY_FRAME" val="{&quot;height&quot;:255.1,&quot;left&quot;:73.45,&quot;top&quot;:261.2,&quot;width&quot;:826.25}"/>
</p:tagLst>
</file>

<file path=ppt/tags/tag257.xml><?xml version="1.0" encoding="utf-8"?>
<p:tagLst xmlns:p="http://schemas.openxmlformats.org/presentationml/2006/main">
  <p:tag name="KSO_WM_DIAGRAM_VIRTUALLY_FRAME" val="{&quot;height&quot;:255.1,&quot;left&quot;:73.45,&quot;top&quot;:261.2,&quot;width&quot;:826.25}"/>
</p:tagLst>
</file>

<file path=ppt/tags/tag258.xml><?xml version="1.0" encoding="utf-8"?>
<p:tagLst xmlns:p="http://schemas.openxmlformats.org/presentationml/2006/main">
  <p:tag name="KSO_WM_DIAGRAM_VIRTUALLY_FRAME" val="{&quot;height&quot;:255.1,&quot;left&quot;:73.45,&quot;top&quot;:261.2,&quot;width&quot;:826.25}"/>
</p:tagLst>
</file>

<file path=ppt/tags/tag259.xml><?xml version="1.0" encoding="utf-8"?>
<p:tagLst xmlns:p="http://schemas.openxmlformats.org/presentationml/2006/main">
  <p:tag name="KSO_WM_DIAGRAM_VIRTUALLY_FRAME" val="{&quot;height&quot;:255.1,&quot;left&quot;:73.45,&quot;top&quot;:261.2,&quot;width&quot;:826.2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IRTUALLY_FRAME" val="{&quot;height&quot;:255.1,&quot;left&quot;:73.45,&quot;top&quot;:261.2,&quot;width&quot;:826.25}"/>
</p:tagLst>
</file>

<file path=ppt/tags/tag261.xml><?xml version="1.0" encoding="utf-8"?>
<p:tagLst xmlns:p="http://schemas.openxmlformats.org/presentationml/2006/main">
  <p:tag name="KSO_WM_DIAGRAM_VIRTUALLY_FRAME" val="{&quot;height&quot;:255.1,&quot;left&quot;:73.45,&quot;top&quot;:261.2,&quot;width&quot;:826.25}"/>
</p:tagLst>
</file>

<file path=ppt/tags/tag262.xml><?xml version="1.0" encoding="utf-8"?>
<p:tagLst xmlns:p="http://schemas.openxmlformats.org/presentationml/2006/main">
  <p:tag name="KSO_WM_DIAGRAM_VIRTUALLY_FRAME" val="{&quot;height&quot;:255.1,&quot;left&quot;:73.45,&quot;top&quot;:261.2,&quot;width&quot;:826.25}"/>
</p:tagLst>
</file>

<file path=ppt/tags/tag263.xml><?xml version="1.0" encoding="utf-8"?>
<p:tagLst xmlns:p="http://schemas.openxmlformats.org/presentationml/2006/main">
  <p:tag name="KSO_WM_DIAGRAM_VIRTUALLY_FRAME" val="{&quot;height&quot;:255.1,&quot;left&quot;:73.45,&quot;top&quot;:261.2,&quot;width&quot;:826.25}"/>
</p:tagLst>
</file>

<file path=ppt/tags/tag264.xml><?xml version="1.0" encoding="utf-8"?>
<p:tagLst xmlns:p="http://schemas.openxmlformats.org/presentationml/2006/main">
  <p:tag name="KSO_WM_DIAGRAM_VIRTUALLY_FRAME" val="{&quot;height&quot;:255.1,&quot;left&quot;:73.45,&quot;top&quot;:261.2,&quot;width&quot;:826.25}"/>
</p:tagLst>
</file>

<file path=ppt/tags/tag265.xml><?xml version="1.0" encoding="utf-8"?>
<p:tagLst xmlns:p="http://schemas.openxmlformats.org/presentationml/2006/main">
  <p:tag name="KSO_WM_DIAGRAM_VIRTUALLY_FRAME" val="{&quot;height&quot;:255.1,&quot;left&quot;:73.45,&quot;top&quot;:261.2,&quot;width&quot;:826.25}"/>
</p:tagLst>
</file>

<file path=ppt/tags/tag2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resource_record_key" val="{&quot;13&quot;:[19951196],&quot;65&quot;:[20205081]}"/>
</p:tagLst>
</file>

<file path=ppt/tags/tag69.xml><?xml version="1.0" encoding="utf-8"?>
<p:tagLst xmlns:p="http://schemas.openxmlformats.org/presentationml/2006/main">
  <p:tag name="KSO_WM_DIAGRAM_VIRTUALLY_FRAME" val="{&quot;height&quot;:215.25,&quot;left&quot;:48.4,&quot;top&quot;:140.05,&quot;width&quot;:528.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215.25,&quot;left&quot;:48.4,&quot;top&quot;:140.05,&quot;width&quot;:528.8}"/>
</p:tagLst>
</file>

<file path=ppt/tags/tag71.xml><?xml version="1.0" encoding="utf-8"?>
<p:tagLst xmlns:p="http://schemas.openxmlformats.org/presentationml/2006/main">
  <p:tag name="KSO_WM_DIAGRAM_VIRTUALLY_FRAME" val="{&quot;height&quot;:215.25,&quot;left&quot;:48.4,&quot;top&quot;:140.05,&quot;width&quot;:528.8}"/>
</p:tagLst>
</file>

<file path=ppt/tags/tag72.xml><?xml version="1.0" encoding="utf-8"?>
<p:tagLst xmlns:p="http://schemas.openxmlformats.org/presentationml/2006/main">
  <p:tag name="KSO_WM_DIAGRAM_VIRTUALLY_FRAME" val="{&quot;height&quot;:215.25,&quot;left&quot;:48.4,&quot;top&quot;:140.05,&quot;width&quot;:528.8}"/>
</p:tagLst>
</file>

<file path=ppt/tags/tag73.xml><?xml version="1.0" encoding="utf-8"?>
<p:tagLst xmlns:p="http://schemas.openxmlformats.org/presentationml/2006/main">
  <p:tag name="KSO_WM_DIAGRAM_VIRTUALLY_FRAME" val="{&quot;height&quot;:215.25,&quot;left&quot;:48.4,&quot;top&quot;:140.05,&quot;width&quot;:528.8}"/>
</p:tagLst>
</file>

<file path=ppt/tags/tag74.xml><?xml version="1.0" encoding="utf-8"?>
<p:tagLst xmlns:p="http://schemas.openxmlformats.org/presentationml/2006/main">
  <p:tag name="KSO_WM_DIAGRAM_VIRTUALLY_FRAME" val="{&quot;height&quot;:215.25,&quot;left&quot;:48.4,&quot;top&quot;:140.05,&quot;width&quot;:528.8}"/>
</p:tagLst>
</file>

<file path=ppt/tags/tag75.xml><?xml version="1.0" encoding="utf-8"?>
<p:tagLst xmlns:p="http://schemas.openxmlformats.org/presentationml/2006/main">
  <p:tag name="KSO_WM_DIAGRAM_VIRTUALLY_FRAME" val="{&quot;height&quot;:215.25,&quot;left&quot;:48.4,&quot;top&quot;:140.05,&quot;width&quot;:528.8}"/>
</p:tagLst>
</file>

<file path=ppt/tags/tag76.xml><?xml version="1.0" encoding="utf-8"?>
<p:tagLst xmlns:p="http://schemas.openxmlformats.org/presentationml/2006/main">
  <p:tag name="KSO_WM_DIAGRAM_VIRTUALLY_FRAME" val="{&quot;height&quot;:215.25,&quot;left&quot;:48.4,&quot;top&quot;:140.05,&quot;width&quot;:528.8}"/>
</p:tagLst>
</file>

<file path=ppt/tags/tag77.xml><?xml version="1.0" encoding="utf-8"?>
<p:tagLst xmlns:p="http://schemas.openxmlformats.org/presentationml/2006/main">
  <p:tag name="KSO_WM_DIAGRAM_VIRTUALLY_FRAME" val="{&quot;height&quot;:215.25,&quot;left&quot;:48.4,&quot;top&quot;:140.05,&quot;width&quot;:528.8}"/>
</p:tagLst>
</file>

<file path=ppt/tags/tag78.xml><?xml version="1.0" encoding="utf-8"?>
<p:tagLst xmlns:p="http://schemas.openxmlformats.org/presentationml/2006/main">
  <p:tag name="KSO_WM_DIAGRAM_VIRTUALLY_FRAME" val="{&quot;height&quot;:215.25,&quot;left&quot;:48.4,&quot;top&quot;:140.05,&quot;width&quot;:528.8}"/>
</p:tagLst>
</file>

<file path=ppt/tags/tag79.xml><?xml version="1.0" encoding="utf-8"?>
<p:tagLst xmlns:p="http://schemas.openxmlformats.org/presentationml/2006/main">
  <p:tag name="KSO_WM_DIAGRAM_VIRTUALLY_FRAME" val="{&quot;height&quot;:215.25,&quot;left&quot;:48.4,&quot;top&quot;:140.05,&quot;width&quot;:528.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215.25,&quot;left&quot;:48.4,&quot;top&quot;:140.05,&quot;width&quot;:528.8}"/>
</p:tagLst>
</file>

<file path=ppt/tags/tag81.xml><?xml version="1.0" encoding="utf-8"?>
<p:tagLst xmlns:p="http://schemas.openxmlformats.org/presentationml/2006/main">
  <p:tag name="KSO_WM_DIAGRAM_VIRTUALLY_FRAME" val="{&quot;height&quot;:215.25,&quot;left&quot;:48.4,&quot;top&quot;:140.05,&quot;width&quot;:528.8}"/>
</p:tagLst>
</file>

<file path=ppt/tags/tag82.xml><?xml version="1.0" encoding="utf-8"?>
<p:tagLst xmlns:p="http://schemas.openxmlformats.org/presentationml/2006/main">
  <p:tag name="KSO_WM_DIAGRAM_VIRTUALLY_FRAME" val="{&quot;height&quot;:215.25,&quot;left&quot;:48.4,&quot;top&quot;:140.05,&quot;width&quot;:528.8}"/>
</p:tagLst>
</file>

<file path=ppt/tags/tag83.xml><?xml version="1.0" encoding="utf-8"?>
<p:tagLst xmlns:p="http://schemas.openxmlformats.org/presentationml/2006/main">
  <p:tag name="KSO_WM_DIAGRAM_VIRTUALLY_FRAME" val="{&quot;height&quot;:215.25,&quot;left&quot;:48.4,&quot;top&quot;:140.05,&quot;width&quot;:528.8}"/>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resource_record_key" val="{&quot;13&quot;:[19951196],&quot;65&quot;:[20205081]}"/>
</p:tagLst>
</file>

<file path=ppt/tags/tag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DIAGRAM_VIRTUALLY_FRAME" val="{&quot;height&quot;:384.38149606299214,&quot;left&quot;:0,&quot;top&quot;:111.24220472440945,&quot;width&quot;:934}"/>
</p:tagLst>
</file>

<file path=ppt/tags/tag87.xml><?xml version="1.0" encoding="utf-8"?>
<p:tagLst xmlns:p="http://schemas.openxmlformats.org/presentationml/2006/main">
  <p:tag name="KSO_WM_DIAGRAM_VIRTUALLY_FRAME" val="{&quot;height&quot;:211.3,&quot;left&quot;:17.15,&quot;top&quot;:277.85,&quot;width&quot;:921.9}"/>
</p:tagLst>
</file>

<file path=ppt/tags/tag88.xml><?xml version="1.0" encoding="utf-8"?>
<p:tagLst xmlns:p="http://schemas.openxmlformats.org/presentationml/2006/main">
  <p:tag name="KSO_WM_DIAGRAM_VIRTUALLY_FRAME" val="{&quot;height&quot;:211.3,&quot;left&quot;:17.15,&quot;top&quot;:277.85,&quot;width&quot;:921.9}"/>
</p:tagLst>
</file>

<file path=ppt/tags/tag89.xml><?xml version="1.0" encoding="utf-8"?>
<p:tagLst xmlns:p="http://schemas.openxmlformats.org/presentationml/2006/main">
  <p:tag name="KSO_WM_DIAGRAM_VIRTUALLY_FRAME" val="{&quot;height&quot;:211.3,&quot;left&quot;:17.15,&quot;top&quot;:277.85,&quot;width&quot;:921.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211.3,&quot;left&quot;:17.15,&quot;top&quot;:277.85,&quot;width&quot;:921.9}"/>
</p:tagLst>
</file>

<file path=ppt/tags/tag91.xml><?xml version="1.0" encoding="utf-8"?>
<p:tagLst xmlns:p="http://schemas.openxmlformats.org/presentationml/2006/main">
  <p:tag name="KSO_WM_DIAGRAM_VIRTUALLY_FRAME" val="{&quot;height&quot;:211.3,&quot;left&quot;:17.15,&quot;top&quot;:277.85,&quot;width&quot;:921.9}"/>
</p:tagLst>
</file>

<file path=ppt/tags/tag92.xml><?xml version="1.0" encoding="utf-8"?>
<p:tagLst xmlns:p="http://schemas.openxmlformats.org/presentationml/2006/main">
  <p:tag name="KSO_WM_DIAGRAM_VIRTUALLY_FRAME" val="{&quot;height&quot;:211.3,&quot;left&quot;:17.15,&quot;top&quot;:277.85,&quot;width&quot;:921.9}"/>
</p:tagLst>
</file>

<file path=ppt/tags/tag93.xml><?xml version="1.0" encoding="utf-8"?>
<p:tagLst xmlns:p="http://schemas.openxmlformats.org/presentationml/2006/main">
  <p:tag name="KSO_WM_DIAGRAM_VIRTUALLY_FRAME" val="{&quot;height&quot;:211.3,&quot;left&quot;:17.15,&quot;top&quot;:277.85,&quot;width&quot;:921.9}"/>
</p:tagLst>
</file>

<file path=ppt/tags/tag94.xml><?xml version="1.0" encoding="utf-8"?>
<p:tagLst xmlns:p="http://schemas.openxmlformats.org/presentationml/2006/main">
  <p:tag name="KSO_WM_DIAGRAM_VIRTUALLY_FRAME" val="{&quot;height&quot;:211.3,&quot;left&quot;:17.15,&quot;top&quot;:277.85,&quot;width&quot;:921.9}"/>
</p:tagLst>
</file>

<file path=ppt/tags/tag95.xml><?xml version="1.0" encoding="utf-8"?>
<p:tagLst xmlns:p="http://schemas.openxmlformats.org/presentationml/2006/main">
  <p:tag name="KSO_WM_DIAGRAM_VIRTUALLY_FRAME" val="{&quot;height&quot;:211.3,&quot;left&quot;:17.15,&quot;top&quot;:277.85,&quot;width&quot;:921.9}"/>
</p:tagLst>
</file>

<file path=ppt/tags/tag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DIAGRAM_VIRTUALLY_FRAME" val="{&quot;height&quot;:317.8,&quot;left&quot;:62.25,&quot;top&quot;:182.75,&quot;width&quot;:622.05}"/>
</p:tagLst>
</file>

<file path=ppt/tags/tag98.xml><?xml version="1.0" encoding="utf-8"?>
<p:tagLst xmlns:p="http://schemas.openxmlformats.org/presentationml/2006/main">
  <p:tag name="KSO_WM_DIAGRAM_VIRTUALLY_FRAME" val="{&quot;height&quot;:317.8,&quot;left&quot;:62.25,&quot;top&quot;:182.75,&quot;width&quot;:622.05}"/>
</p:tagLst>
</file>

<file path=ppt/tags/tag99.xml><?xml version="1.0" encoding="utf-8"?>
<p:tagLst xmlns:p="http://schemas.openxmlformats.org/presentationml/2006/main">
  <p:tag name="KSO_WM_DIAGRAM_VIRTUALLY_FRAME" val="{&quot;height&quot;:317.8,&quot;left&quot;:62.25,&quot;top&quot;:182.75,&quot;width&quot;:622.05}"/>
</p:tagLst>
</file>

<file path=ppt/theme/theme1.xml><?xml version="1.0" encoding="utf-8"?>
<a:theme xmlns:a="http://schemas.openxmlformats.org/drawingml/2006/main" name="www.92ppt.net">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5549</Words>
  <Application>WPS 演示</Application>
  <PresentationFormat>自定义</PresentationFormat>
  <Paragraphs>392</Paragraphs>
  <Slides>26</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Arial</vt:lpstr>
      <vt:lpstr>宋体</vt:lpstr>
      <vt:lpstr>Wingdings</vt:lpstr>
      <vt:lpstr>Wingdings</vt:lpstr>
      <vt:lpstr>微软雅黑</vt:lpstr>
      <vt:lpstr>阿里巴巴普惠体</vt:lpstr>
      <vt:lpstr>思源宋体 CN Heavy</vt:lpstr>
      <vt:lpstr>思源黑体 CN Normal</vt:lpstr>
      <vt:lpstr>汉仪润圆-65简</vt:lpstr>
      <vt:lpstr>Arial Unicode MS</vt:lpstr>
      <vt:lpstr>Calibri</vt:lpstr>
      <vt:lpstr>汉仪旗黑-50S</vt:lpstr>
      <vt:lpstr>汉仪中圆简</vt:lpstr>
      <vt:lpstr>Arial</vt:lpstr>
      <vt:lpstr>黑体</vt:lpstr>
      <vt:lpstr>www.92ppt.net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cp:revision>
  <dcterms:created xsi:type="dcterms:W3CDTF">2025-01-19T13:36:10Z</dcterms:created>
  <dcterms:modified xsi:type="dcterms:W3CDTF">2025-01-19T13:36:11Z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y fmtid="{D5CDD505-2E9C-101B-9397-08002B2CF9AE}" pid="3" name="ICV">
    <vt:lpwstr>81FBA5C451F84E4489F46478772F5356_11</vt:lpwstr>
  </property>
</Properties>
</file>