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91" r:id="rId7"/>
    <p:sldId id="268" r:id="rId8"/>
    <p:sldId id="287" r:id="rId9"/>
    <p:sldId id="307" r:id="rId10"/>
    <p:sldId id="292" r:id="rId11"/>
    <p:sldId id="293" r:id="rId12"/>
    <p:sldId id="308" r:id="rId13"/>
    <p:sldId id="295" r:id="rId14"/>
    <p:sldId id="299" r:id="rId15"/>
    <p:sldId id="300" r:id="rId16"/>
    <p:sldId id="309" r:id="rId17"/>
    <p:sldId id="301" r:id="rId18"/>
    <p:sldId id="310" r:id="rId19"/>
    <p:sldId id="311" r:id="rId20"/>
    <p:sldId id="302" r:id="rId21"/>
    <p:sldId id="304" r:id="rId22"/>
    <p:sldId id="305" r:id="rId23"/>
    <p:sldId id="312" r:id="rId24"/>
    <p:sldId id="2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E16"/>
    <a:srgbClr val="CD000B"/>
    <a:srgbClr val="BF1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7" autoAdjust="0"/>
    <p:restoredTop sz="94660"/>
  </p:normalViewPr>
  <p:slideViewPr>
    <p:cSldViewPr snapToGrid="0">
      <p:cViewPr>
        <p:scale>
          <a:sx n="50" d="100"/>
          <a:sy n="50" d="100"/>
        </p:scale>
        <p:origin x="-480" y="-864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7E826E40-7269-4B3C-BF31-DEB7C4582133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D7A051F-5EAC-4B2E-AFD5-DE1D615AB6D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BCBF4-1052-4624-98B2-436E84BEFF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1428435" y="1171955"/>
            <a:ext cx="10438445" cy="0"/>
          </a:xfrm>
          <a:prstGeom prst="line">
            <a:avLst/>
          </a:prstGeom>
          <a:ln w="57150">
            <a:solidFill>
              <a:srgbClr val="DA251C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图片 2" descr="图片包含 LEGO&#10;&#10;描述已自动生成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97630" y="0"/>
            <a:ext cx="1506725" cy="1506725"/>
          </a:xfrm>
          <a:prstGeom prst="rect">
            <a:avLst/>
          </a:prstGeom>
        </p:spPr>
      </p:pic>
      <p:pic>
        <p:nvPicPr>
          <p:cNvPr id="4" name="图片 3" descr="图片包含 物体&#10;&#10;描述已自动生成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236204" y="-1"/>
            <a:ext cx="1955796" cy="150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134110" y="658352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image" Target="../media/image15.png"/><Relationship Id="rId5" Type="http://schemas.openxmlformats.org/officeDocument/2006/relationships/tags" Target="../tags/tag34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33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15.png"/><Relationship Id="rId5" Type="http://schemas.openxmlformats.org/officeDocument/2006/relationships/tags" Target="../tags/tag4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41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1.png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15.png"/><Relationship Id="rId5" Type="http://schemas.openxmlformats.org/officeDocument/2006/relationships/tags" Target="../tags/tag59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58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21.png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tags" Target="../tags/tag7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tags" Target="../tags/tag8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image" Target="../media/image15.png"/><Relationship Id="rId5" Type="http://schemas.openxmlformats.org/officeDocument/2006/relationships/tags" Target="../tags/tag16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image" Target="../media/image15.png"/><Relationship Id="rId5" Type="http://schemas.openxmlformats.org/officeDocument/2006/relationships/tags" Target="../tags/tag24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23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8.xml"/><Relationship Id="rId2" Type="http://schemas.openxmlformats.org/officeDocument/2006/relationships/image" Target="../media/image18.png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tags" Target="../tags/tag31.xml"/><Relationship Id="rId3" Type="http://schemas.openxmlformats.org/officeDocument/2006/relationships/image" Target="../media/image19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425469" y="3448050"/>
            <a:ext cx="2556981" cy="10562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290885" y="3429000"/>
            <a:ext cx="5443542" cy="24532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21404" y="3264359"/>
            <a:ext cx="3734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阿里巴巴普惠体 R" panose="00020600040101010101" pitchFamily="18" charset="-122"/>
              </a:rPr>
              <a:t>十一国庆</a:t>
            </a:r>
            <a:r>
              <a:rPr lang="en-US" altLang="zh-CN" sz="2800" dirty="0">
                <a:solidFill>
                  <a:schemeClr val="bg1"/>
                </a:solidFill>
                <a:latin typeface="阿里巴巴普惠体 R" panose="00020600040101010101" pitchFamily="18" charset="-122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阿里巴巴普惠体 R" panose="00020600040101010101" pitchFamily="18" charset="-122"/>
              </a:rPr>
              <a:t>盛世华诞</a:t>
            </a:r>
            <a:endParaRPr lang="zh-CN" altLang="en-US" sz="2800" dirty="0">
              <a:solidFill>
                <a:schemeClr val="bg1"/>
              </a:solidFill>
              <a:latin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989" y="718404"/>
            <a:ext cx="457069" cy="4316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5112" y="159130"/>
            <a:ext cx="1801302" cy="6725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1288" y="1150079"/>
            <a:ext cx="1801302" cy="702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1604" y="1120399"/>
            <a:ext cx="2224087" cy="5547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05159" y="324353"/>
            <a:ext cx="879825" cy="87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screen"/>
          <a:srcRect t="16897" b="45195"/>
          <a:stretch>
            <a:fillRect/>
          </a:stretch>
        </p:blipFill>
        <p:spPr>
          <a:xfrm>
            <a:off x="1492227" y="1320787"/>
            <a:ext cx="9393284" cy="20026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295609" y="3448050"/>
            <a:ext cx="2556981" cy="10562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70315" y="159385"/>
            <a:ext cx="1668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102227"/>
          <p:cNvGrpSpPr/>
          <p:nvPr>
            <p:custDataLst>
              <p:tags r:id="rId1"/>
            </p:custDataLst>
          </p:nvPr>
        </p:nvGrpSpPr>
        <p:grpSpPr>
          <a:xfrm>
            <a:off x="3716617" y="901772"/>
            <a:ext cx="4411383" cy="1357557"/>
            <a:chOff x="3137497" y="291250"/>
            <a:chExt cx="5640743" cy="1735881"/>
          </a:xfrm>
        </p:grpSpPr>
        <p:sp>
          <p:nvSpPr>
            <p:cNvPr id="2" name="PA-圆角矩形 1"/>
            <p:cNvSpPr/>
            <p:nvPr>
              <p:custDataLst>
                <p:tags r:id="rId2"/>
              </p:custDataLst>
            </p:nvPr>
          </p:nvSpPr>
          <p:spPr>
            <a:xfrm>
              <a:off x="4196080" y="1056641"/>
              <a:ext cx="4582160" cy="82728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</p:spPr>
          <p:txBody>
            <a:bodyPr wrap="square" rtlCol="0">
              <a:spAutoFit/>
            </a:bodyPr>
            <a:lstStyle/>
            <a:p>
              <a:endParaRPr lang="zh-CN" altLang="en-US" sz="3200" b="1">
                <a:ln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pic>
          <p:nvPicPr>
            <p:cNvPr id="14" name="PA-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37497" y="291250"/>
              <a:ext cx="1942503" cy="17358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PA-102228"/>
          <p:cNvSpPr txBox="1"/>
          <p:nvPr>
            <p:custDataLst>
              <p:tags r:id="rId7"/>
            </p:custDataLst>
          </p:nvPr>
        </p:nvSpPr>
        <p:spPr>
          <a:xfrm>
            <a:off x="5721430" y="1524798"/>
            <a:ext cx="1920905" cy="622539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第三部分</a:t>
            </a:r>
            <a:endParaRPr lang="zh-CN" altLang="en-US" sz="32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PA-102229"/>
          <p:cNvSpPr txBox="1"/>
          <p:nvPr>
            <p:custDataLst>
              <p:tags r:id="rId8"/>
            </p:custDataLst>
          </p:nvPr>
        </p:nvSpPr>
        <p:spPr>
          <a:xfrm>
            <a:off x="3677076" y="2487334"/>
            <a:ext cx="4924933" cy="1053426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国庆节的意义</a:t>
            </a:r>
            <a:endParaRPr lang="zh-CN" altLang="en-US" sz="6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1509" y="491491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国庆的功能体现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58123" y="2036829"/>
            <a:ext cx="5165578" cy="2898332"/>
            <a:chOff x="3399786" y="1665264"/>
            <a:chExt cx="5165578" cy="2898332"/>
          </a:xfrm>
        </p:grpSpPr>
        <p:grpSp>
          <p:nvGrpSpPr>
            <p:cNvPr id="4" name="组合 3"/>
            <p:cNvGrpSpPr/>
            <p:nvPr/>
          </p:nvGrpSpPr>
          <p:grpSpPr>
            <a:xfrm>
              <a:off x="5653454" y="1665264"/>
              <a:ext cx="544853" cy="2898332"/>
              <a:chOff x="5468813" y="1600199"/>
              <a:chExt cx="668217" cy="3554563"/>
            </a:xfrm>
          </p:grpSpPr>
          <p:cxnSp>
            <p:nvCxnSpPr>
              <p:cNvPr id="13" name="直接连接符 12"/>
              <p:cNvCxnSpPr>
                <a:stCxn id="14" idx="0"/>
                <a:endCxn id="17" idx="0"/>
              </p:cNvCxnSpPr>
              <p:nvPr/>
            </p:nvCxnSpPr>
            <p:spPr>
              <a:xfrm>
                <a:off x="5802921" y="1600199"/>
                <a:ext cx="1" cy="2886347"/>
              </a:xfrm>
              <a:prstGeom prst="line">
                <a:avLst/>
              </a:prstGeom>
              <a:ln w="28575">
                <a:solidFill>
                  <a:srgbClr val="E61E1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>
                <a:off x="5468813" y="1600199"/>
                <a:ext cx="668216" cy="668216"/>
              </a:xfrm>
              <a:prstGeom prst="ellipse">
                <a:avLst/>
              </a:prstGeom>
              <a:solidFill>
                <a:srgbClr val="E61E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阿里巴巴普惠体 R" panose="00020600040101010101" pitchFamily="18" charset="-122"/>
                  </a:rPr>
                  <a:t>1</a:t>
                </a:r>
                <a:endParaRPr lang="zh-CN" altLang="en-US" sz="32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468814" y="3027525"/>
                <a:ext cx="668216" cy="668216"/>
              </a:xfrm>
              <a:prstGeom prst="ellipse">
                <a:avLst/>
              </a:prstGeom>
              <a:solidFill>
                <a:srgbClr val="E61E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阿里巴巴普惠体 R" panose="00020600040101010101" pitchFamily="18" charset="-122"/>
                  </a:rPr>
                  <a:t>2</a:t>
                </a:r>
                <a:endParaRPr lang="zh-CN" altLang="en-US" sz="32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468814" y="4486546"/>
                <a:ext cx="668216" cy="668216"/>
              </a:xfrm>
              <a:prstGeom prst="ellipse">
                <a:avLst/>
              </a:prstGeom>
              <a:solidFill>
                <a:srgbClr val="E61E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阿里巴巴普惠体 R" panose="00020600040101010101" pitchFamily="18" charset="-122"/>
                  </a:rPr>
                  <a:t>3</a:t>
                </a:r>
                <a:endParaRPr lang="zh-CN" altLang="en-US" sz="32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401529" y="2912269"/>
              <a:ext cx="21638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政府号召力</a:t>
              </a:r>
              <a:endParaRPr lang="zh-CN" altLang="en-US" sz="2400" b="1" dirty="0">
                <a:solidFill>
                  <a:srgbClr val="FF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99786" y="4079216"/>
              <a:ext cx="21043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民族凝聚力</a:t>
              </a:r>
              <a:endParaRPr lang="zh-CN" altLang="en-US" sz="2400" b="1" dirty="0">
                <a:solidFill>
                  <a:srgbClr val="FF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49059" y="1672714"/>
              <a:ext cx="2104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国家凝聚力</a:t>
              </a:r>
              <a:endParaRPr lang="zh-CN" altLang="en-US" sz="2400" b="1" dirty="0">
                <a:solidFill>
                  <a:srgbClr val="FF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75626" y="5457974"/>
            <a:ext cx="95825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61E16"/>
                </a:solidFill>
                <a:latin typeface="阿里巴巴普惠体 R" panose="00020600040101010101" pitchFamily="18" charset="-122"/>
              </a:rPr>
              <a:t>国庆这种特殊纪念方式一旦成为新的、全民性的节日形式，便承载了反映这个国家、民族的凝聚力的功能。同时国庆日上的大规模庆典活动，也是政府动员与号召力的具体体现。</a:t>
            </a:r>
            <a:endParaRPr lang="zh-CN" altLang="en-US" dirty="0">
              <a:solidFill>
                <a:srgbClr val="E61E16"/>
              </a:solidFill>
              <a:latin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12358" y="493901"/>
            <a:ext cx="4924934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国庆纪念日是一种特征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59698" y="1759539"/>
            <a:ext cx="1423024" cy="1423022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rgbClr val="C00000">
                <a:lumMod val="20000"/>
                <a:lumOff val="80000"/>
              </a:srgbClr>
            </a:solidFill>
            <a:prstDash val="solid"/>
            <a:miter lim="800000"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国家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59698" y="4562454"/>
            <a:ext cx="1423024" cy="1423022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rgbClr val="C00000">
                <a:lumMod val="20000"/>
                <a:lumOff val="80000"/>
              </a:srgbClr>
            </a:solidFill>
            <a:prstDash val="solid"/>
            <a:miter lim="800000"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政体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7" name="右大括号 16"/>
          <p:cNvSpPr/>
          <p:nvPr/>
        </p:nvSpPr>
        <p:spPr>
          <a:xfrm flipH="1">
            <a:off x="2076187" y="2471050"/>
            <a:ext cx="1036144" cy="2802915"/>
          </a:xfrm>
          <a:prstGeom prst="rightBrace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2051" y="3549343"/>
            <a:ext cx="1200727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反映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26552" y="2758942"/>
            <a:ext cx="6096000" cy="222713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54316" y="2903012"/>
            <a:ext cx="5768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阿里巴巴普惠体 R" panose="00020600040101010101" pitchFamily="18" charset="-122"/>
              </a:rPr>
              <a:t>国庆纪念日是近代民族国家的一种特征，是伴随着近代民族国家的出现而出现的，并且变得尤为重要。它成为一个独立国家的标志，反映这个国家的国体和政体。</a:t>
            </a:r>
            <a:endParaRPr lang="zh-CN" altLang="en-US" sz="2000" dirty="0">
              <a:latin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6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4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7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6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4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7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1509" y="491491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国庆的基本特征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圆角矩形 6"/>
          <p:cNvSpPr/>
          <p:nvPr/>
        </p:nvSpPr>
        <p:spPr>
          <a:xfrm>
            <a:off x="1043743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显示力量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7" name="圆角矩形 35"/>
          <p:cNvSpPr/>
          <p:nvPr/>
        </p:nvSpPr>
        <p:spPr>
          <a:xfrm>
            <a:off x="1043743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体现凝聚力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8" name="右箭头 36"/>
          <p:cNvSpPr/>
          <p:nvPr/>
        </p:nvSpPr>
        <p:spPr>
          <a:xfrm>
            <a:off x="5408026" y="3503963"/>
            <a:ext cx="1273895" cy="553120"/>
          </a:xfrm>
          <a:prstGeom prst="rightArrow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9" name="圆角矩形 37"/>
          <p:cNvSpPr/>
          <p:nvPr/>
        </p:nvSpPr>
        <p:spPr>
          <a:xfrm>
            <a:off x="6895266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增强国民信心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0" name="圆角矩形 38"/>
          <p:cNvSpPr/>
          <p:nvPr/>
        </p:nvSpPr>
        <p:spPr>
          <a:xfrm>
            <a:off x="6895266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rPr>
              <a:t>发挥号召力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102227"/>
          <p:cNvGrpSpPr/>
          <p:nvPr>
            <p:custDataLst>
              <p:tags r:id="rId1"/>
            </p:custDataLst>
          </p:nvPr>
        </p:nvGrpSpPr>
        <p:grpSpPr>
          <a:xfrm>
            <a:off x="3716617" y="901772"/>
            <a:ext cx="4411383" cy="1357557"/>
            <a:chOff x="3137497" y="291250"/>
            <a:chExt cx="5640743" cy="1735881"/>
          </a:xfrm>
        </p:grpSpPr>
        <p:sp>
          <p:nvSpPr>
            <p:cNvPr id="2" name="PA-圆角矩形 1"/>
            <p:cNvSpPr/>
            <p:nvPr>
              <p:custDataLst>
                <p:tags r:id="rId2"/>
              </p:custDataLst>
            </p:nvPr>
          </p:nvSpPr>
          <p:spPr>
            <a:xfrm>
              <a:off x="4196080" y="1056641"/>
              <a:ext cx="4582160" cy="82728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</p:spPr>
          <p:txBody>
            <a:bodyPr wrap="square" rtlCol="0">
              <a:spAutoFit/>
            </a:bodyPr>
            <a:lstStyle/>
            <a:p>
              <a:endParaRPr lang="zh-CN" altLang="en-US" sz="3200" b="1">
                <a:ln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pic>
          <p:nvPicPr>
            <p:cNvPr id="14" name="PA-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37497" y="291250"/>
              <a:ext cx="1942503" cy="17358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PA-102228"/>
          <p:cNvSpPr txBox="1"/>
          <p:nvPr>
            <p:custDataLst>
              <p:tags r:id="rId7"/>
            </p:custDataLst>
          </p:nvPr>
        </p:nvSpPr>
        <p:spPr>
          <a:xfrm>
            <a:off x="5721430" y="1524798"/>
            <a:ext cx="1920905" cy="622539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第四部分</a:t>
            </a:r>
            <a:endParaRPr lang="zh-CN" altLang="en-US" sz="32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PA-102229"/>
          <p:cNvSpPr txBox="1"/>
          <p:nvPr>
            <p:custDataLst>
              <p:tags r:id="rId8"/>
            </p:custDataLst>
          </p:nvPr>
        </p:nvSpPr>
        <p:spPr>
          <a:xfrm>
            <a:off x="3288348" y="2487334"/>
            <a:ext cx="5702390" cy="1053426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国庆节节日活动</a:t>
            </a:r>
            <a:endParaRPr lang="zh-CN" altLang="en-US" sz="6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1509" y="491491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国庆节节日活动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8730" y="1790655"/>
            <a:ext cx="10814539" cy="4408803"/>
            <a:chOff x="684580" y="1745810"/>
            <a:chExt cx="10814539" cy="4408803"/>
          </a:xfrm>
        </p:grpSpPr>
        <p:sp>
          <p:nvSpPr>
            <p:cNvPr id="4" name="矩形 3"/>
            <p:cNvSpPr/>
            <p:nvPr/>
          </p:nvSpPr>
          <p:spPr>
            <a:xfrm>
              <a:off x="684580" y="2084301"/>
              <a:ext cx="10814539" cy="4070312"/>
            </a:xfrm>
            <a:prstGeom prst="rect">
              <a:avLst/>
            </a:prstGeom>
            <a:noFill/>
            <a:ln w="19050">
              <a:solidFill>
                <a:srgbClr val="E61E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40101" y="2888318"/>
              <a:ext cx="9903496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400">
                <a:defRPr/>
              </a:pP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每逢五、十周年会有不同规模的庆典和阅兵，历史上影响较大且最具代表意义的是开国大典、建国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5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周年、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周年、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35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周年和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50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周年、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60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周年的六次大阅兵。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从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1949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年开国大典至今，共举行了十四次国庆阅兵。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1949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年至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1959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年十年，共举行了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11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次国庆阅兵。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1960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月，中共中央、国务院实行“厉行节约、勤俭建国”的方针，改革国庆典礼制度，实行“五年一小庆、十年一大庆，逢大庆举行阅兵”。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1964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年国防部颁布的军队列条令中，第一次列出阅兵条款。随后，由于“文化大革命”及其他原因，连续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24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年没有举行国庆阅兵。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1984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年，根据邓小平的提议，中共中央决定恢复阅兵，并于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1984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年国庆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35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周年时举行大型的国庆阅兵式。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1999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年，中共中央决定举行建国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50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周年阅兵，于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1999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日在天安门广场举行了大型的阅兵式。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defRPr/>
              </a:pP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2009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年国庆节举行建国</a:t>
              </a:r>
              <a:r>
                <a:rPr lang="en-US" altLang="zh-CN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60</a:t>
              </a:r>
              <a:r>
                <a:rPr lang="zh-CN" altLang="en-US" sz="16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周年大阅兵。</a:t>
              </a:r>
              <a:endParaRPr lang="zh-CN" altLang="en-US" sz="16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348191" y="1745810"/>
              <a:ext cx="5671038" cy="676980"/>
              <a:chOff x="3378753" y="1714512"/>
              <a:chExt cx="5671038" cy="6769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378753" y="1714512"/>
                <a:ext cx="5671038" cy="676980"/>
              </a:xfrm>
              <a:prstGeom prst="rect">
                <a:avLst/>
              </a:prstGeom>
              <a:solidFill>
                <a:srgbClr val="E61E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38559" y="1828537"/>
                <a:ext cx="30807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阿里巴巴普惠体 R" panose="00020600040101010101" pitchFamily="18" charset="-122"/>
                  </a:rPr>
                  <a:t>国庆节阅兵仪式</a:t>
                </a:r>
                <a:endParaRPr lang="zh-CN" altLang="en-US" sz="24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1509" y="491491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国庆的假期安排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10" name="PA-1022132"/>
          <p:cNvGrpSpPr/>
          <p:nvPr>
            <p:custDataLst>
              <p:tags r:id="rId2"/>
            </p:custDataLst>
          </p:nvPr>
        </p:nvGrpSpPr>
        <p:grpSpPr>
          <a:xfrm>
            <a:off x="1565395" y="2231512"/>
            <a:ext cx="5308202" cy="175746"/>
            <a:chOff x="665978" y="1491630"/>
            <a:chExt cx="7704856" cy="255096"/>
          </a:xfrm>
          <a:solidFill>
            <a:srgbClr val="C00000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4118171" y="1491630"/>
              <a:ext cx="887762" cy="255096"/>
              <a:chOff x="3965502" y="1879809"/>
              <a:chExt cx="1193100" cy="342834"/>
            </a:xfrm>
            <a:grpFill/>
          </p:grpSpPr>
          <p:sp>
            <p:nvSpPr>
              <p:cNvPr id="15" name="PA-dark-star-shape_15445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391609" y="1879809"/>
                <a:ext cx="360781" cy="342834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7" name="PA-dark-star-shape_15445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771621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8" name="PA-dark-star-shape_15445"/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161559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9" name="PA-dark-star-shape_15445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96550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20" name="PA-dark-star-shape_15445"/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03791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65978" y="1619178"/>
              <a:ext cx="7704856" cy="0"/>
              <a:chOff x="665978" y="2082167"/>
              <a:chExt cx="7704856" cy="0"/>
            </a:xfrm>
            <a:grpFill/>
          </p:grpSpPr>
          <p:cxnSp>
            <p:nvCxnSpPr>
              <p:cNvPr id="13" name="PA-直接连接符 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5148064" y="2082167"/>
                <a:ext cx="3222770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" name="PA-直接连接符 8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665978" y="2082167"/>
                <a:ext cx="3329958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2" name="PA-1022136"/>
          <p:cNvSpPr/>
          <p:nvPr>
            <p:custDataLst>
              <p:tags r:id="rId10"/>
            </p:custDataLst>
          </p:nvPr>
        </p:nvSpPr>
        <p:spPr>
          <a:xfrm>
            <a:off x="1058196" y="2634540"/>
            <a:ext cx="6519682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1999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年起国庆节是中国大陆的“黄金周”假期。国庆的法定休假时间为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3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天，再将前后两个周末调整为一起休假共计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7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天；中国大陆海外机构及企业则为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3-7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日；澳门特别行政区为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日，香港特别行政区为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日。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截至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2014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年，中国国务院办公厅节假日安排的通知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日至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7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日放假调休，共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7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天。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9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28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日（星期日）、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11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日（星期六）上班。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23" name="PA-10225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screen"/>
          <a:stretch>
            <a:fillRect/>
          </a:stretch>
        </p:blipFill>
        <p:spPr>
          <a:xfrm>
            <a:off x="6873597" y="1944710"/>
            <a:ext cx="5698853" cy="4024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102227"/>
          <p:cNvGrpSpPr/>
          <p:nvPr>
            <p:custDataLst>
              <p:tags r:id="rId1"/>
            </p:custDataLst>
          </p:nvPr>
        </p:nvGrpSpPr>
        <p:grpSpPr>
          <a:xfrm>
            <a:off x="3716617" y="901772"/>
            <a:ext cx="4411383" cy="1357557"/>
            <a:chOff x="3137497" y="291250"/>
            <a:chExt cx="5640743" cy="1735881"/>
          </a:xfrm>
        </p:grpSpPr>
        <p:sp>
          <p:nvSpPr>
            <p:cNvPr id="2" name="PA-圆角矩形 1"/>
            <p:cNvSpPr/>
            <p:nvPr>
              <p:custDataLst>
                <p:tags r:id="rId2"/>
              </p:custDataLst>
            </p:nvPr>
          </p:nvSpPr>
          <p:spPr>
            <a:xfrm>
              <a:off x="4196080" y="1056641"/>
              <a:ext cx="4582160" cy="82728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</p:spPr>
          <p:txBody>
            <a:bodyPr wrap="square" rtlCol="0">
              <a:spAutoFit/>
            </a:bodyPr>
            <a:lstStyle/>
            <a:p>
              <a:endParaRPr lang="zh-CN" altLang="en-US" sz="3200" b="1">
                <a:ln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pic>
          <p:nvPicPr>
            <p:cNvPr id="14" name="PA-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37497" y="291250"/>
              <a:ext cx="1942503" cy="17358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PA-102228"/>
          <p:cNvSpPr txBox="1"/>
          <p:nvPr>
            <p:custDataLst>
              <p:tags r:id="rId7"/>
            </p:custDataLst>
          </p:nvPr>
        </p:nvSpPr>
        <p:spPr>
          <a:xfrm>
            <a:off x="5721430" y="1524798"/>
            <a:ext cx="1920905" cy="622539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第五部分</a:t>
            </a:r>
            <a:endParaRPr lang="zh-CN" altLang="en-US" sz="32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PA-102229"/>
          <p:cNvSpPr txBox="1"/>
          <p:nvPr>
            <p:custDataLst>
              <p:tags r:id="rId8"/>
            </p:custDataLst>
          </p:nvPr>
        </p:nvSpPr>
        <p:spPr>
          <a:xfrm>
            <a:off x="3288348" y="2487334"/>
            <a:ext cx="5702390" cy="1053426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国庆节庆祝活动</a:t>
            </a:r>
            <a:endParaRPr lang="zh-CN" altLang="en-US" sz="6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-1022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3325423" y="2833476"/>
            <a:ext cx="5698853" cy="4024524"/>
          </a:xfrm>
          <a:prstGeom prst="rect">
            <a:avLst/>
          </a:prstGeom>
        </p:spPr>
      </p:pic>
      <p:sp>
        <p:nvSpPr>
          <p:cNvPr id="16" name="PA-102230"/>
          <p:cNvSpPr txBox="1"/>
          <p:nvPr>
            <p:custDataLst>
              <p:tags r:id="rId3"/>
            </p:custDataLst>
          </p:nvPr>
        </p:nvSpPr>
        <p:spPr>
          <a:xfrm>
            <a:off x="1661089" y="445638"/>
            <a:ext cx="4924933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国庆所代表的重大意义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10" name="PA-1022132"/>
          <p:cNvGrpSpPr/>
          <p:nvPr>
            <p:custDataLst>
              <p:tags r:id="rId4"/>
            </p:custDataLst>
          </p:nvPr>
        </p:nvGrpSpPr>
        <p:grpSpPr>
          <a:xfrm>
            <a:off x="3566381" y="2969152"/>
            <a:ext cx="5308202" cy="175746"/>
            <a:chOff x="665978" y="1491630"/>
            <a:chExt cx="7704856" cy="255096"/>
          </a:xfrm>
          <a:solidFill>
            <a:srgbClr val="C00000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4118171" y="1491630"/>
              <a:ext cx="887762" cy="255096"/>
              <a:chOff x="3965502" y="1879809"/>
              <a:chExt cx="1193100" cy="342834"/>
            </a:xfrm>
            <a:grpFill/>
          </p:grpSpPr>
          <p:sp>
            <p:nvSpPr>
              <p:cNvPr id="15" name="PA-dark-star-shape_15445"/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391609" y="1879809"/>
                <a:ext cx="360781" cy="342834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7" name="PA-dark-star-shape_15445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771621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8" name="PA-dark-star-shape_15445"/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161559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9" name="PA-dark-star-shape_15445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96550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20" name="PA-dark-star-shape_15445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503791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65978" y="1619178"/>
              <a:ext cx="7704856" cy="0"/>
              <a:chOff x="665978" y="2082167"/>
              <a:chExt cx="7704856" cy="0"/>
            </a:xfrm>
            <a:grpFill/>
          </p:grpSpPr>
          <p:cxnSp>
            <p:nvCxnSpPr>
              <p:cNvPr id="13" name="PA-直接连接符 7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5148064" y="2082167"/>
                <a:ext cx="3222770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" name="PA-直接连接符 8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665978" y="2082167"/>
                <a:ext cx="3329958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1" name="PA-1022133"/>
          <p:cNvSpPr/>
          <p:nvPr>
            <p:custDataLst>
              <p:tags r:id="rId12"/>
            </p:custDataLst>
          </p:nvPr>
        </p:nvSpPr>
        <p:spPr>
          <a:xfrm>
            <a:off x="3703882" y="1897542"/>
            <a:ext cx="5308202" cy="972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新中国成立</a:t>
            </a:r>
            <a:r>
              <a:rPr lang="en-US" altLang="zh-CN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68</a:t>
            </a: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周年，新中国成立</a:t>
            </a:r>
            <a:r>
              <a:rPr lang="en-US" altLang="zh-CN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68</a:t>
            </a: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周年，新中国成立</a:t>
            </a:r>
            <a:r>
              <a:rPr lang="en-US" altLang="zh-CN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68</a:t>
            </a: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周年</a:t>
            </a:r>
            <a:r>
              <a:rPr lang="en-US" altLang="zh-CN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新中国成立</a:t>
            </a:r>
            <a:r>
              <a:rPr lang="en-US" altLang="zh-CN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68</a:t>
            </a:r>
            <a:r>
              <a:rPr lang="zh-CN" altLang="en-US" sz="20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周年</a:t>
            </a:r>
            <a:endParaRPr lang="zh-CN" altLang="en-US" sz="20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814661" y="483417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国庆日确立决议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3" name="PA-1022132"/>
          <p:cNvGrpSpPr/>
          <p:nvPr>
            <p:custDataLst>
              <p:tags r:id="rId2"/>
            </p:custDataLst>
          </p:nvPr>
        </p:nvGrpSpPr>
        <p:grpSpPr>
          <a:xfrm>
            <a:off x="5797054" y="2426296"/>
            <a:ext cx="5308202" cy="175746"/>
            <a:chOff x="665978" y="1491630"/>
            <a:chExt cx="7704856" cy="255096"/>
          </a:xfrm>
          <a:solidFill>
            <a:srgbClr val="C0000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4118171" y="1491630"/>
              <a:ext cx="887762" cy="255096"/>
              <a:chOff x="3965502" y="1879809"/>
              <a:chExt cx="1193100" cy="342834"/>
            </a:xfrm>
            <a:grpFill/>
          </p:grpSpPr>
          <p:sp>
            <p:nvSpPr>
              <p:cNvPr id="8" name="PA-dark-star-shape_15445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391609" y="1879809"/>
                <a:ext cx="360781" cy="342834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9" name="PA-dark-star-shape_15445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771621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0" name="PA-dark-star-shape_15445"/>
              <p:cNvSpPr>
                <a:spLocks noChangeAspect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161559" y="1951407"/>
                <a:ext cx="210089" cy="199638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1" name="PA-dark-star-shape_15445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96550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12" name="PA-dark-star-shape_15445"/>
              <p:cNvSpPr>
                <a:spLocks noChangeAspec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037912" y="1993883"/>
                <a:ext cx="120690" cy="114687"/>
              </a:xfrm>
              <a:custGeom>
                <a:avLst/>
                <a:gdLst>
                  <a:gd name="T0" fmla="*/ 374 w 723"/>
                  <a:gd name="T1" fmla="*/ 21 h 688"/>
                  <a:gd name="T2" fmla="*/ 425 w 723"/>
                  <a:gd name="T3" fmla="*/ 232 h 688"/>
                  <a:gd name="T4" fmla="*/ 477 w 723"/>
                  <a:gd name="T5" fmla="*/ 270 h 688"/>
                  <a:gd name="T6" fmla="*/ 698 w 723"/>
                  <a:gd name="T7" fmla="*/ 256 h 688"/>
                  <a:gd name="T8" fmla="*/ 706 w 723"/>
                  <a:gd name="T9" fmla="*/ 280 h 688"/>
                  <a:gd name="T10" fmla="*/ 524 w 723"/>
                  <a:gd name="T11" fmla="*/ 388 h 688"/>
                  <a:gd name="T12" fmla="*/ 504 w 723"/>
                  <a:gd name="T13" fmla="*/ 450 h 688"/>
                  <a:gd name="T14" fmla="*/ 582 w 723"/>
                  <a:gd name="T15" fmla="*/ 661 h 688"/>
                  <a:gd name="T16" fmla="*/ 562 w 723"/>
                  <a:gd name="T17" fmla="*/ 675 h 688"/>
                  <a:gd name="T18" fmla="*/ 394 w 723"/>
                  <a:gd name="T19" fmla="*/ 527 h 688"/>
                  <a:gd name="T20" fmla="*/ 329 w 723"/>
                  <a:gd name="T21" fmla="*/ 527 h 688"/>
                  <a:gd name="T22" fmla="*/ 161 w 723"/>
                  <a:gd name="T23" fmla="*/ 675 h 688"/>
                  <a:gd name="T24" fmla="*/ 141 w 723"/>
                  <a:gd name="T25" fmla="*/ 661 h 688"/>
                  <a:gd name="T26" fmla="*/ 219 w 723"/>
                  <a:gd name="T27" fmla="*/ 450 h 688"/>
                  <a:gd name="T28" fmla="*/ 199 w 723"/>
                  <a:gd name="T29" fmla="*/ 388 h 688"/>
                  <a:gd name="T30" fmla="*/ 17 w 723"/>
                  <a:gd name="T31" fmla="*/ 280 h 688"/>
                  <a:gd name="T32" fmla="*/ 25 w 723"/>
                  <a:gd name="T33" fmla="*/ 256 h 688"/>
                  <a:gd name="T34" fmla="*/ 246 w 723"/>
                  <a:gd name="T35" fmla="*/ 270 h 688"/>
                  <a:gd name="T36" fmla="*/ 298 w 723"/>
                  <a:gd name="T37" fmla="*/ 232 h 688"/>
                  <a:gd name="T38" fmla="*/ 349 w 723"/>
                  <a:gd name="T39" fmla="*/ 21 h 688"/>
                  <a:gd name="T40" fmla="*/ 374 w 723"/>
                  <a:gd name="T41" fmla="*/ 21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688">
                    <a:moveTo>
                      <a:pt x="374" y="21"/>
                    </a:moveTo>
                    <a:lnTo>
                      <a:pt x="425" y="232"/>
                    </a:lnTo>
                    <a:cubicBezTo>
                      <a:pt x="431" y="253"/>
                      <a:pt x="455" y="270"/>
                      <a:pt x="477" y="270"/>
                    </a:cubicBezTo>
                    <a:lnTo>
                      <a:pt x="698" y="256"/>
                    </a:lnTo>
                    <a:cubicBezTo>
                      <a:pt x="720" y="256"/>
                      <a:pt x="723" y="267"/>
                      <a:pt x="706" y="280"/>
                    </a:cubicBezTo>
                    <a:lnTo>
                      <a:pt x="524" y="388"/>
                    </a:lnTo>
                    <a:cubicBezTo>
                      <a:pt x="506" y="401"/>
                      <a:pt x="497" y="429"/>
                      <a:pt x="504" y="450"/>
                    </a:cubicBezTo>
                    <a:lnTo>
                      <a:pt x="582" y="661"/>
                    </a:lnTo>
                    <a:cubicBezTo>
                      <a:pt x="589" y="682"/>
                      <a:pt x="580" y="688"/>
                      <a:pt x="562" y="675"/>
                    </a:cubicBezTo>
                    <a:lnTo>
                      <a:pt x="394" y="527"/>
                    </a:lnTo>
                    <a:cubicBezTo>
                      <a:pt x="376" y="514"/>
                      <a:pt x="347" y="514"/>
                      <a:pt x="329" y="527"/>
                    </a:cubicBezTo>
                    <a:lnTo>
                      <a:pt x="161" y="675"/>
                    </a:lnTo>
                    <a:cubicBezTo>
                      <a:pt x="143" y="688"/>
                      <a:pt x="134" y="682"/>
                      <a:pt x="141" y="661"/>
                    </a:cubicBezTo>
                    <a:lnTo>
                      <a:pt x="219" y="450"/>
                    </a:lnTo>
                    <a:cubicBezTo>
                      <a:pt x="226" y="429"/>
                      <a:pt x="217" y="401"/>
                      <a:pt x="199" y="388"/>
                    </a:cubicBezTo>
                    <a:lnTo>
                      <a:pt x="17" y="280"/>
                    </a:lnTo>
                    <a:cubicBezTo>
                      <a:pt x="0" y="267"/>
                      <a:pt x="3" y="256"/>
                      <a:pt x="25" y="256"/>
                    </a:cubicBezTo>
                    <a:lnTo>
                      <a:pt x="246" y="270"/>
                    </a:lnTo>
                    <a:cubicBezTo>
                      <a:pt x="268" y="270"/>
                      <a:pt x="291" y="253"/>
                      <a:pt x="298" y="232"/>
                    </a:cubicBezTo>
                    <a:lnTo>
                      <a:pt x="349" y="21"/>
                    </a:lnTo>
                    <a:cubicBezTo>
                      <a:pt x="356" y="0"/>
                      <a:pt x="367" y="0"/>
                      <a:pt x="374" y="21"/>
                    </a:cubicBezTo>
                    <a:close/>
                  </a:path>
                </a:pathLst>
              </a:custGeom>
              <a:grpFill/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65978" y="1619178"/>
              <a:ext cx="7704856" cy="0"/>
              <a:chOff x="665978" y="2082167"/>
              <a:chExt cx="7704856" cy="0"/>
            </a:xfrm>
            <a:grpFill/>
          </p:grpSpPr>
          <p:cxnSp>
            <p:nvCxnSpPr>
              <p:cNvPr id="6" name="PA-直接连接符 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5148064" y="2082167"/>
                <a:ext cx="3222770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" name="PA-直接连接符 8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665978" y="2082167"/>
                <a:ext cx="3329958" cy="0"/>
              </a:xfrm>
              <a:prstGeom prst="line">
                <a:avLst/>
              </a:prstGeom>
              <a:grpFill/>
              <a:ln w="158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14" name="PA-1022136"/>
          <p:cNvSpPr/>
          <p:nvPr>
            <p:custDataLst>
              <p:tags r:id="rId10"/>
            </p:custDataLst>
          </p:nvPr>
        </p:nvSpPr>
        <p:spPr>
          <a:xfrm>
            <a:off x="5832223" y="2871658"/>
            <a:ext cx="5308202" cy="2546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1949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年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12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日，中央人民政府通过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《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关于中华人民共和国国庆日的决议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》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，规定每年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日为国庆日，并以这一天作为宣告中华人民共和国成立的日子。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从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1950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年起，每年的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日成为了中国各族人民隆重欢庆的节日。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5" name="PA-10224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screen"/>
          <a:stretch>
            <a:fillRect/>
          </a:stretch>
        </p:blipFill>
        <p:spPr>
          <a:xfrm>
            <a:off x="815929" y="2136919"/>
            <a:ext cx="3882588" cy="3895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11"/>
          <p:cNvSpPr txBox="1"/>
          <p:nvPr>
            <p:custDataLst>
              <p:tags r:id="rId1"/>
            </p:custDataLst>
          </p:nvPr>
        </p:nvSpPr>
        <p:spPr>
          <a:xfrm>
            <a:off x="1679220" y="458833"/>
            <a:ext cx="2106854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r>
              <a:rPr lang="zh-CN" altLang="en-US" sz="3600" b="1" dirty="0">
                <a:solidFill>
                  <a:srgbClr val="CD000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前言导读</a:t>
            </a:r>
            <a:endParaRPr lang="zh-CN" altLang="en-US" sz="3600" b="1" dirty="0">
              <a:solidFill>
                <a:srgbClr val="CD000B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7769" y="3065628"/>
            <a:ext cx="681529" cy="1430217"/>
          </a:xfrm>
          <a:prstGeom prst="rect">
            <a:avLst/>
          </a:prstGeom>
          <a:noFill/>
        </p:spPr>
        <p:txBody>
          <a:bodyPr vert="eaVert" wrap="none" rtlCol="0" anchor="ctr" anchorCtr="1">
            <a:noAutofit/>
          </a:bodyPr>
          <a:lstStyle>
            <a:defPPr>
              <a:defRPr lang="zh-CN"/>
            </a:defPPr>
            <a:lvl1pPr>
              <a:defRPr sz="6000">
                <a:ln w="6600">
                  <a:noFill/>
                  <a:prstDash val="solid"/>
                </a:ln>
                <a:gradFill>
                  <a:gsLst>
                    <a:gs pos="55000">
                      <a:schemeClr val="accent5">
                        <a:lumMod val="75000"/>
                      </a:schemeClr>
                    </a:gs>
                    <a:gs pos="98429">
                      <a:srgbClr val="002060"/>
                    </a:gs>
                    <a:gs pos="19000">
                      <a:srgbClr val="0070C0"/>
                    </a:gs>
                  </a:gsLst>
                  <a:lin ang="5400000" scaled="1"/>
                </a:gradFill>
                <a:effectLst>
                  <a:glow rad="127000">
                    <a:schemeClr val="bg1"/>
                  </a:glow>
                </a:effectLst>
                <a:latin typeface="方正兰亭准黑_GBK" panose="02000000000000000000" pitchFamily="2" charset="-122"/>
                <a:ea typeface="方正兰亭准黑_GBK" panose="02000000000000000000" pitchFamily="2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B40000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前言</a:t>
            </a:r>
            <a:endParaRPr lang="zh-CN" altLang="en-US" sz="4800" dirty="0">
              <a:solidFill>
                <a:srgbClr val="B40000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10197" y="2916414"/>
            <a:ext cx="816674" cy="1690175"/>
            <a:chOff x="615886" y="538479"/>
            <a:chExt cx="914400" cy="1892427"/>
          </a:xfrm>
        </p:grpSpPr>
        <p:sp>
          <p:nvSpPr>
            <p:cNvPr id="14" name="左中括号 13"/>
            <p:cNvSpPr/>
            <p:nvPr/>
          </p:nvSpPr>
          <p:spPr>
            <a:xfrm rot="5400000">
              <a:off x="1036510" y="117855"/>
              <a:ext cx="73152" cy="914400"/>
            </a:xfrm>
            <a:prstGeom prst="leftBracke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latin typeface="阿里巴巴普惠体 R" panose="00020600040101010101" pitchFamily="18" charset="-122"/>
              </a:endParaRPr>
            </a:p>
          </p:txBody>
        </p:sp>
        <p:sp>
          <p:nvSpPr>
            <p:cNvPr id="15" name="左中括号 14"/>
            <p:cNvSpPr/>
            <p:nvPr/>
          </p:nvSpPr>
          <p:spPr>
            <a:xfrm rot="16200000" flipV="1">
              <a:off x="1036510" y="1937130"/>
              <a:ext cx="73152" cy="914400"/>
            </a:xfrm>
            <a:prstGeom prst="leftBracke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7" name="PA-102210"/>
          <p:cNvSpPr/>
          <p:nvPr>
            <p:custDataLst>
              <p:tags r:id="rId2"/>
            </p:custDataLst>
          </p:nvPr>
        </p:nvSpPr>
        <p:spPr>
          <a:xfrm>
            <a:off x="2384275" y="2062480"/>
            <a:ext cx="9716474" cy="37875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国庆节是由一个国家制定的用来纪念国家本身的法定假日。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它们通常是这个国家的独立、宪法的签署、元首诞辰或其他有重大纪念意义的周年纪念日；也有些是这个国家守护神的圣人节。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虽然绝大部分国家都有类似的纪念日，但是由于复杂的政治关系，部分国家的这一节日不能够称为国庆日，比如美国只有独立日，没有国庆日，但是两者意义相同。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而中国古代把皇帝即位、诞辰称为“国庆”。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如今，中国国庆节特指中华人民共和国正式成立的纪念日</a:t>
            </a:r>
            <a:r>
              <a:rPr lang="en-US" altLang="zh-CN" dirty="0">
                <a:latin typeface="阿里巴巴普惠体 R" panose="00020600040101010101" pitchFamily="18" charset="-122"/>
              </a:rPr>
              <a:t>10</a:t>
            </a:r>
            <a:r>
              <a:rPr lang="zh-CN" altLang="en-US" dirty="0">
                <a:latin typeface="阿里巴巴普惠体 R" panose="00020600040101010101" pitchFamily="18" charset="-122"/>
              </a:rPr>
              <a:t>月</a:t>
            </a:r>
            <a:r>
              <a:rPr lang="en-US" altLang="zh-CN" dirty="0">
                <a:latin typeface="阿里巴巴普惠体 R" panose="00020600040101010101" pitchFamily="18" charset="-122"/>
              </a:rPr>
              <a:t>1</a:t>
            </a:r>
            <a:r>
              <a:rPr lang="zh-CN" altLang="en-US" dirty="0">
                <a:latin typeface="阿里巴巴普惠体 R" panose="00020600040101010101" pitchFamily="18" charset="-122"/>
              </a:rPr>
              <a:t>日。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世界历史上最悠久的国庆节是圣马力诺的国庆节，远在公元</a:t>
            </a:r>
            <a:r>
              <a:rPr lang="en-US" altLang="zh-CN" dirty="0">
                <a:latin typeface="阿里巴巴普惠体 R" panose="00020600040101010101" pitchFamily="18" charset="-122"/>
              </a:rPr>
              <a:t>301</a:t>
            </a:r>
            <a:r>
              <a:rPr lang="zh-CN" altLang="en-US" dirty="0">
                <a:latin typeface="阿里巴巴普惠体 R" panose="00020600040101010101" pitchFamily="18" charset="-122"/>
              </a:rPr>
              <a:t>年，圣马力诺就把</a:t>
            </a:r>
            <a:r>
              <a:rPr lang="en-US" altLang="zh-CN" dirty="0">
                <a:latin typeface="阿里巴巴普惠体 R" panose="00020600040101010101" pitchFamily="18" charset="-122"/>
              </a:rPr>
              <a:t>9</a:t>
            </a:r>
            <a:r>
              <a:rPr lang="zh-CN" altLang="en-US" dirty="0">
                <a:latin typeface="阿里巴巴普惠体 R" panose="00020600040101010101" pitchFamily="18" charset="-122"/>
              </a:rPr>
              <a:t>月</a:t>
            </a:r>
            <a:r>
              <a:rPr lang="en-US" altLang="zh-CN" dirty="0">
                <a:latin typeface="阿里巴巴普惠体 R" panose="00020600040101010101" pitchFamily="18" charset="-122"/>
              </a:rPr>
              <a:t>3</a:t>
            </a:r>
            <a:r>
              <a:rPr lang="zh-CN" altLang="en-US" dirty="0">
                <a:latin typeface="阿里巴巴普惠体 R" panose="00020600040101010101" pitchFamily="18" charset="-122"/>
              </a:rPr>
              <a:t>日定为自己的国庆节。</a:t>
            </a:r>
            <a:endParaRPr lang="zh-CN" altLang="en-US" dirty="0">
              <a:latin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1509" y="491491"/>
            <a:ext cx="352551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国庆的风俗习惯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193" y="1814293"/>
            <a:ext cx="10823679" cy="28354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矩形 14"/>
          <p:cNvSpPr/>
          <p:nvPr/>
        </p:nvSpPr>
        <p:spPr>
          <a:xfrm>
            <a:off x="1741509" y="4889181"/>
            <a:ext cx="86685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61E1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国庆日，各国都要举行不同形式的庆祝活动，以加强本国人民的爱国意识，增强国家的凝聚力。各国之间也都要相互表示祝贺。逢五逢十的国庆日，有的还要扩大庆祝规模。为庆祝国庆日，各国政府通常要举行一次国庆招待会，由国家元首、政府首脑或外交部长出面主持，邀请驻在当地的各国使节和其他重要外宾参加。但也有的国家不举行招待会，如美国、英国均不举行招待会。</a:t>
            </a:r>
            <a:endParaRPr lang="zh-CN" altLang="en-US" dirty="0">
              <a:solidFill>
                <a:srgbClr val="E61E1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11"/>
          <p:cNvSpPr txBox="1"/>
          <p:nvPr>
            <p:custDataLst>
              <p:tags r:id="rId1"/>
            </p:custDataLst>
          </p:nvPr>
        </p:nvSpPr>
        <p:spPr>
          <a:xfrm>
            <a:off x="1679220" y="458833"/>
            <a:ext cx="1193142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r>
              <a:rPr lang="zh-CN" altLang="en-US" sz="3600" b="1" dirty="0">
                <a:solidFill>
                  <a:srgbClr val="CD000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后记</a:t>
            </a:r>
            <a:endParaRPr lang="zh-CN" altLang="en-US" sz="3600" b="1" dirty="0">
              <a:solidFill>
                <a:srgbClr val="CD000B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7769" y="3065628"/>
            <a:ext cx="681529" cy="1430217"/>
          </a:xfrm>
          <a:prstGeom prst="rect">
            <a:avLst/>
          </a:prstGeom>
          <a:noFill/>
        </p:spPr>
        <p:txBody>
          <a:bodyPr vert="eaVert" wrap="none" rtlCol="0" anchor="ctr" anchorCtr="1">
            <a:noAutofit/>
          </a:bodyPr>
          <a:lstStyle>
            <a:defPPr>
              <a:defRPr lang="zh-CN"/>
            </a:defPPr>
            <a:lvl1pPr>
              <a:defRPr sz="6000">
                <a:ln w="6600">
                  <a:noFill/>
                  <a:prstDash val="solid"/>
                </a:ln>
                <a:gradFill>
                  <a:gsLst>
                    <a:gs pos="55000">
                      <a:schemeClr val="accent5">
                        <a:lumMod val="75000"/>
                      </a:schemeClr>
                    </a:gs>
                    <a:gs pos="98429">
                      <a:srgbClr val="002060"/>
                    </a:gs>
                    <a:gs pos="19000">
                      <a:srgbClr val="0070C0"/>
                    </a:gs>
                  </a:gsLst>
                  <a:lin ang="5400000" scaled="1"/>
                </a:gradFill>
                <a:effectLst>
                  <a:glow rad="127000">
                    <a:schemeClr val="bg1"/>
                  </a:glow>
                </a:effectLst>
                <a:latin typeface="方正兰亭准黑_GBK" panose="02000000000000000000" pitchFamily="2" charset="-122"/>
                <a:ea typeface="方正兰亭准黑_GBK" panose="02000000000000000000" pitchFamily="2" charset="-122"/>
              </a:defRPr>
            </a:lvl1pPr>
          </a:lstStyle>
          <a:p>
            <a:pPr algn="ctr"/>
            <a:r>
              <a:rPr lang="zh-CN" altLang="en-US" sz="4800" dirty="0">
                <a:solidFill>
                  <a:srgbClr val="B40000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后记</a:t>
            </a:r>
            <a:endParaRPr lang="zh-CN" altLang="en-US" sz="4800" dirty="0">
              <a:solidFill>
                <a:srgbClr val="B40000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10197" y="2916414"/>
            <a:ext cx="816674" cy="1690175"/>
            <a:chOff x="615886" y="538479"/>
            <a:chExt cx="914400" cy="1892427"/>
          </a:xfrm>
        </p:grpSpPr>
        <p:sp>
          <p:nvSpPr>
            <p:cNvPr id="14" name="左中括号 13"/>
            <p:cNvSpPr/>
            <p:nvPr/>
          </p:nvSpPr>
          <p:spPr>
            <a:xfrm rot="5400000">
              <a:off x="1036510" y="117855"/>
              <a:ext cx="73152" cy="914400"/>
            </a:xfrm>
            <a:prstGeom prst="leftBracke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latin typeface="阿里巴巴普惠体 R" panose="00020600040101010101" pitchFamily="18" charset="-122"/>
              </a:endParaRPr>
            </a:p>
          </p:txBody>
        </p:sp>
        <p:sp>
          <p:nvSpPr>
            <p:cNvPr id="15" name="左中括号 14"/>
            <p:cNvSpPr/>
            <p:nvPr/>
          </p:nvSpPr>
          <p:spPr>
            <a:xfrm rot="16200000" flipV="1">
              <a:off x="1036510" y="1937130"/>
              <a:ext cx="73152" cy="914400"/>
            </a:xfrm>
            <a:prstGeom prst="leftBracke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latin typeface="阿里巴巴普惠体 R" panose="00020600040101010101" pitchFamily="18" charset="-122"/>
              </a:endParaRPr>
            </a:p>
          </p:txBody>
        </p:sp>
      </p:grpSp>
      <p:sp>
        <p:nvSpPr>
          <p:cNvPr id="17" name="PA-102210"/>
          <p:cNvSpPr/>
          <p:nvPr>
            <p:custDataLst>
              <p:tags r:id="rId2"/>
            </p:custDataLst>
          </p:nvPr>
        </p:nvSpPr>
        <p:spPr>
          <a:xfrm>
            <a:off x="2384275" y="2062480"/>
            <a:ext cx="9716474" cy="3787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国庆节是由一个国家制定的用来纪念国家本身的法定假日。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它们通常是这个国家的独立、宪法的签署、元首诞辰或其他有重大纪念意义的周年纪念日；也有些是这个国家守护神的圣人节。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虽然绝大部分国家都有类似的纪念日，但是由于复杂的政治关系，部分国家的这一节日不能够称为国庆日，比如美国只有独立日，没有国庆日，但是两者意义相同。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而中国古代把皇帝即位、诞辰称为“国庆”。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如今，中国国庆节特指中华人民共和国正式成立的纪念日</a:t>
            </a:r>
            <a:r>
              <a:rPr lang="en-US" altLang="zh-CN" dirty="0">
                <a:latin typeface="阿里巴巴普惠体 R" panose="00020600040101010101" pitchFamily="18" charset="-122"/>
              </a:rPr>
              <a:t>10</a:t>
            </a:r>
            <a:r>
              <a:rPr lang="zh-CN" altLang="en-US" dirty="0">
                <a:latin typeface="阿里巴巴普惠体 R" panose="00020600040101010101" pitchFamily="18" charset="-122"/>
              </a:rPr>
              <a:t>月</a:t>
            </a:r>
            <a:r>
              <a:rPr lang="en-US" altLang="zh-CN" dirty="0">
                <a:latin typeface="阿里巴巴普惠体 R" panose="00020600040101010101" pitchFamily="18" charset="-122"/>
              </a:rPr>
              <a:t>1</a:t>
            </a:r>
            <a:r>
              <a:rPr lang="zh-CN" altLang="en-US" dirty="0">
                <a:latin typeface="阿里巴巴普惠体 R" panose="00020600040101010101" pitchFamily="18" charset="-122"/>
              </a:rPr>
              <a:t>日。</a:t>
            </a:r>
            <a:endParaRPr lang="zh-CN" altLang="en-US" dirty="0">
              <a:latin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阿里巴巴普惠体 R" panose="00020600040101010101" pitchFamily="18" charset="-122"/>
              </a:rPr>
              <a:t>世界历史上最悠久的国庆节是圣马力诺的国庆节，远在公元</a:t>
            </a:r>
            <a:r>
              <a:rPr lang="en-US" altLang="zh-CN" dirty="0">
                <a:latin typeface="阿里巴巴普惠体 R" panose="00020600040101010101" pitchFamily="18" charset="-122"/>
              </a:rPr>
              <a:t>301</a:t>
            </a:r>
            <a:r>
              <a:rPr lang="zh-CN" altLang="en-US" dirty="0">
                <a:latin typeface="阿里巴巴普惠体 R" panose="00020600040101010101" pitchFamily="18" charset="-122"/>
              </a:rPr>
              <a:t>年，圣马力诺就把</a:t>
            </a:r>
            <a:r>
              <a:rPr lang="en-US" altLang="zh-CN" dirty="0">
                <a:latin typeface="阿里巴巴普惠体 R" panose="00020600040101010101" pitchFamily="18" charset="-122"/>
              </a:rPr>
              <a:t>9</a:t>
            </a:r>
            <a:r>
              <a:rPr lang="zh-CN" altLang="en-US" dirty="0">
                <a:latin typeface="阿里巴巴普惠体 R" panose="00020600040101010101" pitchFamily="18" charset="-122"/>
              </a:rPr>
              <a:t>月</a:t>
            </a:r>
            <a:r>
              <a:rPr lang="en-US" altLang="zh-CN" dirty="0">
                <a:latin typeface="阿里巴巴普惠体 R" panose="00020600040101010101" pitchFamily="18" charset="-122"/>
              </a:rPr>
              <a:t>3</a:t>
            </a:r>
            <a:r>
              <a:rPr lang="zh-CN" altLang="en-US" dirty="0">
                <a:latin typeface="阿里巴巴普惠体 R" panose="00020600040101010101" pitchFamily="18" charset="-122"/>
              </a:rPr>
              <a:t>日定为自己的国庆节。</a:t>
            </a:r>
            <a:endParaRPr lang="zh-CN" altLang="en-US" dirty="0">
              <a:latin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-10223"/>
          <p:cNvSpPr txBox="1"/>
          <p:nvPr>
            <p:custDataLst>
              <p:tags r:id="rId1"/>
            </p:custDataLst>
          </p:nvPr>
        </p:nvSpPr>
        <p:spPr>
          <a:xfrm>
            <a:off x="2128732" y="1265974"/>
            <a:ext cx="852781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阿里巴巴普惠体 B" panose="00020600040101010101" pitchFamily="18" charset="-122"/>
                <a:sym typeface="阿里巴巴普惠体 R" panose="00020600040101010101" pitchFamily="18" charset="-122"/>
              </a:rPr>
              <a:t>谢谢观看</a:t>
            </a:r>
            <a:endParaRPr lang="zh-CN" altLang="en-US" sz="86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阿里巴巴普惠体 B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5" name="PA-102210"/>
          <p:cNvSpPr/>
          <p:nvPr>
            <p:custDataLst>
              <p:tags r:id="rId2"/>
            </p:custDataLst>
          </p:nvPr>
        </p:nvSpPr>
        <p:spPr>
          <a:xfrm>
            <a:off x="4764588" y="2792203"/>
            <a:ext cx="3359512" cy="57148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</a:t>
            </a: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模板</a:t>
            </a:r>
            <a:endParaRPr lang="en-US" altLang="zh-CN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70315" y="159385"/>
            <a:ext cx="1668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102217"/>
          <p:cNvSpPr/>
          <p:nvPr>
            <p:custDataLst>
              <p:tags r:id="rId1"/>
            </p:custDataLst>
          </p:nvPr>
        </p:nvSpPr>
        <p:spPr>
          <a:xfrm>
            <a:off x="5665934" y="662081"/>
            <a:ext cx="1139241" cy="50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第一章</a:t>
            </a:r>
            <a:endParaRPr lang="zh-CN" altLang="en-US" sz="2000" b="1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" name="PA-102218"/>
          <p:cNvSpPr/>
          <p:nvPr>
            <p:custDataLst>
              <p:tags r:id="rId2"/>
            </p:custDataLst>
          </p:nvPr>
        </p:nvSpPr>
        <p:spPr>
          <a:xfrm>
            <a:off x="5665934" y="1315105"/>
            <a:ext cx="1139241" cy="50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第二章</a:t>
            </a:r>
            <a:endParaRPr lang="zh-CN" altLang="en-US" sz="2000" b="1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" name="PA-102219"/>
          <p:cNvSpPr/>
          <p:nvPr>
            <p:custDataLst>
              <p:tags r:id="rId3"/>
            </p:custDataLst>
          </p:nvPr>
        </p:nvSpPr>
        <p:spPr>
          <a:xfrm>
            <a:off x="5665934" y="1963289"/>
            <a:ext cx="1139241" cy="50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第三章</a:t>
            </a:r>
            <a:endParaRPr lang="zh-CN" altLang="en-US" sz="2000" b="1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6" name="PA-102220"/>
          <p:cNvSpPr/>
          <p:nvPr>
            <p:custDataLst>
              <p:tags r:id="rId4"/>
            </p:custDataLst>
          </p:nvPr>
        </p:nvSpPr>
        <p:spPr>
          <a:xfrm>
            <a:off x="5665934" y="2611473"/>
            <a:ext cx="1139241" cy="50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第四章</a:t>
            </a:r>
            <a:endParaRPr lang="zh-CN" altLang="en-US" sz="2000" b="1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" name="PA-102221"/>
          <p:cNvSpPr/>
          <p:nvPr>
            <p:custDataLst>
              <p:tags r:id="rId5"/>
            </p:custDataLst>
          </p:nvPr>
        </p:nvSpPr>
        <p:spPr>
          <a:xfrm>
            <a:off x="7018039" y="700402"/>
            <a:ext cx="2262158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国庆节的演变历史</a:t>
            </a:r>
            <a:endParaRPr kumimoji="1" lang="zh-CN" altLang="en-US" sz="2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8" name="PA-102222"/>
          <p:cNvSpPr/>
          <p:nvPr>
            <p:custDataLst>
              <p:tags r:id="rId6"/>
            </p:custDataLst>
          </p:nvPr>
        </p:nvSpPr>
        <p:spPr>
          <a:xfrm>
            <a:off x="7018040" y="1363450"/>
            <a:ext cx="1742785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国庆节的来历</a:t>
            </a:r>
            <a:endParaRPr kumimoji="1" lang="zh-CN" altLang="en-US" sz="2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9" name="PA-102223"/>
          <p:cNvSpPr/>
          <p:nvPr>
            <p:custDataLst>
              <p:tags r:id="rId7"/>
            </p:custDataLst>
          </p:nvPr>
        </p:nvSpPr>
        <p:spPr>
          <a:xfrm>
            <a:off x="7018040" y="2013729"/>
            <a:ext cx="1762021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国庆节的意义</a:t>
            </a:r>
            <a:endParaRPr kumimoji="1" lang="zh-CN" altLang="en-US" sz="2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0" name="PA-102224"/>
          <p:cNvSpPr/>
          <p:nvPr>
            <p:custDataLst>
              <p:tags r:id="rId8"/>
            </p:custDataLst>
          </p:nvPr>
        </p:nvSpPr>
        <p:spPr>
          <a:xfrm>
            <a:off x="7018040" y="2667018"/>
            <a:ext cx="1742785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国庆节的意义</a:t>
            </a:r>
            <a:endParaRPr kumimoji="1" lang="zh-CN" altLang="en-US" sz="2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1" name="PA-102225"/>
          <p:cNvSpPr/>
          <p:nvPr>
            <p:custDataLst>
              <p:tags r:id="rId9"/>
            </p:custDataLst>
          </p:nvPr>
        </p:nvSpPr>
        <p:spPr>
          <a:xfrm>
            <a:off x="2267254" y="1816075"/>
            <a:ext cx="2194832" cy="10442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8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目 录</a:t>
            </a:r>
            <a:endParaRPr lang="zh-CN" altLang="en-US" sz="68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  <p:sp>
        <p:nvSpPr>
          <p:cNvPr id="15" name="PA-102220"/>
          <p:cNvSpPr/>
          <p:nvPr>
            <p:custDataLst>
              <p:tags r:id="rId11"/>
            </p:custDataLst>
          </p:nvPr>
        </p:nvSpPr>
        <p:spPr>
          <a:xfrm>
            <a:off x="5665934" y="3299889"/>
            <a:ext cx="1139241" cy="50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第五章</a:t>
            </a:r>
            <a:endParaRPr lang="zh-CN" altLang="en-US" sz="2000" b="1" spc="3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6" name="PA-102224"/>
          <p:cNvSpPr/>
          <p:nvPr>
            <p:custDataLst>
              <p:tags r:id="rId12"/>
            </p:custDataLst>
          </p:nvPr>
        </p:nvSpPr>
        <p:spPr>
          <a:xfrm>
            <a:off x="7018040" y="3367626"/>
            <a:ext cx="2002471" cy="40011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国庆节庆祝活动</a:t>
            </a:r>
            <a:endParaRPr kumimoji="1" lang="zh-CN" altLang="en-US" sz="2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102227"/>
          <p:cNvGrpSpPr/>
          <p:nvPr>
            <p:custDataLst>
              <p:tags r:id="rId1"/>
            </p:custDataLst>
          </p:nvPr>
        </p:nvGrpSpPr>
        <p:grpSpPr>
          <a:xfrm>
            <a:off x="3716617" y="901772"/>
            <a:ext cx="4411383" cy="1357557"/>
            <a:chOff x="3137497" y="291250"/>
            <a:chExt cx="5640743" cy="1735881"/>
          </a:xfrm>
        </p:grpSpPr>
        <p:sp>
          <p:nvSpPr>
            <p:cNvPr id="2" name="PA-圆角矩形 1"/>
            <p:cNvSpPr/>
            <p:nvPr>
              <p:custDataLst>
                <p:tags r:id="rId2"/>
              </p:custDataLst>
            </p:nvPr>
          </p:nvSpPr>
          <p:spPr>
            <a:xfrm>
              <a:off x="4196080" y="1056641"/>
              <a:ext cx="4582160" cy="82728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</p:spPr>
          <p:txBody>
            <a:bodyPr wrap="square" rtlCol="0">
              <a:spAutoFit/>
            </a:bodyPr>
            <a:lstStyle/>
            <a:p>
              <a:endParaRPr lang="zh-CN" altLang="en-US" sz="3200" b="1">
                <a:ln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pic>
          <p:nvPicPr>
            <p:cNvPr id="14" name="PA-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37497" y="291250"/>
              <a:ext cx="1942503" cy="17358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PA-102228"/>
          <p:cNvSpPr txBox="1"/>
          <p:nvPr>
            <p:custDataLst>
              <p:tags r:id="rId7"/>
            </p:custDataLst>
          </p:nvPr>
        </p:nvSpPr>
        <p:spPr>
          <a:xfrm>
            <a:off x="5721430" y="1524798"/>
            <a:ext cx="1920905" cy="622539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第一部分</a:t>
            </a:r>
            <a:endParaRPr lang="zh-CN" altLang="en-US" sz="32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PA-102229"/>
          <p:cNvSpPr txBox="1"/>
          <p:nvPr>
            <p:custDataLst>
              <p:tags r:id="rId8"/>
            </p:custDataLst>
          </p:nvPr>
        </p:nvSpPr>
        <p:spPr>
          <a:xfrm>
            <a:off x="2899620" y="2487334"/>
            <a:ext cx="6479846" cy="1053426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国庆节的演变历史</a:t>
            </a:r>
            <a:endParaRPr lang="zh-CN" altLang="en-US" sz="6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679220" y="469719"/>
            <a:ext cx="3991985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r>
              <a:rPr lang="zh-CN" altLang="en-US" sz="3600" b="1" dirty="0">
                <a:solidFill>
                  <a:srgbClr val="CD000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国庆节的演变历史</a:t>
            </a:r>
            <a:endParaRPr lang="zh-CN" altLang="en-US" sz="3600" b="1" dirty="0">
              <a:solidFill>
                <a:srgbClr val="CD000B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11564" y="4910953"/>
            <a:ext cx="8102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“国庆”一词，本指国家喜庆之事，最早见于西晋。西晋的文学家陆机在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《</a:t>
            </a: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五等诸侯论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》</a:t>
            </a: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一文中就曾有“国庆独飨其利，主忧莫与其害”的记载、我国封建时代、国家喜庆的大事，莫大过于帝王的登基、诞辰（清朝称皇帝的生日为万岁节）等。因而我国古代把皇帝即位、诞辰称为“国庆”。今天称国家建立的纪念日为国庆节。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38" name="PA-1022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4480092" y="1622633"/>
            <a:ext cx="3014391" cy="30245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679220" y="469719"/>
            <a:ext cx="3991985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r>
              <a:rPr lang="zh-CN" altLang="en-US" sz="3600" b="1" dirty="0">
                <a:solidFill>
                  <a:srgbClr val="CD000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国庆节的演变历史</a:t>
            </a:r>
            <a:endParaRPr lang="zh-CN" altLang="en-US" sz="3600" b="1" dirty="0">
              <a:solidFill>
                <a:srgbClr val="CD000B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0645" y="1686659"/>
            <a:ext cx="7644843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9917" y="2102787"/>
            <a:ext cx="706013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阿里巴巴普惠体 R" panose="00020600040101010101" pitchFamily="18" charset="-122"/>
              </a:rPr>
              <a:t>1949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12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3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日，中央人民政府委员会第四次会议接受全国政协的建议，通过了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《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关于中华人民共和国国庆日的决议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》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，决定每年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日为中华人民共和国宣告成立的伟大日子，为中华人民共和国国庆日。</a:t>
            </a:r>
            <a:endParaRPr lang="zh-CN" altLang="en-US" sz="1600" dirty="0">
              <a:latin typeface="阿里巴巴普惠体 R" panose="00020600040101010101" pitchFamily="18" charset="-122"/>
            </a:endParaRPr>
          </a:p>
          <a:p>
            <a:r>
              <a:rPr lang="en-US" altLang="zh-CN" sz="1600" dirty="0">
                <a:latin typeface="阿里巴巴普惠体 R" panose="00020600040101010101" pitchFamily="18" charset="-122"/>
              </a:rPr>
              <a:t>1949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日中华人民共和国成立后，国庆的庆祝形式曾几经变化。</a:t>
            </a:r>
            <a:endParaRPr lang="zh-CN" altLang="en-US" sz="1600" dirty="0">
              <a:latin typeface="阿里巴巴普惠体 R" panose="00020600040101010101" pitchFamily="18" charset="-122"/>
            </a:endParaRPr>
          </a:p>
          <a:p>
            <a:r>
              <a:rPr lang="zh-CN" altLang="en-US" sz="1600" dirty="0">
                <a:latin typeface="阿里巴巴普惠体 R" panose="00020600040101010101" pitchFamily="18" charset="-122"/>
              </a:rPr>
              <a:t>在新中国成立初期（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1950─1959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年），每年的国庆都举行大型庆典活动，同时举行阅兵。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1960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月，中共中央、国务院本着勤俭建国的方针，决定改革国庆制度。此后，自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1960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年至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1970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年，每年的国庆均在天安门前举行盛大的集会和群众游行活动，但未举行阅兵。</a:t>
            </a:r>
            <a:endParaRPr lang="zh-CN" altLang="en-US" sz="1600" dirty="0">
              <a:latin typeface="阿里巴巴普惠体 R" panose="00020600040101010101" pitchFamily="18" charset="-122"/>
            </a:endParaRPr>
          </a:p>
          <a:p>
            <a:r>
              <a:rPr lang="en-US" altLang="zh-CN" sz="1600" dirty="0">
                <a:latin typeface="阿里巴巴普惠体 R" panose="00020600040101010101" pitchFamily="18" charset="-122"/>
              </a:rPr>
              <a:t>1971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年至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1983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年，每年的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日，北京都以大型的游园联欢活动等其他形式庆祝国庆，未进行群众游行。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1984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年，国庆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35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周年，举行了盛大的国庆阅兵和群众庆祝游行。在此后的十几年间，均采用其他形式庆祝国庆，未再举行国庆阅兵式和群众庆祝游行。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1999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月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日，国庆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50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周年，举行了盛大国庆阅兵和群众庆祝游行。这是中华人民共和国在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20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世纪举行的最后一次盛大国庆庆典。</a:t>
            </a:r>
            <a:endParaRPr lang="zh-CN" altLang="en-US" sz="1600" dirty="0">
              <a:latin typeface="阿里巴巴普惠体 R" panose="00020600040101010101" pitchFamily="18" charset="-122"/>
            </a:endParaRPr>
          </a:p>
          <a:p>
            <a:r>
              <a:rPr lang="zh-CN" altLang="en-US" sz="1600" dirty="0">
                <a:latin typeface="阿里巴巴普惠体 R" panose="00020600040101010101" pitchFamily="18" charset="-122"/>
              </a:rPr>
              <a:t>新中国成立以来，在国庆庆典上共进行过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14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次阅兵。分别是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1949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年至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1959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年间的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11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次和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1984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年国庆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35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周年、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1999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年国庆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50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周年、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2009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年国庆</a:t>
            </a:r>
            <a:r>
              <a:rPr lang="en-US" altLang="zh-CN" sz="1600" dirty="0">
                <a:latin typeface="阿里巴巴普惠体 R" panose="00020600040101010101" pitchFamily="18" charset="-122"/>
              </a:rPr>
              <a:t>60</a:t>
            </a:r>
            <a:r>
              <a:rPr lang="zh-CN" altLang="en-US" sz="1600" dirty="0">
                <a:latin typeface="阿里巴巴普惠体 R" panose="00020600040101010101" pitchFamily="18" charset="-122"/>
              </a:rPr>
              <a:t>周年的三次。</a:t>
            </a:r>
            <a:endParaRPr lang="zh-CN" altLang="en-US" sz="1600" dirty="0">
              <a:latin typeface="阿里巴巴普惠体 R" panose="00020600040101010101" pitchFamily="18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408" y="1698851"/>
            <a:ext cx="3792952" cy="4908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102227"/>
          <p:cNvGrpSpPr/>
          <p:nvPr>
            <p:custDataLst>
              <p:tags r:id="rId1"/>
            </p:custDataLst>
          </p:nvPr>
        </p:nvGrpSpPr>
        <p:grpSpPr>
          <a:xfrm>
            <a:off x="3716617" y="901772"/>
            <a:ext cx="4411383" cy="1357557"/>
            <a:chOff x="3137497" y="291250"/>
            <a:chExt cx="5640743" cy="1735881"/>
          </a:xfrm>
        </p:grpSpPr>
        <p:sp>
          <p:nvSpPr>
            <p:cNvPr id="2" name="PA-圆角矩形 1"/>
            <p:cNvSpPr/>
            <p:nvPr>
              <p:custDataLst>
                <p:tags r:id="rId2"/>
              </p:custDataLst>
            </p:nvPr>
          </p:nvSpPr>
          <p:spPr>
            <a:xfrm>
              <a:off x="4196080" y="1056641"/>
              <a:ext cx="4582160" cy="827288"/>
            </a:xfrm>
            <a:prstGeom prst="roundRect">
              <a:avLst/>
            </a:prstGeom>
            <a:blipFill>
              <a:blip r:embed="rId3" cstate="screen"/>
              <a:stretch>
                <a:fillRect/>
              </a:stretch>
            </a:blipFill>
          </p:spPr>
          <p:txBody>
            <a:bodyPr wrap="square" rtlCol="0">
              <a:spAutoFit/>
            </a:bodyPr>
            <a:lstStyle/>
            <a:p>
              <a:endParaRPr lang="zh-CN" altLang="en-US" sz="3200" b="1">
                <a:ln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pic>
          <p:nvPicPr>
            <p:cNvPr id="14" name="PA-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137497" y="291250"/>
              <a:ext cx="1942503" cy="17358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PA-102228"/>
          <p:cNvSpPr txBox="1"/>
          <p:nvPr>
            <p:custDataLst>
              <p:tags r:id="rId7"/>
            </p:custDataLst>
          </p:nvPr>
        </p:nvSpPr>
        <p:spPr>
          <a:xfrm>
            <a:off x="5721430" y="1524798"/>
            <a:ext cx="1920905" cy="622539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第二部分</a:t>
            </a:r>
            <a:endParaRPr lang="zh-CN" altLang="en-US" sz="32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5" name="PA-102229"/>
          <p:cNvSpPr txBox="1"/>
          <p:nvPr>
            <p:custDataLst>
              <p:tags r:id="rId8"/>
            </p:custDataLst>
          </p:nvPr>
        </p:nvSpPr>
        <p:spPr>
          <a:xfrm>
            <a:off x="3677076" y="2487334"/>
            <a:ext cx="4924933" cy="1053426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国庆节的来历</a:t>
            </a:r>
            <a:endParaRPr lang="zh-CN" altLang="en-US" sz="60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635019" y="5005171"/>
            <a:ext cx="2556981" cy="105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A-1022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703112" y="4231065"/>
            <a:ext cx="2721429" cy="2721429"/>
          </a:xfrm>
          <a:prstGeom prst="rect">
            <a:avLst/>
          </a:prstGeom>
        </p:spPr>
      </p:pic>
      <p:sp>
        <p:nvSpPr>
          <p:cNvPr id="16" name="PA-102230"/>
          <p:cNvSpPr txBox="1"/>
          <p:nvPr>
            <p:custDataLst>
              <p:tags r:id="rId3"/>
            </p:custDataLst>
          </p:nvPr>
        </p:nvSpPr>
        <p:spPr>
          <a:xfrm>
            <a:off x="1679220" y="469719"/>
            <a:ext cx="3059038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r>
              <a:rPr lang="zh-CN" altLang="en-US" sz="3600" b="1" dirty="0">
                <a:solidFill>
                  <a:srgbClr val="CD000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国庆节的来历</a:t>
            </a:r>
            <a:endParaRPr lang="zh-CN" altLang="en-US" sz="3600" b="1" dirty="0">
              <a:solidFill>
                <a:srgbClr val="CD000B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83304" y="1590522"/>
            <a:ext cx="9719280" cy="4603014"/>
            <a:chOff x="1315066" y="2060890"/>
            <a:chExt cx="9719280" cy="4603014"/>
          </a:xfrm>
        </p:grpSpPr>
        <p:sp>
          <p:nvSpPr>
            <p:cNvPr id="29" name="矩形 28"/>
            <p:cNvSpPr/>
            <p:nvPr/>
          </p:nvSpPr>
          <p:spPr>
            <a:xfrm>
              <a:off x="1315067" y="2060890"/>
              <a:ext cx="9719279" cy="537285"/>
            </a:xfrm>
            <a:prstGeom prst="rect">
              <a:avLst/>
            </a:prstGeom>
            <a:solidFill>
              <a:srgbClr val="E61E16"/>
            </a:solidFill>
            <a:ln>
              <a:solidFill>
                <a:srgbClr val="E61E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564048" y="2715106"/>
              <a:ext cx="9277346" cy="3751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9137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世界各国确定国庆节的依据千奇百怪。据统计，全世界以国家建立的时间为国庆节的国家有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35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个。以占领首都那天为国庆节的有古巴、柬埔寨等。有些国家以国家独立日为国庆节。</a:t>
              </a:r>
              <a:endParaRPr lang="zh-CN" altLang="en-US" sz="1600" kern="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lvl="0" algn="just" defTabSz="9137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1804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日，海地人民歼灭了拿破仑的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6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万远征军，在太子港宣布独立，从此就把每年的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日定为国庆节。墨西哥、加纳等国也是如此。还有些国家以武装起义纪念日作为国庆节。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7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14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日是法国国庆日。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[2] </a:t>
              </a:r>
              <a:endParaRPr lang="en-US" altLang="zh-CN" sz="1600" kern="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lvl="0" algn="just" defTabSz="9137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1789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年的这一天，巴黎人民攻占了象征封建统治的巴士底狱，推翻了君主政权。另有一些国家以重大会议日为国庆节。</a:t>
              </a:r>
              <a:endParaRPr lang="zh-CN" altLang="en-US" sz="1600" kern="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lvl="0" algn="just" defTabSz="9137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美国以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1776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7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4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日大陆会议通过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《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独立宣言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》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的日子为国庆日。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[3] </a:t>
              </a:r>
              <a:endParaRPr lang="en-US" altLang="zh-CN" sz="1600" kern="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lvl="0" algn="just" defTabSz="9137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加拿大以英国议会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1867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年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7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1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日通过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《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大不列颠北美法案</a:t>
              </a:r>
              <a:r>
                <a:rPr lang="en-US" altLang="zh-CN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》</a:t>
              </a:r>
              <a:r>
                <a:rPr lang="zh-CN" altLang="en-US" sz="1600" kern="0" dirty="0">
                  <a:solidFill>
                    <a:prstClr val="black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这一天为国庆节。还有以国家元首的生日为国庆节的，如尼泊尔、泰国、瑞典、荷兰、丹麦、比利时等国家。</a:t>
              </a:r>
              <a:endParaRPr lang="zh-CN" altLang="en-US" sz="1600" kern="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66665" y="2074956"/>
              <a:ext cx="2653290" cy="5489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913765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kern="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节日由来及意义</a:t>
              </a:r>
              <a:endParaRPr lang="zh-CN" altLang="en-US" sz="2800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15066" y="2598174"/>
              <a:ext cx="9719279" cy="4065730"/>
            </a:xfrm>
            <a:prstGeom prst="rect">
              <a:avLst/>
            </a:prstGeom>
            <a:noFill/>
            <a:ln>
              <a:solidFill>
                <a:srgbClr val="E61E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102230"/>
          <p:cNvSpPr txBox="1"/>
          <p:nvPr>
            <p:custDataLst>
              <p:tags r:id="rId1"/>
            </p:custDataLst>
          </p:nvPr>
        </p:nvSpPr>
        <p:spPr>
          <a:xfrm>
            <a:off x="1743098" y="517924"/>
            <a:ext cx="3059038" cy="684094"/>
          </a:xfrm>
          <a:prstGeom prst="rect">
            <a:avLst/>
          </a:prstGeom>
          <a:noFill/>
          <a:ln w="9525">
            <a:noFill/>
          </a:ln>
        </p:spPr>
        <p:txBody>
          <a:bodyPr wrap="none" lIns="128839" tIns="64419" rIns="128839" bIns="64419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国庆节的来历</a:t>
            </a:r>
            <a:endParaRPr lang="zh-CN" altLang="en-US" sz="3600" b="1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49945" y="1931462"/>
            <a:ext cx="9719280" cy="4066567"/>
            <a:chOff x="1315066" y="2060890"/>
            <a:chExt cx="9719280" cy="4066567"/>
          </a:xfrm>
        </p:grpSpPr>
        <p:sp>
          <p:nvSpPr>
            <p:cNvPr id="4" name="矩形 3"/>
            <p:cNvSpPr/>
            <p:nvPr/>
          </p:nvSpPr>
          <p:spPr>
            <a:xfrm>
              <a:off x="1315067" y="2060890"/>
              <a:ext cx="9719279" cy="537285"/>
            </a:xfrm>
            <a:prstGeom prst="rect">
              <a:avLst/>
            </a:prstGeom>
            <a:solidFill>
              <a:srgbClr val="E61E16"/>
            </a:solidFill>
            <a:ln>
              <a:solidFill>
                <a:srgbClr val="E61E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603736" y="2869831"/>
              <a:ext cx="6400841" cy="3055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400">
                <a:lnSpc>
                  <a:spcPct val="135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国庆节是由一个国家制定的用来纪念国家本身的法定假日。</a:t>
              </a:r>
              <a:endParaRPr lang="zh-CN" altLang="en-US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lnSpc>
                  <a:spcPct val="135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它们通常是这个国家的独立、宪法的签署、元首诞辰或其他有重大纪念意义的周年纪念日；也有些是这个国家守护神的圣人节。</a:t>
              </a:r>
              <a:endParaRPr lang="zh-CN" altLang="en-US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lnSpc>
                  <a:spcPct val="135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虽然绝大部分国家都有类似的纪念日，但是由于复杂的政治关系，部分国家的这一节日不能够称为国庆日，比如美国只有独立日，没有国庆日，但是两者意义相同。</a:t>
              </a:r>
              <a:endParaRPr lang="zh-CN" altLang="en-US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  <a:p>
              <a:pPr algn="just" defTabSz="914400">
                <a:lnSpc>
                  <a:spcPct val="135000"/>
                </a:lnSpc>
                <a:defRPr/>
              </a:pPr>
              <a:r>
                <a:rPr lang="zh-CN" altLang="en-US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而中国古代把皇帝即位、诞辰称为“国庆”。</a:t>
              </a:r>
              <a:endParaRPr lang="zh-CN" altLang="en-US" kern="0" dirty="0">
                <a:solidFill>
                  <a:prstClr val="black">
                    <a:lumMod val="95000"/>
                    <a:lumOff val="5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95660" y="2074956"/>
              <a:ext cx="1595309" cy="5489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913765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kern="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纪念国家</a:t>
              </a:r>
              <a:endParaRPr lang="zh-CN" altLang="en-US" sz="2800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15066" y="2598175"/>
              <a:ext cx="9719279" cy="3529282"/>
            </a:xfrm>
            <a:prstGeom prst="rect">
              <a:avLst/>
            </a:prstGeom>
            <a:noFill/>
            <a:ln>
              <a:solidFill>
                <a:srgbClr val="E61E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pic>
        <p:nvPicPr>
          <p:cNvPr id="9" name="PA-10224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8019629" y="1945528"/>
            <a:ext cx="2669421" cy="2669421"/>
          </a:xfrm>
          <a:prstGeom prst="rect">
            <a:avLst/>
          </a:prstGeom>
        </p:spPr>
      </p:pic>
      <p:pic>
        <p:nvPicPr>
          <p:cNvPr id="10" name="PA-1022134" descr="图片包含 文字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screen"/>
          <a:stretch>
            <a:fillRect/>
          </a:stretch>
        </p:blipFill>
        <p:spPr>
          <a:xfrm>
            <a:off x="9602024" y="4512252"/>
            <a:ext cx="2579090" cy="2326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</p:tagLst>
</file>

<file path=ppt/tags/tag11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20.xml><?xml version="1.0" encoding="utf-8"?>
<p:tagLst xmlns:p="http://schemas.openxmlformats.org/presentationml/2006/main">
  <p:tag name="PA" val="v5.2.5"/>
</p:tagLst>
</file>

<file path=ppt/tags/tag21.xml><?xml version="1.0" encoding="utf-8"?>
<p:tagLst xmlns:p="http://schemas.openxmlformats.org/presentationml/2006/main">
  <p:tag name="PA" val="v5.2.5"/>
</p:tagLst>
</file>

<file path=ppt/tags/tag22.xml><?xml version="1.0" encoding="utf-8"?>
<p:tagLst xmlns:p="http://schemas.openxmlformats.org/presentationml/2006/main">
  <p:tag name="PA" val="v5.2.5"/>
</p:tagLst>
</file>

<file path=ppt/tags/tag23.xml><?xml version="1.0" encoding="utf-8"?>
<p:tagLst xmlns:p="http://schemas.openxmlformats.org/presentationml/2006/main">
  <p:tag name="PA" val="v5.2.5"/>
</p:tagLst>
</file>

<file path=ppt/tags/tag24.xml><?xml version="1.0" encoding="utf-8"?>
<p:tagLst xmlns:p="http://schemas.openxmlformats.org/presentationml/2006/main">
  <p:tag name="PA" val="v5.2.5"/>
</p:tagLst>
</file>

<file path=ppt/tags/tag25.xml><?xml version="1.0" encoding="utf-8"?>
<p:tagLst xmlns:p="http://schemas.openxmlformats.org/presentationml/2006/main">
  <p:tag name="PA" val="v5.2.5"/>
</p:tagLst>
</file>

<file path=ppt/tags/tag26.xml><?xml version="1.0" encoding="utf-8"?>
<p:tagLst xmlns:p="http://schemas.openxmlformats.org/presentationml/2006/main">
  <p:tag name="PA" val="v5.2.5"/>
</p:tagLst>
</file>

<file path=ppt/tags/tag27.xml><?xml version="1.0" encoding="utf-8"?>
<p:tagLst xmlns:p="http://schemas.openxmlformats.org/presentationml/2006/main">
  <p:tag name="PA" val="v5.2.5"/>
</p:tagLst>
</file>

<file path=ppt/tags/tag28.xml><?xml version="1.0" encoding="utf-8"?>
<p:tagLst xmlns:p="http://schemas.openxmlformats.org/presentationml/2006/main">
  <p:tag name="PA" val="v5.2.5"/>
</p:tagLst>
</file>

<file path=ppt/tags/tag2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30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PA" val="v5.2.5"/>
</p:tagLst>
</file>

<file path=ppt/tags/tag34.xml><?xml version="1.0" encoding="utf-8"?>
<p:tagLst xmlns:p="http://schemas.openxmlformats.org/presentationml/2006/main">
  <p:tag name="PA" val="v5.2.5"/>
</p:tagLst>
</file>

<file path=ppt/tags/tag35.xml><?xml version="1.0" encoding="utf-8"?>
<p:tagLst xmlns:p="http://schemas.openxmlformats.org/presentationml/2006/main">
  <p:tag name="PA" val="v5.2.5"/>
</p:tagLst>
</file>

<file path=ppt/tags/tag36.xml><?xml version="1.0" encoding="utf-8"?>
<p:tagLst xmlns:p="http://schemas.openxmlformats.org/presentationml/2006/main">
  <p:tag name="PA" val="v5.2.5"/>
</p:tagLst>
</file>

<file path=ppt/tags/tag37.xml><?xml version="1.0" encoding="utf-8"?>
<p:tagLst xmlns:p="http://schemas.openxmlformats.org/presentationml/2006/main">
  <p:tag name="PA" val="v5.2.5"/>
</p:tagLst>
</file>

<file path=ppt/tags/tag38.xml><?xml version="1.0" encoding="utf-8"?>
<p:tagLst xmlns:p="http://schemas.openxmlformats.org/presentationml/2006/main">
  <p:tag name="PA" val="v5.2.5"/>
</p:tagLst>
</file>

<file path=ppt/tags/tag39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40.xml><?xml version="1.0" encoding="utf-8"?>
<p:tagLst xmlns:p="http://schemas.openxmlformats.org/presentationml/2006/main">
  <p:tag name="PA" val="v5.2.5"/>
</p:tagLst>
</file>

<file path=ppt/tags/tag41.xml><?xml version="1.0" encoding="utf-8"?>
<p:tagLst xmlns:p="http://schemas.openxmlformats.org/presentationml/2006/main">
  <p:tag name="PA" val="v5.2.5"/>
</p:tagLst>
</file>

<file path=ppt/tags/tag42.xml><?xml version="1.0" encoding="utf-8"?>
<p:tagLst xmlns:p="http://schemas.openxmlformats.org/presentationml/2006/main">
  <p:tag name="PA" val="v5.2.5"/>
</p:tagLst>
</file>

<file path=ppt/tags/tag43.xml><?xml version="1.0" encoding="utf-8"?>
<p:tagLst xmlns:p="http://schemas.openxmlformats.org/presentationml/2006/main">
  <p:tag name="PA" val="v5.2.5"/>
</p:tagLst>
</file>

<file path=ppt/tags/tag44.xml><?xml version="1.0" encoding="utf-8"?>
<p:tagLst xmlns:p="http://schemas.openxmlformats.org/presentationml/2006/main">
  <p:tag name="PA" val="v5.2.5"/>
</p:tagLst>
</file>

<file path=ppt/tags/tag45.xml><?xml version="1.0" encoding="utf-8"?>
<p:tagLst xmlns:p="http://schemas.openxmlformats.org/presentationml/2006/main">
  <p:tag name="PA" val="v5.2.5"/>
</p:tagLst>
</file>

<file path=ppt/tags/tag46.xml><?xml version="1.0" encoding="utf-8"?>
<p:tagLst xmlns:p="http://schemas.openxmlformats.org/presentationml/2006/main">
  <p:tag name="PA" val="v5.2.5"/>
</p:tagLst>
</file>

<file path=ppt/tags/tag47.xml><?xml version="1.0" encoding="utf-8"?>
<p:tagLst xmlns:p="http://schemas.openxmlformats.org/presentationml/2006/main">
  <p:tag name="PA" val="v5.2.5"/>
</p:tagLst>
</file>

<file path=ppt/tags/tag48.xml><?xml version="1.0" encoding="utf-8"?>
<p:tagLst xmlns:p="http://schemas.openxmlformats.org/presentationml/2006/main">
  <p:tag name="PA" val="v5.2.5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</p:tagLst>
</file>

<file path=ppt/tags/tag52.xml><?xml version="1.0" encoding="utf-8"?>
<p:tagLst xmlns:p="http://schemas.openxmlformats.org/presentationml/2006/main">
  <p:tag name="PA" val="v5.2.5"/>
</p:tagLst>
</file>

<file path=ppt/tags/tag53.xml><?xml version="1.0" encoding="utf-8"?>
<p:tagLst xmlns:p="http://schemas.openxmlformats.org/presentationml/2006/main">
  <p:tag name="PA" val="v5.2.5"/>
</p:tagLst>
</file>

<file path=ppt/tags/tag54.xml><?xml version="1.0" encoding="utf-8"?>
<p:tagLst xmlns:p="http://schemas.openxmlformats.org/presentationml/2006/main">
  <p:tag name="PA" val="v5.2.5"/>
</p:tagLst>
</file>

<file path=ppt/tags/tag55.xml><?xml version="1.0" encoding="utf-8"?>
<p:tagLst xmlns:p="http://schemas.openxmlformats.org/presentationml/2006/main">
  <p:tag name="PA" val="v5.2.5"/>
</p:tagLst>
</file>

<file path=ppt/tags/tag56.xml><?xml version="1.0" encoding="utf-8"?>
<p:tagLst xmlns:p="http://schemas.openxmlformats.org/presentationml/2006/main">
  <p:tag name="PA" val="v5.2.5"/>
</p:tagLst>
</file>

<file path=ppt/tags/tag57.xml><?xml version="1.0" encoding="utf-8"?>
<p:tagLst xmlns:p="http://schemas.openxmlformats.org/presentationml/2006/main">
  <p:tag name="PA" val="v5.2.5"/>
</p:tagLst>
</file>

<file path=ppt/tags/tag58.xml><?xml version="1.0" encoding="utf-8"?>
<p:tagLst xmlns:p="http://schemas.openxmlformats.org/presentationml/2006/main">
  <p:tag name="PA" val="v5.2.5"/>
</p:tagLst>
</file>

<file path=ppt/tags/tag59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ags/tag60.xml><?xml version="1.0" encoding="utf-8"?>
<p:tagLst xmlns:p="http://schemas.openxmlformats.org/presentationml/2006/main">
  <p:tag name="PA" val="v5.2.5"/>
</p:tagLst>
</file>

<file path=ppt/tags/tag61.xml><?xml version="1.0" encoding="utf-8"?>
<p:tagLst xmlns:p="http://schemas.openxmlformats.org/presentationml/2006/main">
  <p:tag name="PA" val="v5.2.5"/>
</p:tagLst>
</file>

<file path=ppt/tags/tag62.xml><?xml version="1.0" encoding="utf-8"?>
<p:tagLst xmlns:p="http://schemas.openxmlformats.org/presentationml/2006/main">
  <p:tag name="PA" val="v5.2.5"/>
</p:tagLst>
</file>

<file path=ppt/tags/tag63.xml><?xml version="1.0" encoding="utf-8"?>
<p:tagLst xmlns:p="http://schemas.openxmlformats.org/presentationml/2006/main">
  <p:tag name="PA" val="v5.2.5"/>
</p:tagLst>
</file>

<file path=ppt/tags/tag64.xml><?xml version="1.0" encoding="utf-8"?>
<p:tagLst xmlns:p="http://schemas.openxmlformats.org/presentationml/2006/main">
  <p:tag name="PA" val="v5.2.5"/>
</p:tagLst>
</file>

<file path=ppt/tags/tag65.xml><?xml version="1.0" encoding="utf-8"?>
<p:tagLst xmlns:p="http://schemas.openxmlformats.org/presentationml/2006/main">
  <p:tag name="PA" val="v5.2.5"/>
</p:tagLst>
</file>

<file path=ppt/tags/tag66.xml><?xml version="1.0" encoding="utf-8"?>
<p:tagLst xmlns:p="http://schemas.openxmlformats.org/presentationml/2006/main">
  <p:tag name="PA" val="v5.2.5"/>
</p:tagLst>
</file>

<file path=ppt/tags/tag67.xml><?xml version="1.0" encoding="utf-8"?>
<p:tagLst xmlns:p="http://schemas.openxmlformats.org/presentationml/2006/main">
  <p:tag name="PA" val="v5.2.5"/>
</p:tagLst>
</file>

<file path=ppt/tags/tag68.xml><?xml version="1.0" encoding="utf-8"?>
<p:tagLst xmlns:p="http://schemas.openxmlformats.org/presentationml/2006/main">
  <p:tag name="PA" val="v5.2.5"/>
</p:tagLst>
</file>

<file path=ppt/tags/tag69.xml><?xml version="1.0" encoding="utf-8"?>
<p:tagLst xmlns:p="http://schemas.openxmlformats.org/presentationml/2006/main">
  <p:tag name="PA" val="v5.2.5"/>
</p:tagLst>
</file>

<file path=ppt/tags/tag7.xml><?xml version="1.0" encoding="utf-8"?>
<p:tagLst xmlns:p="http://schemas.openxmlformats.org/presentationml/2006/main">
  <p:tag name="PA" val="v5.2.5"/>
</p:tagLst>
</file>

<file path=ppt/tags/tag70.xml><?xml version="1.0" encoding="utf-8"?>
<p:tagLst xmlns:p="http://schemas.openxmlformats.org/presentationml/2006/main">
  <p:tag name="PA" val="v5.2.5"/>
</p:tagLst>
</file>

<file path=ppt/tags/tag71.xml><?xml version="1.0" encoding="utf-8"?>
<p:tagLst xmlns:p="http://schemas.openxmlformats.org/presentationml/2006/main">
  <p:tag name="PA" val="v5.2.5"/>
</p:tagLst>
</file>

<file path=ppt/tags/tag72.xml><?xml version="1.0" encoding="utf-8"?>
<p:tagLst xmlns:p="http://schemas.openxmlformats.org/presentationml/2006/main">
  <p:tag name="PA" val="v5.2.5"/>
</p:tagLst>
</file>

<file path=ppt/tags/tag73.xml><?xml version="1.0" encoding="utf-8"?>
<p:tagLst xmlns:p="http://schemas.openxmlformats.org/presentationml/2006/main">
  <p:tag name="PA" val="v5.2.5"/>
</p:tagLst>
</file>

<file path=ppt/tags/tag74.xml><?xml version="1.0" encoding="utf-8"?>
<p:tagLst xmlns:p="http://schemas.openxmlformats.org/presentationml/2006/main">
  <p:tag name="PA" val="v5.2.5"/>
</p:tagLst>
</file>

<file path=ppt/tags/tag75.xml><?xml version="1.0" encoding="utf-8"?>
<p:tagLst xmlns:p="http://schemas.openxmlformats.org/presentationml/2006/main">
  <p:tag name="PA" val="v5.2.5"/>
</p:tagLst>
</file>

<file path=ppt/tags/tag76.xml><?xml version="1.0" encoding="utf-8"?>
<p:tagLst xmlns:p="http://schemas.openxmlformats.org/presentationml/2006/main">
  <p:tag name="PA" val="v5.2.5"/>
</p:tagLst>
</file>

<file path=ppt/tags/tag77.xml><?xml version="1.0" encoding="utf-8"?>
<p:tagLst xmlns:p="http://schemas.openxmlformats.org/presentationml/2006/main">
  <p:tag name="PA" val="v5.2.5"/>
</p:tagLst>
</file>

<file path=ppt/tags/tag78.xml><?xml version="1.0" encoding="utf-8"?>
<p:tagLst xmlns:p="http://schemas.openxmlformats.org/presentationml/2006/main">
  <p:tag name="PA" val="v5.2.5"/>
</p:tagLst>
</file>

<file path=ppt/tags/tag79.xml><?xml version="1.0" encoding="utf-8"?>
<p:tagLst xmlns:p="http://schemas.openxmlformats.org/presentationml/2006/main">
  <p:tag name="PA" val="v5.2.5"/>
</p:tagLst>
</file>

<file path=ppt/tags/tag8.xml><?xml version="1.0" encoding="utf-8"?>
<p:tagLst xmlns:p="http://schemas.openxmlformats.org/presentationml/2006/main">
  <p:tag name="PA" val="v5.2.5"/>
</p:tagLst>
</file>

<file path=ppt/tags/tag80.xml><?xml version="1.0" encoding="utf-8"?>
<p:tagLst xmlns:p="http://schemas.openxmlformats.org/presentationml/2006/main">
  <p:tag name="PA" val="v5.2.5"/>
</p:tagLst>
</file>

<file path=ppt/tags/tag81.xml><?xml version="1.0" encoding="utf-8"?>
<p:tagLst xmlns:p="http://schemas.openxmlformats.org/presentationml/2006/main">
  <p:tag name="PA" val="v5.2.5"/>
</p:tagLst>
</file>

<file path=ppt/tags/tag82.xml><?xml version="1.0" encoding="utf-8"?>
<p:tagLst xmlns:p="http://schemas.openxmlformats.org/presentationml/2006/main">
  <p:tag name="PA" val="v5.2.5"/>
</p:tagLst>
</file>

<file path=ppt/tags/tag83.xml><?xml version="1.0" encoding="utf-8"?>
<p:tagLst xmlns:p="http://schemas.openxmlformats.org/presentationml/2006/main">
  <p:tag name="PA" val="v5.2.5"/>
</p:tagLst>
</file>

<file path=ppt/tags/tag84.xml><?xml version="1.0" encoding="utf-8"?>
<p:tagLst xmlns:p="http://schemas.openxmlformats.org/presentationml/2006/main">
  <p:tag name="PA" val="v5.2.5"/>
</p:tagLst>
</file>

<file path=ppt/tags/tag85.xml><?xml version="1.0" encoding="utf-8"?>
<p:tagLst xmlns:p="http://schemas.openxmlformats.org/presentationml/2006/main">
  <p:tag name="PA" val="v5.2.5"/>
</p:tagLst>
</file>

<file path=ppt/tags/tag86.xml><?xml version="1.0" encoding="utf-8"?>
<p:tagLst xmlns:p="http://schemas.openxmlformats.org/presentationml/2006/main">
  <p:tag name="PA" val="v5.2.5"/>
</p:tagLst>
</file>

<file path=ppt/tags/tag87.xml><?xml version="1.0" encoding="utf-8"?>
<p:tagLst xmlns:p="http://schemas.openxmlformats.org/presentationml/2006/main">
  <p:tag name="PA" val="v5.2.5"/>
</p:tagLst>
</file>

<file path=ppt/tags/tag88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第一PPT，www.1ppt.com">
  <a:themeElements>
    <a:clrScheme name="涂豆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C00000"/>
      </a:accent4>
      <a:accent5>
        <a:srgbClr val="7F7F7F"/>
      </a:accent5>
      <a:accent6>
        <a:srgbClr val="ED7D31"/>
      </a:accent6>
      <a:hlink>
        <a:srgbClr val="C00000"/>
      </a:hlink>
      <a:folHlink>
        <a:srgbClr val="C00000"/>
      </a:folHlink>
    </a:clrScheme>
    <a:fontScheme name="涂豆思">
      <a:majorFont>
        <a:latin typeface="思源黑体 CN Heavy"/>
        <a:ea typeface="思源黑体 CN Heavy"/>
        <a:cs typeface=""/>
      </a:majorFont>
      <a:minorFont>
        <a:latin typeface="思源黑体 CN Norm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3008</Words>
  <Application>WPS 演示</Application>
  <PresentationFormat>自定义</PresentationFormat>
  <Paragraphs>172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阿里巴巴普惠体 R</vt:lpstr>
      <vt:lpstr>方正兰亭准黑_GBK</vt:lpstr>
      <vt:lpstr>微软雅黑</vt:lpstr>
      <vt:lpstr>思源黑体 CN Light</vt:lpstr>
      <vt:lpstr>黑体</vt:lpstr>
      <vt:lpstr>Arial Unicode MS</vt:lpstr>
      <vt:lpstr>华文中宋</vt:lpstr>
      <vt:lpstr>阿里巴巴普惠体 B</vt:lpstr>
      <vt:lpstr>Arial</vt:lpstr>
      <vt:lpstr>思源黑体 CN Normal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国庆节</dc:title>
  <dc:creator>第一PPT</dc:creator>
  <cp:keywords>www.1ppt.com</cp:keywords>
  <dc:description>www.1ppt.com</dc:description>
  <cp:lastModifiedBy>Administrator</cp:lastModifiedBy>
  <cp:revision>45</cp:revision>
  <dcterms:created xsi:type="dcterms:W3CDTF">2019-07-24T01:07:00Z</dcterms:created>
  <dcterms:modified xsi:type="dcterms:W3CDTF">2022-09-19T07:05:01Z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